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264" r:id="rId5"/>
    <p:sldId id="262" r:id="rId6"/>
    <p:sldId id="265" r:id="rId7"/>
    <p:sldId id="266" r:id="rId8"/>
    <p:sldId id="267" r:id="rId9"/>
    <p:sldId id="268" r:id="rId10"/>
    <p:sldId id="269" r:id="rId11"/>
    <p:sldId id="270" r:id="rId12"/>
    <p:sldId id="271" r:id="rId13"/>
    <p:sldId id="273" r:id="rId14"/>
    <p:sldId id="272" r:id="rId15"/>
  </p:sldIdLst>
  <p:sldSz cx="12192000" cy="6858000"/>
  <p:notesSz cx="6858000" cy="9144000"/>
  <p:defaultTextStyle>
    <a:defPPr>
      <a:defRPr lang="en-GB"/>
    </a:defPPr>
    <a:lvl1pPr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00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F399A7-F3BE-495C-814D-78995FB0CC1B}" v="129" dt="2026-01-23T15:53:51.6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5339" autoAdjust="0"/>
  </p:normalViewPr>
  <p:slideViewPr>
    <p:cSldViewPr>
      <p:cViewPr varScale="1">
        <p:scale>
          <a:sx n="56" d="100"/>
          <a:sy n="56" d="100"/>
        </p:scale>
        <p:origin x="1044" y="4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A71CAE-8C9A-B64C-BFCE-8049EC61D713}" type="datetimeFigureOut">
              <a:rPr lang="en-US" smtClean="0"/>
              <a:t>5/13/2026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CB0AA-B8B0-A145-9CBA-805239FC99BD}" type="slidenum">
              <a:rPr lang="en-US" smtClean="0"/>
              <a:t>‹#›</a:t>
            </a:fld>
            <a:endParaRPr lang="en-US"/>
          </a:p>
        </p:txBody>
      </p:sp>
    </p:spTree>
    <p:extLst>
      <p:ext uri="{BB962C8B-B14F-4D97-AF65-F5344CB8AC3E}">
        <p14:creationId xmlns:p14="http://schemas.microsoft.com/office/powerpoint/2010/main" val="657917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womensaid.org.uk/"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stalkinghelpline.org/" TargetMode="External"/><Relationship Id="rId5" Type="http://schemas.openxmlformats.org/officeDocument/2006/relationships/hyperlink" Target="mailto:help@galop.org.uk" TargetMode="External"/><Relationship Id="rId4" Type="http://schemas.openxmlformats.org/officeDocument/2006/relationships/hyperlink" Target="http://www.nationaldahelpline.org.uk/"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ltLang="en-US" dirty="0">
              <a:solidFill>
                <a:prstClr val="black"/>
              </a:solidFill>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1</a:t>
            </a:fld>
            <a:endParaRPr lang="en-US"/>
          </a:p>
        </p:txBody>
      </p:sp>
    </p:spTree>
    <p:extLst>
      <p:ext uri="{BB962C8B-B14F-4D97-AF65-F5344CB8AC3E}">
        <p14:creationId xmlns:p14="http://schemas.microsoft.com/office/powerpoint/2010/main" val="764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dirty="0">
                <a:solidFill>
                  <a:schemeClr val="tx1"/>
                </a:solidFill>
                <a:effectLst/>
                <a:latin typeface="+mn-lt"/>
                <a:ea typeface="+mn-ea"/>
                <a:cs typeface="+mn-cs"/>
              </a:rPr>
              <a:t>Fylde Coast Women’s Aid </a:t>
            </a:r>
            <a:r>
              <a:rPr lang="en-GB" sz="1200" b="1" kern="1200" dirty="0">
                <a:solidFill>
                  <a:schemeClr val="tx1"/>
                </a:solidFill>
                <a:effectLst/>
                <a:latin typeface="+mn-lt"/>
                <a:ea typeface="+mn-ea"/>
                <a:cs typeface="+mn-cs"/>
              </a:rPr>
              <a:t>(FCWA) </a:t>
            </a:r>
            <a:r>
              <a:rPr lang="en-GB" sz="1200" kern="1200" dirty="0">
                <a:solidFill>
                  <a:schemeClr val="tx1"/>
                </a:solidFill>
                <a:effectLst/>
                <a:latin typeface="+mn-lt"/>
                <a:ea typeface="+mn-ea"/>
                <a:cs typeface="+mn-cs"/>
              </a:rPr>
              <a:t>offers support for individuals to live lives free from domestic abuse including specialist IDVA support, group peer support and refuge. </a:t>
            </a:r>
            <a:r>
              <a:rPr lang="en-GB" sz="1200" b="1" kern="1200" dirty="0">
                <a:solidFill>
                  <a:schemeClr val="tx1"/>
                </a:solidFill>
                <a:effectLst/>
                <a:latin typeface="+mn-lt"/>
                <a:ea typeface="+mn-ea"/>
                <a:cs typeface="+mn-cs"/>
              </a:rPr>
              <a:t>01253 596699  </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kern="1200" dirty="0" err="1">
                <a:solidFill>
                  <a:schemeClr val="tx1"/>
                </a:solidFill>
                <a:effectLst/>
                <a:latin typeface="+mn-lt"/>
                <a:ea typeface="+mn-ea"/>
                <a:cs typeface="+mn-cs"/>
              </a:rPr>
              <a:t>Womens</a:t>
            </a:r>
            <a:r>
              <a:rPr lang="en-GB" sz="1200" b="1" kern="1200" dirty="0">
                <a:solidFill>
                  <a:schemeClr val="tx1"/>
                </a:solidFill>
                <a:effectLst/>
                <a:latin typeface="+mn-lt"/>
                <a:ea typeface="+mn-ea"/>
                <a:cs typeface="+mn-cs"/>
              </a:rPr>
              <a:t> Aid Website </a:t>
            </a:r>
            <a:r>
              <a:rPr lang="en-GB" sz="1200" b="1" u="sng" kern="1200" dirty="0">
                <a:solidFill>
                  <a:schemeClr val="tx1"/>
                </a:solidFill>
                <a:effectLst/>
                <a:latin typeface="+mn-lt"/>
                <a:ea typeface="+mn-ea"/>
                <a:cs typeface="+mn-cs"/>
                <a:hlinkClick r:id="rId3"/>
              </a:rPr>
              <a:t>www.womensaid.org.uk</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Lancashire Victim Support</a:t>
            </a:r>
            <a:r>
              <a:rPr lang="en-GB" sz="1200" b="1" kern="1200" dirty="0">
                <a:solidFill>
                  <a:schemeClr val="tx1"/>
                </a:solidFill>
                <a:effectLst/>
                <a:latin typeface="+mn-lt"/>
                <a:ea typeface="+mn-ea"/>
                <a:cs typeface="+mn-cs"/>
              </a:rPr>
              <a:t>: 0300 323 0085</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The Den </a:t>
            </a:r>
            <a:r>
              <a:rPr lang="en-GB" sz="1200" b="1" kern="1200" dirty="0">
                <a:solidFill>
                  <a:schemeClr val="tx1"/>
                </a:solidFill>
                <a:effectLst/>
                <a:latin typeface="+mn-lt"/>
                <a:ea typeface="+mn-ea"/>
                <a:cs typeface="+mn-cs"/>
              </a:rPr>
              <a:t>@ Empowerment </a:t>
            </a:r>
            <a:r>
              <a:rPr lang="en-GB" sz="1200" kern="1200" dirty="0">
                <a:solidFill>
                  <a:schemeClr val="tx1"/>
                </a:solidFill>
                <a:effectLst/>
                <a:latin typeface="+mn-lt"/>
                <a:ea typeface="+mn-ea"/>
                <a:cs typeface="+mn-cs"/>
              </a:rPr>
              <a:t>provide specialist 1:2:1 and group support for children and young people affected by domestic abuse</a:t>
            </a:r>
            <a:r>
              <a:rPr lang="en-GB" sz="1200" b="1" kern="1200" dirty="0">
                <a:solidFill>
                  <a:schemeClr val="tx1"/>
                </a:solidFill>
                <a:effectLst/>
                <a:latin typeface="+mn-lt"/>
                <a:ea typeface="+mn-ea"/>
                <a:cs typeface="+mn-cs"/>
              </a:rPr>
              <a:t>.  0300 3232 100</a:t>
            </a:r>
            <a:endParaRPr lang="en-GB"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National Domestic Abuse Helpline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offers support and practical advice</a:t>
            </a:r>
            <a:r>
              <a:rPr lang="en-GB" sz="1200" b="1" kern="1200" dirty="0">
                <a:solidFill>
                  <a:schemeClr val="tx1"/>
                </a:solidFill>
                <a:effectLst/>
                <a:latin typeface="+mn-lt"/>
                <a:ea typeface="+mn-ea"/>
                <a:cs typeface="+mn-cs"/>
              </a:rPr>
              <a:t>. 0808 2000 </a:t>
            </a:r>
            <a:r>
              <a:rPr lang="en-GB" sz="1200" kern="1200" dirty="0">
                <a:solidFill>
                  <a:schemeClr val="tx1"/>
                </a:solidFill>
                <a:effectLst/>
                <a:latin typeface="+mn-lt"/>
                <a:ea typeface="+mn-ea"/>
                <a:cs typeface="+mn-cs"/>
              </a:rPr>
              <a:t>247 Free or visit </a:t>
            </a:r>
            <a:r>
              <a:rPr lang="en-GB" sz="1200" b="1" u="sng" kern="1200" dirty="0">
                <a:solidFill>
                  <a:schemeClr val="tx1"/>
                </a:solidFill>
                <a:effectLst/>
                <a:latin typeface="+mn-lt"/>
                <a:ea typeface="+mn-ea"/>
                <a:cs typeface="+mn-cs"/>
                <a:hlinkClick r:id="rId4"/>
              </a:rPr>
              <a:t>www.nationaldahelpline.org.uk</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u="sng" kern="1200" dirty="0" err="1">
                <a:solidFill>
                  <a:schemeClr val="tx1"/>
                </a:solidFill>
                <a:effectLst/>
                <a:latin typeface="+mn-lt"/>
                <a:ea typeface="+mn-ea"/>
                <a:cs typeface="+mn-cs"/>
              </a:rPr>
              <a:t>Galop</a:t>
            </a:r>
            <a:r>
              <a:rPr lang="en-GB" sz="1200" b="1" kern="1200" dirty="0">
                <a:solidFill>
                  <a:schemeClr val="tx1"/>
                </a:solidFill>
                <a:effectLst/>
                <a:latin typeface="+mn-lt"/>
                <a:ea typeface="+mn-ea"/>
                <a:cs typeface="+mn-cs"/>
              </a:rPr>
              <a:t> National Helpline for LGBT+ Victims and Survivors of Abuse and Violence: 0800 999 5428 </a:t>
            </a:r>
            <a:r>
              <a:rPr lang="en-GB" sz="1200" b="1" u="sng" kern="1200" dirty="0">
                <a:solidFill>
                  <a:schemeClr val="tx1"/>
                </a:solidFill>
                <a:effectLst/>
                <a:latin typeface="+mn-lt"/>
                <a:ea typeface="+mn-ea"/>
                <a:cs typeface="+mn-cs"/>
                <a:hlinkClick r:id="rId5"/>
              </a:rPr>
              <a:t>help@galop.org.uk</a:t>
            </a:r>
            <a:r>
              <a:rPr lang="en-GB" sz="1200" b="1" kern="1200" dirty="0">
                <a:solidFill>
                  <a:schemeClr val="tx1"/>
                </a:solidFill>
                <a:effectLst/>
                <a:latin typeface="+mn-lt"/>
                <a:ea typeface="+mn-ea"/>
                <a:cs typeface="+mn-cs"/>
              </a:rPr>
              <a:t>.  Monday to Thursday 10:00am - 8:30pm Friday 10:00am - 4:30pm</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Respect Men's Advice Line</a:t>
            </a:r>
            <a:r>
              <a:rPr lang="en-GB" sz="1200" b="1" kern="1200" dirty="0">
                <a:solidFill>
                  <a:schemeClr val="tx1"/>
                </a:solidFill>
                <a:effectLst/>
                <a:latin typeface="+mn-lt"/>
                <a:ea typeface="+mn-ea"/>
                <a:cs typeface="+mn-cs"/>
              </a:rPr>
              <a:t>: 0808 801 0327 </a:t>
            </a:r>
            <a:r>
              <a:rPr lang="en-GB" sz="1200" kern="1200" dirty="0">
                <a:solidFill>
                  <a:schemeClr val="tx1"/>
                </a:solidFill>
                <a:effectLst/>
                <a:latin typeface="+mn-lt"/>
                <a:ea typeface="+mn-ea"/>
                <a:cs typeface="+mn-cs"/>
              </a:rPr>
              <a:t>The helpline for male victims of domestic abuse. </a:t>
            </a:r>
            <a:r>
              <a:rPr lang="en-GB" sz="1200" b="1" u="sng" kern="1200" dirty="0">
                <a:solidFill>
                  <a:schemeClr val="tx1"/>
                </a:solidFill>
                <a:effectLst/>
                <a:latin typeface="+mn-lt"/>
                <a:ea typeface="+mn-ea"/>
                <a:cs typeface="+mn-cs"/>
              </a:rPr>
              <a:t>Respect helpline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for anyone worried about their own behaviour</a:t>
            </a:r>
            <a:r>
              <a:rPr lang="en-GB" sz="1200" b="1" kern="1200" dirty="0">
                <a:solidFill>
                  <a:schemeClr val="tx1"/>
                </a:solidFill>
                <a:effectLst/>
                <a:latin typeface="+mn-lt"/>
                <a:ea typeface="+mn-ea"/>
                <a:cs typeface="+mn-cs"/>
              </a:rPr>
              <a:t>: 0808 802 0321</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National Stalking Helpline: 0808 802 0300 or visit </a:t>
            </a:r>
            <a:r>
              <a:rPr lang="en-GB" sz="1200" b="1" u="sng" kern="1200" dirty="0">
                <a:solidFill>
                  <a:schemeClr val="tx1"/>
                </a:solidFill>
                <a:effectLst/>
                <a:latin typeface="+mn-lt"/>
                <a:ea typeface="+mn-ea"/>
                <a:cs typeface="+mn-cs"/>
                <a:hlinkClick r:id="rId6"/>
              </a:rPr>
              <a:t>www.stalkinghelpline.org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24/7 Rape &amp; Sexual Abuse Support Line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is open 24 hours a day, every day of the year and is free to call: </a:t>
            </a:r>
            <a:r>
              <a:rPr lang="en-GB" sz="1200" b="1" kern="1200" dirty="0">
                <a:solidFill>
                  <a:schemeClr val="tx1"/>
                </a:solidFill>
                <a:effectLst/>
                <a:latin typeface="+mn-lt"/>
                <a:ea typeface="+mn-ea"/>
                <a:cs typeface="+mn-cs"/>
              </a:rPr>
              <a:t>0808 500 2222</a:t>
            </a:r>
            <a:r>
              <a:rPr lang="en-GB" sz="1200" kern="1200" dirty="0">
                <a:solidFill>
                  <a:schemeClr val="tx1"/>
                </a:solidFill>
                <a:effectLst/>
                <a:latin typeface="+mn-lt"/>
                <a:ea typeface="+mn-ea"/>
                <a:cs typeface="+mn-cs"/>
              </a:rPr>
              <a:t> </a:t>
            </a:r>
          </a:p>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B13CB0AA-B8B0-A145-9CBA-805239FC99BD}" type="slidenum">
              <a:rPr lang="en-US" smtClean="0"/>
              <a:t>10</a:t>
            </a:fld>
            <a:endParaRPr lang="en-US"/>
          </a:p>
        </p:txBody>
      </p:sp>
    </p:spTree>
    <p:extLst>
      <p:ext uri="{BB962C8B-B14F-4D97-AF65-F5344CB8AC3E}">
        <p14:creationId xmlns:p14="http://schemas.microsoft.com/office/powerpoint/2010/main" val="4274037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11</a:t>
            </a:fld>
            <a:endParaRPr lang="en-US"/>
          </a:p>
        </p:txBody>
      </p:sp>
    </p:spTree>
    <p:extLst>
      <p:ext uri="{BB962C8B-B14F-4D97-AF65-F5344CB8AC3E}">
        <p14:creationId xmlns:p14="http://schemas.microsoft.com/office/powerpoint/2010/main" val="2444855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US" sz="1200" b="0" baseline="0" dirty="0">
                <a:solidFill>
                  <a:srgbClr val="000000"/>
                </a:solidFill>
                <a:effectLst/>
                <a:latin typeface="+mn-lt"/>
                <a:ea typeface="Calibri" panose="020F0502020204030204" pitchFamily="34" charset="0"/>
                <a:cs typeface="Times New Roman" panose="02020603050405020304" pitchFamily="18" charset="0"/>
              </a:rPr>
              <a:t>This introductory briefing to Bystander Green Dot will cover what Bystander Green Dot is, consider people’s barriers to being an active by-stander and introduce you to the 3 D’s. </a:t>
            </a:r>
          </a:p>
          <a:p>
            <a:pPr marL="0" marR="0" lvl="0" indent="0" algn="l" defTabSz="914400">
              <a:lnSpc>
                <a:spcPct val="100000"/>
              </a:lnSpc>
              <a:spcBef>
                <a:spcPts val="0"/>
              </a:spcBef>
              <a:spcAft>
                <a:spcPts val="0"/>
              </a:spcAft>
              <a:buClrTx/>
              <a:buSzTx/>
              <a:buFontTx/>
              <a:buNone/>
              <a:tabLst/>
              <a:defRPr/>
            </a:pPr>
            <a:endParaRPr lang="en-US" sz="1200" b="1" dirty="0">
              <a:solidFill>
                <a:srgbClr val="000000"/>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The Green Dot campaign is a core part of Blackpool’s violence prevention strategy that sits underneath the Blackpool #ItStopsHere movement, which is a community safety programme for safer streets. </a:t>
            </a:r>
            <a:r>
              <a:rPr lang="en-US" sz="1200" b="1" dirty="0">
                <a:effectLst/>
                <a:latin typeface="+mn-lt"/>
                <a:ea typeface="Calibri" panose="020F0502020204030204" pitchFamily="34" charset="0"/>
                <a:cs typeface="Times New Roman" panose="02020603050405020304" pitchFamily="18" charset="0"/>
              </a:rPr>
              <a:t>The aim is to create a safer environment for everyone.​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a:cs typeface="Calibri"/>
              </a:rPr>
              <a:t>This</a:t>
            </a:r>
            <a:r>
              <a:rPr lang="en-US" sz="1200" baseline="0" dirty="0">
                <a:effectLst/>
                <a:latin typeface="+mn-lt"/>
                <a:ea typeface="Calibri"/>
                <a:cs typeface="Calibri"/>
              </a:rPr>
              <a:t> </a:t>
            </a:r>
            <a:r>
              <a:rPr lang="en-US" sz="1200" dirty="0">
                <a:effectLst/>
                <a:latin typeface="+mn-lt"/>
                <a:ea typeface="Calibri"/>
                <a:cs typeface="Calibri"/>
              </a:rPr>
              <a:t>initiative focuses on reducing the number of people in our community who experience </a:t>
            </a:r>
            <a:r>
              <a:rPr lang="en-US" sz="1200" b="1" dirty="0">
                <a:effectLst/>
                <a:latin typeface="+mn-lt"/>
                <a:ea typeface="Calibri"/>
                <a:cs typeface="Calibri"/>
              </a:rPr>
              <a:t>power based personal violence, </a:t>
            </a:r>
            <a:r>
              <a:rPr lang="en-US" sz="1200" dirty="0">
                <a:effectLst/>
                <a:latin typeface="+mn-lt"/>
                <a:ea typeface="Calibri"/>
                <a:cs typeface="Calibri"/>
              </a:rPr>
              <a:t>by mobilizing community members as </a:t>
            </a:r>
            <a:r>
              <a:rPr lang="en-US" sz="1200" b="1" dirty="0">
                <a:effectLst/>
                <a:latin typeface="+mn-lt"/>
                <a:ea typeface="Calibri"/>
                <a:cs typeface="Calibri"/>
              </a:rPr>
              <a:t>active bystanders.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mn-lt"/>
                <a:ea typeface="Calibri"/>
                <a:cs typeface="Calibri"/>
              </a:rPr>
              <a:t>Power based personal violence is: </a:t>
            </a:r>
            <a:r>
              <a:rPr lang="en-US" sz="1200" b="0" dirty="0">
                <a:effectLst/>
                <a:latin typeface="+mn-lt"/>
                <a:ea typeface="Calibri"/>
                <a:cs typeface="Calibri"/>
              </a:rPr>
              <a:t>forms of violence and abuse that use power, control and intimidation in order to harm someone;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n-lt"/>
                <a:ea typeface="Calibri"/>
                <a:cs typeface="Calibri"/>
              </a:rPr>
              <a:t>So</a:t>
            </a:r>
            <a:r>
              <a:rPr lang="en-US" sz="1200" b="0" baseline="0" dirty="0">
                <a:effectLst/>
                <a:latin typeface="+mn-lt"/>
                <a:ea typeface="Calibri"/>
                <a:cs typeface="Calibri"/>
              </a:rPr>
              <a:t> things like; Domestic Abuse</a:t>
            </a:r>
            <a:r>
              <a:rPr lang="en-US" sz="1200" b="0" dirty="0">
                <a:effectLst/>
                <a:latin typeface="+mn-lt"/>
                <a:ea typeface="Calibri"/>
                <a:cs typeface="Calibri"/>
              </a:rPr>
              <a:t> and Sexual Violence </a:t>
            </a:r>
            <a:r>
              <a:rPr lang="en-US" sz="1200" b="0" dirty="0" err="1">
                <a:effectLst/>
                <a:latin typeface="+mn-lt"/>
                <a:ea typeface="Calibri"/>
                <a:cs typeface="Calibri"/>
              </a:rPr>
              <a:t>behaviours</a:t>
            </a:r>
            <a:r>
              <a:rPr lang="en-US" sz="1200" b="0" dirty="0">
                <a:effectLst/>
                <a:latin typeface="+mn-lt"/>
                <a:ea typeface="Calibri"/>
                <a:cs typeface="Calibri"/>
              </a:rPr>
              <a:t> including assault and harassment.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a:cs typeface="Calibri"/>
              </a:rPr>
              <a:t>The importance of safe intervention, including both direct intervention to disrupt </a:t>
            </a:r>
            <a:r>
              <a:rPr lang="en-US" sz="1200" dirty="0" err="1">
                <a:effectLst/>
                <a:latin typeface="+mn-lt"/>
                <a:ea typeface="Calibri"/>
                <a:cs typeface="Calibri"/>
              </a:rPr>
              <a:t>behaviour</a:t>
            </a:r>
            <a:r>
              <a:rPr lang="en-US" sz="1200" dirty="0">
                <a:effectLst/>
                <a:latin typeface="+mn-lt"/>
                <a:ea typeface="Calibri"/>
                <a:cs typeface="Calibri"/>
              </a:rPr>
              <a:t>, or indirect intervention, to seek help from a friend or professional, underpins the programme.</a:t>
            </a:r>
            <a:r>
              <a:rPr lang="en-US" sz="1200" baseline="0" dirty="0">
                <a:effectLst/>
                <a:latin typeface="+mn-lt"/>
                <a:ea typeface="Calibri"/>
                <a:cs typeface="Calibri"/>
              </a:rPr>
              <a:t> </a:t>
            </a:r>
          </a:p>
        </p:txBody>
      </p:sp>
      <p:sp>
        <p:nvSpPr>
          <p:cNvPr id="4" name="Slide Number Placeholder 3"/>
          <p:cNvSpPr>
            <a:spLocks noGrp="1"/>
          </p:cNvSpPr>
          <p:nvPr>
            <p:ph type="sldNum" sz="quarter" idx="10"/>
          </p:nvPr>
        </p:nvSpPr>
        <p:spPr/>
        <p:txBody>
          <a:bodyPr/>
          <a:lstStyle/>
          <a:p>
            <a:fld id="{B13CB0AA-B8B0-A145-9CBA-805239FC99BD}" type="slidenum">
              <a:rPr lang="en-US" smtClean="0"/>
              <a:t>2</a:t>
            </a:fld>
            <a:endParaRPr lang="en-US"/>
          </a:p>
        </p:txBody>
      </p:sp>
    </p:spTree>
    <p:extLst>
      <p:ext uri="{BB962C8B-B14F-4D97-AF65-F5344CB8AC3E}">
        <p14:creationId xmlns:p14="http://schemas.microsoft.com/office/powerpoint/2010/main" val="53439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200" dirty="0">
                <a:effectLst/>
                <a:latin typeface="+mn-lt"/>
                <a:ea typeface="Calibri"/>
              </a:rPr>
              <a:t>We</a:t>
            </a:r>
            <a:r>
              <a:rPr lang="en-US" sz="1200" baseline="0" dirty="0">
                <a:effectLst/>
                <a:latin typeface="+mn-lt"/>
                <a:ea typeface="Calibri"/>
              </a:rPr>
              <a:t> </a:t>
            </a:r>
            <a:r>
              <a:rPr lang="en-US" sz="1200" dirty="0">
                <a:effectLst/>
                <a:latin typeface="+mn-lt"/>
                <a:ea typeface="Calibri"/>
              </a:rPr>
              <a:t>know that too many people like our friends, </a:t>
            </a:r>
            <a:r>
              <a:rPr lang="en-US" sz="1200" dirty="0" err="1">
                <a:effectLst/>
                <a:latin typeface="+mn-lt"/>
                <a:ea typeface="Calibri"/>
              </a:rPr>
              <a:t>neighbours</a:t>
            </a:r>
            <a:r>
              <a:rPr lang="en-US" sz="1200" dirty="0">
                <a:effectLst/>
                <a:latin typeface="+mn-lt"/>
                <a:ea typeface="Calibri"/>
              </a:rPr>
              <a:t>,</a:t>
            </a:r>
            <a:r>
              <a:rPr lang="en-US" sz="1200" baseline="0" dirty="0">
                <a:effectLst/>
                <a:latin typeface="+mn-lt"/>
                <a:ea typeface="Calibri"/>
              </a:rPr>
              <a:t> colleagues and family members,</a:t>
            </a:r>
            <a:r>
              <a:rPr lang="en-US" sz="1200" dirty="0">
                <a:effectLst/>
                <a:latin typeface="+mn-lt"/>
                <a:ea typeface="Calibri"/>
              </a:rPr>
              <a:t> have experienced some form of </a:t>
            </a:r>
            <a:r>
              <a:rPr lang="en-US" sz="1200" dirty="0">
                <a:ea typeface="Calibri"/>
              </a:rPr>
              <a:t>power-based personal violence and abuse. </a:t>
            </a:r>
          </a:p>
          <a:p>
            <a:pPr>
              <a:spcBef>
                <a:spcPts val="0"/>
              </a:spcBef>
              <a:spcAft>
                <a:spcPts val="0"/>
              </a:spcAft>
            </a:pPr>
            <a:endParaRPr lang="en-US" sz="1200" dirty="0">
              <a:ea typeface="Calibri"/>
            </a:endParaRPr>
          </a:p>
          <a:p>
            <a:pPr>
              <a:spcBef>
                <a:spcPts val="0"/>
              </a:spcBef>
              <a:spcAft>
                <a:spcPts val="0"/>
              </a:spcAft>
            </a:pPr>
            <a:r>
              <a:rPr lang="en-US" sz="1200" dirty="0">
                <a:ea typeface="Calibri"/>
              </a:rPr>
              <a:t>To put this into perspective</a:t>
            </a:r>
            <a:r>
              <a:rPr lang="en-US" sz="1200" baseline="0" dirty="0">
                <a:ea typeface="Calibri"/>
              </a:rPr>
              <a:t> for Blackpool</a:t>
            </a:r>
          </a:p>
          <a:p>
            <a:pPr marL="171450" indent="-171450">
              <a:spcBef>
                <a:spcPts val="0"/>
              </a:spcBef>
              <a:spcAft>
                <a:spcPts val="0"/>
              </a:spcAft>
              <a:buFont typeface="Arial" panose="020B0604020202020204" pitchFamily="34" charset="0"/>
              <a:buChar char="•"/>
            </a:pPr>
            <a:r>
              <a:rPr lang="en-US" sz="1200" baseline="0" dirty="0">
                <a:ea typeface="Calibri"/>
              </a:rPr>
              <a:t>I</a:t>
            </a:r>
            <a:r>
              <a:rPr lang="en-US" sz="1200" dirty="0">
                <a:ea typeface="Calibri"/>
              </a:rPr>
              <a:t>n terms of sexual violence alone, our recorded crime rate for sexual offences is one of the highest in the country.</a:t>
            </a:r>
          </a:p>
          <a:p>
            <a:pPr marL="171450" indent="-171450">
              <a:spcBef>
                <a:spcPts val="0"/>
              </a:spcBef>
              <a:spcAft>
                <a:spcPts val="0"/>
              </a:spcAft>
              <a:buFont typeface="Arial" panose="020B0604020202020204" pitchFamily="34" charset="0"/>
              <a:buChar char="•"/>
            </a:pPr>
            <a:r>
              <a:rPr lang="en-US" sz="1200" dirty="0">
                <a:ea typeface="Calibri"/>
              </a:rPr>
              <a:t>With</a:t>
            </a:r>
            <a:r>
              <a:rPr lang="en-US" sz="1200" baseline="0" dirty="0">
                <a:ea typeface="Calibri"/>
              </a:rPr>
              <a:t> </a:t>
            </a:r>
            <a:r>
              <a:rPr lang="en-US" sz="1200" dirty="0">
                <a:ea typeface="Calibri"/>
              </a:rPr>
              <a:t>876 sexual offence crimes here in 21/22.</a:t>
            </a:r>
            <a:r>
              <a:rPr lang="en-US" sz="1200" baseline="0" dirty="0">
                <a:ea typeface="Calibri"/>
              </a:rPr>
              <a:t> which unfortunately </a:t>
            </a:r>
            <a:r>
              <a:rPr lang="en-US" sz="1200" dirty="0">
                <a:ea typeface="Calibri"/>
              </a:rPr>
              <a:t>is double the national average and </a:t>
            </a:r>
            <a:r>
              <a:rPr lang="en-US" sz="1200" b="1" dirty="0">
                <a:ea typeface="Calibri"/>
              </a:rPr>
              <a:t>regrettably it</a:t>
            </a:r>
            <a:r>
              <a:rPr lang="en-US" sz="1200" b="1" baseline="0" dirty="0">
                <a:ea typeface="Calibri"/>
              </a:rPr>
              <a:t> is</a:t>
            </a:r>
            <a:r>
              <a:rPr lang="en-US" sz="1200" b="1" dirty="0">
                <a:ea typeface="Calibri"/>
              </a:rPr>
              <a:t> an increasing trend.</a:t>
            </a:r>
          </a:p>
          <a:p>
            <a:pPr>
              <a:spcBef>
                <a:spcPts val="0"/>
              </a:spcBef>
              <a:spcAft>
                <a:spcPts val="0"/>
              </a:spcAft>
            </a:pPr>
            <a:endParaRPr lang="en-US" sz="1200" dirty="0">
              <a:effectLst/>
              <a:latin typeface="+mn-lt"/>
              <a:ea typeface="Calibri" panose="020F0502020204030204" pitchFamily="34" charset="0"/>
              <a:cs typeface="Calibri"/>
            </a:endParaRPr>
          </a:p>
          <a:p>
            <a:pPr marL="0" marR="0">
              <a:spcBef>
                <a:spcPts val="0"/>
              </a:spcBef>
              <a:spcAft>
                <a:spcPts val="0"/>
              </a:spcAft>
            </a:pPr>
            <a:r>
              <a:rPr lang="en-US" sz="1200" b="1" u="sng" dirty="0">
                <a:effectLst/>
                <a:latin typeface="+mn-lt"/>
                <a:ea typeface="Calibri"/>
              </a:rPr>
              <a:t>We must do something about this</a:t>
            </a:r>
            <a:r>
              <a:rPr lang="en-US" sz="1200" b="1" u="sng" baseline="0" dirty="0">
                <a:effectLst/>
                <a:latin typeface="+mn-lt"/>
                <a:ea typeface="Calibri"/>
              </a:rPr>
              <a:t> – we cannot carry on with such high rates</a:t>
            </a:r>
            <a:endParaRPr lang="en-US" sz="1200" b="1" u="sng" dirty="0">
              <a:ea typeface="Calibri"/>
            </a:endParaRPr>
          </a:p>
          <a:p>
            <a:pPr marL="0" marR="0" indent="0">
              <a:spcBef>
                <a:spcPts val="0"/>
              </a:spcBef>
              <a:spcAft>
                <a:spcPts val="0"/>
              </a:spcAft>
              <a:buFont typeface="Arial" panose="020B0604020202020204" pitchFamily="34" charset="0"/>
              <a:buNone/>
            </a:pPr>
            <a:r>
              <a:rPr lang="en-US" sz="1200" dirty="0">
                <a:effectLst/>
                <a:latin typeface="+mn-lt"/>
                <a:ea typeface="Calibri"/>
              </a:rPr>
              <a:t>And The Green Dot Bystander initiative is Blackpool</a:t>
            </a:r>
            <a:r>
              <a:rPr lang="en-US" sz="1200" baseline="0" dirty="0">
                <a:effectLst/>
                <a:latin typeface="+mn-lt"/>
                <a:ea typeface="Calibri"/>
              </a:rPr>
              <a:t> Councils</a:t>
            </a:r>
            <a:r>
              <a:rPr lang="en-US" sz="1200" dirty="0">
                <a:effectLst/>
                <a:latin typeface="+mn-lt"/>
                <a:ea typeface="Calibri"/>
              </a:rPr>
              <a:t> response to preventing this problem!</a:t>
            </a:r>
            <a:endParaRPr lang="en-US" sz="1200" dirty="0">
              <a:effectLst/>
              <a:latin typeface="+mn-lt"/>
              <a:ea typeface="Calibri"/>
              <a:cs typeface="Calibri"/>
            </a:endParaRPr>
          </a:p>
          <a:p>
            <a:pPr marL="0" marR="0">
              <a:spcBef>
                <a:spcPts val="0"/>
              </a:spcBef>
              <a:spcAft>
                <a:spcPts val="0"/>
              </a:spcAft>
            </a:pPr>
            <a:endParaRPr lang="en-US" sz="1200" dirty="0">
              <a:effectLst/>
              <a:latin typeface="+mn-lt"/>
              <a:ea typeface="Calibri" panose="020F0502020204030204" pitchFamily="34" charset="0"/>
            </a:endParaRPr>
          </a:p>
          <a:p>
            <a:pPr>
              <a:spcBef>
                <a:spcPts val="0"/>
              </a:spcBef>
              <a:spcAft>
                <a:spcPts val="0"/>
              </a:spcAft>
            </a:pPr>
            <a:r>
              <a:rPr lang="en-US" sz="1200" dirty="0">
                <a:effectLst/>
                <a:latin typeface="+mn-lt"/>
                <a:ea typeface="Calibri"/>
              </a:rPr>
              <a:t>You people</a:t>
            </a:r>
            <a:r>
              <a:rPr lang="en-US" sz="1200" baseline="0" dirty="0">
                <a:effectLst/>
                <a:latin typeface="+mn-lt"/>
                <a:ea typeface="Calibri"/>
              </a:rPr>
              <a:t> </a:t>
            </a:r>
            <a:r>
              <a:rPr lang="en-US" sz="1200" dirty="0">
                <a:effectLst/>
                <a:latin typeface="+mn-lt"/>
                <a:ea typeface="Calibri"/>
              </a:rPr>
              <a:t>are influential community members, and you play an important </a:t>
            </a:r>
            <a:r>
              <a:rPr lang="en-US" sz="1200" b="1" dirty="0">
                <a:effectLst/>
                <a:latin typeface="+mn-lt"/>
                <a:ea typeface="Calibri"/>
              </a:rPr>
              <a:t>dual role </a:t>
            </a:r>
            <a:r>
              <a:rPr lang="en-US" sz="1200" dirty="0">
                <a:effectLst/>
                <a:latin typeface="+mn-lt"/>
                <a:ea typeface="Calibri"/>
              </a:rPr>
              <a:t>in our community.</a:t>
            </a:r>
            <a:r>
              <a:rPr lang="en-US" sz="1200" dirty="0">
                <a:ea typeface="Calibri"/>
              </a:rPr>
              <a:t> </a:t>
            </a:r>
            <a:endParaRPr lang="en-US" sz="1200" dirty="0">
              <a:effectLst/>
              <a:latin typeface="+mn-lt"/>
              <a:ea typeface="Calibri" panose="020F0502020204030204" pitchFamily="34" charset="0"/>
              <a:cs typeface="Calibri"/>
            </a:endParaRPr>
          </a:p>
          <a:p>
            <a:pPr marL="171450" indent="-171450">
              <a:spcBef>
                <a:spcPts val="0"/>
              </a:spcBef>
              <a:spcAft>
                <a:spcPts val="0"/>
              </a:spcAft>
              <a:buFont typeface="Arial" panose="020B0604020202020204" pitchFamily="34" charset="0"/>
              <a:buChar char="•"/>
            </a:pPr>
            <a:r>
              <a:rPr lang="en-US" sz="1200" dirty="0">
                <a:effectLst/>
                <a:latin typeface="+mn-lt"/>
                <a:ea typeface="Calibri"/>
              </a:rPr>
              <a:t>Not only as </a:t>
            </a:r>
            <a:r>
              <a:rPr lang="en-US" sz="1200" b="1" dirty="0">
                <a:effectLst/>
                <a:latin typeface="+mn-lt"/>
                <a:ea typeface="Calibri"/>
              </a:rPr>
              <a:t>bystanders</a:t>
            </a:r>
            <a:r>
              <a:rPr lang="en-US" sz="1200" dirty="0">
                <a:effectLst/>
                <a:latin typeface="+mn-lt"/>
                <a:ea typeface="Calibri"/>
              </a:rPr>
              <a:t> who could </a:t>
            </a:r>
            <a:r>
              <a:rPr lang="en-US" sz="1200" b="1" dirty="0">
                <a:effectLst/>
                <a:latin typeface="+mn-lt"/>
                <a:ea typeface="Calibri"/>
              </a:rPr>
              <a:t>potentially intervene</a:t>
            </a:r>
            <a:r>
              <a:rPr lang="en-US" sz="1200" dirty="0">
                <a:effectLst/>
                <a:latin typeface="+mn-lt"/>
                <a:ea typeface="Calibri"/>
              </a:rPr>
              <a:t>, but also as </a:t>
            </a:r>
            <a:r>
              <a:rPr lang="en-US" sz="1200" b="1" dirty="0" err="1">
                <a:effectLst/>
                <a:latin typeface="+mn-lt"/>
                <a:ea typeface="Calibri"/>
              </a:rPr>
              <a:t>reinforcers</a:t>
            </a:r>
            <a:r>
              <a:rPr lang="en-US" sz="1200" dirty="0">
                <a:effectLst/>
                <a:latin typeface="+mn-lt"/>
                <a:ea typeface="Calibri"/>
              </a:rPr>
              <a:t> of the culture and social norms we want to create.</a:t>
            </a:r>
            <a:r>
              <a:rPr lang="en-US" sz="1200" dirty="0">
                <a:ea typeface="Calibri"/>
              </a:rPr>
              <a:t> </a:t>
            </a:r>
            <a:endParaRPr lang="en-US" sz="1200" dirty="0">
              <a:effectLst/>
              <a:latin typeface="+mn-lt"/>
              <a:ea typeface="Calibri" panose="020F0502020204030204" pitchFamily="34" charset="0"/>
              <a:cs typeface="Calibri"/>
            </a:endParaRPr>
          </a:p>
          <a:p>
            <a:pPr marL="0" marR="0">
              <a:spcBef>
                <a:spcPts val="0"/>
              </a:spcBef>
              <a:spcAft>
                <a:spcPts val="0"/>
              </a:spcAft>
            </a:pPr>
            <a:endParaRPr lang="en-US" sz="1200" dirty="0">
              <a:effectLst/>
              <a:latin typeface="+mn-lt"/>
              <a:ea typeface="Calibri" panose="020F0502020204030204" pitchFamily="34" charset="0"/>
            </a:endParaRPr>
          </a:p>
          <a:p>
            <a:pPr>
              <a:spcBef>
                <a:spcPts val="0"/>
              </a:spcBef>
              <a:spcAft>
                <a:spcPts val="0"/>
              </a:spcAft>
            </a:pPr>
            <a:r>
              <a:rPr lang="en-US" sz="1200" dirty="0">
                <a:effectLst/>
                <a:latin typeface="+mn-lt"/>
                <a:ea typeface="Calibri"/>
              </a:rPr>
              <a:t>We need you in order to achieve our goal of creating a safer community for us all.</a:t>
            </a:r>
            <a:r>
              <a:rPr lang="en-US" sz="1200" dirty="0">
                <a:ea typeface="Calibri"/>
              </a:rPr>
              <a:t> </a:t>
            </a:r>
            <a:endParaRPr lang="en-US" sz="1200" dirty="0">
              <a:effectLst/>
              <a:latin typeface="+mn-lt"/>
              <a:ea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3</a:t>
            </a:fld>
            <a:endParaRPr lang="en-US"/>
          </a:p>
        </p:txBody>
      </p:sp>
    </p:spTree>
    <p:extLst>
      <p:ext uri="{BB962C8B-B14F-4D97-AF65-F5344CB8AC3E}">
        <p14:creationId xmlns:p14="http://schemas.microsoft.com/office/powerpoint/2010/main" val="727087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Calibri"/>
              </a:rPr>
              <a:t>To best explain how this violence &amp; abuse can be prevented through small but impactful </a:t>
            </a:r>
            <a:r>
              <a:rPr lang="en-US" sz="1200" dirty="0" err="1">
                <a:ea typeface="Calibri"/>
              </a:rPr>
              <a:t>behaviours</a:t>
            </a:r>
            <a:r>
              <a:rPr lang="en-US" sz="1200" dirty="0">
                <a:ea typeface="Calibri"/>
              </a:rPr>
              <a:t>, I</a:t>
            </a:r>
            <a:r>
              <a:rPr lang="en-US" sz="1200" baseline="0" dirty="0">
                <a:ea typeface="Calibri"/>
              </a:rPr>
              <a:t> would </a:t>
            </a:r>
            <a:r>
              <a:rPr lang="en-US" sz="1200" dirty="0">
                <a:ea typeface="Calibri"/>
              </a:rPr>
              <a:t>like to introduce you to a simple metaphor. </a:t>
            </a:r>
          </a:p>
          <a:p>
            <a:endParaRPr lang="en-US" sz="1200" dirty="0">
              <a:ea typeface="Calibri"/>
            </a:endParaRPr>
          </a:p>
          <a:p>
            <a:r>
              <a:rPr lang="en-US" sz="1200" dirty="0">
                <a:ea typeface="Calibri"/>
              </a:rPr>
              <a:t>I</a:t>
            </a:r>
            <a:r>
              <a:rPr lang="en-US" sz="1200" baseline="0" dirty="0">
                <a:ea typeface="Calibri"/>
              </a:rPr>
              <a:t> want you to think about </a:t>
            </a:r>
            <a:r>
              <a:rPr lang="en-US" sz="1200" dirty="0">
                <a:effectLst/>
                <a:latin typeface="+mn-lt"/>
                <a:ea typeface="Calibri"/>
              </a:rPr>
              <a:t>Blackpool as you go through your daily routine:</a:t>
            </a:r>
          </a:p>
          <a:p>
            <a:endParaRPr lang="en-US" sz="1200" dirty="0">
              <a:effectLst/>
              <a:latin typeface="+mn-lt"/>
              <a:ea typeface="Calibri"/>
            </a:endParaRPr>
          </a:p>
          <a:p>
            <a:r>
              <a:rPr lang="en-US" sz="1200" dirty="0">
                <a:ea typeface="Calibri"/>
              </a:rPr>
              <a:t>The walk or drive to work, the</a:t>
            </a:r>
            <a:r>
              <a:rPr lang="en-US" sz="1200" dirty="0">
                <a:effectLst/>
                <a:latin typeface="+mn-lt"/>
                <a:ea typeface="Calibri"/>
              </a:rPr>
              <a:t> buildings, the streets</a:t>
            </a:r>
            <a:r>
              <a:rPr lang="en-US" sz="1200" baseline="0" dirty="0">
                <a:effectLst/>
                <a:latin typeface="+mn-lt"/>
                <a:ea typeface="Calibri"/>
              </a:rPr>
              <a:t> </a:t>
            </a:r>
            <a:r>
              <a:rPr lang="en-US" sz="1200" dirty="0">
                <a:effectLst/>
                <a:latin typeface="+mn-lt"/>
                <a:ea typeface="Calibri"/>
              </a:rPr>
              <a:t>and </a:t>
            </a:r>
            <a:r>
              <a:rPr lang="en-US" sz="1200" dirty="0" err="1">
                <a:effectLst/>
                <a:latin typeface="+mn-lt"/>
                <a:ea typeface="Calibri"/>
              </a:rPr>
              <a:t>neighbourhoods</a:t>
            </a:r>
            <a:r>
              <a:rPr lang="en-US" sz="1200" dirty="0">
                <a:effectLst/>
                <a:latin typeface="+mn-lt"/>
                <a:ea typeface="Calibri"/>
              </a:rPr>
              <a:t>.</a:t>
            </a:r>
            <a:r>
              <a:rPr lang="en-US" sz="1200" baseline="0" dirty="0">
                <a:effectLst/>
                <a:latin typeface="+mn-lt"/>
                <a:ea typeface="Calibri"/>
              </a:rPr>
              <a:t> T</a:t>
            </a:r>
            <a:r>
              <a:rPr lang="en-US" sz="1200" dirty="0">
                <a:effectLst/>
                <a:latin typeface="+mn-lt"/>
                <a:ea typeface="Calibri"/>
              </a:rPr>
              <a:t>he bars,</a:t>
            </a:r>
            <a:r>
              <a:rPr lang="en-US" sz="1200" baseline="0" dirty="0">
                <a:effectLst/>
                <a:latin typeface="+mn-lt"/>
                <a:ea typeface="Calibri"/>
              </a:rPr>
              <a:t> cafes and </a:t>
            </a:r>
            <a:r>
              <a:rPr lang="en-US" sz="1200" dirty="0">
                <a:effectLst/>
                <a:latin typeface="+mn-lt"/>
                <a:ea typeface="Calibri"/>
              </a:rPr>
              <a:t>restaurants where people gather, the places of worship, the</a:t>
            </a:r>
            <a:r>
              <a:rPr lang="en-US" sz="1200" baseline="0" dirty="0">
                <a:effectLst/>
                <a:latin typeface="+mn-lt"/>
                <a:ea typeface="Calibri"/>
              </a:rPr>
              <a:t> </a:t>
            </a:r>
            <a:r>
              <a:rPr lang="en-US" sz="1200" dirty="0">
                <a:effectLst/>
                <a:latin typeface="+mn-lt"/>
                <a:ea typeface="Calibri"/>
              </a:rPr>
              <a:t>parks</a:t>
            </a:r>
            <a:r>
              <a:rPr lang="en-US" sz="1200" baseline="0" dirty="0">
                <a:effectLst/>
                <a:latin typeface="+mn-lt"/>
                <a:ea typeface="Calibri"/>
              </a:rPr>
              <a:t>, the piers and the take-</a:t>
            </a:r>
            <a:r>
              <a:rPr lang="en-US" sz="1200" baseline="0" dirty="0" err="1">
                <a:effectLst/>
                <a:latin typeface="+mn-lt"/>
                <a:ea typeface="Calibri"/>
              </a:rPr>
              <a:t>aways</a:t>
            </a:r>
            <a:r>
              <a:rPr lang="en-US" sz="1200" baseline="0" dirty="0">
                <a:effectLst/>
                <a:latin typeface="+mn-lt"/>
                <a:ea typeface="Calibri"/>
              </a:rPr>
              <a:t>.</a:t>
            </a:r>
          </a:p>
          <a:p>
            <a:endParaRPr lang="en-US" sz="1200" baseline="0" dirty="0">
              <a:effectLst/>
              <a:latin typeface="+mn-lt"/>
              <a:ea typeface="Calibri"/>
            </a:endParaRPr>
          </a:p>
          <a:p>
            <a:r>
              <a:rPr lang="en-US" sz="1200" dirty="0">
                <a:latin typeface="+mn-lt"/>
                <a:ea typeface="Calibri"/>
              </a:rPr>
              <a:t>Now imagine, each time someone makes a choice to use their words or actions to hurt someone else, a small RED DOT appears in one of those spaces. </a:t>
            </a:r>
          </a:p>
          <a:p>
            <a:endParaRPr lang="en-US" sz="1200" dirty="0">
              <a:latin typeface="+mn-lt"/>
              <a:ea typeface="Calibri"/>
            </a:endParaRPr>
          </a:p>
          <a:p>
            <a:r>
              <a:rPr lang="en-GB" sz="1200" dirty="0"/>
              <a:t>A</a:t>
            </a:r>
            <a:r>
              <a:rPr lang="en-GB" sz="1200" baseline="0" dirty="0"/>
              <a:t> </a:t>
            </a:r>
            <a:r>
              <a:rPr lang="en-GB" sz="1200" dirty="0"/>
              <a:t>RED DOT is the moment it takes to hit someone</a:t>
            </a:r>
          </a:p>
          <a:p>
            <a:endParaRPr lang="en-GB" sz="1200" dirty="0"/>
          </a:p>
          <a:p>
            <a:r>
              <a:rPr lang="en-US" sz="1200" dirty="0"/>
              <a:t>A RED DOT is when a caregiver crosses the line when disciplining a child</a:t>
            </a:r>
          </a:p>
          <a:p>
            <a:endParaRPr lang="en-US" sz="1200" dirty="0"/>
          </a:p>
          <a:p>
            <a:r>
              <a:rPr lang="en-US" sz="1200" dirty="0"/>
              <a:t>A RED DOT is the choice to have sex with someone without their consent</a:t>
            </a:r>
          </a:p>
          <a:p>
            <a:endParaRPr lang="en-US" sz="1200" dirty="0"/>
          </a:p>
          <a:p>
            <a:r>
              <a:rPr lang="en-US" sz="1200" dirty="0"/>
              <a:t>A RED DOT is when someone uses their words to humiliate, threaten, coerce or</a:t>
            </a:r>
            <a:r>
              <a:rPr lang="en-US" sz="1200" baseline="0" dirty="0"/>
              <a:t> </a:t>
            </a:r>
            <a:r>
              <a:rPr lang="en-US" sz="1200" dirty="0"/>
              <a:t>bully</a:t>
            </a:r>
            <a:r>
              <a:rPr lang="en-US" sz="1200" baseline="0" dirty="0"/>
              <a:t> </a:t>
            </a:r>
            <a:r>
              <a:rPr lang="en-US" sz="1200" dirty="0"/>
              <a:t>someone</a:t>
            </a:r>
          </a:p>
          <a:p>
            <a:endParaRPr lang="en-US" sz="1200" dirty="0"/>
          </a:p>
          <a:p>
            <a:r>
              <a:rPr lang="en-US" sz="1200" dirty="0"/>
              <a:t>Or a RED DOT is when someone shows up unwanted, outside work/college,</a:t>
            </a:r>
            <a:r>
              <a:rPr lang="en-US" sz="1200" baseline="0" dirty="0"/>
              <a:t> or your home</a:t>
            </a:r>
            <a:endParaRPr lang="en-US" sz="1200" dirty="0"/>
          </a:p>
          <a:p>
            <a:endParaRPr lang="en-US" sz="1200" dirty="0"/>
          </a:p>
          <a:p>
            <a:r>
              <a:rPr lang="en-US" sz="1200" dirty="0"/>
              <a:t>A RED DOT is a single decision</a:t>
            </a:r>
          </a:p>
          <a:p>
            <a:endParaRPr lang="en-US" sz="1200" dirty="0"/>
          </a:p>
          <a:p>
            <a:pPr marL="0" indent="0">
              <a:buFont typeface="Arial" panose="020B0604020202020204" pitchFamily="34" charset="0"/>
              <a:buNone/>
            </a:pPr>
            <a:r>
              <a:rPr lang="en-US" sz="1200" dirty="0"/>
              <a:t>And to</a:t>
            </a:r>
            <a:r>
              <a:rPr lang="en-US" sz="1200" baseline="0" dirty="0"/>
              <a:t>o</a:t>
            </a:r>
            <a:r>
              <a:rPr lang="en-US" sz="1200" dirty="0"/>
              <a:t> many of these RED DOTS have added up to create a culture that allows </a:t>
            </a:r>
            <a:r>
              <a:rPr lang="en-US" sz="1200" b="1" dirty="0"/>
              <a:t>unacceptable rates </a:t>
            </a:r>
            <a:r>
              <a:rPr lang="en-US" sz="1200" dirty="0"/>
              <a:t>of Domestic Abuse,</a:t>
            </a:r>
            <a:r>
              <a:rPr lang="en-US" sz="1200" baseline="0" dirty="0"/>
              <a:t> Sexual Violence, </a:t>
            </a:r>
            <a:r>
              <a:rPr lang="en-US" sz="1200" dirty="0"/>
              <a:t>assault and harassment, to happen.</a:t>
            </a:r>
          </a:p>
          <a:p>
            <a:endParaRPr lang="en-US" sz="1200" dirty="0">
              <a:latin typeface="+mn-lt"/>
              <a:ea typeface="Calibri"/>
            </a:endParaRPr>
          </a:p>
          <a:p>
            <a:pPr>
              <a:lnSpc>
                <a:spcPct val="100000"/>
              </a:lnSpc>
              <a:defRPr/>
            </a:pPr>
            <a:r>
              <a:rPr lang="en-US" sz="1200" dirty="0">
                <a:ea typeface="Calibri"/>
              </a:rPr>
              <a:t>So </a:t>
            </a:r>
            <a:r>
              <a:rPr lang="en-US" sz="1200" dirty="0">
                <a:effectLst/>
                <a:latin typeface="+mn-lt"/>
                <a:ea typeface="Calibri"/>
              </a:rPr>
              <a:t>If RED</a:t>
            </a:r>
            <a:r>
              <a:rPr lang="en-US" sz="1200" baseline="0" dirty="0">
                <a:effectLst/>
                <a:latin typeface="+mn-lt"/>
                <a:ea typeface="Calibri"/>
              </a:rPr>
              <a:t> DOTS</a:t>
            </a:r>
            <a:r>
              <a:rPr lang="en-US" sz="1200" dirty="0">
                <a:effectLst/>
                <a:latin typeface="+mn-lt"/>
                <a:ea typeface="Calibri"/>
              </a:rPr>
              <a:t> are the problem</a:t>
            </a:r>
            <a:r>
              <a:rPr lang="en-US" sz="1200" baseline="0" dirty="0">
                <a:effectLst/>
                <a:latin typeface="+mn-lt"/>
                <a:ea typeface="Calibri"/>
              </a:rPr>
              <a:t> - </a:t>
            </a:r>
            <a:r>
              <a:rPr lang="en-US" sz="1200" dirty="0">
                <a:effectLst/>
                <a:latin typeface="+mn-lt"/>
                <a:ea typeface="Calibri"/>
              </a:rPr>
              <a:t>GREEN</a:t>
            </a:r>
            <a:r>
              <a:rPr lang="en-US" sz="1200" baseline="0" dirty="0">
                <a:effectLst/>
                <a:latin typeface="+mn-lt"/>
                <a:ea typeface="Calibri"/>
              </a:rPr>
              <a:t> DOTS</a:t>
            </a:r>
            <a:r>
              <a:rPr lang="en-US" sz="1200" dirty="0">
                <a:effectLst/>
                <a:latin typeface="+mn-lt"/>
                <a:ea typeface="Calibri"/>
              </a:rPr>
              <a:t> are the solution.</a:t>
            </a:r>
            <a:r>
              <a:rPr lang="en-US" sz="1200" baseline="0" dirty="0">
                <a:effectLst/>
                <a:latin typeface="+mn-lt"/>
                <a:ea typeface="Calibri"/>
              </a:rPr>
              <a:t> </a:t>
            </a:r>
            <a:r>
              <a:rPr lang="en-US" sz="1200" dirty="0">
                <a:effectLst/>
                <a:latin typeface="+mn-lt"/>
                <a:ea typeface="Calibri"/>
              </a:rPr>
              <a:t>A</a:t>
            </a:r>
            <a:r>
              <a:rPr lang="en-US" sz="1200" baseline="0" dirty="0">
                <a:effectLst/>
                <a:latin typeface="+mn-lt"/>
                <a:ea typeface="Calibri"/>
              </a:rPr>
              <a:t> GREEN DOT</a:t>
            </a:r>
            <a:r>
              <a:rPr lang="en-US" sz="1200" dirty="0">
                <a:effectLst/>
                <a:latin typeface="+mn-lt"/>
                <a:ea typeface="Calibri"/>
              </a:rPr>
              <a:t> is simply an action someone can take to stop a RED</a:t>
            </a:r>
            <a:r>
              <a:rPr lang="en-US" sz="1200" baseline="0" dirty="0">
                <a:effectLst/>
                <a:latin typeface="+mn-lt"/>
                <a:ea typeface="Calibri"/>
              </a:rPr>
              <a:t> DOT</a:t>
            </a:r>
            <a:r>
              <a:rPr lang="en-US" sz="1200" dirty="0">
                <a:effectLst/>
                <a:latin typeface="+mn-lt"/>
                <a:ea typeface="Calibri"/>
              </a:rPr>
              <a:t> from happening.</a:t>
            </a:r>
            <a:r>
              <a:rPr lang="en-US" sz="1200" dirty="0">
                <a:ea typeface="Calibri"/>
              </a:rPr>
              <a:t> </a:t>
            </a:r>
          </a:p>
          <a:p>
            <a:endParaRPr lang="en-US" sz="1200" dirty="0">
              <a:latin typeface="+mn-lt"/>
              <a:ea typeface="Calibri"/>
            </a:endParaRPr>
          </a:p>
          <a:p>
            <a:r>
              <a:rPr lang="en-US" sz="1200" dirty="0"/>
              <a:t>A GREEN DOT is any </a:t>
            </a:r>
            <a:r>
              <a:rPr lang="en-US" sz="1200" b="1" dirty="0"/>
              <a:t>choice, </a:t>
            </a:r>
            <a:r>
              <a:rPr lang="en-US" sz="1200" b="1" dirty="0" err="1"/>
              <a:t>behaviour</a:t>
            </a:r>
            <a:r>
              <a:rPr lang="en-US" sz="1200" b="1" dirty="0"/>
              <a:t>, attitude, or statement </a:t>
            </a:r>
            <a:r>
              <a:rPr lang="en-US" sz="1200" dirty="0"/>
              <a:t>that expresses intolerance of power based person violence </a:t>
            </a:r>
            <a:r>
              <a:rPr lang="en-US" sz="1200" b="0" dirty="0"/>
              <a:t>like bullying, Sexual Violence, Domestic abuse , assault, harassment and stalking</a:t>
            </a:r>
          </a:p>
          <a:p>
            <a:endParaRPr lang="en-US" sz="1200" dirty="0"/>
          </a:p>
          <a:p>
            <a:r>
              <a:rPr lang="en-US" sz="1200" dirty="0"/>
              <a:t>A</a:t>
            </a:r>
            <a:r>
              <a:rPr lang="en-US" sz="1200" baseline="0" dirty="0"/>
              <a:t> GREEN DOT could be </a:t>
            </a:r>
            <a:r>
              <a:rPr lang="en-GB" sz="1200" baseline="0" dirty="0"/>
              <a:t>c</a:t>
            </a:r>
            <a:r>
              <a:rPr lang="en-GB" sz="1200" dirty="0"/>
              <a:t>hecking in on a friend or family member you are worried about, by simply saying 'Hey are you alright?’ </a:t>
            </a:r>
          </a:p>
          <a:p>
            <a:endParaRPr lang="en-GB" sz="1200" dirty="0"/>
          </a:p>
          <a:p>
            <a:r>
              <a:rPr lang="en-US" sz="1200" dirty="0"/>
              <a:t>A GREEN DOT could be letting someone know you are concerned about them</a:t>
            </a:r>
          </a:p>
          <a:p>
            <a:pPr marL="0" indent="0">
              <a:buFont typeface="Arial" panose="020B0604020202020204" pitchFamily="34" charset="0"/>
              <a:buNone/>
            </a:pPr>
            <a:r>
              <a:rPr lang="en-US" sz="1200" dirty="0"/>
              <a:t>So for example:</a:t>
            </a:r>
            <a:r>
              <a:rPr lang="en-US" sz="1200" baseline="0" dirty="0"/>
              <a:t> pulling a friend out of a high risk situation, or </a:t>
            </a:r>
            <a:r>
              <a:rPr lang="en-US" sz="1200" dirty="0"/>
              <a:t>telling bar staff if you are worried someone is being harassed, or interrupting a situation by</a:t>
            </a:r>
            <a:r>
              <a:rPr lang="en-US" sz="1200" baseline="0" dirty="0"/>
              <a:t> asking for directions or the time.</a:t>
            </a:r>
            <a:endParaRPr lang="en-US" sz="1200" dirty="0"/>
          </a:p>
          <a:p>
            <a:endParaRPr lang="en-US" sz="1200" dirty="0">
              <a:latin typeface="+mn-lt"/>
              <a:ea typeface="Calibri"/>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4</a:t>
            </a:fld>
            <a:endParaRPr lang="en-US"/>
          </a:p>
        </p:txBody>
      </p:sp>
    </p:spTree>
    <p:extLst>
      <p:ext uri="{BB962C8B-B14F-4D97-AF65-F5344CB8AC3E}">
        <p14:creationId xmlns:p14="http://schemas.microsoft.com/office/powerpoint/2010/main" val="3295448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200" dirty="0">
                <a:solidFill>
                  <a:srgbClr val="000000"/>
                </a:solidFill>
                <a:ea typeface="Times New Roman" panose="02020603050405020304" pitchFamily="18" charset="0"/>
              </a:rPr>
              <a:t>There are </a:t>
            </a:r>
            <a:r>
              <a:rPr lang="en-US" sz="1200" dirty="0">
                <a:solidFill>
                  <a:srgbClr val="000000"/>
                </a:solidFill>
                <a:effectLst/>
                <a:latin typeface="+mn-lt"/>
                <a:ea typeface="Times New Roman" panose="02020603050405020304" pitchFamily="18" charset="0"/>
              </a:rPr>
              <a:t>4 steps </a:t>
            </a:r>
            <a:r>
              <a:rPr lang="en-US" sz="1200" dirty="0">
                <a:solidFill>
                  <a:srgbClr val="000000"/>
                </a:solidFill>
                <a:ea typeface="Times New Roman" panose="02020603050405020304" pitchFamily="18" charset="0"/>
              </a:rPr>
              <a:t>to the Green</a:t>
            </a:r>
            <a:r>
              <a:rPr lang="en-US" sz="1200" dirty="0">
                <a:solidFill>
                  <a:srgbClr val="000000"/>
                </a:solidFill>
                <a:effectLst/>
                <a:latin typeface="+mn-lt"/>
                <a:ea typeface="Times New Roman" panose="02020603050405020304" pitchFamily="18" charset="0"/>
              </a:rPr>
              <a:t> Dot</a:t>
            </a:r>
            <a:r>
              <a:rPr lang="en-US" sz="1200" dirty="0">
                <a:solidFill>
                  <a:srgbClr val="000000"/>
                </a:solidFill>
                <a:ea typeface="Times New Roman" panose="02020603050405020304" pitchFamily="18" charset="0"/>
              </a:rPr>
              <a:t> intervention</a:t>
            </a:r>
            <a:r>
              <a:rPr lang="en-US" sz="1200" dirty="0">
                <a:solidFill>
                  <a:srgbClr val="000000"/>
                </a:solidFill>
                <a:effectLst/>
                <a:latin typeface="+mn-lt"/>
                <a:ea typeface="Times New Roman" panose="02020603050405020304" pitchFamily="18" charset="0"/>
              </a:rPr>
              <a:t>.</a:t>
            </a:r>
            <a:endParaRPr lang="en-US" sz="1200" dirty="0">
              <a:effectLst/>
              <a:latin typeface="+mn-lt"/>
              <a:ea typeface="Times New Roman" panose="02020603050405020304" pitchFamily="18" charset="0"/>
            </a:endParaRPr>
          </a:p>
          <a:p>
            <a:pPr marL="0" marR="0">
              <a:spcBef>
                <a:spcPts val="0"/>
              </a:spcBef>
              <a:spcAft>
                <a:spcPts val="0"/>
              </a:spcAft>
            </a:pPr>
            <a:r>
              <a:rPr lang="en-US" sz="1200" dirty="0">
                <a:solidFill>
                  <a:srgbClr val="000000"/>
                </a:solidFill>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p>
            <a:pPr marR="1188720">
              <a:spcBef>
                <a:spcPts val="0"/>
              </a:spcBef>
              <a:spcAft>
                <a:spcPts val="0"/>
              </a:spcAft>
              <a:tabLst>
                <a:tab pos="228600" algn="l"/>
                <a:tab pos="539115" algn="l"/>
                <a:tab pos="539115" algn="l"/>
              </a:tabLst>
            </a:pPr>
            <a:r>
              <a:rPr lang="en-US" sz="1200" b="1" dirty="0">
                <a:solidFill>
                  <a:srgbClr val="231F20"/>
                </a:solidFill>
                <a:effectLst/>
                <a:latin typeface="+mn-lt"/>
                <a:ea typeface="Calibri"/>
              </a:rPr>
              <a:t>Step One: </a:t>
            </a:r>
            <a:r>
              <a:rPr lang="en-US" sz="1200" b="0" dirty="0">
                <a:solidFill>
                  <a:srgbClr val="231F20"/>
                </a:solidFill>
                <a:effectLst/>
                <a:latin typeface="+mn-lt"/>
                <a:ea typeface="Calibri"/>
              </a:rPr>
              <a:t>is about being able to </a:t>
            </a:r>
            <a:r>
              <a:rPr lang="en-US" sz="1200" b="1" dirty="0" err="1">
                <a:solidFill>
                  <a:srgbClr val="231F20"/>
                </a:solidFill>
                <a:effectLst/>
                <a:latin typeface="+mn-lt"/>
                <a:ea typeface="Calibri"/>
              </a:rPr>
              <a:t>Recognise</a:t>
            </a:r>
            <a:r>
              <a:rPr lang="en-US" sz="1200" b="1" dirty="0">
                <a:solidFill>
                  <a:srgbClr val="231F20"/>
                </a:solidFill>
                <a:effectLst/>
                <a:latin typeface="+mn-lt"/>
                <a:ea typeface="Calibri"/>
              </a:rPr>
              <a:t> the Problem</a:t>
            </a:r>
            <a:r>
              <a:rPr lang="en-US" sz="1200" b="1" dirty="0">
                <a:solidFill>
                  <a:srgbClr val="231F20"/>
                </a:solidFill>
                <a:ea typeface="Calibri"/>
              </a:rPr>
              <a:t> </a:t>
            </a:r>
            <a:r>
              <a:rPr lang="en-US" sz="1200" dirty="0">
                <a:solidFill>
                  <a:srgbClr val="231F20"/>
                </a:solidFill>
                <a:ea typeface="Calibri"/>
              </a:rPr>
              <a:t>– notice</a:t>
            </a:r>
            <a:r>
              <a:rPr lang="en-US" sz="1200" baseline="0" dirty="0">
                <a:solidFill>
                  <a:srgbClr val="231F20"/>
                </a:solidFill>
                <a:ea typeface="Calibri"/>
              </a:rPr>
              <a:t> the event; </a:t>
            </a:r>
            <a:r>
              <a:rPr lang="en-US" sz="1200" dirty="0">
                <a:solidFill>
                  <a:srgbClr val="231F20"/>
                </a:solidFill>
                <a:ea typeface="Calibri"/>
              </a:rPr>
              <a:t>can you spot the signs that a RED</a:t>
            </a:r>
            <a:r>
              <a:rPr lang="en-US" sz="1200" baseline="0" dirty="0">
                <a:solidFill>
                  <a:srgbClr val="231F20"/>
                </a:solidFill>
                <a:ea typeface="Calibri"/>
              </a:rPr>
              <a:t> DOT</a:t>
            </a:r>
            <a:r>
              <a:rPr lang="en-US" sz="1200" dirty="0">
                <a:solidFill>
                  <a:srgbClr val="231F20"/>
                </a:solidFill>
                <a:ea typeface="Calibri"/>
              </a:rPr>
              <a:t> is,</a:t>
            </a:r>
            <a:r>
              <a:rPr lang="en-US" sz="1200" baseline="0" dirty="0">
                <a:solidFill>
                  <a:srgbClr val="231F20"/>
                </a:solidFill>
                <a:ea typeface="Calibri"/>
              </a:rPr>
              <a:t> or might be </a:t>
            </a:r>
            <a:r>
              <a:rPr lang="en-US" sz="1200" dirty="0">
                <a:solidFill>
                  <a:srgbClr val="231F20"/>
                </a:solidFill>
                <a:ea typeface="Calibri"/>
              </a:rPr>
              <a:t>happening?</a:t>
            </a:r>
          </a:p>
          <a:p>
            <a:pPr marR="1188720">
              <a:spcBef>
                <a:spcPts val="0"/>
              </a:spcBef>
              <a:spcAft>
                <a:spcPts val="0"/>
              </a:spcAft>
              <a:tabLst>
                <a:tab pos="228600" algn="l"/>
                <a:tab pos="539115" algn="l"/>
                <a:tab pos="539115" algn="l"/>
              </a:tabLst>
            </a:pPr>
            <a:endParaRPr lang="en-US" sz="1200" dirty="0">
              <a:solidFill>
                <a:srgbClr val="231F20"/>
              </a:solidFill>
              <a:effectLst/>
              <a:latin typeface="+mn-lt"/>
              <a:ea typeface="Calibri" panose="020F0502020204030204" pitchFamily="34" charset="0"/>
              <a:cs typeface="Calibri"/>
            </a:endParaRPr>
          </a:p>
          <a:p>
            <a:pPr marR="1188720">
              <a:spcBef>
                <a:spcPts val="0"/>
              </a:spcBef>
              <a:spcAft>
                <a:spcPts val="0"/>
              </a:spcAft>
              <a:tabLst>
                <a:tab pos="228600" algn="l"/>
                <a:tab pos="539115" algn="l"/>
                <a:tab pos="539115" algn="l"/>
              </a:tabLst>
            </a:pPr>
            <a:r>
              <a:rPr lang="en-US" sz="1200" b="1" dirty="0">
                <a:solidFill>
                  <a:srgbClr val="231F20"/>
                </a:solidFill>
                <a:effectLst/>
                <a:latin typeface="+mn-lt"/>
                <a:ea typeface="Calibri"/>
              </a:rPr>
              <a:t>Step Two: </a:t>
            </a:r>
            <a:r>
              <a:rPr lang="en-US" sz="1200" b="0" dirty="0">
                <a:solidFill>
                  <a:srgbClr val="231F20"/>
                </a:solidFill>
                <a:effectLst/>
                <a:latin typeface="+mn-lt"/>
                <a:ea typeface="Calibri"/>
              </a:rPr>
              <a:t>looks at </a:t>
            </a:r>
            <a:r>
              <a:rPr lang="en-US" sz="1200" b="1" dirty="0">
                <a:solidFill>
                  <a:srgbClr val="231F20"/>
                </a:solidFill>
                <a:effectLst/>
                <a:latin typeface="+mn-lt"/>
                <a:ea typeface="Calibri"/>
              </a:rPr>
              <a:t>Identifying Barriers</a:t>
            </a:r>
            <a:r>
              <a:rPr lang="en-US" sz="1200" b="1" dirty="0">
                <a:solidFill>
                  <a:srgbClr val="231F20"/>
                </a:solidFill>
                <a:ea typeface="Calibri"/>
              </a:rPr>
              <a:t> </a:t>
            </a:r>
            <a:r>
              <a:rPr lang="en-US" sz="1200" dirty="0">
                <a:solidFill>
                  <a:srgbClr val="231F20"/>
                </a:solidFill>
                <a:ea typeface="Calibri"/>
              </a:rPr>
              <a:t>– this helps us understand</a:t>
            </a:r>
            <a:r>
              <a:rPr lang="en-US" sz="1200" baseline="0" dirty="0">
                <a:solidFill>
                  <a:srgbClr val="231F20"/>
                </a:solidFill>
                <a:ea typeface="Calibri"/>
              </a:rPr>
              <a:t> </a:t>
            </a:r>
            <a:r>
              <a:rPr lang="en-US" sz="1200" dirty="0">
                <a:solidFill>
                  <a:srgbClr val="231F20"/>
                </a:solidFill>
                <a:ea typeface="Calibri"/>
              </a:rPr>
              <a:t>that we all have our own individual barriers that might prevent us from being an active bystander, however despite having these barriers we are able to do something</a:t>
            </a:r>
          </a:p>
          <a:p>
            <a:pPr marR="1188720">
              <a:spcBef>
                <a:spcPts val="0"/>
              </a:spcBef>
              <a:spcAft>
                <a:spcPts val="0"/>
              </a:spcAft>
              <a:tabLst>
                <a:tab pos="228600" algn="l"/>
                <a:tab pos="539115" algn="l"/>
                <a:tab pos="539115" algn="l"/>
              </a:tabLst>
            </a:pPr>
            <a:endParaRPr lang="en-US" sz="1200" dirty="0">
              <a:solidFill>
                <a:srgbClr val="231F20"/>
              </a:solidFill>
              <a:effectLst/>
              <a:latin typeface="+mn-lt"/>
              <a:ea typeface="Calibri" panose="020F0502020204030204" pitchFamily="34" charset="0"/>
              <a:cs typeface="Calibri"/>
            </a:endParaRPr>
          </a:p>
          <a:p>
            <a:pPr marR="1188720">
              <a:spcBef>
                <a:spcPts val="0"/>
              </a:spcBef>
              <a:spcAft>
                <a:spcPts val="0"/>
              </a:spcAft>
              <a:tabLst>
                <a:tab pos="228600" algn="l"/>
                <a:tab pos="539115" algn="l"/>
                <a:tab pos="539115" algn="l"/>
              </a:tabLst>
            </a:pPr>
            <a:r>
              <a:rPr lang="en-US" sz="1200" b="1" dirty="0">
                <a:solidFill>
                  <a:srgbClr val="231F20"/>
                </a:solidFill>
                <a:effectLst/>
                <a:latin typeface="+mn-lt"/>
                <a:ea typeface="Calibri"/>
              </a:rPr>
              <a:t>Step Three: </a:t>
            </a:r>
            <a:r>
              <a:rPr lang="en-US" sz="1200" b="0" dirty="0">
                <a:solidFill>
                  <a:srgbClr val="231F20"/>
                </a:solidFill>
                <a:effectLst/>
                <a:latin typeface="+mn-lt"/>
                <a:ea typeface="Calibri"/>
              </a:rPr>
              <a:t>is the </a:t>
            </a:r>
            <a:r>
              <a:rPr lang="en-US" sz="1200" b="1" dirty="0">
                <a:solidFill>
                  <a:srgbClr val="231F20"/>
                </a:solidFill>
                <a:effectLst/>
                <a:latin typeface="+mn-lt"/>
                <a:ea typeface="Calibri"/>
              </a:rPr>
              <a:t>Intervention</a:t>
            </a:r>
            <a:r>
              <a:rPr lang="en-US" sz="1200" b="0" dirty="0">
                <a:solidFill>
                  <a:srgbClr val="231F20"/>
                </a:solidFill>
                <a:effectLst/>
                <a:latin typeface="+mn-lt"/>
                <a:ea typeface="Calibri"/>
              </a:rPr>
              <a:t> - the action you can take </a:t>
            </a:r>
            <a:r>
              <a:rPr lang="en-US" sz="1200" dirty="0">
                <a:solidFill>
                  <a:srgbClr val="231F20"/>
                </a:solidFill>
                <a:ea typeface="Calibri"/>
              </a:rPr>
              <a:t>– know</a:t>
            </a:r>
            <a:r>
              <a:rPr lang="en-US" sz="1200" baseline="0" dirty="0">
                <a:solidFill>
                  <a:srgbClr val="231F20"/>
                </a:solidFill>
                <a:ea typeface="Calibri"/>
              </a:rPr>
              <a:t> how to help </a:t>
            </a:r>
            <a:r>
              <a:rPr lang="en-US" sz="1200" dirty="0">
                <a:solidFill>
                  <a:srgbClr val="231F20"/>
                </a:solidFill>
                <a:ea typeface="Calibri"/>
              </a:rPr>
              <a:t>in a way that you feel comfortable doing, despite</a:t>
            </a:r>
            <a:r>
              <a:rPr lang="en-US" sz="1200" baseline="0" dirty="0">
                <a:solidFill>
                  <a:srgbClr val="231F20"/>
                </a:solidFill>
                <a:ea typeface="Calibri"/>
              </a:rPr>
              <a:t> your </a:t>
            </a:r>
            <a:r>
              <a:rPr lang="en-US" sz="1200" dirty="0">
                <a:solidFill>
                  <a:srgbClr val="231F20"/>
                </a:solidFill>
                <a:ea typeface="Calibri"/>
              </a:rPr>
              <a:t>own personal barriers</a:t>
            </a:r>
          </a:p>
          <a:p>
            <a:pPr marR="1188720">
              <a:spcBef>
                <a:spcPts val="0"/>
              </a:spcBef>
              <a:spcAft>
                <a:spcPts val="0"/>
              </a:spcAft>
              <a:tabLst>
                <a:tab pos="228600" algn="l"/>
                <a:tab pos="539115" algn="l"/>
                <a:tab pos="539115" algn="l"/>
              </a:tabLst>
            </a:pPr>
            <a:endParaRPr lang="en-US" sz="1200" dirty="0">
              <a:solidFill>
                <a:srgbClr val="231F20"/>
              </a:solidFill>
              <a:effectLst/>
              <a:latin typeface="+mn-lt"/>
              <a:ea typeface="Calibri" panose="020F0502020204030204" pitchFamily="34" charset="0"/>
              <a:cs typeface="Calibri"/>
            </a:endParaRPr>
          </a:p>
          <a:p>
            <a:pPr marL="0" marR="1188720" lvl="0" indent="0">
              <a:spcBef>
                <a:spcPts val="0"/>
              </a:spcBef>
              <a:spcAft>
                <a:spcPts val="0"/>
              </a:spcAft>
              <a:buFont typeface="Arial" panose="020B0604020202020204" pitchFamily="34" charset="0"/>
              <a:buNone/>
              <a:tabLst>
                <a:tab pos="228600" algn="l"/>
                <a:tab pos="539115" algn="l"/>
                <a:tab pos="539115" algn="l"/>
              </a:tabLst>
            </a:pPr>
            <a:r>
              <a:rPr lang="en-US" sz="1200" b="1" dirty="0">
                <a:solidFill>
                  <a:srgbClr val="231F20"/>
                </a:solidFill>
                <a:effectLst/>
                <a:latin typeface="+mn-lt"/>
                <a:ea typeface="Calibri"/>
              </a:rPr>
              <a:t>And finally Step Four: </a:t>
            </a:r>
            <a:r>
              <a:rPr lang="en-US" sz="1200" b="0" dirty="0">
                <a:solidFill>
                  <a:srgbClr val="231F20"/>
                </a:solidFill>
                <a:effectLst/>
                <a:latin typeface="+mn-lt"/>
                <a:ea typeface="Calibri"/>
              </a:rPr>
              <a:t>is to </a:t>
            </a:r>
            <a:r>
              <a:rPr lang="en-US" sz="1200" b="1" dirty="0">
                <a:solidFill>
                  <a:srgbClr val="231F20"/>
                </a:solidFill>
                <a:effectLst/>
                <a:latin typeface="+mn-lt"/>
                <a:ea typeface="Calibri"/>
              </a:rPr>
              <a:t>Strengthen the Positive Community Norms </a:t>
            </a:r>
            <a:r>
              <a:rPr lang="en-US" sz="1200" dirty="0">
                <a:solidFill>
                  <a:srgbClr val="231F20"/>
                </a:solidFill>
                <a:effectLst/>
                <a:latin typeface="+mn-lt"/>
                <a:ea typeface="Calibri"/>
              </a:rPr>
              <a:t>– And by this we mean strengthening the norms in our community that are positive, like looking out for one another, expressing a firm intolerance of unacceptable </a:t>
            </a:r>
            <a:r>
              <a:rPr lang="en-US" sz="1200" dirty="0" err="1">
                <a:solidFill>
                  <a:srgbClr val="231F20"/>
                </a:solidFill>
                <a:effectLst/>
                <a:latin typeface="+mn-lt"/>
                <a:ea typeface="Calibri"/>
              </a:rPr>
              <a:t>behaviours</a:t>
            </a:r>
            <a:r>
              <a:rPr lang="en-US" sz="1200" dirty="0">
                <a:solidFill>
                  <a:srgbClr val="231F20"/>
                </a:solidFill>
                <a:effectLst/>
                <a:latin typeface="+mn-lt"/>
                <a:ea typeface="Calibri"/>
              </a:rPr>
              <a:t>, and making sure everyone knows its all of our responsibility to do our part.</a:t>
            </a:r>
          </a:p>
          <a:p>
            <a:pPr marL="0" marR="1188720" lvl="0" indent="0">
              <a:spcBef>
                <a:spcPts val="0"/>
              </a:spcBef>
              <a:spcAft>
                <a:spcPts val="0"/>
              </a:spcAft>
              <a:buFont typeface="Arial" panose="020B0604020202020204" pitchFamily="34" charset="0"/>
              <a:buNone/>
              <a:tabLst>
                <a:tab pos="228600" algn="l"/>
                <a:tab pos="539115" algn="l"/>
                <a:tab pos="539115" algn="l"/>
              </a:tabLst>
            </a:pPr>
            <a:endParaRPr lang="en-US" sz="1200" dirty="0">
              <a:solidFill>
                <a:srgbClr val="231F20"/>
              </a:solidFill>
              <a:effectLst/>
              <a:latin typeface="+mn-lt"/>
              <a:ea typeface="Calibri"/>
              <a:cs typeface="Calibri"/>
            </a:endParaRPr>
          </a:p>
          <a:p>
            <a:pPr marL="0" marR="1188720" lvl="0" indent="0">
              <a:spcBef>
                <a:spcPts val="0"/>
              </a:spcBef>
              <a:spcAft>
                <a:spcPts val="0"/>
              </a:spcAft>
              <a:buFont typeface="Arial" panose="020B0604020202020204" pitchFamily="34" charset="0"/>
              <a:buNone/>
              <a:tabLst>
                <a:tab pos="228600" algn="l"/>
                <a:tab pos="539115" algn="l"/>
                <a:tab pos="539115" algn="l"/>
              </a:tabLst>
            </a:pPr>
            <a:r>
              <a:rPr lang="en-US" sz="1200" dirty="0">
                <a:solidFill>
                  <a:srgbClr val="231F20"/>
                </a:solidFill>
                <a:effectLst/>
                <a:latin typeface="+mn-lt"/>
                <a:ea typeface="Calibri"/>
                <a:cs typeface="Calibri"/>
              </a:rPr>
              <a:t>We need to try and move away from the DIY culture – </a:t>
            </a:r>
            <a:r>
              <a:rPr lang="en-US" sz="1200" b="1" dirty="0">
                <a:solidFill>
                  <a:srgbClr val="231F20"/>
                </a:solidFill>
                <a:effectLst/>
                <a:latin typeface="+mn-lt"/>
                <a:ea typeface="Calibri"/>
                <a:cs typeface="Calibri"/>
              </a:rPr>
              <a:t>Do not Involve Yourself</a:t>
            </a:r>
          </a:p>
          <a:p>
            <a:pPr marL="171450" marR="1188720" lvl="0" indent="-171450">
              <a:spcBef>
                <a:spcPts val="0"/>
              </a:spcBef>
              <a:spcAft>
                <a:spcPts val="0"/>
              </a:spcAft>
              <a:buFont typeface="Arial" panose="020B0604020202020204" pitchFamily="34" charset="0"/>
              <a:buChar char="•"/>
              <a:tabLst>
                <a:tab pos="228600" algn="l"/>
                <a:tab pos="539115" algn="l"/>
                <a:tab pos="539115" algn="l"/>
              </a:tabLst>
            </a:pPr>
            <a:r>
              <a:rPr lang="en-US" sz="1200" dirty="0">
                <a:solidFill>
                  <a:srgbClr val="231F20"/>
                </a:solidFill>
                <a:effectLst/>
                <a:latin typeface="+mn-lt"/>
                <a:ea typeface="Calibri"/>
                <a:cs typeface="Calibri"/>
              </a:rPr>
              <a:t>Because If we want to reduce the amount</a:t>
            </a:r>
            <a:r>
              <a:rPr lang="en-US" sz="1200" baseline="0" dirty="0">
                <a:solidFill>
                  <a:srgbClr val="231F20"/>
                </a:solidFill>
                <a:effectLst/>
                <a:latin typeface="+mn-lt"/>
                <a:ea typeface="Calibri"/>
                <a:cs typeface="Calibri"/>
              </a:rPr>
              <a:t> of </a:t>
            </a:r>
            <a:r>
              <a:rPr lang="en-US" sz="1200" dirty="0">
                <a:solidFill>
                  <a:srgbClr val="231F20"/>
                </a:solidFill>
                <a:effectLst/>
                <a:latin typeface="+mn-lt"/>
                <a:ea typeface="Calibri"/>
                <a:cs typeface="Calibri"/>
              </a:rPr>
              <a:t>power based violence</a:t>
            </a:r>
            <a:r>
              <a:rPr lang="en-US" sz="1200" baseline="0" dirty="0">
                <a:solidFill>
                  <a:srgbClr val="231F20"/>
                </a:solidFill>
                <a:effectLst/>
                <a:latin typeface="+mn-lt"/>
                <a:ea typeface="Calibri"/>
                <a:cs typeface="Calibri"/>
              </a:rPr>
              <a:t> and abuse </a:t>
            </a:r>
            <a:r>
              <a:rPr lang="en-US" sz="1200" dirty="0">
                <a:solidFill>
                  <a:srgbClr val="231F20"/>
                </a:solidFill>
                <a:effectLst/>
                <a:latin typeface="+mn-lt"/>
                <a:ea typeface="Calibri"/>
                <a:cs typeface="Calibri"/>
              </a:rPr>
              <a:t>within our community, it is </a:t>
            </a:r>
            <a:r>
              <a:rPr lang="en-US" sz="1200" dirty="0" err="1">
                <a:solidFill>
                  <a:srgbClr val="231F20"/>
                </a:solidFill>
                <a:effectLst/>
                <a:latin typeface="+mn-lt"/>
                <a:ea typeface="Calibri"/>
                <a:cs typeface="Calibri"/>
              </a:rPr>
              <a:t>everybodies</a:t>
            </a:r>
            <a:r>
              <a:rPr lang="en-US" sz="1200" dirty="0">
                <a:solidFill>
                  <a:srgbClr val="231F20"/>
                </a:solidFill>
                <a:effectLst/>
                <a:latin typeface="+mn-lt"/>
                <a:ea typeface="Calibri"/>
                <a:cs typeface="Calibri"/>
              </a:rPr>
              <a:t> business and responsibility </a:t>
            </a:r>
          </a:p>
        </p:txBody>
      </p:sp>
      <p:sp>
        <p:nvSpPr>
          <p:cNvPr id="4" name="Slide Number Placeholder 3"/>
          <p:cNvSpPr>
            <a:spLocks noGrp="1"/>
          </p:cNvSpPr>
          <p:nvPr>
            <p:ph type="sldNum" sz="quarter" idx="10"/>
          </p:nvPr>
        </p:nvSpPr>
        <p:spPr/>
        <p:txBody>
          <a:bodyPr/>
          <a:lstStyle/>
          <a:p>
            <a:fld id="{B13CB0AA-B8B0-A145-9CBA-805239FC99BD}" type="slidenum">
              <a:rPr lang="en-US" smtClean="0"/>
              <a:t>5</a:t>
            </a:fld>
            <a:endParaRPr lang="en-US"/>
          </a:p>
        </p:txBody>
      </p:sp>
    </p:spTree>
    <p:extLst>
      <p:ext uri="{BB962C8B-B14F-4D97-AF65-F5344CB8AC3E}">
        <p14:creationId xmlns:p14="http://schemas.microsoft.com/office/powerpoint/2010/main" val="321942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solidFill>
                  <a:srgbClr val="231F20"/>
                </a:solidFill>
                <a:ea typeface="Calibri"/>
                <a:cs typeface="Calibri"/>
              </a:rPr>
              <a:t>One of those key steps is Step 2, Barriers</a:t>
            </a:r>
            <a:endParaRPr lang="en-US" sz="1200" b="1" dirty="0">
              <a:solidFill>
                <a:srgbClr val="231F20"/>
              </a:solidFill>
              <a:ea typeface="Calibri" panose="020F0502020204030204" pitchFamily="34" charset="0"/>
              <a:cs typeface="Times New Roman" panose="02020603050405020304" pitchFamily="18" charset="0"/>
            </a:endParaRPr>
          </a:p>
          <a:p>
            <a:pPr>
              <a:defRPr/>
            </a:pPr>
            <a:endParaRPr lang="en-US" sz="1200" dirty="0">
              <a:solidFill>
                <a:srgbClr val="231F20"/>
              </a:solidFill>
              <a:ea typeface="Calibri"/>
              <a:cs typeface="Calibri"/>
            </a:endParaRPr>
          </a:p>
          <a:p>
            <a:pPr>
              <a:defRPr/>
            </a:pPr>
            <a:r>
              <a:rPr lang="en-US" sz="1200" dirty="0">
                <a:solidFill>
                  <a:srgbClr val="231F20"/>
                </a:solidFill>
                <a:ea typeface="Calibri"/>
                <a:cs typeface="Calibri"/>
              </a:rPr>
              <a:t>While </a:t>
            </a:r>
            <a:r>
              <a:rPr lang="en-US" sz="1200" dirty="0">
                <a:solidFill>
                  <a:srgbClr val="231F20"/>
                </a:solidFill>
                <a:effectLst/>
                <a:latin typeface="+mn-lt"/>
                <a:ea typeface="Calibri"/>
                <a:cs typeface="Calibri"/>
              </a:rPr>
              <a:t>it’s important to consider different examples of what the problem looks like, </a:t>
            </a:r>
          </a:p>
          <a:p>
            <a:pPr>
              <a:defRPr/>
            </a:pPr>
            <a:r>
              <a:rPr lang="en-US" sz="1200" dirty="0">
                <a:solidFill>
                  <a:srgbClr val="231F20"/>
                </a:solidFill>
                <a:effectLst/>
                <a:latin typeface="+mn-lt"/>
                <a:ea typeface="Calibri"/>
                <a:cs typeface="Calibri"/>
              </a:rPr>
              <a:t>It</a:t>
            </a:r>
            <a:r>
              <a:rPr lang="en-US" sz="1200" baseline="0" dirty="0">
                <a:solidFill>
                  <a:srgbClr val="231F20"/>
                </a:solidFill>
                <a:effectLst/>
                <a:latin typeface="+mn-lt"/>
                <a:ea typeface="Calibri"/>
                <a:cs typeface="Calibri"/>
              </a:rPr>
              <a:t> is </a:t>
            </a:r>
            <a:r>
              <a:rPr lang="en-US" sz="1200" dirty="0">
                <a:solidFill>
                  <a:srgbClr val="231F20"/>
                </a:solidFill>
                <a:effectLst/>
                <a:latin typeface="+mn-lt"/>
                <a:ea typeface="Calibri"/>
                <a:cs typeface="Calibri"/>
              </a:rPr>
              <a:t>equally important to acknowledge that it can be hard to do an</a:t>
            </a:r>
            <a:r>
              <a:rPr lang="en-US" sz="1200" baseline="0" dirty="0">
                <a:solidFill>
                  <a:srgbClr val="231F20"/>
                </a:solidFill>
                <a:effectLst/>
                <a:latin typeface="+mn-lt"/>
                <a:ea typeface="Calibri"/>
                <a:cs typeface="Calibri"/>
              </a:rPr>
              <a:t> intervention/A </a:t>
            </a:r>
            <a:r>
              <a:rPr lang="en-US" sz="1200" dirty="0">
                <a:solidFill>
                  <a:srgbClr val="231F20"/>
                </a:solidFill>
                <a:effectLst/>
                <a:latin typeface="+mn-lt"/>
                <a:ea typeface="Calibri"/>
                <a:cs typeface="Calibri"/>
              </a:rPr>
              <a:t>GREEN</a:t>
            </a:r>
            <a:r>
              <a:rPr lang="en-US" sz="1200" baseline="0" dirty="0">
                <a:solidFill>
                  <a:srgbClr val="231F20"/>
                </a:solidFill>
                <a:effectLst/>
                <a:latin typeface="+mn-lt"/>
                <a:ea typeface="Calibri"/>
                <a:cs typeface="Calibri"/>
              </a:rPr>
              <a:t> DOT </a:t>
            </a:r>
            <a:r>
              <a:rPr lang="en-US" sz="1200" dirty="0">
                <a:solidFill>
                  <a:srgbClr val="231F20"/>
                </a:solidFill>
                <a:effectLst/>
                <a:latin typeface="+mn-lt"/>
                <a:ea typeface="Calibri"/>
                <a:cs typeface="Calibri"/>
              </a:rPr>
              <a:t>when you see a harmful </a:t>
            </a:r>
            <a:r>
              <a:rPr lang="en-US" sz="1200" dirty="0" err="1">
                <a:solidFill>
                  <a:srgbClr val="231F20"/>
                </a:solidFill>
                <a:effectLst/>
                <a:latin typeface="+mn-lt"/>
                <a:ea typeface="Calibri"/>
                <a:cs typeface="Calibri"/>
              </a:rPr>
              <a:t>behaviour</a:t>
            </a:r>
            <a:r>
              <a:rPr lang="en-US" sz="1200" dirty="0">
                <a:solidFill>
                  <a:srgbClr val="231F20"/>
                </a:solidFill>
                <a:effectLst/>
                <a:latin typeface="+mn-lt"/>
                <a:ea typeface="Calibri"/>
                <a:cs typeface="Calibri"/>
              </a:rPr>
              <a:t> happening/ A RED</a:t>
            </a:r>
            <a:r>
              <a:rPr lang="en-US" sz="1200" baseline="0" dirty="0">
                <a:solidFill>
                  <a:srgbClr val="231F20"/>
                </a:solidFill>
                <a:effectLst/>
                <a:latin typeface="+mn-lt"/>
                <a:ea typeface="Calibri"/>
                <a:cs typeface="Calibri"/>
              </a:rPr>
              <a:t> DOT - </a:t>
            </a:r>
            <a:r>
              <a:rPr lang="en-US" sz="1200" dirty="0">
                <a:solidFill>
                  <a:srgbClr val="231F20"/>
                </a:solidFill>
                <a:effectLst/>
                <a:latin typeface="+mn-lt"/>
                <a:ea typeface="Calibri"/>
                <a:cs typeface="Calibri"/>
              </a:rPr>
              <a:t>even when you want to.</a:t>
            </a:r>
            <a:r>
              <a:rPr lang="en-US" sz="1200" dirty="0">
                <a:solidFill>
                  <a:srgbClr val="231F20"/>
                </a:solidFill>
                <a:ea typeface="Calibri"/>
                <a:cs typeface="Calibri"/>
              </a:rPr>
              <a:t> </a:t>
            </a:r>
            <a:endParaRPr lang="en-US" sz="1200" dirty="0">
              <a:solidFill>
                <a:srgbClr val="231F20"/>
              </a:solidFill>
              <a:effectLst/>
              <a:latin typeface="+mn-lt"/>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31F20"/>
              </a:solidFill>
              <a:effectLst/>
              <a:latin typeface="+mn-lt"/>
              <a:ea typeface="Calibri" panose="020F0502020204030204" pitchFamily="34" charset="0"/>
              <a:cs typeface="Times New Roman" panose="02020603050405020304" pitchFamily="18" charset="0"/>
            </a:endParaRPr>
          </a:p>
          <a:p>
            <a:pPr>
              <a:defRPr/>
            </a:pPr>
            <a:r>
              <a:rPr lang="en-US" sz="1200" dirty="0">
                <a:solidFill>
                  <a:srgbClr val="231F20"/>
                </a:solidFill>
                <a:effectLst/>
                <a:latin typeface="+mn-lt"/>
                <a:ea typeface="Calibri"/>
                <a:cs typeface="Calibri"/>
              </a:rPr>
              <a:t>And</a:t>
            </a:r>
            <a:r>
              <a:rPr lang="en-US" sz="1200" baseline="0" dirty="0">
                <a:solidFill>
                  <a:srgbClr val="231F20"/>
                </a:solidFill>
                <a:effectLst/>
                <a:latin typeface="+mn-lt"/>
                <a:ea typeface="Calibri"/>
                <a:cs typeface="Calibri"/>
              </a:rPr>
              <a:t> t</a:t>
            </a:r>
            <a:r>
              <a:rPr lang="en-US" sz="1200" dirty="0">
                <a:solidFill>
                  <a:srgbClr val="231F20"/>
                </a:solidFill>
                <a:effectLst/>
                <a:latin typeface="+mn-lt"/>
                <a:ea typeface="Calibri"/>
                <a:cs typeface="Calibri"/>
              </a:rPr>
              <a:t>his is true of everyone</a:t>
            </a:r>
            <a:r>
              <a:rPr lang="en-US" sz="1200" baseline="0" dirty="0">
                <a:solidFill>
                  <a:srgbClr val="231F20"/>
                </a:solidFill>
                <a:effectLst/>
                <a:latin typeface="+mn-lt"/>
                <a:ea typeface="Calibri"/>
                <a:cs typeface="Calibri"/>
              </a:rPr>
              <a:t> - </a:t>
            </a:r>
            <a:r>
              <a:rPr lang="en-US" sz="1200" dirty="0">
                <a:solidFill>
                  <a:srgbClr val="231F20"/>
                </a:solidFill>
                <a:effectLst/>
                <a:latin typeface="+mn-lt"/>
                <a:ea typeface="Calibri"/>
                <a:cs typeface="Calibri"/>
              </a:rPr>
              <a:t>People often don’t intervene because of barriers</a:t>
            </a:r>
            <a:r>
              <a:rPr lang="en-US" sz="1200" baseline="0" dirty="0">
                <a:solidFill>
                  <a:srgbClr val="231F20"/>
                </a:solidFill>
                <a:effectLst/>
                <a:latin typeface="+mn-lt"/>
                <a:ea typeface="Calibri"/>
                <a:cs typeface="Calibri"/>
              </a:rPr>
              <a:t> that prevent them from doing something.</a:t>
            </a:r>
          </a:p>
          <a:p>
            <a:r>
              <a:rPr lang="en-US" sz="1200" b="0" dirty="0">
                <a:effectLst/>
                <a:latin typeface="+mn-lt"/>
                <a:ea typeface="Calibri"/>
              </a:rPr>
              <a:t>Some of those barriers could be:</a:t>
            </a:r>
            <a:r>
              <a:rPr lang="en-US" sz="1200" b="0" baseline="0" dirty="0">
                <a:effectLst/>
                <a:latin typeface="+mn-lt"/>
                <a:ea typeface="Calibri"/>
              </a:rPr>
              <a:t> </a:t>
            </a:r>
            <a:r>
              <a:rPr lang="en-US" sz="1200" b="1" dirty="0">
                <a:effectLst/>
                <a:latin typeface="+mn-lt"/>
                <a:ea typeface="Calibri"/>
              </a:rPr>
              <a:t>Personal</a:t>
            </a:r>
            <a:r>
              <a:rPr lang="en-US" sz="1200" b="1" spc="-30" dirty="0">
                <a:effectLst/>
                <a:latin typeface="+mn-lt"/>
                <a:ea typeface="Calibri"/>
              </a:rPr>
              <a:t> </a:t>
            </a:r>
            <a:r>
              <a:rPr lang="en-US" sz="1200" b="1" dirty="0">
                <a:effectLst/>
                <a:latin typeface="+mn-lt"/>
                <a:ea typeface="Calibri"/>
              </a:rPr>
              <a:t>barriers,</a:t>
            </a:r>
            <a:r>
              <a:rPr lang="en-US" sz="1200" b="1" baseline="0" dirty="0">
                <a:effectLst/>
                <a:latin typeface="+mn-lt"/>
                <a:ea typeface="Calibri"/>
              </a:rPr>
              <a:t> </a:t>
            </a:r>
            <a:r>
              <a:rPr lang="en-US" sz="1200" b="0" baseline="0" dirty="0">
                <a:effectLst/>
                <a:latin typeface="+mn-lt"/>
                <a:ea typeface="Calibri"/>
              </a:rPr>
              <a:t>so</a:t>
            </a:r>
            <a:r>
              <a:rPr lang="en-US" sz="1200" b="1" baseline="0" dirty="0">
                <a:effectLst/>
                <a:latin typeface="+mn-lt"/>
                <a:ea typeface="Calibri"/>
              </a:rPr>
              <a:t> </a:t>
            </a:r>
            <a:r>
              <a:rPr lang="en-US" sz="1200" b="0" baseline="0" dirty="0">
                <a:effectLst/>
                <a:latin typeface="+mn-lt"/>
                <a:ea typeface="Calibri"/>
              </a:rPr>
              <a:t>things like …..</a:t>
            </a:r>
            <a:endParaRPr lang="en-US" sz="1200" dirty="0">
              <a:ea typeface="Calibri"/>
              <a:cs typeface="Calibri"/>
            </a:endParaRPr>
          </a:p>
          <a:p>
            <a:endParaRPr lang="en-US" sz="1200" b="1" dirty="0">
              <a:effectLst/>
              <a:latin typeface="+mn-lt"/>
              <a:ea typeface="Calibri" panose="020F0502020204030204" pitchFamily="34" charset="0"/>
              <a:cs typeface="Calibri" panose="020F0502020204030204"/>
            </a:endParaRPr>
          </a:p>
          <a:p>
            <a:r>
              <a:rPr lang="en-US" sz="1200" b="1" dirty="0">
                <a:effectLst/>
                <a:latin typeface="+mn-lt"/>
                <a:ea typeface="Calibri"/>
              </a:rPr>
              <a:t>Being introverted</a:t>
            </a:r>
            <a:r>
              <a:rPr lang="en-US" sz="1200" b="1" baseline="0" dirty="0">
                <a:effectLst/>
                <a:latin typeface="+mn-lt"/>
                <a:ea typeface="Calibri"/>
              </a:rPr>
              <a:t>: </a:t>
            </a:r>
            <a:r>
              <a:rPr lang="en-US" sz="1200" baseline="0" dirty="0">
                <a:effectLst/>
                <a:latin typeface="+mn-lt"/>
                <a:ea typeface="Calibri"/>
              </a:rPr>
              <a:t>some people are just genuinely very shy people and find it difficult to engage with someone else</a:t>
            </a:r>
            <a:endParaRPr lang="en-US" sz="1200" dirty="0">
              <a:ea typeface="Calibri"/>
              <a:cs typeface="Calibri"/>
            </a:endParaRPr>
          </a:p>
          <a:p>
            <a:endParaRPr lang="en-US" sz="1200" b="1" dirty="0">
              <a:effectLst/>
              <a:latin typeface="+mn-lt"/>
              <a:ea typeface="Calibri" panose="020F0502020204030204" pitchFamily="34" charset="0"/>
            </a:endParaRPr>
          </a:p>
          <a:p>
            <a:r>
              <a:rPr lang="en-US" sz="1200" b="1" dirty="0">
                <a:ea typeface="Calibri"/>
              </a:rPr>
              <a:t>Or a personal barrier could be that you are afraid</a:t>
            </a:r>
            <a:r>
              <a:rPr lang="en-US" sz="1200" b="1" dirty="0">
                <a:effectLst/>
                <a:latin typeface="+mn-lt"/>
                <a:ea typeface="Calibri"/>
              </a:rPr>
              <a:t> of a physical escalation or retaliation</a:t>
            </a:r>
            <a:r>
              <a:rPr lang="en-US" sz="1200" b="1" baseline="0" dirty="0">
                <a:effectLst/>
                <a:latin typeface="+mn-lt"/>
                <a:ea typeface="Calibri"/>
              </a:rPr>
              <a:t>: </a:t>
            </a:r>
            <a:r>
              <a:rPr lang="en-US" sz="1200" b="0" baseline="0" dirty="0">
                <a:effectLst/>
                <a:latin typeface="+mn-lt"/>
                <a:ea typeface="Calibri"/>
              </a:rPr>
              <a:t>and I think this</a:t>
            </a:r>
            <a:r>
              <a:rPr lang="en-US" sz="1200" baseline="0" dirty="0">
                <a:effectLst/>
                <a:latin typeface="+mn-lt"/>
                <a:ea typeface="Calibri"/>
              </a:rPr>
              <a:t> is a barrier for a lot of people now, due to the increase of violent crimes which we are seeing happening in Blackpool.</a:t>
            </a:r>
            <a:endParaRPr lang="en-US" sz="1200" dirty="0">
              <a:ea typeface="Calibri"/>
            </a:endParaRPr>
          </a:p>
          <a:p>
            <a:endParaRPr lang="en-US" sz="1200" dirty="0">
              <a:ea typeface="Calibri" panose="020F0502020204030204" pitchFamily="34" charset="0"/>
              <a:cs typeface="Calibri" panose="020F0502020204030204"/>
            </a:endParaRPr>
          </a:p>
          <a:p>
            <a:r>
              <a:rPr lang="en-US" sz="1200" b="1" dirty="0">
                <a:ea typeface="Calibri"/>
              </a:rPr>
              <a:t>A personal barrier</a:t>
            </a:r>
            <a:r>
              <a:rPr lang="en-US" sz="1200" b="1" baseline="0" dirty="0">
                <a:ea typeface="Calibri"/>
              </a:rPr>
              <a:t> </a:t>
            </a:r>
            <a:r>
              <a:rPr lang="en-US" sz="1200" b="1" dirty="0">
                <a:ea typeface="Calibri"/>
              </a:rPr>
              <a:t>could be the</a:t>
            </a:r>
            <a:r>
              <a:rPr lang="en-US" sz="1200" b="1" baseline="0" dirty="0">
                <a:ea typeface="Calibri"/>
              </a:rPr>
              <a:t> u</a:t>
            </a:r>
            <a:r>
              <a:rPr lang="en-US" sz="1200" b="1" dirty="0">
                <a:ea typeface="Calibri"/>
              </a:rPr>
              <a:t>ncertainty </a:t>
            </a:r>
            <a:r>
              <a:rPr lang="en-US" sz="1200" b="0" dirty="0">
                <a:ea typeface="Calibri"/>
              </a:rPr>
              <a:t>of</a:t>
            </a:r>
            <a:r>
              <a:rPr lang="en-US" sz="1200" b="0" baseline="0" dirty="0">
                <a:ea typeface="Calibri"/>
              </a:rPr>
              <a:t> not knowing what is going to happen</a:t>
            </a:r>
            <a:endParaRPr lang="en-US" sz="1200" b="0" dirty="0">
              <a:effectLst/>
              <a:latin typeface="+mn-lt"/>
              <a:ea typeface="Calibri"/>
              <a:cs typeface="Calibri"/>
            </a:endParaRPr>
          </a:p>
          <a:p>
            <a:endParaRPr lang="en-US" sz="1200" dirty="0">
              <a:effectLst/>
              <a:latin typeface="+mn-lt"/>
              <a:ea typeface="Calibri" panose="020F0502020204030204" pitchFamily="34" charset="0"/>
            </a:endParaRPr>
          </a:p>
          <a:p>
            <a:r>
              <a:rPr lang="en-US" sz="1200" b="1" dirty="0">
                <a:effectLst/>
                <a:latin typeface="+mn-lt"/>
                <a:ea typeface="Calibri"/>
              </a:rPr>
              <a:t>Or it could be someone's Social identity</a:t>
            </a:r>
            <a:r>
              <a:rPr lang="en-US" sz="1200" b="1" baseline="0" dirty="0">
                <a:effectLst/>
                <a:latin typeface="+mn-lt"/>
                <a:ea typeface="Calibri"/>
              </a:rPr>
              <a:t> that is a barrier: </a:t>
            </a:r>
            <a:r>
              <a:rPr lang="en-US" sz="1200" b="0" baseline="0" dirty="0">
                <a:effectLst/>
                <a:latin typeface="+mn-lt"/>
                <a:ea typeface="Calibri"/>
              </a:rPr>
              <a:t>like their age, race or sexual identity</a:t>
            </a:r>
          </a:p>
          <a:p>
            <a:endParaRPr lang="en-US" sz="1200" b="0" baseline="0" dirty="0">
              <a:effectLst/>
              <a:latin typeface="+mn-lt"/>
              <a:ea typeface="Calibri"/>
              <a:cs typeface="Calibri"/>
            </a:endParaRPr>
          </a:p>
          <a:p>
            <a:r>
              <a:rPr lang="en-US" sz="1200" baseline="0" dirty="0">
                <a:effectLst/>
                <a:latin typeface="+mn-lt"/>
                <a:ea typeface="Calibri"/>
              </a:rPr>
              <a:t> And then there is the personal barrier of </a:t>
            </a:r>
            <a:r>
              <a:rPr lang="en-US" sz="1200" b="1" baseline="0" dirty="0">
                <a:effectLst/>
                <a:latin typeface="+mn-lt"/>
                <a:ea typeface="Calibri"/>
              </a:rPr>
              <a:t>just </a:t>
            </a:r>
            <a:r>
              <a:rPr lang="en-US" sz="1200" b="1" dirty="0">
                <a:effectLst/>
                <a:latin typeface="+mn-lt"/>
                <a:ea typeface="Calibri"/>
              </a:rPr>
              <a:t>not wanting to make a scene</a:t>
            </a:r>
            <a:endParaRPr lang="en-US" sz="1200" b="1" dirty="0">
              <a:latin typeface="+mn-lt"/>
              <a:ea typeface="Calibri"/>
              <a:cs typeface="Calibri"/>
            </a:endParaRPr>
          </a:p>
          <a:p>
            <a:endParaRPr lang="en-US" sz="1200" b="0" dirty="0">
              <a:latin typeface="+mn-lt"/>
              <a:ea typeface="Calibri"/>
              <a:cs typeface="Calibri"/>
            </a:endParaRPr>
          </a:p>
          <a:p>
            <a:pPr>
              <a:lnSpc>
                <a:spcPct val="100000"/>
              </a:lnSpc>
            </a:pPr>
            <a:r>
              <a:rPr lang="en-US" sz="1200" dirty="0">
                <a:ea typeface="Calibri"/>
              </a:rPr>
              <a:t>Another</a:t>
            </a:r>
            <a:r>
              <a:rPr lang="en-US" sz="1200" b="0" baseline="0" dirty="0">
                <a:effectLst/>
                <a:latin typeface="+mn-lt"/>
                <a:ea typeface="Calibri"/>
              </a:rPr>
              <a:t> type of barrier could </a:t>
            </a:r>
            <a:r>
              <a:rPr lang="en-US" sz="1200" dirty="0">
                <a:ea typeface="Calibri"/>
              </a:rPr>
              <a:t>be</a:t>
            </a:r>
            <a:r>
              <a:rPr lang="en-US" sz="1200" b="0" baseline="0" dirty="0">
                <a:effectLst/>
                <a:latin typeface="+mn-lt"/>
                <a:ea typeface="Calibri"/>
              </a:rPr>
              <a:t> a </a:t>
            </a:r>
            <a:r>
              <a:rPr lang="en-US" sz="1200" b="1" dirty="0">
                <a:effectLst/>
                <a:latin typeface="+mn-lt"/>
                <a:ea typeface="Calibri"/>
              </a:rPr>
              <a:t>Relationship or social barrier:</a:t>
            </a:r>
            <a:r>
              <a:rPr lang="en-US" sz="1200" b="1" dirty="0">
                <a:ea typeface="Calibri"/>
              </a:rPr>
              <a:t> </a:t>
            </a:r>
            <a:endParaRPr lang="en-US" sz="1200" b="1" dirty="0">
              <a:effectLst/>
              <a:latin typeface="+mn-lt"/>
              <a:ea typeface="Calibri" panose="020F0502020204030204" pitchFamily="34" charset="0"/>
            </a:endParaRPr>
          </a:p>
          <a:p>
            <a:pPr>
              <a:lnSpc>
                <a:spcPct val="100000"/>
              </a:lnSpc>
            </a:pPr>
            <a:endParaRPr lang="en-US" sz="1200" b="1" dirty="0">
              <a:ea typeface="Calibri"/>
            </a:endParaRPr>
          </a:p>
          <a:p>
            <a:pPr>
              <a:lnSpc>
                <a:spcPct val="100000"/>
              </a:lnSpc>
            </a:pPr>
            <a:r>
              <a:rPr lang="en-US" sz="1200" dirty="0">
                <a:effectLst/>
                <a:latin typeface="+mn-lt"/>
                <a:ea typeface="Calibri"/>
              </a:rPr>
              <a:t>So for instance, not wanting to break an unspoken</a:t>
            </a:r>
            <a:r>
              <a:rPr lang="en-US" sz="1200" spc="-20" dirty="0">
                <a:effectLst/>
                <a:latin typeface="+mn-lt"/>
                <a:ea typeface="Calibri"/>
              </a:rPr>
              <a:t> </a:t>
            </a:r>
            <a:r>
              <a:rPr lang="en-US" sz="1200" dirty="0">
                <a:effectLst/>
                <a:latin typeface="+mn-lt"/>
                <a:ea typeface="Calibri"/>
              </a:rPr>
              <a:t>rule</a:t>
            </a:r>
            <a:r>
              <a:rPr lang="en-US" sz="1200" spc="-25" dirty="0">
                <a:effectLst/>
                <a:latin typeface="+mn-lt"/>
                <a:ea typeface="Calibri"/>
              </a:rPr>
              <a:t> </a:t>
            </a:r>
            <a:r>
              <a:rPr lang="en-US" sz="1200" dirty="0">
                <a:effectLst/>
                <a:latin typeface="+mn-lt"/>
                <a:ea typeface="Calibri"/>
              </a:rPr>
              <a:t>in</a:t>
            </a:r>
            <a:r>
              <a:rPr lang="en-US" sz="1200" spc="-25" dirty="0">
                <a:effectLst/>
                <a:latin typeface="+mn-lt"/>
                <a:ea typeface="Calibri"/>
              </a:rPr>
              <a:t> </a:t>
            </a:r>
            <a:r>
              <a:rPr lang="en-US" sz="1200" dirty="0">
                <a:effectLst/>
                <a:latin typeface="+mn-lt"/>
                <a:ea typeface="Calibri"/>
              </a:rPr>
              <a:t>your</a:t>
            </a:r>
            <a:r>
              <a:rPr lang="en-US" sz="1200" spc="-25" dirty="0">
                <a:effectLst/>
                <a:latin typeface="+mn-lt"/>
                <a:ea typeface="Calibri"/>
              </a:rPr>
              <a:t> </a:t>
            </a:r>
            <a:r>
              <a:rPr lang="en-US" sz="1200" dirty="0">
                <a:effectLst/>
                <a:latin typeface="+mn-lt"/>
                <a:ea typeface="Calibri"/>
              </a:rPr>
              <a:t>group of friends, or being perceived as</a:t>
            </a:r>
            <a:r>
              <a:rPr lang="en-US" sz="1200" baseline="0" dirty="0">
                <a:effectLst/>
                <a:latin typeface="+mn-lt"/>
                <a:ea typeface="Calibri"/>
              </a:rPr>
              <a:t> </a:t>
            </a:r>
            <a:r>
              <a:rPr lang="en-US" sz="1200" dirty="0">
                <a:effectLst/>
                <a:latin typeface="+mn-lt"/>
                <a:ea typeface="Calibri"/>
              </a:rPr>
              <a:t>bias, or feeling uncomfortable confronting a</a:t>
            </a:r>
            <a:r>
              <a:rPr lang="en-US" sz="1200" spc="-40" dirty="0">
                <a:effectLst/>
                <a:latin typeface="+mn-lt"/>
                <a:ea typeface="Calibri"/>
              </a:rPr>
              <a:t> </a:t>
            </a:r>
            <a:r>
              <a:rPr lang="en-US" sz="1200" spc="0" dirty="0">
                <a:effectLst/>
                <a:latin typeface="+mn-lt"/>
                <a:ea typeface="Calibri"/>
              </a:rPr>
              <a:t>friend</a:t>
            </a:r>
            <a:r>
              <a:rPr lang="en-US" sz="1200" dirty="0">
                <a:effectLst/>
                <a:latin typeface="+mn-lt"/>
                <a:ea typeface="Calibri"/>
              </a:rPr>
              <a:t>.</a:t>
            </a:r>
            <a:r>
              <a:rPr lang="en-US" sz="1200" dirty="0"/>
              <a:t> </a:t>
            </a:r>
            <a:endParaRPr lang="en-US" sz="1200" dirty="0">
              <a:effectLst/>
              <a:latin typeface="+mn-lt"/>
              <a:ea typeface="Calibri"/>
              <a:cs typeface="Calibri"/>
            </a:endParaRPr>
          </a:p>
          <a:p>
            <a:pPr>
              <a:lnSpc>
                <a:spcPct val="100000"/>
              </a:lnSpc>
            </a:pPr>
            <a:endParaRPr lang="en-US" sz="1200" i="1" dirty="0">
              <a:effectLst/>
              <a:latin typeface="+mn-lt"/>
              <a:ea typeface="Calibri"/>
              <a:cs typeface="Calibri"/>
            </a:endParaRPr>
          </a:p>
          <a:p>
            <a:pPr>
              <a:lnSpc>
                <a:spcPct val="100000"/>
              </a:lnSpc>
              <a:defRPr/>
            </a:pPr>
            <a:r>
              <a:rPr lang="en-US" sz="1200" b="0" dirty="0">
                <a:solidFill>
                  <a:srgbClr val="000000"/>
                </a:solidFill>
                <a:effectLst/>
                <a:latin typeface="+mn-lt"/>
                <a:ea typeface="Calibri"/>
                <a:cs typeface="Calibri"/>
              </a:rPr>
              <a:t>No matter what your barriers are, we know they are not going to just disappear after a</a:t>
            </a:r>
            <a:r>
              <a:rPr lang="en-US" sz="1200" b="0" baseline="0" dirty="0">
                <a:solidFill>
                  <a:srgbClr val="000000"/>
                </a:solidFill>
                <a:effectLst/>
                <a:latin typeface="+mn-lt"/>
                <a:ea typeface="Calibri"/>
                <a:cs typeface="Calibri"/>
              </a:rPr>
              <a:t> G</a:t>
            </a:r>
            <a:r>
              <a:rPr lang="en-US" sz="1200" b="0" dirty="0">
                <a:solidFill>
                  <a:srgbClr val="000000"/>
                </a:solidFill>
                <a:effectLst/>
                <a:latin typeface="+mn-lt"/>
                <a:ea typeface="Calibri"/>
                <a:cs typeface="Calibri"/>
              </a:rPr>
              <a:t>reen Dot workshop.</a:t>
            </a:r>
            <a:r>
              <a:rPr lang="en-US" sz="1200" dirty="0">
                <a:solidFill>
                  <a:srgbClr val="000000"/>
                </a:solidFill>
                <a:ea typeface="Calibri"/>
                <a:cs typeface="Calibri"/>
              </a:rPr>
              <a:t> </a:t>
            </a:r>
            <a:endParaRPr lang="en-US" sz="1200" b="0" dirty="0">
              <a:solidFill>
                <a:srgbClr val="000000"/>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0000"/>
              </a:solidFill>
              <a:effectLst/>
              <a:latin typeface="+mn-lt"/>
              <a:ea typeface="Calibri" panose="020F0502020204030204" pitchFamily="34" charset="0"/>
              <a:cs typeface="Calibri" panose="020F0502020204030204" pitchFamily="34" charset="0"/>
            </a:endParaRPr>
          </a:p>
          <a:p>
            <a:pPr>
              <a:lnSpc>
                <a:spcPct val="100000"/>
              </a:lnSpc>
              <a:defRPr/>
            </a:pPr>
            <a:r>
              <a:rPr lang="en-US" sz="1200" dirty="0">
                <a:solidFill>
                  <a:srgbClr val="000000"/>
                </a:solidFill>
                <a:ea typeface="Calibri"/>
                <a:cs typeface="Calibri"/>
              </a:rPr>
              <a:t>But it</a:t>
            </a:r>
            <a:r>
              <a:rPr lang="en-US" sz="1200" baseline="0" dirty="0">
                <a:solidFill>
                  <a:srgbClr val="000000"/>
                </a:solidFill>
                <a:ea typeface="Calibri"/>
                <a:cs typeface="Calibri"/>
              </a:rPr>
              <a:t> is</a:t>
            </a:r>
            <a:r>
              <a:rPr lang="en-US" sz="1200" b="0" dirty="0">
                <a:solidFill>
                  <a:srgbClr val="000000"/>
                </a:solidFill>
                <a:effectLst/>
                <a:latin typeface="+mn-lt"/>
                <a:ea typeface="Calibri"/>
                <a:cs typeface="Calibri"/>
              </a:rPr>
              <a:t> important to </a:t>
            </a:r>
            <a:r>
              <a:rPr lang="en-US" sz="1200" b="0" dirty="0" err="1">
                <a:solidFill>
                  <a:srgbClr val="000000"/>
                </a:solidFill>
                <a:effectLst/>
                <a:latin typeface="+mn-lt"/>
                <a:ea typeface="Calibri"/>
                <a:cs typeface="Calibri"/>
              </a:rPr>
              <a:t>recognise</a:t>
            </a:r>
            <a:r>
              <a:rPr lang="en-US" sz="1200" b="0" dirty="0">
                <a:solidFill>
                  <a:srgbClr val="000000"/>
                </a:solidFill>
                <a:effectLst/>
                <a:latin typeface="+mn-lt"/>
                <a:ea typeface="Calibri"/>
                <a:cs typeface="Calibri"/>
              </a:rPr>
              <a:t> your</a:t>
            </a:r>
            <a:r>
              <a:rPr lang="en-US" sz="1200" b="0" baseline="0" dirty="0">
                <a:solidFill>
                  <a:srgbClr val="000000"/>
                </a:solidFill>
                <a:effectLst/>
                <a:latin typeface="+mn-lt"/>
                <a:ea typeface="Calibri"/>
                <a:cs typeface="Calibri"/>
              </a:rPr>
              <a:t> own barriers,</a:t>
            </a:r>
            <a:r>
              <a:rPr lang="en-US" sz="1200" b="0" dirty="0">
                <a:solidFill>
                  <a:srgbClr val="000000"/>
                </a:solidFill>
                <a:effectLst/>
                <a:latin typeface="+mn-lt"/>
                <a:ea typeface="Calibri"/>
                <a:cs typeface="Calibri"/>
              </a:rPr>
              <a:t> because, we want you to think about GREEN</a:t>
            </a:r>
            <a:r>
              <a:rPr lang="en-US" sz="1200" b="0" baseline="0" dirty="0">
                <a:solidFill>
                  <a:srgbClr val="000000"/>
                </a:solidFill>
                <a:effectLst/>
                <a:latin typeface="+mn-lt"/>
                <a:ea typeface="Calibri"/>
                <a:cs typeface="Calibri"/>
              </a:rPr>
              <a:t> DOTS</a:t>
            </a:r>
            <a:r>
              <a:rPr lang="en-US" sz="1200" b="0" dirty="0">
                <a:solidFill>
                  <a:srgbClr val="000000"/>
                </a:solidFill>
                <a:effectLst/>
                <a:latin typeface="+mn-lt"/>
                <a:ea typeface="Calibri"/>
                <a:cs typeface="Calibri"/>
              </a:rPr>
              <a:t> that would be </a:t>
            </a:r>
            <a:r>
              <a:rPr lang="en-US" sz="1200" b="1" dirty="0">
                <a:solidFill>
                  <a:srgbClr val="000000"/>
                </a:solidFill>
                <a:effectLst/>
                <a:latin typeface="+mn-lt"/>
                <a:ea typeface="Calibri"/>
                <a:cs typeface="Calibri"/>
              </a:rPr>
              <a:t>realistic for you, even with your barriers.</a:t>
            </a:r>
            <a:endParaRPr lang="en-US" sz="1200" baseline="0" dirty="0">
              <a:solidFill>
                <a:srgbClr val="231F20"/>
              </a:solidFill>
              <a:effectLst/>
              <a:latin typeface="+mn-lt"/>
              <a:ea typeface="Calibri"/>
              <a:cs typeface="Calibri"/>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6</a:t>
            </a:fld>
            <a:endParaRPr lang="en-US"/>
          </a:p>
        </p:txBody>
      </p:sp>
    </p:spTree>
    <p:extLst>
      <p:ext uri="{BB962C8B-B14F-4D97-AF65-F5344CB8AC3E}">
        <p14:creationId xmlns:p14="http://schemas.microsoft.com/office/powerpoint/2010/main" val="2114274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defRPr/>
            </a:pPr>
            <a:r>
              <a:rPr lang="en-US" sz="1200" dirty="0">
                <a:ea typeface="Calibri"/>
              </a:rPr>
              <a:t>To</a:t>
            </a:r>
            <a:r>
              <a:rPr lang="en-US" sz="1200" dirty="0">
                <a:effectLst/>
                <a:latin typeface="+mn-lt"/>
                <a:ea typeface="Calibri"/>
              </a:rPr>
              <a:t> help you identify GREEN</a:t>
            </a:r>
            <a:r>
              <a:rPr lang="en-US" sz="1200" baseline="0" dirty="0">
                <a:effectLst/>
                <a:latin typeface="+mn-lt"/>
                <a:ea typeface="Calibri"/>
              </a:rPr>
              <a:t> DOT</a:t>
            </a:r>
            <a:r>
              <a:rPr lang="en-US" sz="1200" dirty="0">
                <a:effectLst/>
                <a:latin typeface="+mn-lt"/>
                <a:ea typeface="Calibri"/>
              </a:rPr>
              <a:t> options that are realistic to you, given your barriers, we want you to consider the 3Ds:</a:t>
            </a:r>
            <a:r>
              <a:rPr lang="en-US" sz="1200" dirty="0">
                <a:ea typeface="Calibri"/>
              </a:rPr>
              <a:t> </a:t>
            </a:r>
            <a:endParaRPr lang="en-US" sz="120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a:cs typeface="Calibri"/>
              </a:rPr>
              <a:t>Which are Direct, Delegate, Distract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a:cs typeface="Calibri"/>
            </a:endParaRPr>
          </a:p>
          <a:p>
            <a:pPr>
              <a:spcBef>
                <a:spcPts val="0"/>
              </a:spcBef>
              <a:spcAft>
                <a:spcPts val="0"/>
              </a:spcAft>
            </a:pPr>
            <a:r>
              <a:rPr lang="en-US" sz="1200" b="1" dirty="0">
                <a:solidFill>
                  <a:srgbClr val="000000"/>
                </a:solidFill>
                <a:effectLst/>
                <a:latin typeface="+mn-lt"/>
                <a:ea typeface="Calibri"/>
              </a:rPr>
              <a:t>The first one of the 3 D’s is Direct: </a:t>
            </a:r>
            <a:r>
              <a:rPr lang="en-US" sz="1200" dirty="0">
                <a:effectLst/>
                <a:latin typeface="+mn-lt"/>
                <a:ea typeface="Calibri"/>
              </a:rPr>
              <a:t>Do something yourself.</a:t>
            </a:r>
            <a:r>
              <a:rPr lang="en-US" sz="1200" dirty="0">
                <a:ea typeface="Calibri"/>
              </a:rPr>
              <a:t> </a:t>
            </a:r>
            <a:endParaRPr lang="en-US" sz="1200" dirty="0">
              <a:effectLst/>
              <a:latin typeface="+mn-lt"/>
              <a:ea typeface="Calibri" panose="020F0502020204030204" pitchFamily="34" charset="0"/>
            </a:endParaRPr>
          </a:p>
          <a:p>
            <a:pPr marL="0" marR="0">
              <a:spcBef>
                <a:spcPts val="0"/>
              </a:spcBef>
              <a:spcAft>
                <a:spcPts val="0"/>
              </a:spcAft>
            </a:pPr>
            <a:endParaRPr lang="en-US" sz="1200" dirty="0">
              <a:effectLst/>
              <a:latin typeface="+mn-lt"/>
              <a:ea typeface="Calibri" panose="020F0502020204030204" pitchFamily="34" charset="0"/>
            </a:endParaRPr>
          </a:p>
          <a:p>
            <a:pPr>
              <a:spcBef>
                <a:spcPts val="0"/>
              </a:spcBef>
              <a:spcAft>
                <a:spcPts val="0"/>
              </a:spcAft>
            </a:pPr>
            <a:r>
              <a:rPr lang="en-US" sz="1200" dirty="0">
                <a:effectLst/>
                <a:latin typeface="+mn-lt"/>
                <a:ea typeface="Calibri"/>
              </a:rPr>
              <a:t>Often, it’s thought the direct option must include some form of confrontation.</a:t>
            </a:r>
            <a:r>
              <a:rPr lang="en-US" sz="1200" dirty="0">
                <a:ea typeface="Calibri"/>
              </a:rPr>
              <a:t> </a:t>
            </a:r>
            <a:endParaRPr lang="en-US" sz="1200" dirty="0">
              <a:effectLst/>
              <a:latin typeface="+mn-lt"/>
              <a:ea typeface="Calibri" panose="020F0502020204030204" pitchFamily="34" charset="0"/>
              <a:cs typeface="Calibri"/>
            </a:endParaRPr>
          </a:p>
          <a:p>
            <a:pPr marL="0" marR="0">
              <a:spcBef>
                <a:spcPts val="0"/>
              </a:spcBef>
              <a:spcAft>
                <a:spcPts val="0"/>
              </a:spcAft>
            </a:pPr>
            <a:endParaRPr lang="en-US" sz="1200" dirty="0">
              <a:effectLst/>
              <a:latin typeface="+mn-lt"/>
              <a:ea typeface="Calibri" panose="020F0502020204030204" pitchFamily="34" charset="0"/>
            </a:endParaRPr>
          </a:p>
          <a:p>
            <a:pPr>
              <a:spcBef>
                <a:spcPts val="0"/>
              </a:spcBef>
              <a:spcAft>
                <a:spcPts val="0"/>
              </a:spcAft>
            </a:pPr>
            <a:r>
              <a:rPr lang="en-US" sz="1200" dirty="0">
                <a:ea typeface="Calibri"/>
              </a:rPr>
              <a:t>And Yes</a:t>
            </a:r>
            <a:r>
              <a:rPr lang="en-US" sz="1200" dirty="0">
                <a:effectLst/>
                <a:latin typeface="+mn-lt"/>
                <a:ea typeface="Calibri"/>
              </a:rPr>
              <a:t>, you can address the person doing the concerning </a:t>
            </a:r>
            <a:r>
              <a:rPr lang="en-US" sz="1200" dirty="0" err="1">
                <a:effectLst/>
                <a:latin typeface="+mn-lt"/>
                <a:ea typeface="Calibri"/>
              </a:rPr>
              <a:t>behaviour</a:t>
            </a:r>
            <a:r>
              <a:rPr lang="en-US" sz="1200" dirty="0">
                <a:effectLst/>
                <a:latin typeface="+mn-lt"/>
                <a:ea typeface="Calibri"/>
              </a:rPr>
              <a:t> by telling them to stop what they are doing.</a:t>
            </a:r>
            <a:r>
              <a:rPr lang="en-US" sz="1200" dirty="0">
                <a:ea typeface="Calibri"/>
              </a:rPr>
              <a:t> </a:t>
            </a:r>
            <a:endParaRPr lang="en-US" sz="1200" dirty="0">
              <a:effectLst/>
              <a:latin typeface="+mn-lt"/>
              <a:ea typeface="Calibri" panose="020F0502020204030204" pitchFamily="34" charset="0"/>
              <a:cs typeface="Calibri"/>
            </a:endParaRPr>
          </a:p>
          <a:p>
            <a:pPr>
              <a:spcBef>
                <a:spcPts val="0"/>
              </a:spcBef>
              <a:spcAft>
                <a:spcPts val="0"/>
              </a:spcAft>
            </a:pPr>
            <a:r>
              <a:rPr lang="en-US" sz="1200" b="1" dirty="0">
                <a:ea typeface="Calibri"/>
                <a:cs typeface="Calibri"/>
              </a:rPr>
              <a:t>"Hey, that’s not ok, please don’t do that"</a:t>
            </a:r>
            <a:endParaRPr lang="en-US" sz="1200" b="1" dirty="0">
              <a:effectLst/>
              <a:latin typeface="+mn-lt"/>
              <a:ea typeface="Calibri" panose="020F0502020204030204" pitchFamily="34" charset="0"/>
              <a:cs typeface="Calibri"/>
            </a:endParaRPr>
          </a:p>
          <a:p>
            <a:pPr>
              <a:spcBef>
                <a:spcPts val="0"/>
              </a:spcBef>
              <a:spcAft>
                <a:spcPts val="0"/>
              </a:spcAft>
            </a:pPr>
            <a:endParaRPr lang="en-US" sz="1200" dirty="0">
              <a:ea typeface="Calibri" panose="020F0502020204030204" pitchFamily="34" charset="0"/>
            </a:endParaRPr>
          </a:p>
          <a:p>
            <a:pPr marL="0" marR="0">
              <a:spcBef>
                <a:spcPts val="0"/>
              </a:spcBef>
              <a:spcAft>
                <a:spcPts val="0"/>
              </a:spcAft>
            </a:pPr>
            <a:r>
              <a:rPr lang="en-US" sz="1200" dirty="0">
                <a:effectLst/>
                <a:latin typeface="+mn-lt"/>
                <a:ea typeface="Calibri"/>
              </a:rPr>
              <a:t>But you can also choose a less confrontational route, by simply checking in on someone you might be worried about.</a:t>
            </a:r>
            <a:endParaRPr lang="en-US" sz="1200" dirty="0">
              <a:effectLst/>
              <a:latin typeface="+mn-lt"/>
              <a:ea typeface="Calibri"/>
              <a:cs typeface="Calibri"/>
            </a:endParaRPr>
          </a:p>
          <a:p>
            <a:pPr>
              <a:spcBef>
                <a:spcPts val="0"/>
              </a:spcBef>
              <a:spcAft>
                <a:spcPts val="0"/>
              </a:spcAft>
            </a:pPr>
            <a:r>
              <a:rPr lang="en-US" sz="1200" b="1" dirty="0">
                <a:ea typeface="Calibri"/>
                <a:cs typeface="Calibri"/>
              </a:rPr>
              <a:t>"Is everything ok here?"</a:t>
            </a:r>
            <a:endParaRPr lang="en-US" sz="1200" b="1" dirty="0">
              <a:effectLst/>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a:cs typeface="Calibri"/>
            </a:endParaRPr>
          </a:p>
          <a:p>
            <a:pPr marL="0" marR="0" fontAlgn="base">
              <a:spcBef>
                <a:spcPts val="0"/>
              </a:spcBef>
              <a:spcAft>
                <a:spcPts val="0"/>
              </a:spcAft>
            </a:pPr>
            <a:r>
              <a:rPr lang="en-US" sz="1200" b="1" dirty="0">
                <a:effectLst/>
                <a:latin typeface="+mn-lt"/>
                <a:ea typeface="Times New Roman" panose="02020603050405020304" pitchFamily="18" charset="0"/>
              </a:rPr>
              <a:t>The second 3D</a:t>
            </a:r>
            <a:r>
              <a:rPr lang="en-US" sz="1200" b="1" baseline="0" dirty="0">
                <a:effectLst/>
                <a:latin typeface="+mn-lt"/>
                <a:ea typeface="Times New Roman" panose="02020603050405020304" pitchFamily="18" charset="0"/>
              </a:rPr>
              <a:t> </a:t>
            </a:r>
            <a:r>
              <a:rPr lang="en-US" sz="1200" b="1" dirty="0">
                <a:effectLst/>
                <a:latin typeface="+mn-lt"/>
                <a:ea typeface="Times New Roman" panose="02020603050405020304" pitchFamily="18" charset="0"/>
              </a:rPr>
              <a:t>is Delegate: </a:t>
            </a:r>
            <a:r>
              <a:rPr lang="en-US" sz="1200" dirty="0">
                <a:solidFill>
                  <a:srgbClr val="231F20"/>
                </a:solidFill>
                <a:effectLst/>
                <a:latin typeface="+mn-lt"/>
                <a:ea typeface="Times New Roman" panose="02020603050405020304" pitchFamily="18" charset="0"/>
              </a:rPr>
              <a:t> Ask someone else to get involved. </a:t>
            </a:r>
          </a:p>
          <a:p>
            <a:pPr marL="0" marR="0" fontAlgn="base">
              <a:spcBef>
                <a:spcPts val="0"/>
              </a:spcBef>
              <a:spcAft>
                <a:spcPts val="0"/>
              </a:spcAft>
            </a:pPr>
            <a:endParaRPr lang="en-US" sz="1200" dirty="0">
              <a:effectLst/>
              <a:latin typeface="+mn-lt"/>
              <a:ea typeface="Times New Roman" panose="02020603050405020304" pitchFamily="18" charset="0"/>
            </a:endParaRPr>
          </a:p>
          <a:p>
            <a:pPr marL="0" marR="0" lvl="0" indent="0" fontAlgn="base">
              <a:spcBef>
                <a:spcPts val="0"/>
              </a:spcBef>
              <a:spcAft>
                <a:spcPts val="0"/>
              </a:spcAft>
              <a:buSzPts val="1000"/>
              <a:buFont typeface="Arial" panose="020B0604020202020204" pitchFamily="34" charset="0"/>
              <a:buNone/>
              <a:tabLst>
                <a:tab pos="457200" algn="l"/>
              </a:tabLst>
            </a:pPr>
            <a:r>
              <a:rPr lang="en-US" sz="1200" dirty="0">
                <a:solidFill>
                  <a:srgbClr val="231F20"/>
                </a:solidFill>
                <a:effectLst/>
                <a:latin typeface="+mn-lt"/>
                <a:ea typeface="Times New Roman" panose="02020603050405020304" pitchFamily="18" charset="0"/>
              </a:rPr>
              <a:t>Ask the friends of either of them to help. </a:t>
            </a:r>
            <a:endParaRPr lang="en-US" sz="1200" dirty="0">
              <a:solidFill>
                <a:srgbClr val="231F20"/>
              </a:solidFill>
              <a:effectLst/>
              <a:latin typeface="+mn-lt"/>
              <a:ea typeface="Times New Roman" panose="02020603050405020304" pitchFamily="18" charset="0"/>
              <a:cs typeface="Calibri"/>
            </a:endParaRPr>
          </a:p>
          <a:p>
            <a:pPr marL="0" marR="0" lvl="0" indent="0">
              <a:spcBef>
                <a:spcPts val="0"/>
              </a:spcBef>
              <a:spcAft>
                <a:spcPts val="0"/>
              </a:spcAft>
              <a:buSzPts val="1000"/>
              <a:buFont typeface="Arial" panose="020B0604020202020204" pitchFamily="34" charset="0"/>
              <a:buNone/>
              <a:tabLst>
                <a:tab pos="457200" algn="l"/>
              </a:tabLst>
            </a:pPr>
            <a:endParaRPr lang="en-US" sz="1200" dirty="0">
              <a:solidFill>
                <a:srgbClr val="231F20"/>
              </a:solidFill>
              <a:effectLst/>
              <a:latin typeface="+mn-lt"/>
              <a:ea typeface="Times New Roman" panose="02020603050405020304" pitchFamily="18" charset="0"/>
              <a:cs typeface="Calibri"/>
            </a:endParaRPr>
          </a:p>
          <a:p>
            <a:pPr>
              <a:buSzPts val="1000"/>
              <a:buFont typeface="Arial" panose="020B0604020202020204" pitchFamily="34" charset="0"/>
              <a:tabLst>
                <a:tab pos="457200" algn="l"/>
              </a:tabLst>
            </a:pPr>
            <a:r>
              <a:rPr lang="en-US" sz="1200" dirty="0">
                <a:solidFill>
                  <a:srgbClr val="231F20"/>
                </a:solidFill>
                <a:ea typeface="Times New Roman" panose="02020603050405020304" pitchFamily="18" charset="0"/>
                <a:cs typeface="Calibri"/>
              </a:rPr>
              <a:t>Ask a mate to go with you to address a</a:t>
            </a:r>
            <a:r>
              <a:rPr lang="en-US" sz="1200" baseline="0" dirty="0">
                <a:solidFill>
                  <a:srgbClr val="231F20"/>
                </a:solidFill>
                <a:ea typeface="Times New Roman" panose="02020603050405020304" pitchFamily="18" charset="0"/>
                <a:cs typeface="Calibri"/>
              </a:rPr>
              <a:t> </a:t>
            </a:r>
            <a:r>
              <a:rPr lang="en-US" sz="1200" dirty="0">
                <a:solidFill>
                  <a:srgbClr val="231F20"/>
                </a:solidFill>
                <a:ea typeface="Times New Roman" panose="02020603050405020304" pitchFamily="18" charset="0"/>
                <a:cs typeface="Calibri"/>
              </a:rPr>
              <a:t>situation you are seeing.</a:t>
            </a:r>
          </a:p>
          <a:p>
            <a:pPr fontAlgn="base">
              <a:buSzPts val="1000"/>
              <a:buFont typeface="Arial" panose="020B0604020202020204" pitchFamily="34" charset="0"/>
              <a:tabLst>
                <a:tab pos="457200" algn="l"/>
              </a:tabLst>
            </a:pPr>
            <a:endParaRPr lang="en-US" sz="1200" dirty="0">
              <a:solidFill>
                <a:srgbClr val="000000"/>
              </a:solidFill>
              <a:ea typeface="Times New Roman" panose="02020603050405020304" pitchFamily="18" charset="0"/>
            </a:endParaRPr>
          </a:p>
          <a:p>
            <a:pPr fontAlgn="base">
              <a:buSzPts val="1000"/>
              <a:tabLst>
                <a:tab pos="457200" algn="l"/>
              </a:tabLst>
            </a:pPr>
            <a:r>
              <a:rPr lang="en-US" sz="1200" dirty="0">
                <a:solidFill>
                  <a:srgbClr val="231F20"/>
                </a:solidFill>
                <a:effectLst/>
                <a:latin typeface="+mn-lt"/>
                <a:ea typeface="Times New Roman" panose="02020603050405020304" pitchFamily="18" charset="0"/>
              </a:rPr>
              <a:t>You could talk to a trusted person</a:t>
            </a:r>
            <a:r>
              <a:rPr lang="en-US" sz="1200" baseline="0" dirty="0">
                <a:solidFill>
                  <a:srgbClr val="231F20"/>
                </a:solidFill>
                <a:effectLst/>
                <a:latin typeface="+mn-lt"/>
                <a:ea typeface="Times New Roman" panose="02020603050405020304" pitchFamily="18" charset="0"/>
              </a:rPr>
              <a:t> like</a:t>
            </a:r>
            <a:r>
              <a:rPr lang="en-US" sz="1200" dirty="0">
                <a:solidFill>
                  <a:srgbClr val="231F20"/>
                </a:solidFill>
                <a:ea typeface="Times New Roman" panose="02020603050405020304" pitchFamily="18" charset="0"/>
              </a:rPr>
              <a:t> </a:t>
            </a:r>
            <a:r>
              <a:rPr lang="en-US" sz="1200" baseline="0" dirty="0">
                <a:solidFill>
                  <a:srgbClr val="231F20"/>
                </a:solidFill>
                <a:effectLst/>
                <a:latin typeface="+mn-lt"/>
                <a:ea typeface="Times New Roman" panose="02020603050405020304" pitchFamily="18" charset="0"/>
              </a:rPr>
              <a:t>a colleague, supervisor, member of bar staff, a café worker, a security</a:t>
            </a:r>
            <a:r>
              <a:rPr lang="en-US" sz="1200" dirty="0">
                <a:solidFill>
                  <a:srgbClr val="231F20"/>
                </a:solidFill>
                <a:ea typeface="Times New Roman" panose="02020603050405020304" pitchFamily="18" charset="0"/>
              </a:rPr>
              <a:t> person </a:t>
            </a:r>
            <a:r>
              <a:rPr lang="en-US" sz="1200" dirty="0">
                <a:solidFill>
                  <a:srgbClr val="231F20"/>
                </a:solidFill>
                <a:effectLst/>
                <a:latin typeface="+mn-lt"/>
                <a:ea typeface="Times New Roman" panose="02020603050405020304" pitchFamily="18" charset="0"/>
              </a:rPr>
              <a:t>,or</a:t>
            </a:r>
            <a:r>
              <a:rPr lang="en-US" sz="1200" baseline="0" dirty="0">
                <a:solidFill>
                  <a:srgbClr val="231F20"/>
                </a:solidFill>
                <a:effectLst/>
                <a:latin typeface="+mn-lt"/>
                <a:ea typeface="Times New Roman" panose="02020603050405020304" pitchFamily="18" charset="0"/>
              </a:rPr>
              <a:t> </a:t>
            </a:r>
            <a:r>
              <a:rPr lang="en-US" sz="1200" dirty="0">
                <a:solidFill>
                  <a:srgbClr val="231F20"/>
                </a:solidFill>
                <a:effectLst/>
                <a:latin typeface="+mn-lt"/>
                <a:ea typeface="Times New Roman" panose="02020603050405020304" pitchFamily="18" charset="0"/>
              </a:rPr>
              <a:t>a taxi driver, </a:t>
            </a:r>
            <a:r>
              <a:rPr lang="en-US" sz="1200" baseline="0" dirty="0">
                <a:solidFill>
                  <a:srgbClr val="231F20"/>
                </a:solidFill>
                <a:effectLst/>
                <a:latin typeface="+mn-lt"/>
                <a:ea typeface="Times New Roman" panose="02020603050405020304" pitchFamily="18" charset="0"/>
              </a:rPr>
              <a:t> to get involved</a:t>
            </a:r>
            <a:endParaRPr lang="en-US" sz="1200" dirty="0">
              <a:solidFill>
                <a:srgbClr val="231F20"/>
              </a:solidFill>
              <a:effectLst/>
              <a:latin typeface="+mn-lt"/>
              <a:ea typeface="Times New Roman" panose="02020603050405020304" pitchFamily="18" charset="0"/>
            </a:endParaRPr>
          </a:p>
          <a:p>
            <a:pPr marL="0" marR="0" lvl="0" indent="0" fontAlgn="base">
              <a:spcBef>
                <a:spcPts val="0"/>
              </a:spcBef>
              <a:spcAft>
                <a:spcPts val="0"/>
              </a:spcAft>
              <a:buSzPts val="1000"/>
              <a:buFont typeface="Arial" panose="020B0604020202020204" pitchFamily="34" charset="0"/>
              <a:buNone/>
              <a:tabLst>
                <a:tab pos="457200" algn="l"/>
              </a:tabLst>
            </a:pPr>
            <a:endParaRPr lang="en-US" sz="1200" dirty="0">
              <a:effectLst/>
              <a:latin typeface="+mn-lt"/>
              <a:ea typeface="Times New Roman" panose="02020603050405020304" pitchFamily="18" charset="0"/>
            </a:endParaRPr>
          </a:p>
          <a:p>
            <a:r>
              <a:rPr lang="en-US" sz="1200" dirty="0">
                <a:ea typeface="Calibri"/>
                <a:cs typeface="Calibri"/>
              </a:rPr>
              <a:t>Or if necessary you could, or you could ask someone else, to call the Police</a:t>
            </a:r>
            <a:endParaRPr lang="en-US" sz="1200" dirty="0">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a:cs typeface="Calibri"/>
            </a:endParaRPr>
          </a:p>
          <a:p>
            <a:pPr>
              <a:lnSpc>
                <a:spcPct val="100000"/>
              </a:lnSpc>
              <a:spcAft>
                <a:spcPts val="1400"/>
              </a:spcAft>
            </a:pPr>
            <a:r>
              <a:rPr lang="en-US" sz="1200" b="1" dirty="0">
                <a:effectLst/>
                <a:latin typeface="+mn-lt"/>
                <a:ea typeface="Calibri"/>
              </a:rPr>
              <a:t>And the final way in which you could intervene is Divert or Distract:</a:t>
            </a:r>
            <a:r>
              <a:rPr lang="en-US" sz="1200" b="1" dirty="0">
                <a:ea typeface="Calibri"/>
              </a:rPr>
              <a:t> </a:t>
            </a:r>
            <a:endParaRPr lang="en-US" sz="1200" b="1" dirty="0">
              <a:effectLst/>
              <a:latin typeface="+mn-lt"/>
              <a:ea typeface="Calibri" panose="020F0502020204030204" pitchFamily="34" charset="0"/>
            </a:endParaRPr>
          </a:p>
          <a:p>
            <a:pPr marL="0" marR="0" indent="0">
              <a:lnSpc>
                <a:spcPct val="100000"/>
              </a:lnSpc>
              <a:spcBef>
                <a:spcPts val="0"/>
              </a:spcBef>
              <a:spcAft>
                <a:spcPts val="1400"/>
              </a:spcAft>
              <a:buFont typeface="Arial" panose="020B0604020202020204" pitchFamily="34" charset="0"/>
              <a:buNone/>
            </a:pPr>
            <a:r>
              <a:rPr lang="en-US" sz="1200" dirty="0">
                <a:effectLst/>
                <a:latin typeface="+mn-lt"/>
                <a:ea typeface="Calibri"/>
              </a:rPr>
              <a:t>Defuse the situation or calm things down in the moment by creating a diversion.</a:t>
            </a:r>
          </a:p>
          <a:p>
            <a:pPr>
              <a:lnSpc>
                <a:spcPct val="100000"/>
              </a:lnSpc>
              <a:spcAft>
                <a:spcPts val="1400"/>
              </a:spcAft>
            </a:pPr>
            <a:r>
              <a:rPr lang="en-US" sz="1200" b="1" dirty="0">
                <a:effectLst/>
                <a:latin typeface="+mn-lt"/>
                <a:ea typeface="Calibri"/>
              </a:rPr>
              <a:t>You could do that by</a:t>
            </a:r>
            <a:r>
              <a:rPr lang="en-US" sz="1200" b="1" dirty="0">
                <a:ea typeface="Calibri"/>
              </a:rPr>
              <a:t> </a:t>
            </a:r>
            <a:endParaRPr lang="en-US" sz="1200" b="1" dirty="0">
              <a:effectLst/>
              <a:latin typeface="+mn-lt"/>
              <a:ea typeface="Calibri" panose="020F0502020204030204" pitchFamily="34" charset="0"/>
              <a:cs typeface="Calibri"/>
            </a:endParaRPr>
          </a:p>
          <a:p>
            <a:pPr marL="171450" marR="0" lvl="0" indent="-171450" fontAlgn="base">
              <a:lnSpc>
                <a:spcPct val="100000"/>
              </a:lnSpc>
              <a:spcBef>
                <a:spcPts val="0"/>
              </a:spcBef>
              <a:spcAft>
                <a:spcPts val="0"/>
              </a:spcAft>
              <a:buSzPts val="1000"/>
              <a:buFont typeface="Arial" panose="020B0604020202020204" pitchFamily="34" charset="0"/>
              <a:buChar char="•"/>
              <a:tabLst>
                <a:tab pos="457200" algn="l"/>
              </a:tabLst>
            </a:pPr>
            <a:r>
              <a:rPr lang="en-US" sz="1200" dirty="0">
                <a:solidFill>
                  <a:srgbClr val="231F20"/>
                </a:solidFill>
                <a:ea typeface="Times New Roman" panose="02020603050405020304" pitchFamily="18" charset="0"/>
              </a:rPr>
              <a:t>Changing</a:t>
            </a:r>
            <a:r>
              <a:rPr lang="en-US" sz="1200" dirty="0">
                <a:solidFill>
                  <a:srgbClr val="231F20"/>
                </a:solidFill>
                <a:effectLst/>
                <a:latin typeface="+mn-lt"/>
                <a:ea typeface="Times New Roman" panose="02020603050405020304" pitchFamily="18" charset="0"/>
              </a:rPr>
              <a:t> the subject</a:t>
            </a:r>
            <a:endParaRPr lang="en-US" sz="1200" dirty="0">
              <a:effectLst/>
              <a:latin typeface="+mn-lt"/>
              <a:ea typeface="Times New Roman" panose="02020603050405020304" pitchFamily="18" charset="0"/>
            </a:endParaRPr>
          </a:p>
          <a:p>
            <a:pPr marL="171450" marR="0" lvl="0" indent="-171450" fontAlgn="base">
              <a:lnSpc>
                <a:spcPct val="100000"/>
              </a:lnSpc>
              <a:spcBef>
                <a:spcPts val="0"/>
              </a:spcBef>
              <a:spcAft>
                <a:spcPts val="0"/>
              </a:spcAft>
              <a:buSzPts val="1000"/>
              <a:buFont typeface="Arial" panose="020B0604020202020204" pitchFamily="34" charset="0"/>
              <a:buChar char="•"/>
              <a:tabLst>
                <a:tab pos="457200" algn="l"/>
              </a:tabLst>
            </a:pPr>
            <a:r>
              <a:rPr lang="en-US" sz="1200" dirty="0">
                <a:solidFill>
                  <a:srgbClr val="231F20"/>
                </a:solidFill>
                <a:effectLst/>
                <a:latin typeface="+mn-lt"/>
                <a:ea typeface="Times New Roman" panose="02020603050405020304" pitchFamily="18" charset="0"/>
              </a:rPr>
              <a:t>Asking</a:t>
            </a:r>
            <a:r>
              <a:rPr lang="en-US" sz="1200" baseline="0" dirty="0">
                <a:solidFill>
                  <a:srgbClr val="231F20"/>
                </a:solidFill>
                <a:effectLst/>
                <a:latin typeface="+mn-lt"/>
                <a:ea typeface="Times New Roman" panose="02020603050405020304" pitchFamily="18" charset="0"/>
              </a:rPr>
              <a:t> someone for the time or </a:t>
            </a:r>
            <a:r>
              <a:rPr lang="en-US" sz="1200" dirty="0">
                <a:solidFill>
                  <a:srgbClr val="231F20"/>
                </a:solidFill>
                <a:effectLst/>
                <a:latin typeface="+mn-lt"/>
                <a:ea typeface="Times New Roman" panose="02020603050405020304" pitchFamily="18" charset="0"/>
              </a:rPr>
              <a:t>for directions, even if you know where you’re going.</a:t>
            </a:r>
            <a:r>
              <a:rPr lang="en-US" sz="1200" dirty="0">
                <a:solidFill>
                  <a:srgbClr val="231F20"/>
                </a:solidFill>
                <a:ea typeface="Times New Roman" panose="02020603050405020304" pitchFamily="18" charset="0"/>
              </a:rPr>
              <a:t> </a:t>
            </a:r>
          </a:p>
          <a:p>
            <a:pPr marL="171450" marR="0" lvl="0" indent="-171450" fontAlgn="base">
              <a:lnSpc>
                <a:spcPct val="100000"/>
              </a:lnSpc>
              <a:spcBef>
                <a:spcPts val="0"/>
              </a:spcBef>
              <a:spcAft>
                <a:spcPts val="0"/>
              </a:spcAft>
              <a:buSzPts val="1000"/>
              <a:buFont typeface="Arial" panose="020B0604020202020204" pitchFamily="34" charset="0"/>
              <a:buChar char="•"/>
              <a:tabLst>
                <a:tab pos="457200" algn="l"/>
              </a:tabLst>
            </a:pPr>
            <a:r>
              <a:rPr lang="en-US" sz="1200" dirty="0">
                <a:solidFill>
                  <a:srgbClr val="231F20"/>
                </a:solidFill>
                <a:effectLst/>
                <a:latin typeface="+mn-lt"/>
                <a:ea typeface="Times New Roman" panose="02020603050405020304" pitchFamily="18" charset="0"/>
              </a:rPr>
              <a:t>Or</a:t>
            </a:r>
            <a:r>
              <a:rPr lang="en-US" sz="1200" baseline="0" dirty="0">
                <a:solidFill>
                  <a:srgbClr val="231F20"/>
                </a:solidFill>
                <a:effectLst/>
                <a:latin typeface="+mn-lt"/>
                <a:ea typeface="Times New Roman" panose="02020603050405020304" pitchFamily="18" charset="0"/>
              </a:rPr>
              <a:t> if you are a café worker going over to see if they have finished their meal or if they would like a pudding.</a:t>
            </a:r>
            <a:endParaRPr lang="en-US" sz="1200" dirty="0">
              <a:effectLst/>
              <a:latin typeface="+mn-lt"/>
              <a:ea typeface="Times New Roman" panose="02020603050405020304" pitchFamily="18" charset="0"/>
            </a:endParaRPr>
          </a:p>
          <a:p>
            <a:pPr marL="685800" marR="0" fontAlgn="base">
              <a:lnSpc>
                <a:spcPct val="100000"/>
              </a:lnSpc>
              <a:spcBef>
                <a:spcPts val="0"/>
              </a:spcBef>
              <a:spcAft>
                <a:spcPts val="0"/>
              </a:spcAft>
            </a:pPr>
            <a:endParaRPr lang="en-US" sz="1200" dirty="0">
              <a:solidFill>
                <a:srgbClr val="231F20"/>
              </a:solidFill>
              <a:effectLst/>
              <a:latin typeface="+mn-lt"/>
              <a:ea typeface="Times New Roman" panose="02020603050405020304" pitchFamily="18" charset="0"/>
              <a:cs typeface="Calibri"/>
            </a:endParaRPr>
          </a:p>
          <a:p>
            <a:pPr marL="0" marR="0">
              <a:lnSpc>
                <a:spcPct val="100000"/>
              </a:lnSpc>
              <a:spcBef>
                <a:spcPts val="0"/>
              </a:spcBef>
              <a:spcAft>
                <a:spcPts val="1400"/>
              </a:spcAft>
            </a:pPr>
            <a:r>
              <a:rPr lang="en-US" sz="1200" b="1" i="1" dirty="0">
                <a:effectLst/>
                <a:latin typeface="+mn-lt"/>
                <a:ea typeface="Calibri"/>
              </a:rPr>
              <a:t>The 3 D’s</a:t>
            </a:r>
            <a:r>
              <a:rPr lang="en-US" sz="1200" b="1" i="1" baseline="0" dirty="0">
                <a:effectLst/>
                <a:latin typeface="+mn-lt"/>
                <a:ea typeface="Calibri"/>
              </a:rPr>
              <a:t> are examples of what we call a Reactive Green Dot</a:t>
            </a:r>
            <a:endParaRPr lang="en-US" sz="1200" b="1" dirty="0">
              <a:effectLst/>
              <a:latin typeface="+mn-lt"/>
              <a:ea typeface="Calibri"/>
              <a:cs typeface="Calibri"/>
            </a:endParaRPr>
          </a:p>
          <a:p>
            <a:pPr>
              <a:lnSpc>
                <a:spcPct val="100000"/>
              </a:lnSpc>
              <a:defRPr/>
            </a:pPr>
            <a:r>
              <a:rPr lang="en-US" sz="1200" dirty="0">
                <a:solidFill>
                  <a:srgbClr val="000000"/>
                </a:solidFill>
                <a:effectLst/>
                <a:latin typeface="+mn-lt"/>
                <a:ea typeface="Calibri"/>
                <a:cs typeface="Calibri"/>
              </a:rPr>
              <a:t>And There is no right or wrong answer when it comes to how you intervene.</a:t>
            </a:r>
            <a:r>
              <a:rPr lang="en-US" sz="1200" dirty="0">
                <a:solidFill>
                  <a:srgbClr val="000000"/>
                </a:solidFill>
                <a:ea typeface="Calibri"/>
                <a:cs typeface="Calibri"/>
              </a:rPr>
              <a:t> </a:t>
            </a:r>
            <a:endParaRPr lang="en-US" sz="1200" dirty="0">
              <a:solidFill>
                <a:srgbClr val="000000"/>
              </a:solidFill>
              <a:effectLst/>
              <a:latin typeface="+mn-lt"/>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mn-lt"/>
              <a:ea typeface="Calibri" panose="020F0502020204030204" pitchFamily="34" charset="0"/>
              <a:cs typeface="Times New Roman" panose="02020603050405020304" pitchFamily="18" charset="0"/>
            </a:endParaRPr>
          </a:p>
          <a:p>
            <a:pPr>
              <a:lnSpc>
                <a:spcPct val="100000"/>
              </a:lnSpc>
              <a:defRPr/>
            </a:pPr>
            <a:r>
              <a:rPr lang="en-US" sz="1200" dirty="0">
                <a:solidFill>
                  <a:srgbClr val="000000"/>
                </a:solidFill>
                <a:effectLst/>
                <a:latin typeface="+mn-lt"/>
                <a:ea typeface="Calibri"/>
                <a:cs typeface="Calibri"/>
              </a:rPr>
              <a:t>And You don’t get more points for directly addressing something, than if you distracted.</a:t>
            </a:r>
          </a:p>
          <a:p>
            <a:pPr>
              <a:lnSpc>
                <a:spcPct val="100000"/>
              </a:lnSpc>
              <a:defRPr/>
            </a:pPr>
            <a:endParaRPr lang="en-US" sz="1200" dirty="0">
              <a:solidFill>
                <a:srgbClr val="000000"/>
              </a:solidFill>
              <a:effectLst/>
              <a:latin typeface="+mn-lt"/>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000000"/>
                </a:solidFill>
                <a:effectLst/>
                <a:latin typeface="+mn-lt"/>
                <a:ea typeface="Calibri"/>
                <a:cs typeface="Calibri"/>
              </a:rPr>
              <a:t>The point is, to do something you are most comfortable with, that will decrease the likelihood of someone experiencing harm.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0000"/>
              </a:solidFill>
              <a:effectLst/>
              <a:latin typeface="+mn-lt"/>
              <a:ea typeface="Calibri"/>
              <a:cs typeface="Calibri"/>
            </a:endParaRPr>
          </a:p>
          <a:p>
            <a:pPr marL="0" indent="0">
              <a:lnSpc>
                <a:spcPct val="100000"/>
              </a:lnSpc>
              <a:buFont typeface="Arial" panose="020B0604020202020204" pitchFamily="34" charset="0"/>
              <a:buNone/>
            </a:pPr>
            <a:r>
              <a:rPr lang="en-US" sz="1200" dirty="0">
                <a:ea typeface="Calibri"/>
                <a:cs typeface="Calibri"/>
              </a:rPr>
              <a:t>And</a:t>
            </a:r>
            <a:r>
              <a:rPr lang="en-US" sz="1200" baseline="0" dirty="0">
                <a:ea typeface="Calibri"/>
                <a:cs typeface="Calibri"/>
              </a:rPr>
              <a:t> t</a:t>
            </a:r>
            <a:r>
              <a:rPr lang="en-US" sz="1200" dirty="0">
                <a:ea typeface="Calibri"/>
                <a:cs typeface="Calibri"/>
              </a:rPr>
              <a:t>he most important thing is, that you think of GREEN</a:t>
            </a:r>
            <a:r>
              <a:rPr lang="en-US" sz="1200" baseline="0" dirty="0">
                <a:ea typeface="Calibri"/>
                <a:cs typeface="Calibri"/>
              </a:rPr>
              <a:t> DOTS</a:t>
            </a:r>
            <a:r>
              <a:rPr lang="en-US" sz="1200" dirty="0">
                <a:ea typeface="Calibri"/>
                <a:cs typeface="Calibri"/>
              </a:rPr>
              <a:t> that feel realistic to you in the moment</a:t>
            </a:r>
            <a:endParaRPr lang="en-US" sz="1200" dirty="0">
              <a:latin typeface="+mn-lt"/>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7</a:t>
            </a:fld>
            <a:endParaRPr lang="en-US"/>
          </a:p>
        </p:txBody>
      </p:sp>
    </p:spTree>
    <p:extLst>
      <p:ext uri="{BB962C8B-B14F-4D97-AF65-F5344CB8AC3E}">
        <p14:creationId xmlns:p14="http://schemas.microsoft.com/office/powerpoint/2010/main" val="318912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Calibri"/>
                <a:cs typeface="Calibri"/>
              </a:rPr>
              <a:t>The only thing better than interrupting a bad situation, is stopping that situation from ever happening in the first place</a:t>
            </a:r>
            <a:endParaRPr lang="en-US" sz="1200" dirty="0">
              <a:ea typeface="Calibri"/>
            </a:endParaRPr>
          </a:p>
          <a:p>
            <a:endParaRPr lang="en-US" sz="1200" dirty="0">
              <a:effectLst/>
              <a:latin typeface="+mn-lt"/>
              <a:ea typeface="Calibri"/>
            </a:endParaRPr>
          </a:p>
          <a:p>
            <a:r>
              <a:rPr lang="en-US" sz="1200" dirty="0">
                <a:effectLst/>
                <a:latin typeface="+mn-lt"/>
                <a:ea typeface="Calibri"/>
              </a:rPr>
              <a:t>PROACTIVE</a:t>
            </a:r>
            <a:r>
              <a:rPr lang="en-US" sz="1200" baseline="0" dirty="0">
                <a:effectLst/>
                <a:latin typeface="+mn-lt"/>
                <a:ea typeface="Calibri"/>
              </a:rPr>
              <a:t> GREEN DOTS</a:t>
            </a:r>
            <a:r>
              <a:rPr lang="en-US" sz="1200" dirty="0">
                <a:effectLst/>
                <a:latin typeface="+mn-lt"/>
                <a:ea typeface="Calibri"/>
              </a:rPr>
              <a:t> are things we can do to begin stopping RED</a:t>
            </a:r>
            <a:r>
              <a:rPr lang="en-US" sz="1200" baseline="0" dirty="0">
                <a:effectLst/>
                <a:latin typeface="+mn-lt"/>
                <a:ea typeface="Calibri"/>
              </a:rPr>
              <a:t> DOTS</a:t>
            </a:r>
            <a:r>
              <a:rPr lang="en-US" sz="1200" dirty="0">
                <a:effectLst/>
                <a:latin typeface="+mn-lt"/>
                <a:ea typeface="Calibri"/>
              </a:rPr>
              <a:t> happening before they even start.</a:t>
            </a:r>
            <a:r>
              <a:rPr lang="en-US" sz="1200" dirty="0">
                <a:ea typeface="Calibri"/>
              </a:rPr>
              <a:t> </a:t>
            </a:r>
            <a:endParaRPr lang="en-US" sz="1200" dirty="0"/>
          </a:p>
          <a:p>
            <a:endParaRPr lang="en-US" sz="1200" dirty="0">
              <a:effectLst/>
              <a:latin typeface="+mn-lt"/>
              <a:ea typeface="Calibri" panose="020F0502020204030204" pitchFamily="34" charset="0"/>
            </a:endParaRPr>
          </a:p>
          <a:p>
            <a:r>
              <a:rPr lang="en-US" sz="1200" b="1" dirty="0">
                <a:effectLst/>
                <a:latin typeface="+mn-lt"/>
                <a:ea typeface="Calibri"/>
              </a:rPr>
              <a:t>They begin to reset the community social norms to make it clear that:</a:t>
            </a:r>
            <a:r>
              <a:rPr lang="en-US" sz="1200" b="1" dirty="0">
                <a:ea typeface="Calibri"/>
              </a:rPr>
              <a:t> </a:t>
            </a:r>
          </a:p>
          <a:p>
            <a:pPr marL="0" indent="0">
              <a:buFont typeface="Arial" panose="020B0604020202020204" pitchFamily="34" charset="0"/>
              <a:buNone/>
            </a:pPr>
            <a:r>
              <a:rPr lang="en-US" sz="1200" dirty="0">
                <a:effectLst/>
                <a:latin typeface="+mn-lt"/>
                <a:ea typeface="Calibri"/>
              </a:rPr>
              <a:t>Domestic</a:t>
            </a:r>
            <a:r>
              <a:rPr lang="en-US" sz="1200" baseline="0" dirty="0">
                <a:effectLst/>
                <a:latin typeface="+mn-lt"/>
                <a:ea typeface="Calibri"/>
              </a:rPr>
              <a:t> abuse and sexual violence including assault and harassment </a:t>
            </a:r>
            <a:r>
              <a:rPr lang="en-US" sz="1200" dirty="0">
                <a:effectLst/>
                <a:latin typeface="+mn-lt"/>
                <a:ea typeface="Calibri"/>
              </a:rPr>
              <a:t>are not okay, and that Everyone is expected to do their part.</a:t>
            </a:r>
            <a:r>
              <a:rPr lang="en-US" sz="1200" dirty="0"/>
              <a:t> </a:t>
            </a:r>
          </a:p>
          <a:p>
            <a:pPr marL="0" indent="0">
              <a:buFont typeface="Arial" panose="020B0604020202020204" pitchFamily="34" charset="0"/>
              <a:buNone/>
            </a:pPr>
            <a:endParaRPr lang="en-US" sz="1200" dirty="0"/>
          </a:p>
          <a:p>
            <a:pPr>
              <a:lnSpc>
                <a:spcPct val="100000"/>
              </a:lnSpc>
            </a:pPr>
            <a:r>
              <a:rPr lang="en-US" sz="1200" b="1" dirty="0">
                <a:ea typeface="Calibri"/>
                <a:cs typeface="Calibri"/>
              </a:rPr>
              <a:t>Here's how it works....</a:t>
            </a:r>
          </a:p>
          <a:p>
            <a:pPr>
              <a:lnSpc>
                <a:spcPct val="100000"/>
              </a:lnSpc>
            </a:pPr>
            <a:r>
              <a:rPr lang="en-US" sz="1200" dirty="0">
                <a:ea typeface="Calibri"/>
                <a:cs typeface="Calibri"/>
              </a:rPr>
              <a:t>Think back to the image of the community</a:t>
            </a:r>
            <a:endParaRPr lang="en-US" sz="1200" dirty="0">
              <a:ea typeface="Calibri"/>
            </a:endParaRPr>
          </a:p>
          <a:p>
            <a:pPr>
              <a:lnSpc>
                <a:spcPct val="100000"/>
              </a:lnSpc>
            </a:pPr>
            <a:endParaRPr lang="en-US" sz="1200" dirty="0">
              <a:ea typeface="Calibri"/>
            </a:endParaRPr>
          </a:p>
          <a:p>
            <a:pPr>
              <a:lnSpc>
                <a:spcPct val="100000"/>
              </a:lnSpc>
            </a:pPr>
            <a:r>
              <a:rPr lang="en-US" sz="1200" dirty="0">
                <a:ea typeface="Calibri"/>
                <a:cs typeface="Calibri"/>
              </a:rPr>
              <a:t>You will notice the RED</a:t>
            </a:r>
            <a:r>
              <a:rPr lang="en-US" sz="1200" baseline="0" dirty="0">
                <a:ea typeface="Calibri"/>
                <a:cs typeface="Calibri"/>
              </a:rPr>
              <a:t> DOTS</a:t>
            </a:r>
            <a:r>
              <a:rPr lang="en-US" sz="1200" dirty="0">
                <a:ea typeface="Calibri"/>
                <a:cs typeface="Calibri"/>
              </a:rPr>
              <a:t> and the REACTIVE</a:t>
            </a:r>
            <a:r>
              <a:rPr lang="en-US" sz="1200" baseline="0" dirty="0">
                <a:ea typeface="Calibri"/>
                <a:cs typeface="Calibri"/>
              </a:rPr>
              <a:t> GREEN DOTS</a:t>
            </a:r>
            <a:r>
              <a:rPr lang="en-US" sz="1200" dirty="0">
                <a:ea typeface="Calibri"/>
                <a:cs typeface="Calibri"/>
              </a:rPr>
              <a:t> that were done in response</a:t>
            </a:r>
            <a:endParaRPr lang="en-US" sz="1200" dirty="0">
              <a:ea typeface="Calibri"/>
            </a:endParaRPr>
          </a:p>
          <a:p>
            <a:pPr>
              <a:lnSpc>
                <a:spcPct val="100000"/>
              </a:lnSpc>
            </a:pPr>
            <a:r>
              <a:rPr lang="en-US" sz="1200" dirty="0">
                <a:ea typeface="Calibri"/>
                <a:cs typeface="Calibri"/>
              </a:rPr>
              <a:t>But if you look again you will notice the majority of the space is actually blank</a:t>
            </a:r>
            <a:endParaRPr lang="en-US" sz="1200" dirty="0">
              <a:ea typeface="Calibri"/>
            </a:endParaRPr>
          </a:p>
          <a:p>
            <a:pPr>
              <a:lnSpc>
                <a:spcPct val="100000"/>
              </a:lnSpc>
            </a:pPr>
            <a:endParaRPr lang="en-US" sz="1200" dirty="0">
              <a:ea typeface="Calibri"/>
            </a:endParaRPr>
          </a:p>
          <a:p>
            <a:pPr>
              <a:lnSpc>
                <a:spcPct val="100000"/>
              </a:lnSpc>
            </a:pPr>
            <a:r>
              <a:rPr lang="en-US" sz="1200" dirty="0">
                <a:ea typeface="Calibri"/>
                <a:cs typeface="Calibri"/>
              </a:rPr>
              <a:t>This is space that is open to be filled with anything that comes along, including red dots! </a:t>
            </a:r>
            <a:endParaRPr lang="en-US" sz="1200" dirty="0">
              <a:ea typeface="Calibri"/>
            </a:endParaRPr>
          </a:p>
          <a:p>
            <a:pPr>
              <a:lnSpc>
                <a:spcPct val="100000"/>
              </a:lnSpc>
            </a:pPr>
            <a:r>
              <a:rPr lang="en-US" sz="1200" u="sng" dirty="0">
                <a:ea typeface="Calibri"/>
              </a:rPr>
              <a:t>CLICK SLIDE AGAIN (shaded green circles will now appear)</a:t>
            </a:r>
          </a:p>
          <a:p>
            <a:pPr>
              <a:lnSpc>
                <a:spcPct val="100000"/>
              </a:lnSpc>
            </a:pPr>
            <a:endParaRPr lang="en-US" sz="1200" dirty="0">
              <a:effectLst/>
              <a:latin typeface="+mn-lt"/>
              <a:ea typeface="Calibri"/>
            </a:endParaRPr>
          </a:p>
          <a:p>
            <a:pPr>
              <a:lnSpc>
                <a:spcPct val="100000"/>
              </a:lnSpc>
            </a:pPr>
            <a:r>
              <a:rPr lang="en-US" sz="1200" dirty="0">
                <a:effectLst/>
                <a:latin typeface="+mn-lt"/>
                <a:ea typeface="Calibri"/>
              </a:rPr>
              <a:t>PROACTIVE</a:t>
            </a:r>
            <a:r>
              <a:rPr lang="en-US" sz="1200" baseline="0" dirty="0">
                <a:effectLst/>
                <a:latin typeface="+mn-lt"/>
                <a:ea typeface="Calibri"/>
              </a:rPr>
              <a:t> GREEN DOTS</a:t>
            </a:r>
            <a:r>
              <a:rPr lang="en-US" sz="1200" dirty="0">
                <a:effectLst/>
                <a:latin typeface="+mn-lt"/>
                <a:ea typeface="Calibri"/>
              </a:rPr>
              <a:t> are designed to fill in the spaces in our community where neither red or green dots have occurred;</a:t>
            </a:r>
            <a:r>
              <a:rPr lang="en-US" sz="1200" baseline="0" dirty="0">
                <a:effectLst/>
                <a:latin typeface="+mn-lt"/>
                <a:ea typeface="Calibri"/>
              </a:rPr>
              <a:t> </a:t>
            </a:r>
            <a:r>
              <a:rPr lang="en-US" sz="1200" dirty="0">
                <a:effectLst/>
                <a:latin typeface="+mn-lt"/>
                <a:ea typeface="Calibri"/>
              </a:rPr>
              <a:t>with GREEN</a:t>
            </a:r>
            <a:r>
              <a:rPr lang="en-US" sz="1200" baseline="0" dirty="0">
                <a:effectLst/>
                <a:latin typeface="+mn-lt"/>
                <a:ea typeface="Calibri"/>
              </a:rPr>
              <a:t> DOTS</a:t>
            </a:r>
            <a:r>
              <a:rPr lang="en-US" sz="1200" dirty="0">
                <a:effectLst/>
                <a:latin typeface="+mn-lt"/>
                <a:ea typeface="Calibri"/>
              </a:rPr>
              <a:t> .</a:t>
            </a:r>
            <a:r>
              <a:rPr lang="en-US" sz="1200" dirty="0">
                <a:ea typeface="Calibri"/>
              </a:rPr>
              <a:t> </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ea typeface="Calibri"/>
              </a:rPr>
              <a:t>If all the spaces in our community have already turned green, that means RED</a:t>
            </a:r>
            <a:r>
              <a:rPr lang="en-US" sz="1200" baseline="0" dirty="0">
                <a:effectLst/>
                <a:latin typeface="+mn-lt"/>
                <a:ea typeface="Calibri"/>
              </a:rPr>
              <a:t> DOTS </a:t>
            </a:r>
            <a:r>
              <a:rPr lang="en-US" sz="1200" dirty="0">
                <a:effectLst/>
                <a:latin typeface="+mn-lt"/>
                <a:ea typeface="Calibri"/>
              </a:rPr>
              <a:t> have no room,</a:t>
            </a:r>
            <a:r>
              <a:rPr lang="en-US" sz="1200" baseline="0" dirty="0">
                <a:effectLst/>
                <a:latin typeface="+mn-lt"/>
                <a:ea typeface="Calibri"/>
              </a:rPr>
              <a:t> so don’t happen</a:t>
            </a:r>
            <a:endParaRPr lang="en-US" sz="1200" dirty="0">
              <a:effectLst/>
              <a:latin typeface="+mn-lt"/>
              <a:ea typeface="Calibri"/>
              <a:cs typeface="Calibri"/>
            </a:endParaRPr>
          </a:p>
          <a:p>
            <a:pPr marL="171450" indent="-171450">
              <a:lnSpc>
                <a:spcPct val="100000"/>
              </a:lnSpc>
              <a:buFont typeface="Arial" panose="020B0604020202020204" pitchFamily="34" charset="0"/>
              <a:buChar char="•"/>
              <a:defRPr/>
            </a:pPr>
            <a:r>
              <a:rPr lang="en-US" sz="1200" dirty="0">
                <a:effectLst/>
                <a:latin typeface="+mn-lt"/>
                <a:ea typeface="Calibri"/>
              </a:rPr>
              <a:t>The social norms are then clearly established that violence and abuse is not okay, and everyone plays</a:t>
            </a:r>
            <a:r>
              <a:rPr lang="en-US" sz="1200" baseline="0" dirty="0">
                <a:effectLst/>
                <a:latin typeface="+mn-lt"/>
                <a:ea typeface="Calibri"/>
              </a:rPr>
              <a:t> </a:t>
            </a:r>
            <a:r>
              <a:rPr lang="en-US" sz="1200" dirty="0">
                <a:effectLst/>
                <a:latin typeface="+mn-lt"/>
                <a:ea typeface="Calibri"/>
              </a:rPr>
              <a:t>their part.</a:t>
            </a:r>
            <a:r>
              <a:rPr lang="en-US" sz="1200" dirty="0">
                <a:ea typeface="Calibri"/>
              </a:rPr>
              <a:t> </a:t>
            </a:r>
          </a:p>
          <a:p>
            <a:pPr>
              <a:lnSpc>
                <a:spcPct val="100000"/>
              </a:lnSpc>
              <a:defRPr/>
            </a:pPr>
            <a:endParaRPr lang="en-US" sz="1200" dirty="0">
              <a:ea typeface="Calibri" panose="020F0502020204030204" pitchFamily="34" charset="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a:rPr>
              <a:t>The result</a:t>
            </a:r>
            <a:r>
              <a:rPr lang="en-US" sz="1200" b="1" baseline="0" dirty="0">
                <a:effectLst/>
                <a:latin typeface="+mn-lt"/>
                <a:ea typeface="Calibri"/>
              </a:rPr>
              <a:t> is then, </a:t>
            </a:r>
            <a:r>
              <a:rPr lang="en-US" sz="1200" b="1" dirty="0">
                <a:effectLst/>
                <a:latin typeface="+mn-lt"/>
                <a:ea typeface="Calibri"/>
              </a:rPr>
              <a:t>less people experience harm.</a:t>
            </a:r>
            <a:r>
              <a:rPr lang="en-US" sz="1200" b="1" dirty="0">
                <a:ea typeface="Calibri"/>
              </a:rPr>
              <a:t> </a:t>
            </a:r>
            <a:endParaRPr lang="en-US" sz="1200" b="1" dirty="0">
              <a:effectLst/>
              <a:latin typeface="+mn-lt"/>
              <a:ea typeface="Calibri" panose="020F0502020204030204" pitchFamily="34" charset="0"/>
              <a:cs typeface="Calibri"/>
            </a:endParaRPr>
          </a:p>
          <a:p>
            <a:pPr marL="0" indent="0">
              <a:buFont typeface="Arial" panose="020B0604020202020204" pitchFamily="34" charset="0"/>
              <a:buNone/>
            </a:pPr>
            <a:endParaRPr lang="en-US" sz="1200" dirty="0"/>
          </a:p>
          <a:p>
            <a:r>
              <a:rPr lang="en-US" sz="1200" b="1" dirty="0"/>
              <a:t>Here are some PROACTIVE</a:t>
            </a:r>
            <a:r>
              <a:rPr lang="en-US" sz="1200" b="1" baseline="0" dirty="0"/>
              <a:t> GREEN DOTS</a:t>
            </a:r>
            <a:r>
              <a:rPr lang="en-US" sz="1200" b="1" dirty="0"/>
              <a:t> you can do:</a:t>
            </a:r>
          </a:p>
          <a:p>
            <a:endParaRPr lang="en-GB" sz="1200" dirty="0"/>
          </a:p>
          <a:p>
            <a:r>
              <a:rPr lang="en-GB" sz="1200" dirty="0"/>
              <a:t>You could change</a:t>
            </a:r>
            <a:r>
              <a:rPr lang="en-GB" sz="1200" baseline="0" dirty="0"/>
              <a:t> your virtual background in zoom or on Microsoft teams, or you could change your online profile on social media to a GREEN DOT Bystander image – This  might generate conversations</a:t>
            </a:r>
          </a:p>
          <a:p>
            <a:endParaRPr lang="en-GB" sz="1200" baseline="0" dirty="0"/>
          </a:p>
          <a:p>
            <a:r>
              <a:rPr lang="en-US" sz="1200" dirty="0"/>
              <a:t>You could post a GREEN</a:t>
            </a:r>
            <a:r>
              <a:rPr lang="en-US" sz="1200" baseline="0" dirty="0"/>
              <a:t> DOT</a:t>
            </a:r>
            <a:r>
              <a:rPr lang="en-US" sz="1200" dirty="0"/>
              <a:t> story on social media or retell a GREEN DOT story you heard about someone who intervened, spoke up, or got someone home safely</a:t>
            </a:r>
          </a:p>
          <a:p>
            <a:endParaRPr lang="en-US" sz="1200" dirty="0"/>
          </a:p>
          <a:p>
            <a:r>
              <a:rPr lang="en-US" sz="1200" dirty="0"/>
              <a:t>You</a:t>
            </a:r>
            <a:r>
              <a:rPr lang="en-US" sz="1200" baseline="0" dirty="0"/>
              <a:t> could h</a:t>
            </a:r>
            <a:r>
              <a:rPr lang="en-US" sz="1200" dirty="0"/>
              <a:t>ave a conversation with a colleague, family member, or a friend about why violence prevention matters to you. </a:t>
            </a:r>
          </a:p>
          <a:p>
            <a:r>
              <a:rPr lang="en-US" sz="1200" dirty="0"/>
              <a:t>This</a:t>
            </a:r>
            <a:r>
              <a:rPr lang="en-US" sz="1200" baseline="0" dirty="0"/>
              <a:t> could be </a:t>
            </a:r>
            <a:r>
              <a:rPr lang="en-US" sz="1200" dirty="0"/>
              <a:t>through Zoom, WhatsApp or a text chat, all</a:t>
            </a:r>
            <a:r>
              <a:rPr lang="en-US" sz="1200" baseline="0" dirty="0"/>
              <a:t> this </a:t>
            </a:r>
            <a:r>
              <a:rPr lang="en-US" sz="1200" dirty="0"/>
              <a:t>creates discussion</a:t>
            </a:r>
          </a:p>
          <a:p>
            <a:endParaRPr lang="en-GB" sz="1200" dirty="0"/>
          </a:p>
          <a:p>
            <a:r>
              <a:rPr lang="en-US" sz="1200" dirty="0"/>
              <a:t>You could arrange for yourself, your team or colleagues to attend the skills based workshop, as</a:t>
            </a:r>
            <a:r>
              <a:rPr lang="en-US" sz="1200" baseline="0" dirty="0"/>
              <a:t> t</a:t>
            </a:r>
            <a:r>
              <a:rPr lang="en-US" sz="1200" dirty="0"/>
              <a:t>his will equip you with the tools and knowledge to help diffuse and prevent RED</a:t>
            </a:r>
            <a:r>
              <a:rPr lang="en-US" sz="1200" baseline="0" dirty="0"/>
              <a:t> DOTS</a:t>
            </a:r>
          </a:p>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B13CB0AA-B8B0-A145-9CBA-805239FC99BD}" type="slidenum">
              <a:rPr lang="en-US" smtClean="0"/>
              <a:t>8</a:t>
            </a:fld>
            <a:endParaRPr lang="en-US"/>
          </a:p>
        </p:txBody>
      </p:sp>
    </p:spTree>
    <p:extLst>
      <p:ext uri="{BB962C8B-B14F-4D97-AF65-F5344CB8AC3E}">
        <p14:creationId xmlns:p14="http://schemas.microsoft.com/office/powerpoint/2010/main" val="3863757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B13CB0AA-B8B0-A145-9CBA-805239FC99BD}" type="slidenum">
              <a:rPr lang="en-US" smtClean="0"/>
              <a:t>9</a:t>
            </a:fld>
            <a:endParaRPr lang="en-US"/>
          </a:p>
        </p:txBody>
      </p:sp>
    </p:spTree>
    <p:extLst>
      <p:ext uri="{BB962C8B-B14F-4D97-AF65-F5344CB8AC3E}">
        <p14:creationId xmlns:p14="http://schemas.microsoft.com/office/powerpoint/2010/main" val="1858074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238413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6197600" y="1738860"/>
            <a:ext cx="5384800" cy="4354510"/>
          </a:xfrm>
          <a:prstGeom prst="rect">
            <a:avLst/>
          </a:prstGeom>
        </p:spPr>
        <p:txBody>
          <a:bodyPr/>
          <a:lstStyle>
            <a:lvl1pPr marL="0" indent="0">
              <a:buNone/>
              <a:defRPr sz="1800" b="0">
                <a:solidFill>
                  <a:srgbClr val="002D47"/>
                </a:solidFill>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1"/>
          </p:nvPr>
        </p:nvSpPr>
        <p:spPr>
          <a:xfrm>
            <a:off x="609600" y="1738860"/>
            <a:ext cx="5384800" cy="4354510"/>
          </a:xfrm>
          <a:prstGeom prst="rect">
            <a:avLst/>
          </a:prstGeom>
        </p:spPr>
        <p:txBody>
          <a:bodyPr/>
          <a:lstStyle>
            <a:lvl1pPr marL="0" indent="0">
              <a:buNone/>
              <a:defRPr sz="1800" b="0" baseline="0">
                <a:solidFill>
                  <a:srgbClr val="002D47"/>
                </a:solidFill>
              </a:defRPr>
            </a:lvl1pPr>
          </a:lstStyle>
          <a:p>
            <a:pPr lvl="0"/>
            <a:r>
              <a:rPr lang="en-GB"/>
              <a:t>Click to edit Master text styles</a:t>
            </a:r>
          </a:p>
        </p:txBody>
      </p:sp>
      <p:sp>
        <p:nvSpPr>
          <p:cNvPr id="5"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Tree>
    <p:extLst>
      <p:ext uri="{BB962C8B-B14F-4D97-AF65-F5344CB8AC3E}">
        <p14:creationId xmlns:p14="http://schemas.microsoft.com/office/powerpoint/2010/main" val="325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FACT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4282500"/>
          </a:xfrm>
          <a:prstGeom prst="rect">
            <a:avLst/>
          </a:prstGeom>
        </p:spPr>
        <p:txBody>
          <a:bodyPr anchor="ctr"/>
          <a:lstStyle>
            <a:lvl1pPr marL="0" indent="0">
              <a:buNone/>
              <a:defRPr sz="60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15209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351750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6197600" y="1738860"/>
            <a:ext cx="5384800" cy="4354510"/>
          </a:xfrm>
          <a:prstGeom prst="rect">
            <a:avLst/>
          </a:prstGeom>
        </p:spPr>
        <p:txBody>
          <a:bodyPr/>
          <a:lstStyle>
            <a:lvl1pPr marL="0" indent="0">
              <a:buNone/>
              <a:defRPr sz="1800" b="0">
                <a:solidFill>
                  <a:srgbClr val="002D47"/>
                </a:solidFill>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1"/>
          </p:nvPr>
        </p:nvSpPr>
        <p:spPr>
          <a:xfrm>
            <a:off x="609600" y="1738860"/>
            <a:ext cx="5384800" cy="4354510"/>
          </a:xfrm>
          <a:prstGeom prst="rect">
            <a:avLst/>
          </a:prstGeom>
        </p:spPr>
        <p:txBody>
          <a:bodyPr/>
          <a:lstStyle>
            <a:lvl1pPr marL="0" indent="0">
              <a:buNone/>
              <a:defRPr sz="1800" b="0" baseline="0">
                <a:solidFill>
                  <a:srgbClr val="002D47"/>
                </a:solidFill>
              </a:defRPr>
            </a:lvl1pPr>
          </a:lstStyle>
          <a:p>
            <a:pPr lvl="0"/>
            <a:r>
              <a:rPr lang="en-GB"/>
              <a:t>Click to edit Master text styles</a:t>
            </a:r>
          </a:p>
        </p:txBody>
      </p:sp>
      <p:sp>
        <p:nvSpPr>
          <p:cNvPr id="5"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Tree>
    <p:extLst>
      <p:ext uri="{BB962C8B-B14F-4D97-AF65-F5344CB8AC3E}">
        <p14:creationId xmlns:p14="http://schemas.microsoft.com/office/powerpoint/2010/main" val="410173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IAGRAM / IMAGE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538012"/>
          </a:xfrm>
          <a:prstGeom prst="rect">
            <a:avLst/>
          </a:prstGeom>
        </p:spPr>
        <p:txBody>
          <a:bodyPr anchor="ctr"/>
          <a:lstStyle>
            <a:lvl1pPr marL="0" indent="0">
              <a:buNone/>
              <a:defRPr sz="18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584378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6" r:id="rId2"/>
    <p:sldLayoutId id="2147483662" r:id="rId3"/>
    <p:sldLayoutId id="2147483680" r:id="rId4"/>
    <p:sldLayoutId id="2147483681" r:id="rId5"/>
    <p:sldLayoutId id="2147483682" r:id="rId6"/>
  </p:sldLayoutIdLst>
  <p:txStyles>
    <p:title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healthierblackpool.co.uk/green-dot-bystander-2/" TargetMode="External"/><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healthierblackpool.co.uk/" TargetMode="External"/><Relationship Id="rId5" Type="http://schemas.openxmlformats.org/officeDocument/2006/relationships/hyperlink" Target="mailto:publichealth@blackpool.gov.uk" TargetMode="External"/><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healthierblackpool.co.uk/" TargetMode="External"/><Relationship Id="rId5" Type="http://schemas.openxmlformats.org/officeDocument/2006/relationships/hyperlink" Target="mailto:publichealth@blackpool.gov.uk" TargetMode="External"/><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https://healthierblackpool.co.uk/green-dot-bystander-training-opportunitie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pPr algn="just"/>
            <a:r>
              <a:rPr lang="en-GB" b="1" dirty="0">
                <a:solidFill>
                  <a:srgbClr val="830065"/>
                </a:solidFill>
                <a:effectLst/>
                <a:latin typeface="Calibri" panose="020F0502020204030204" pitchFamily="34" charset="0"/>
                <a:cs typeface="Calibri" panose="020F0502020204030204" pitchFamily="34" charset="0"/>
              </a:rPr>
              <a:t>This briefing has been created by the Blackpool Council Public Health team and is accurate as of </a:t>
            </a:r>
            <a:r>
              <a:rPr lang="en-GB" b="1" dirty="0">
                <a:solidFill>
                  <a:srgbClr val="830065"/>
                </a:solidFill>
                <a:latin typeface="Calibri" panose="020F0502020204030204" pitchFamily="34" charset="0"/>
                <a:cs typeface="Calibri" panose="020F0502020204030204" pitchFamily="34" charset="0"/>
              </a:rPr>
              <a:t>January 2026</a:t>
            </a:r>
            <a:r>
              <a:rPr lang="en-GB" b="1" dirty="0">
                <a:solidFill>
                  <a:srgbClr val="830065"/>
                </a:solidFill>
                <a:effectLst/>
                <a:latin typeface="Calibri" panose="020F0502020204030204" pitchFamily="34" charset="0"/>
                <a:cs typeface="Calibri" panose="020F0502020204030204" pitchFamily="34" charset="0"/>
              </a:rPr>
              <a:t>.</a:t>
            </a:r>
          </a:p>
          <a:p>
            <a:pPr algn="just"/>
            <a:endParaRPr lang="en-GB" dirty="0">
              <a:solidFill>
                <a:srgbClr val="041B2C"/>
              </a:solidFill>
              <a:effectLst/>
              <a:latin typeface="Calibri Light" panose="020F0302020204030204" pitchFamily="34" charset="0"/>
            </a:endParaRPr>
          </a:p>
          <a:p>
            <a:pPr algn="just"/>
            <a:r>
              <a:rPr lang="en-GB" dirty="0">
                <a:solidFill>
                  <a:srgbClr val="830065"/>
                </a:solidFill>
                <a:latin typeface="Calibri Light" panose="020F0302020204030204" pitchFamily="34" charset="0"/>
              </a:rPr>
              <a:t>Click the Blackpool Council image on the right of this slide to visit the Healthier Blackpool webpage. Click on the Green Dot image to be directed to the Green Dot section of the Healthier Blackpool website.</a:t>
            </a:r>
          </a:p>
          <a:p>
            <a:pPr algn="just"/>
            <a:endParaRPr lang="en-GB" dirty="0">
              <a:solidFill>
                <a:srgbClr val="830065"/>
              </a:solidFill>
              <a:effectLst/>
              <a:latin typeface="Calibri Light" panose="020F0302020204030204" pitchFamily="34" charset="0"/>
            </a:endParaRPr>
          </a:p>
          <a:p>
            <a:pPr algn="just"/>
            <a:r>
              <a:rPr lang="en-GB" dirty="0">
                <a:solidFill>
                  <a:srgbClr val="830065"/>
                </a:solidFill>
                <a:latin typeface="Calibri Light" panose="020F0302020204030204" pitchFamily="34" charset="0"/>
              </a:rPr>
              <a:t>If you have any questions about anything in this briefing, please contact </a:t>
            </a:r>
            <a:r>
              <a:rPr lang="en-GB" dirty="0">
                <a:solidFill>
                  <a:srgbClr val="830065"/>
                </a:solidFill>
                <a:latin typeface="Calibri Light" panose="020F0302020204030204" pitchFamily="34" charset="0"/>
                <a:hlinkClick r:id="rId5"/>
              </a:rPr>
              <a:t>publichealth@blackpool.gov.uk</a:t>
            </a:r>
            <a:r>
              <a:rPr lang="en-GB" dirty="0">
                <a:solidFill>
                  <a:srgbClr val="830065"/>
                </a:solidFill>
                <a:latin typeface="Calibri Light" panose="020F0302020204030204" pitchFamily="34" charset="0"/>
              </a:rPr>
              <a:t>. </a:t>
            </a:r>
            <a:endParaRPr lang="en-GB" dirty="0">
              <a:solidFill>
                <a:srgbClr val="830065"/>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000" dirty="0">
                <a:solidFill>
                  <a:srgbClr val="8A0066"/>
                </a:solidFill>
                <a:latin typeface="Calibri" panose="020F0502020204030204" pitchFamily="34" charset="0"/>
              </a:rPr>
              <a:t>Public Health Briefing: Bystander Green Dot</a:t>
            </a:r>
            <a:endParaRPr lang="en-US" sz="4000" dirty="0"/>
          </a:p>
        </p:txBody>
      </p:sp>
      <p:pic>
        <p:nvPicPr>
          <p:cNvPr id="2" name="Picture 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9291" y="2146895"/>
            <a:ext cx="3671081" cy="1210097"/>
          </a:xfrm>
          <a:prstGeom prst="rect">
            <a:avLst/>
          </a:prstGeom>
        </p:spPr>
      </p:pic>
      <p:pic>
        <p:nvPicPr>
          <p:cNvPr id="6" name="Picture 5" descr="Text&#10;&#10;Description automatically generated">
            <a:hlinkClick r:id="rId8"/>
            <a:extLst>
              <a:ext uri="{FF2B5EF4-FFF2-40B4-BE49-F238E27FC236}">
                <a16:creationId xmlns:a16="http://schemas.microsoft.com/office/drawing/2014/main" id="{7BD43F69-7B77-EE12-25D4-D23579CC6EEB}"/>
              </a:ext>
            </a:extLst>
          </p:cNvPr>
          <p:cNvPicPr>
            <a:picLocks noChangeAspect="1"/>
          </p:cNvPicPr>
          <p:nvPr/>
        </p:nvPicPr>
        <p:blipFill rotWithShape="1">
          <a:blip r:embed="rId9"/>
          <a:srcRect t="13641" r="2344" b="6201"/>
          <a:stretch/>
        </p:blipFill>
        <p:spPr>
          <a:xfrm>
            <a:off x="7798755" y="3364233"/>
            <a:ext cx="3761325" cy="1311130"/>
          </a:xfrm>
          <a:prstGeom prst="rect">
            <a:avLst/>
          </a:prstGeom>
        </p:spPr>
      </p:pic>
      <p:pic>
        <p:nvPicPr>
          <p:cNvPr id="46" name="Audio 45">
            <a:hlinkClick r:id="" action="ppaction://media"/>
            <a:extLst>
              <a:ext uri="{FF2B5EF4-FFF2-40B4-BE49-F238E27FC236}">
                <a16:creationId xmlns:a16="http://schemas.microsoft.com/office/drawing/2014/main" id="{60FAC8A8-3A86-C07E-0E91-2B5E3BD1ADA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26097996"/>
      </p:ext>
    </p:extLst>
  </p:cSld>
  <p:clrMapOvr>
    <a:masterClrMapping/>
  </p:clrMapOvr>
  <mc:AlternateContent xmlns:mc="http://schemas.openxmlformats.org/markup-compatibility/2006" xmlns:p14="http://schemas.microsoft.com/office/powerpoint/2010/main">
    <mc:Choice Requires="p14">
      <p:transition spd="slow" p14:dur="2000" advTm="37173"/>
    </mc:Choice>
    <mc:Fallback xmlns="">
      <p:transition spd="slow" advTm="37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590728" y="2276872"/>
            <a:ext cx="10978034" cy="3312368"/>
          </a:xfrm>
        </p:spPr>
        <p:txBody>
          <a:bodyPr numCol="2" spcCol="360000"/>
          <a:lstStyle/>
          <a:p>
            <a:r>
              <a:rPr lang="en-GB" b="1" dirty="0">
                <a:solidFill>
                  <a:srgbClr val="830065"/>
                </a:solidFill>
                <a:latin typeface="Calibri" panose="020F0502020204030204" pitchFamily="34" charset="0"/>
                <a:cs typeface="Calibri" panose="020F0502020204030204" pitchFamily="34" charset="0"/>
              </a:rPr>
              <a:t>If you are in immediate harm or danger, call 999. </a:t>
            </a:r>
            <a:endParaRPr lang="en-GB" dirty="0">
              <a:solidFill>
                <a:srgbClr val="830065"/>
              </a:solidFill>
              <a:latin typeface="Calibri" panose="020F0502020204030204" pitchFamily="34" charset="0"/>
              <a:cs typeface="Calibri" panose="020F0502020204030204" pitchFamily="34" charset="0"/>
            </a:endParaRPr>
          </a:p>
          <a:p>
            <a:pPr algn="just"/>
            <a:r>
              <a:rPr lang="en-GB" dirty="0">
                <a:solidFill>
                  <a:srgbClr val="830065"/>
                </a:solidFill>
                <a:latin typeface="Calibri" panose="020F0502020204030204" pitchFamily="34" charset="0"/>
                <a:cs typeface="Calibri" panose="020F0502020204030204" pitchFamily="34" charset="0"/>
              </a:rPr>
              <a:t>There are also a range of services that can offer support if you have experienced or witnessed harmful behaviours relating to power based personal violence. These organisations include:</a:t>
            </a:r>
          </a:p>
          <a:p>
            <a:pPr algn="just"/>
            <a:endParaRPr lang="en-GB" dirty="0">
              <a:solidFill>
                <a:srgbClr val="830065"/>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GB" dirty="0">
                <a:solidFill>
                  <a:srgbClr val="830065"/>
                </a:solidFill>
                <a:latin typeface="Calibri" panose="020F0502020204030204" pitchFamily="34" charset="0"/>
                <a:cs typeface="Calibri" panose="020F0502020204030204" pitchFamily="34" charset="0"/>
              </a:rPr>
              <a:t>Fylde Coast Women’s Aid</a:t>
            </a:r>
          </a:p>
          <a:p>
            <a:pPr marL="285750" indent="-285750">
              <a:buFont typeface="Wingdings" panose="05000000000000000000" pitchFamily="2" charset="2"/>
              <a:buChar char="Ø"/>
            </a:pPr>
            <a:r>
              <a:rPr lang="en-GB" dirty="0">
                <a:solidFill>
                  <a:srgbClr val="830065"/>
                </a:solidFill>
                <a:latin typeface="Calibri" panose="020F0502020204030204" pitchFamily="34" charset="0"/>
                <a:cs typeface="Calibri" panose="020F0502020204030204" pitchFamily="34" charset="0"/>
              </a:rPr>
              <a:t>The Den @ Empowerment</a:t>
            </a:r>
          </a:p>
          <a:p>
            <a:pPr marL="285750" indent="-285750">
              <a:buFont typeface="Wingdings" panose="05000000000000000000" pitchFamily="2" charset="2"/>
              <a:buChar char="Ø"/>
            </a:pPr>
            <a:r>
              <a:rPr lang="en-GB" dirty="0">
                <a:solidFill>
                  <a:srgbClr val="830065"/>
                </a:solidFill>
                <a:latin typeface="Calibri" panose="020F0502020204030204" pitchFamily="34" charset="0"/>
                <a:cs typeface="Calibri" panose="020F0502020204030204" pitchFamily="34" charset="0"/>
              </a:rPr>
              <a:t>National Domestic Abuse Helpline</a:t>
            </a:r>
          </a:p>
          <a:p>
            <a:pPr marL="285750" indent="-285750">
              <a:buFont typeface="Wingdings" panose="05000000000000000000" pitchFamily="2" charset="2"/>
              <a:buChar char="Ø"/>
            </a:pPr>
            <a:r>
              <a:rPr lang="en-GB" dirty="0">
                <a:solidFill>
                  <a:srgbClr val="830065"/>
                </a:solidFill>
                <a:latin typeface="Calibri" panose="020F0502020204030204" pitchFamily="34" charset="0"/>
                <a:cs typeface="Calibri" panose="020F0502020204030204" pitchFamily="34" charset="0"/>
              </a:rPr>
              <a:t>Lancashire Women</a:t>
            </a:r>
          </a:p>
          <a:p>
            <a:pPr marL="285750" indent="-285750">
              <a:buFont typeface="Wingdings" panose="05000000000000000000" pitchFamily="2" charset="2"/>
              <a:buChar char="Ø"/>
            </a:pPr>
            <a:endParaRPr lang="en-GB" dirty="0">
              <a:solidFill>
                <a:srgbClr val="830065"/>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en-GB" dirty="0">
              <a:solidFill>
                <a:srgbClr val="830065"/>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en-GB" b="1" dirty="0">
              <a:solidFill>
                <a:srgbClr val="830065"/>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US" sz="4800" dirty="0"/>
              <a:t>If you experience a Red Dot</a:t>
            </a:r>
          </a:p>
        </p:txBody>
      </p:sp>
      <p:pic>
        <p:nvPicPr>
          <p:cNvPr id="6" name="Picture 5"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5"/>
          <a:srcRect t="13641" r="2344" b="6201"/>
          <a:stretch/>
        </p:blipFill>
        <p:spPr>
          <a:xfrm>
            <a:off x="8256240" y="289061"/>
            <a:ext cx="3761325" cy="1311130"/>
          </a:xfrm>
          <a:prstGeom prst="rect">
            <a:avLst/>
          </a:prstGeom>
        </p:spPr>
      </p:pic>
      <p:pic>
        <p:nvPicPr>
          <p:cNvPr id="15" name="Audio 14">
            <a:hlinkClick r:id="" action="ppaction://media"/>
            <a:extLst>
              <a:ext uri="{FF2B5EF4-FFF2-40B4-BE49-F238E27FC236}">
                <a16:creationId xmlns:a16="http://schemas.microsoft.com/office/drawing/2014/main" id="{8AB91575-55AA-0BCA-EB12-4985B4E20F8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0760143"/>
      </p:ext>
    </p:extLst>
  </p:cSld>
  <p:clrMapOvr>
    <a:masterClrMapping/>
  </p:clrMapOvr>
  <mc:AlternateContent xmlns:mc="http://schemas.openxmlformats.org/markup-compatibility/2006" xmlns:p14="http://schemas.microsoft.com/office/powerpoint/2010/main">
    <mc:Choice Requires="p14">
      <p:transition spd="slow" p14:dur="2000" advTm="32019"/>
    </mc:Choice>
    <mc:Fallback xmlns="">
      <p:transition spd="slow" advTm="32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Subtitle 5">
            <a:extLst>
              <a:ext uri="{FF2B5EF4-FFF2-40B4-BE49-F238E27FC236}">
                <a16:creationId xmlns:a16="http://schemas.microsoft.com/office/drawing/2014/main" id="{48E7E470-9488-AA67-C72D-5E9BEF05E7B5}"/>
              </a:ext>
            </a:extLst>
          </p:cNvPr>
          <p:cNvSpPr>
            <a:spLocks noGrp="1"/>
          </p:cNvSpPr>
          <p:nvPr>
            <p:ph type="subTitle" idx="1"/>
          </p:nvPr>
        </p:nvSpPr>
        <p:spPr bwMode="auto">
          <a:xfrm>
            <a:off x="527381" y="476672"/>
            <a:ext cx="11233248" cy="50405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GB" altLang="en-US" dirty="0">
                <a:solidFill>
                  <a:srgbClr val="8A0066"/>
                </a:solidFill>
                <a:latin typeface="Calibri" panose="020F0502020204030204" pitchFamily="34" charset="0"/>
              </a:rPr>
              <a:t>Thank you.</a:t>
            </a:r>
            <a:endParaRPr lang="en-GB" altLang="en-US" dirty="0">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id="{007D7936-6DDD-A694-8C77-F043775C8B3E}"/>
              </a:ext>
            </a:extLst>
          </p:cNvPr>
          <p:cNvSpPr txBox="1">
            <a:spLocks/>
          </p:cNvSpPr>
          <p:nvPr/>
        </p:nvSpPr>
        <p:spPr>
          <a:xfrm>
            <a:off x="2824741" y="2952714"/>
            <a:ext cx="6638528" cy="2544965"/>
          </a:xfrm>
          <a:prstGeom prst="rect">
            <a:avLst/>
          </a:prstGeom>
        </p:spPr>
        <p:txBody>
          <a:bodyPr numCol="1" spcCol="360000" anchor="ctr"/>
          <a:lstStyle>
            <a:lvl1pPr marL="0" indent="0" algn="l" rtl="0" eaLnBrk="1" fontAlgn="base" hangingPunct="1">
              <a:spcBef>
                <a:spcPct val="20000"/>
              </a:spcBef>
              <a:spcAft>
                <a:spcPct val="0"/>
              </a:spcAft>
              <a:buFont typeface="Arial" panose="020B0604020202020204" pitchFamily="34" charset="0"/>
              <a:buNone/>
              <a:defRPr sz="6000" b="1" kern="1200">
                <a:solidFill>
                  <a:srgbClr val="87005B"/>
                </a:solidFill>
                <a:latin typeface="+mn-lt"/>
                <a:ea typeface="ＭＳ Ｐゴシック" charset="0"/>
                <a:cs typeface="ＭＳ Ｐゴシック" charset="0"/>
              </a:defRPr>
            </a:lvl1pPr>
            <a:lvl2pPr marL="457200" indent="0" algn="ctr"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ＭＳ Ｐゴシック" charset="0"/>
                <a:cs typeface="+mn-cs"/>
              </a:defRPr>
            </a:lvl2pPr>
            <a:lvl3pPr marL="914400" indent="0" algn="ctr"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ＭＳ Ｐゴシック" charset="0"/>
                <a:cs typeface="+mn-cs"/>
              </a:defRPr>
            </a:lvl3pPr>
            <a:lvl4pPr marL="1371600" indent="0" algn="ctr"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0"/>
                <a:cs typeface="+mn-cs"/>
              </a:defRPr>
            </a:lvl4pPr>
            <a:lvl5pPr marL="1828800" indent="0" algn="ctr"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br>
              <a:rPr lang="en-GB" sz="1800" dirty="0">
                <a:solidFill>
                  <a:schemeClr val="tx1"/>
                </a:solidFill>
                <a:latin typeface="Calibri Light" panose="020F0302020204030204" pitchFamily="34" charset="0"/>
              </a:rPr>
            </a:br>
            <a:br>
              <a:rPr lang="en-GB" sz="1800" dirty="0">
                <a:solidFill>
                  <a:schemeClr val="tx1"/>
                </a:solidFill>
                <a:latin typeface="Calibri Light" panose="020F0302020204030204" pitchFamily="34" charset="0"/>
              </a:rPr>
            </a:br>
            <a:r>
              <a:rPr lang="en-GB" sz="1800" dirty="0">
                <a:solidFill>
                  <a:schemeClr val="tx1"/>
                </a:solidFill>
                <a:latin typeface="Calibri Light" panose="020F0302020204030204" pitchFamily="34" charset="0"/>
              </a:rPr>
              <a:t>E-mail: </a:t>
            </a:r>
            <a:r>
              <a:rPr lang="en-GB" sz="1800" dirty="0">
                <a:solidFill>
                  <a:schemeClr val="tx1"/>
                </a:solidFill>
                <a:latin typeface="Calibri Light" panose="020F0302020204030204" pitchFamily="34" charset="0"/>
                <a:hlinkClick r:id="rId5"/>
              </a:rPr>
              <a:t>publichealth@blackpool.gov.uk</a:t>
            </a:r>
            <a:r>
              <a:rPr lang="en-GB" sz="1800" dirty="0">
                <a:solidFill>
                  <a:schemeClr val="tx1"/>
                </a:solidFill>
                <a:latin typeface="Calibri Light" panose="020F0302020204030204" pitchFamily="34" charset="0"/>
              </a:rPr>
              <a:t> </a:t>
            </a:r>
          </a:p>
          <a:p>
            <a:pPr algn="ctr"/>
            <a:r>
              <a:rPr lang="en-GB" sz="1800" dirty="0">
                <a:solidFill>
                  <a:schemeClr val="tx1"/>
                </a:solidFill>
                <a:latin typeface="Calibri Light" panose="020F0302020204030204" pitchFamily="34" charset="0"/>
              </a:rPr>
              <a:t>Website: </a:t>
            </a:r>
            <a:r>
              <a:rPr lang="en-GB" sz="1800" dirty="0">
                <a:solidFill>
                  <a:schemeClr val="tx1"/>
                </a:solidFill>
                <a:latin typeface="Calibri Light" panose="020F0302020204030204" pitchFamily="34" charset="0"/>
                <a:hlinkClick r:id="rId6"/>
              </a:rPr>
              <a:t>www.healthierblackpool.co.uk</a:t>
            </a:r>
            <a:r>
              <a:rPr lang="en-GB" sz="1800" dirty="0">
                <a:solidFill>
                  <a:srgbClr val="041B2C"/>
                </a:solidFill>
                <a:latin typeface="Calibri Light" panose="020F0302020204030204" pitchFamily="34" charset="0"/>
              </a:rPr>
              <a:t> </a:t>
            </a:r>
            <a:endParaRPr lang="en-GB" sz="1800" dirty="0">
              <a:solidFill>
                <a:schemeClr val="tx1"/>
              </a:solidFill>
              <a:latin typeface="Calibri Light" panose="020F0302020204030204" pitchFamily="34" charset="0"/>
            </a:endParaRPr>
          </a:p>
        </p:txBody>
      </p:sp>
      <p:pic>
        <p:nvPicPr>
          <p:cNvPr id="6" name="Picture 5"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7"/>
          <a:srcRect t="13641" r="2344" b="6201"/>
          <a:stretch/>
        </p:blipFill>
        <p:spPr>
          <a:xfrm>
            <a:off x="8256240" y="289061"/>
            <a:ext cx="3761325" cy="1311130"/>
          </a:xfrm>
          <a:prstGeom prst="rect">
            <a:avLst/>
          </a:prstGeom>
        </p:spPr>
      </p:pic>
      <p:pic>
        <p:nvPicPr>
          <p:cNvPr id="5" name="Audio 4">
            <a:hlinkClick r:id="" action="ppaction://media"/>
            <a:extLst>
              <a:ext uri="{FF2B5EF4-FFF2-40B4-BE49-F238E27FC236}">
                <a16:creationId xmlns:a16="http://schemas.microsoft.com/office/drawing/2014/main" id="{7D140027-EBC6-2B81-A46D-1295FB2AE3D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81924"/>
      </p:ext>
    </p:extLst>
  </p:cSld>
  <p:clrMapOvr>
    <a:masterClrMapping/>
  </p:clrMapOvr>
  <mc:AlternateContent xmlns:mc="http://schemas.openxmlformats.org/markup-compatibility/2006" xmlns:p14="http://schemas.microsoft.com/office/powerpoint/2010/main">
    <mc:Choice Requires="p14">
      <p:transition spd="slow" p14:dur="2000" advTm="13892"/>
    </mc:Choice>
    <mc:Fallback xmlns="">
      <p:transition spd="slow" advTm="13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1906164"/>
          </a:xfrm>
        </p:spPr>
        <p:txBody>
          <a:bodyPr numCol="2" spcCol="360000"/>
          <a:lstStyle/>
          <a:p>
            <a:r>
              <a:rPr lang="en-GB" b="1" dirty="0">
                <a:solidFill>
                  <a:srgbClr val="830065"/>
                </a:solidFill>
                <a:latin typeface="Calibri" panose="020F0502020204030204" pitchFamily="34" charset="0"/>
                <a:cs typeface="Calibri" panose="020F0502020204030204" pitchFamily="34" charset="0"/>
              </a:rPr>
              <a:t>Bystander Green Dot is Blackpool’s Violence Prevention Strategy to reduce instances of violence and abuse across the town.</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rgbClr val="041B2C"/>
              </a:solidFill>
              <a:effectLst/>
              <a:latin typeface="Calibri Light" panose="020F0302020204030204" pitchFamily="34" charset="0"/>
            </a:endParaRPr>
          </a:p>
          <a:p>
            <a:r>
              <a:rPr lang="en-GB" dirty="0">
                <a:solidFill>
                  <a:srgbClr val="830065"/>
                </a:solidFill>
                <a:latin typeface="Calibri Light" panose="020F0302020204030204" pitchFamily="34" charset="0"/>
              </a:rPr>
              <a:t>It sits underneath the Blackpool </a:t>
            </a:r>
            <a:r>
              <a:rPr lang="en-GB" b="1" dirty="0">
                <a:solidFill>
                  <a:srgbClr val="830065"/>
                </a:solidFill>
                <a:latin typeface="Calibri Light" panose="020F0302020204030204" pitchFamily="34" charset="0"/>
              </a:rPr>
              <a:t>#ItStopsHere </a:t>
            </a:r>
            <a:r>
              <a:rPr lang="en-GB" dirty="0">
                <a:solidFill>
                  <a:srgbClr val="830065"/>
                </a:solidFill>
                <a:latin typeface="Calibri Light" panose="020F0302020204030204" pitchFamily="34" charset="0"/>
              </a:rPr>
              <a:t>movement, which is a community safety programme for safer streets. </a:t>
            </a:r>
          </a:p>
          <a:p>
            <a:endParaRPr lang="en-GB" dirty="0">
              <a:solidFill>
                <a:srgbClr val="830065"/>
              </a:solidFill>
              <a:effectLst/>
              <a:latin typeface="Calibri Light" panose="020F0302020204030204" pitchFamily="34" charset="0"/>
            </a:endParaRPr>
          </a:p>
          <a:p>
            <a:r>
              <a:rPr lang="en-GB" b="1" dirty="0">
                <a:solidFill>
                  <a:srgbClr val="830065"/>
                </a:solidFill>
                <a:latin typeface="Calibri Light" panose="020F0302020204030204" pitchFamily="34" charset="0"/>
              </a:rPr>
              <a:t>Power based personal violence is </a:t>
            </a:r>
            <a:r>
              <a:rPr lang="en-GB" i="1" dirty="0">
                <a:solidFill>
                  <a:srgbClr val="830065"/>
                </a:solidFill>
                <a:latin typeface="Calibri Light" panose="020F0302020204030204" pitchFamily="34" charset="0"/>
              </a:rPr>
              <a:t>forms of violence and abuse that use power, control and intimidation in order to harm someone.</a:t>
            </a:r>
            <a:endParaRPr lang="en-GB" dirty="0">
              <a:solidFill>
                <a:srgbClr val="830065"/>
              </a:solidFill>
              <a:effectLst/>
              <a:latin typeface="Calibri Light" panose="020F0302020204030204" pitchFamily="34" charset="0"/>
            </a:endParaRPr>
          </a:p>
          <a:p>
            <a:endParaRPr lang="en-GB" dirty="0">
              <a:solidFill>
                <a:srgbClr val="830065"/>
              </a:solidFill>
              <a:latin typeface="Calibri Light" panose="020F0302020204030204" pitchFamily="34" charset="0"/>
            </a:endParaRPr>
          </a:p>
          <a:p>
            <a:endParaRPr lang="en-GB" dirty="0">
              <a:solidFill>
                <a:srgbClr val="830065"/>
              </a:solidFill>
              <a:latin typeface="Calibri Light" panose="020F0302020204030204" pitchFamily="34" charset="0"/>
            </a:endParaRPr>
          </a:p>
          <a:p>
            <a:r>
              <a:rPr lang="en-GB" b="1" dirty="0">
                <a:solidFill>
                  <a:srgbClr val="830065"/>
                </a:solidFill>
                <a:latin typeface="Calibri Light" panose="020F0302020204030204" pitchFamily="34" charset="0"/>
              </a:rPr>
              <a:t>This briefing will cover:</a:t>
            </a:r>
          </a:p>
          <a:p>
            <a:pPr marL="285750" indent="-285750">
              <a:buFontTx/>
              <a:buChar char="-"/>
            </a:pPr>
            <a:r>
              <a:rPr lang="en-GB" b="1" dirty="0">
                <a:solidFill>
                  <a:srgbClr val="830065"/>
                </a:solidFill>
                <a:latin typeface="Calibri Light" panose="020F0302020204030204" pitchFamily="34" charset="0"/>
              </a:rPr>
              <a:t>What Green Dot is</a:t>
            </a:r>
          </a:p>
          <a:p>
            <a:pPr marL="285750" indent="-285750">
              <a:buFontTx/>
              <a:buChar char="-"/>
            </a:pPr>
            <a:r>
              <a:rPr lang="en-GB" b="1" dirty="0">
                <a:solidFill>
                  <a:srgbClr val="830065"/>
                </a:solidFill>
                <a:latin typeface="Calibri Light" panose="020F0302020204030204" pitchFamily="34" charset="0"/>
              </a:rPr>
              <a:t>Explain the metaphor behind Red Dots and Green Dots</a:t>
            </a:r>
          </a:p>
          <a:p>
            <a:pPr marL="285750" indent="-285750">
              <a:buFontTx/>
              <a:buChar char="-"/>
            </a:pPr>
            <a:r>
              <a:rPr lang="en-GB" b="1" dirty="0">
                <a:solidFill>
                  <a:srgbClr val="830065"/>
                </a:solidFill>
                <a:latin typeface="Calibri Light" panose="020F0302020204030204" pitchFamily="34" charset="0"/>
              </a:rPr>
              <a:t>Explore barriers to being an active bystander</a:t>
            </a:r>
          </a:p>
          <a:p>
            <a:pPr marL="285750" indent="-285750">
              <a:buFontTx/>
              <a:buChar char="-"/>
            </a:pPr>
            <a:r>
              <a:rPr lang="en-GB" b="1" dirty="0">
                <a:solidFill>
                  <a:srgbClr val="830065"/>
                </a:solidFill>
                <a:latin typeface="Calibri Light" panose="020F0302020204030204" pitchFamily="34" charset="0"/>
              </a:rPr>
              <a:t>Explain and give examples of how you could use one of the Three D’s </a:t>
            </a:r>
          </a:p>
          <a:p>
            <a:pPr marL="285750" indent="-285750">
              <a:buFontTx/>
              <a:buChar char="-"/>
            </a:pPr>
            <a:r>
              <a:rPr lang="en-GB" b="1" dirty="0">
                <a:solidFill>
                  <a:srgbClr val="830065"/>
                </a:solidFill>
                <a:effectLst/>
                <a:latin typeface="Calibri Light" panose="020F0302020204030204" pitchFamily="34" charset="0"/>
              </a:rPr>
              <a:t>Future Green Dot training sessions</a:t>
            </a: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b="1" dirty="0">
                <a:solidFill>
                  <a:srgbClr val="8A0066"/>
                </a:solidFill>
                <a:effectLst/>
                <a:latin typeface="Calibri" panose="020F0502020204030204" pitchFamily="34" charset="0"/>
              </a:rPr>
              <a:t>Bystander Green Dot</a:t>
            </a:r>
            <a:endParaRPr lang="en-US" sz="4800" dirty="0"/>
          </a:p>
        </p:txBody>
      </p:sp>
      <p:pic>
        <p:nvPicPr>
          <p:cNvPr id="7" name="Picture 6"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5"/>
          <a:srcRect t="13641" r="2344" b="6201"/>
          <a:stretch/>
        </p:blipFill>
        <p:spPr>
          <a:xfrm>
            <a:off x="8256240" y="289061"/>
            <a:ext cx="3761325" cy="1311130"/>
          </a:xfrm>
          <a:prstGeom prst="rect">
            <a:avLst/>
          </a:prstGeom>
        </p:spPr>
      </p:pic>
      <p:pic>
        <p:nvPicPr>
          <p:cNvPr id="60" name="Audio 59">
            <a:hlinkClick r:id="" action="ppaction://media"/>
            <a:extLst>
              <a:ext uri="{FF2B5EF4-FFF2-40B4-BE49-F238E27FC236}">
                <a16:creationId xmlns:a16="http://schemas.microsoft.com/office/drawing/2014/main" id="{2E9FDC2B-FBA1-C7C9-56FF-E77F2C0EBEF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7251499"/>
      </p:ext>
    </p:extLst>
  </p:cSld>
  <p:clrMapOvr>
    <a:masterClrMapping/>
  </p:clrMapOvr>
  <mc:AlternateContent xmlns:mc="http://schemas.openxmlformats.org/markup-compatibility/2006" xmlns:p14="http://schemas.microsoft.com/office/powerpoint/2010/main">
    <mc:Choice Requires="p14">
      <p:transition spd="slow" p14:dur="2000" advTm="56631"/>
    </mc:Choice>
    <mc:Fallback xmlns="">
      <p:transition spd="slow" advTm="56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1906164"/>
          </a:xfrm>
        </p:spPr>
        <p:txBody>
          <a:bodyPr numCol="2" spcCol="360000"/>
          <a:lstStyle/>
          <a:p>
            <a:r>
              <a:rPr lang="en-GB" b="1" dirty="0">
                <a:solidFill>
                  <a:srgbClr val="830065"/>
                </a:solidFill>
                <a:latin typeface="Calibri" panose="020F0502020204030204" pitchFamily="34" charset="0"/>
                <a:cs typeface="Calibri" panose="020F0502020204030204" pitchFamily="34" charset="0"/>
              </a:rPr>
              <a:t>Many of us will know someone that has been impacted by some form of power-based personal violence and/or abuse. </a:t>
            </a:r>
            <a:endParaRPr lang="en-GB" b="1" dirty="0">
              <a:solidFill>
                <a:srgbClr val="830065"/>
              </a:solidFill>
              <a:effectLst/>
              <a:latin typeface="Calibri" panose="020F0502020204030204" pitchFamily="34" charset="0"/>
              <a:cs typeface="Calibri" panose="020F0502020204030204" pitchFamily="34" charset="0"/>
            </a:endParaRPr>
          </a:p>
          <a:p>
            <a:endParaRPr lang="en-GB" dirty="0">
              <a:solidFill>
                <a:srgbClr val="041B2C"/>
              </a:solidFill>
              <a:effectLst/>
              <a:latin typeface="Calibri Light" panose="020F0302020204030204" pitchFamily="34" charset="0"/>
            </a:endParaRPr>
          </a:p>
          <a:p>
            <a:r>
              <a:rPr lang="en-GB" dirty="0">
                <a:solidFill>
                  <a:srgbClr val="830065"/>
                </a:solidFill>
                <a:latin typeface="Calibri Light" panose="020F0302020204030204" pitchFamily="34" charset="0"/>
              </a:rPr>
              <a:t>Blackpool has one of the highest recorded crime rates for sexual offences in the country.</a:t>
            </a:r>
          </a:p>
          <a:p>
            <a:br>
              <a:rPr lang="en-GB" dirty="0">
                <a:solidFill>
                  <a:srgbClr val="830065"/>
                </a:solidFill>
                <a:latin typeface="Calibri Light" panose="020F0302020204030204" pitchFamily="34" charset="0"/>
              </a:rPr>
            </a:br>
            <a:r>
              <a:rPr lang="en-GB" dirty="0">
                <a:solidFill>
                  <a:srgbClr val="830065"/>
                </a:solidFill>
                <a:latin typeface="Calibri Light" panose="020F0302020204030204" pitchFamily="34" charset="0"/>
              </a:rPr>
              <a:t>We must do something about this and the Green Dot initiative is our response to tackling this problem. </a:t>
            </a:r>
          </a:p>
          <a:p>
            <a:r>
              <a:rPr lang="en-GB" dirty="0">
                <a:solidFill>
                  <a:srgbClr val="830065"/>
                </a:solidFill>
                <a:latin typeface="Calibri Light" panose="020F0302020204030204" pitchFamily="34" charset="0"/>
              </a:rPr>
              <a:t>As well as seeking to create active bystanders who could potentially intervene, it is about reinforcing a culture and establishing social norms that will not be permissible of any violence or abuse.</a:t>
            </a:r>
          </a:p>
          <a:p>
            <a:endParaRPr lang="en-GB" dirty="0">
              <a:solidFill>
                <a:schemeClr val="tx1"/>
              </a:solidFill>
              <a:latin typeface="Calibri Light" panose="020F0302020204030204" pitchFamily="34" charset="0"/>
            </a:endParaRPr>
          </a:p>
          <a:p>
            <a:endParaRPr lang="en-GB" dirty="0">
              <a:solidFill>
                <a:schemeClr val="tx1"/>
              </a:solidFill>
              <a:latin typeface="Calibri Light" panose="020F0302020204030204" pitchFamily="34" charset="0"/>
            </a:endParaRPr>
          </a:p>
          <a:p>
            <a:endParaRPr lang="en-GB" dirty="0">
              <a:solidFill>
                <a:schemeClr val="tx1"/>
              </a:solidFill>
              <a:latin typeface="Calibri Light" panose="020F0302020204030204" pitchFamily="34" charset="0"/>
            </a:endParaRPr>
          </a:p>
          <a:p>
            <a:endParaRPr lang="en-GB" dirty="0">
              <a:solidFill>
                <a:schemeClr val="tx1"/>
              </a:solidFill>
              <a:latin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a:solidFill>
                  <a:srgbClr val="8A0066"/>
                </a:solidFill>
                <a:latin typeface="Calibri" panose="020F0502020204030204" pitchFamily="34" charset="0"/>
              </a:rPr>
              <a:t>The problem &amp; solution</a:t>
            </a:r>
            <a:endParaRPr lang="en-US" sz="4800" dirty="0"/>
          </a:p>
        </p:txBody>
      </p:sp>
      <p:pic>
        <p:nvPicPr>
          <p:cNvPr id="6" name="Picture 5"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5"/>
          <a:srcRect t="13641" r="2344" b="6201"/>
          <a:stretch/>
        </p:blipFill>
        <p:spPr>
          <a:xfrm>
            <a:off x="8256240" y="289061"/>
            <a:ext cx="3761325" cy="1311130"/>
          </a:xfrm>
          <a:prstGeom prst="rect">
            <a:avLst/>
          </a:prstGeom>
        </p:spPr>
      </p:pic>
      <p:pic>
        <p:nvPicPr>
          <p:cNvPr id="54" name="Audio 53">
            <a:hlinkClick r:id="" action="ppaction://media"/>
            <a:extLst>
              <a:ext uri="{FF2B5EF4-FFF2-40B4-BE49-F238E27FC236}">
                <a16:creationId xmlns:a16="http://schemas.microsoft.com/office/drawing/2014/main" id="{AEBF5540-1E93-8B5B-FDEA-90FE0A53B71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272969"/>
      </p:ext>
    </p:extLst>
  </p:cSld>
  <p:clrMapOvr>
    <a:masterClrMapping/>
  </p:clrMapOvr>
  <mc:AlternateContent xmlns:mc="http://schemas.openxmlformats.org/markup-compatibility/2006" xmlns:p14="http://schemas.microsoft.com/office/powerpoint/2010/main">
    <mc:Choice Requires="p14">
      <p:transition spd="slow" p14:dur="2000" advTm="46670"/>
    </mc:Choice>
    <mc:Fallback xmlns="">
      <p:transition spd="slow" advTm="46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a:solidFill>
                  <a:srgbClr val="8A0066"/>
                </a:solidFill>
                <a:latin typeface="Calibri" panose="020F0502020204030204" pitchFamily="34" charset="0"/>
              </a:rPr>
              <a:t>The dots explained…</a:t>
            </a:r>
            <a:endParaRPr lang="en-US" sz="4800" dirty="0"/>
          </a:p>
        </p:txBody>
      </p:sp>
      <p:pic>
        <p:nvPicPr>
          <p:cNvPr id="46" name="Picture 45" descr="C:\Users\sscsssoa\AppData\Local\Microsoft\Windows\INetCache\Content.MSO\EE2F126A.tmp"/>
          <p:cNvPicPr/>
          <p:nvPr/>
        </p:nvPicPr>
        <p:blipFill>
          <a:blip r:embed="rId5">
            <a:extLst>
              <a:ext uri="{28A0092B-C50C-407E-A947-70E740481C1C}">
                <a14:useLocalDpi xmlns:a14="http://schemas.microsoft.com/office/drawing/2010/main" val="0"/>
              </a:ext>
            </a:extLst>
          </a:blip>
          <a:srcRect/>
          <a:stretch>
            <a:fillRect/>
          </a:stretch>
        </p:blipFill>
        <p:spPr bwMode="auto">
          <a:xfrm>
            <a:off x="1631504" y="1772816"/>
            <a:ext cx="2666082" cy="3816424"/>
          </a:xfrm>
          <a:prstGeom prst="rect">
            <a:avLst/>
          </a:prstGeom>
          <a:noFill/>
          <a:ln>
            <a:noFill/>
          </a:ln>
        </p:spPr>
      </p:pic>
      <p:pic>
        <p:nvPicPr>
          <p:cNvPr id="47" name="Picture 46" descr="C:\Users\sscsssoa\AppData\Local\Microsoft\Windows\INetCache\Content.MSO\638314E1.tmp"/>
          <p:cNvPicPr/>
          <p:nvPr/>
        </p:nvPicPr>
        <p:blipFill>
          <a:blip r:embed="rId6">
            <a:extLst>
              <a:ext uri="{28A0092B-C50C-407E-A947-70E740481C1C}">
                <a14:useLocalDpi xmlns:a14="http://schemas.microsoft.com/office/drawing/2010/main" val="0"/>
              </a:ext>
            </a:extLst>
          </a:blip>
          <a:srcRect/>
          <a:stretch>
            <a:fillRect/>
          </a:stretch>
        </p:blipFill>
        <p:spPr bwMode="auto">
          <a:xfrm>
            <a:off x="6310238" y="1556792"/>
            <a:ext cx="2666082" cy="4032448"/>
          </a:xfrm>
          <a:prstGeom prst="rect">
            <a:avLst/>
          </a:prstGeom>
          <a:noFill/>
          <a:ln>
            <a:noFill/>
          </a:ln>
        </p:spPr>
      </p:pic>
      <p:pic>
        <p:nvPicPr>
          <p:cNvPr id="48" name="Picture 47"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7"/>
          <a:srcRect t="13641" r="2344" b="6201"/>
          <a:stretch/>
        </p:blipFill>
        <p:spPr>
          <a:xfrm>
            <a:off x="8256240" y="289061"/>
            <a:ext cx="3761325" cy="1311130"/>
          </a:xfrm>
          <a:prstGeom prst="rect">
            <a:avLst/>
          </a:prstGeom>
        </p:spPr>
      </p:pic>
      <p:pic>
        <p:nvPicPr>
          <p:cNvPr id="11" name="Audio 10">
            <a:hlinkClick r:id="" action="ppaction://media"/>
            <a:extLst>
              <a:ext uri="{FF2B5EF4-FFF2-40B4-BE49-F238E27FC236}">
                <a16:creationId xmlns:a16="http://schemas.microsoft.com/office/drawing/2014/main" id="{D3FB9BDA-F456-5130-40E4-24B9D8A038C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5059825"/>
      </p:ext>
    </p:extLst>
  </p:cSld>
  <p:clrMapOvr>
    <a:masterClrMapping/>
  </p:clrMapOvr>
  <mc:AlternateContent xmlns:mc="http://schemas.openxmlformats.org/markup-compatibility/2006" xmlns:p14="http://schemas.microsoft.com/office/powerpoint/2010/main">
    <mc:Choice Requires="p14">
      <p:transition spd="slow" p14:dur="2000" advTm="38477"/>
    </mc:Choice>
    <mc:Fallback xmlns="">
      <p:transition spd="slow" advTm="38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590728" y="2276872"/>
            <a:ext cx="10978034" cy="2160240"/>
          </a:xfrm>
        </p:spPr>
        <p:txBody>
          <a:bodyPr numCol="2" spcCol="360000"/>
          <a:lstStyle/>
          <a:p>
            <a:r>
              <a:rPr lang="en-GB" b="1" dirty="0">
                <a:solidFill>
                  <a:srgbClr val="830065"/>
                </a:solidFill>
                <a:latin typeface="Calibri" panose="020F0502020204030204" pitchFamily="34" charset="0"/>
                <a:cs typeface="Calibri" panose="020F0502020204030204" pitchFamily="34" charset="0"/>
              </a:rPr>
              <a:t>The Green Dot initiative has 4 stages:</a:t>
            </a:r>
          </a:p>
          <a:p>
            <a:endParaRPr lang="en-GB" dirty="0">
              <a:solidFill>
                <a:srgbClr val="830065"/>
              </a:solidFill>
              <a:latin typeface="Calibri" panose="020F0502020204030204" pitchFamily="34" charset="0"/>
              <a:cs typeface="Calibri" panose="020F0502020204030204" pitchFamily="34" charset="0"/>
            </a:endParaRPr>
          </a:p>
          <a:p>
            <a:pPr marL="342900" indent="-342900">
              <a:buAutoNum type="arabicPeriod"/>
            </a:pPr>
            <a:r>
              <a:rPr lang="en-GB" dirty="0">
                <a:solidFill>
                  <a:srgbClr val="830065"/>
                </a:solidFill>
                <a:latin typeface="Calibri" panose="020F0502020204030204" pitchFamily="34" charset="0"/>
                <a:cs typeface="Calibri" panose="020F0502020204030204" pitchFamily="34" charset="0"/>
              </a:rPr>
              <a:t>Recognise the problem</a:t>
            </a:r>
          </a:p>
          <a:p>
            <a:pPr marL="342900" indent="-342900">
              <a:buAutoNum type="arabicPeriod"/>
            </a:pPr>
            <a:r>
              <a:rPr lang="en-GB" dirty="0">
                <a:solidFill>
                  <a:srgbClr val="830065"/>
                </a:solidFill>
                <a:latin typeface="Calibri" panose="020F0502020204030204" pitchFamily="34" charset="0"/>
                <a:cs typeface="Calibri" panose="020F0502020204030204" pitchFamily="34" charset="0"/>
              </a:rPr>
              <a:t>Identify barriers</a:t>
            </a:r>
          </a:p>
          <a:p>
            <a:pPr marL="342900" indent="-342900">
              <a:buAutoNum type="arabicPeriod"/>
            </a:pPr>
            <a:r>
              <a:rPr lang="en-GB" dirty="0">
                <a:solidFill>
                  <a:srgbClr val="830065"/>
                </a:solidFill>
                <a:latin typeface="Calibri" panose="020F0502020204030204" pitchFamily="34" charset="0"/>
                <a:cs typeface="Calibri" panose="020F0502020204030204" pitchFamily="34" charset="0"/>
              </a:rPr>
              <a:t>Intervene</a:t>
            </a:r>
          </a:p>
          <a:p>
            <a:pPr marL="342900" indent="-342900">
              <a:buAutoNum type="arabicPeriod"/>
            </a:pPr>
            <a:r>
              <a:rPr lang="en-GB" dirty="0">
                <a:solidFill>
                  <a:srgbClr val="830065"/>
                </a:solidFill>
                <a:latin typeface="Calibri" panose="020F0502020204030204" pitchFamily="34" charset="0"/>
                <a:cs typeface="Calibri" panose="020F0502020204030204" pitchFamily="34" charset="0"/>
              </a:rPr>
              <a:t>Strengthen positive community norms</a:t>
            </a:r>
            <a:endParaRPr lang="en-GB" dirty="0">
              <a:solidFill>
                <a:schemeClr val="tx1"/>
              </a:solidFill>
              <a:latin typeface="Calibri Light" panose="020F0302020204030204" pitchFamily="34" charset="0"/>
            </a:endParaRPr>
          </a:p>
          <a:p>
            <a:endParaRPr lang="en-GB" dirty="0">
              <a:solidFill>
                <a:schemeClr val="tx1"/>
              </a:solidFill>
              <a:latin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a:solidFill>
                  <a:srgbClr val="8A0066"/>
                </a:solidFill>
                <a:latin typeface="Calibri" panose="020F0502020204030204" pitchFamily="34" charset="0"/>
              </a:rPr>
              <a:t>Green Dot’s 4 steps</a:t>
            </a:r>
            <a:endParaRPr lang="en-US" sz="4800" dirty="0"/>
          </a:p>
        </p:txBody>
      </p:sp>
      <p:pic>
        <p:nvPicPr>
          <p:cNvPr id="6" name="Picture 5"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5"/>
          <a:srcRect t="13641" r="2344" b="6201"/>
          <a:stretch/>
        </p:blipFill>
        <p:spPr>
          <a:xfrm>
            <a:off x="8256240" y="289061"/>
            <a:ext cx="3761325" cy="1311130"/>
          </a:xfrm>
          <a:prstGeom prst="rect">
            <a:avLst/>
          </a:prstGeom>
        </p:spPr>
      </p:pic>
      <p:pic>
        <p:nvPicPr>
          <p:cNvPr id="47" name="Audio 46">
            <a:hlinkClick r:id="" action="ppaction://media"/>
            <a:extLst>
              <a:ext uri="{FF2B5EF4-FFF2-40B4-BE49-F238E27FC236}">
                <a16:creationId xmlns:a16="http://schemas.microsoft.com/office/drawing/2014/main" id="{514DFB9A-027B-A361-8146-DA6DEE55A77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14069400"/>
      </p:ext>
    </p:extLst>
  </p:cSld>
  <p:clrMapOvr>
    <a:masterClrMapping/>
  </p:clrMapOvr>
  <mc:AlternateContent xmlns:mc="http://schemas.openxmlformats.org/markup-compatibility/2006" xmlns:p14="http://schemas.microsoft.com/office/powerpoint/2010/main">
    <mc:Choice Requires="p14">
      <p:transition spd="slow" p14:dur="2000" advTm="115026"/>
    </mc:Choice>
    <mc:Fallback xmlns="">
      <p:transition spd="slow" advTm="115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590728" y="2492896"/>
            <a:ext cx="10978034" cy="4032448"/>
          </a:xfrm>
        </p:spPr>
        <p:txBody>
          <a:bodyPr numCol="2" spcCol="360000"/>
          <a:lstStyle/>
          <a:p>
            <a:r>
              <a:rPr lang="en-GB" b="1" dirty="0">
                <a:solidFill>
                  <a:srgbClr val="830065"/>
                </a:solidFill>
                <a:latin typeface="Calibri" panose="020F0502020204030204" pitchFamily="34" charset="0"/>
                <a:cs typeface="Calibri" panose="020F0502020204030204" pitchFamily="34" charset="0"/>
              </a:rPr>
              <a:t>It is important to acknowledge that there are many reasons as to why someone may be reluctant to intervene.</a:t>
            </a:r>
          </a:p>
          <a:p>
            <a:pPr marL="285750" indent="-285750">
              <a:buFontTx/>
              <a:buChar char="-"/>
            </a:pPr>
            <a:r>
              <a:rPr lang="en-GB" b="1" dirty="0">
                <a:solidFill>
                  <a:srgbClr val="830065"/>
                </a:solidFill>
                <a:latin typeface="Calibri" panose="020F0502020204030204" pitchFamily="34" charset="0"/>
                <a:cs typeface="Calibri" panose="020F0502020204030204" pitchFamily="34" charset="0"/>
              </a:rPr>
              <a:t>Personal Barriers</a:t>
            </a:r>
          </a:p>
          <a:p>
            <a:pPr marL="1028700" lvl="1">
              <a:buFontTx/>
              <a:buChar char="-"/>
            </a:pPr>
            <a:r>
              <a:rPr lang="en-GB" sz="1800" dirty="0">
                <a:solidFill>
                  <a:srgbClr val="830065"/>
                </a:solidFill>
                <a:latin typeface="Calibri" panose="020F0502020204030204" pitchFamily="34" charset="0"/>
                <a:cs typeface="Calibri" panose="020F0502020204030204" pitchFamily="34" charset="0"/>
              </a:rPr>
              <a:t>Being an introvert</a:t>
            </a:r>
          </a:p>
          <a:p>
            <a:pPr marL="1028700" lvl="1">
              <a:buFontTx/>
              <a:buChar char="-"/>
            </a:pPr>
            <a:r>
              <a:rPr lang="en-GB" sz="1800" dirty="0">
                <a:solidFill>
                  <a:srgbClr val="830065"/>
                </a:solidFill>
                <a:latin typeface="Calibri" panose="020F0502020204030204" pitchFamily="34" charset="0"/>
                <a:cs typeface="Calibri" panose="020F0502020204030204" pitchFamily="34" charset="0"/>
              </a:rPr>
              <a:t>Being worried it could escalate</a:t>
            </a:r>
          </a:p>
          <a:p>
            <a:pPr marL="1028700" lvl="1">
              <a:buFontTx/>
              <a:buChar char="-"/>
            </a:pPr>
            <a:r>
              <a:rPr lang="en-GB" sz="1800" dirty="0">
                <a:solidFill>
                  <a:srgbClr val="830065"/>
                </a:solidFill>
                <a:latin typeface="Calibri" panose="020F0502020204030204" pitchFamily="34" charset="0"/>
                <a:cs typeface="Calibri" panose="020F0502020204030204" pitchFamily="34" charset="0"/>
              </a:rPr>
              <a:t>Afraid of retaliation</a:t>
            </a:r>
            <a:endParaRPr lang="en-GB" dirty="0">
              <a:solidFill>
                <a:srgbClr val="830065"/>
              </a:solidFill>
              <a:latin typeface="Calibri" panose="020F0502020204030204" pitchFamily="34" charset="0"/>
              <a:cs typeface="Calibri" panose="020F0502020204030204" pitchFamily="34" charset="0"/>
            </a:endParaRPr>
          </a:p>
          <a:p>
            <a:pPr marL="285750" indent="-285750">
              <a:buFontTx/>
              <a:buChar char="-"/>
            </a:pPr>
            <a:r>
              <a:rPr lang="en-GB" b="1" dirty="0">
                <a:solidFill>
                  <a:srgbClr val="830065"/>
                </a:solidFill>
                <a:latin typeface="Calibri" panose="020F0502020204030204" pitchFamily="34" charset="0"/>
                <a:cs typeface="Calibri" panose="020F0502020204030204" pitchFamily="34" charset="0"/>
              </a:rPr>
              <a:t>Relationships/Social Barriers</a:t>
            </a:r>
          </a:p>
          <a:p>
            <a:pPr marL="1028700" lvl="1">
              <a:buFontTx/>
              <a:buChar char="-"/>
            </a:pPr>
            <a:r>
              <a:rPr lang="en-GB" sz="1800" dirty="0">
                <a:solidFill>
                  <a:srgbClr val="830065"/>
                </a:solidFill>
                <a:latin typeface="Calibri" panose="020F0502020204030204" pitchFamily="34" charset="0"/>
                <a:cs typeface="Calibri" panose="020F0502020204030204" pitchFamily="34" charset="0"/>
              </a:rPr>
              <a:t>Do not want to be accused of being a snitch</a:t>
            </a:r>
          </a:p>
          <a:p>
            <a:pPr marL="1028700" lvl="1">
              <a:buFontTx/>
              <a:buChar char="-"/>
            </a:pPr>
            <a:r>
              <a:rPr lang="en-GB" sz="1800" dirty="0">
                <a:solidFill>
                  <a:srgbClr val="830065"/>
                </a:solidFill>
                <a:latin typeface="Calibri" panose="020F0502020204030204" pitchFamily="34" charset="0"/>
                <a:cs typeface="Calibri" panose="020F0502020204030204" pitchFamily="34" charset="0"/>
              </a:rPr>
              <a:t>Uncomfortable confronting a friend</a:t>
            </a:r>
          </a:p>
          <a:p>
            <a:endParaRPr lang="en-GB" dirty="0">
              <a:solidFill>
                <a:schemeClr val="tx1"/>
              </a:solidFill>
              <a:latin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a:solidFill>
                  <a:srgbClr val="8A0066"/>
                </a:solidFill>
                <a:latin typeface="Calibri" panose="020F0502020204030204" pitchFamily="34" charset="0"/>
              </a:rPr>
              <a:t>Barriers to being an active </a:t>
            </a:r>
            <a:br>
              <a:rPr lang="en-GB" sz="4800" dirty="0">
                <a:solidFill>
                  <a:srgbClr val="8A0066"/>
                </a:solidFill>
                <a:latin typeface="Calibri" panose="020F0502020204030204" pitchFamily="34" charset="0"/>
              </a:rPr>
            </a:br>
            <a:r>
              <a:rPr lang="en-GB" sz="4800" dirty="0">
                <a:solidFill>
                  <a:srgbClr val="8A0066"/>
                </a:solidFill>
                <a:latin typeface="Calibri" panose="020F0502020204030204" pitchFamily="34" charset="0"/>
              </a:rPr>
              <a:t>by-stander</a:t>
            </a:r>
            <a:endParaRPr lang="en-US" sz="4800" dirty="0"/>
          </a:p>
        </p:txBody>
      </p:sp>
      <p:pic>
        <p:nvPicPr>
          <p:cNvPr id="5" name="Picture 4"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5"/>
          <a:srcRect t="13641" r="2344" b="6201"/>
          <a:stretch/>
        </p:blipFill>
        <p:spPr>
          <a:xfrm>
            <a:off x="8256240" y="289061"/>
            <a:ext cx="3761325" cy="1311130"/>
          </a:xfrm>
          <a:prstGeom prst="rect">
            <a:avLst/>
          </a:prstGeom>
        </p:spPr>
      </p:pic>
      <p:pic>
        <p:nvPicPr>
          <p:cNvPr id="43" name="Audio 42">
            <a:hlinkClick r:id="" action="ppaction://media"/>
            <a:extLst>
              <a:ext uri="{FF2B5EF4-FFF2-40B4-BE49-F238E27FC236}">
                <a16:creationId xmlns:a16="http://schemas.microsoft.com/office/drawing/2014/main" id="{BE009EA9-E002-8A2E-8F00-6A1972FB68F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491669"/>
      </p:ext>
    </p:extLst>
  </p:cSld>
  <p:clrMapOvr>
    <a:masterClrMapping/>
  </p:clrMapOvr>
  <mc:AlternateContent xmlns:mc="http://schemas.openxmlformats.org/markup-compatibility/2006" xmlns:p14="http://schemas.microsoft.com/office/powerpoint/2010/main">
    <mc:Choice Requires="p14">
      <p:transition spd="slow" p14:dur="2000" advTm="59507"/>
    </mc:Choice>
    <mc:Fallback xmlns="">
      <p:transition spd="slow" advTm="59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2160240"/>
          </a:xfrm>
        </p:spPr>
        <p:txBody>
          <a:bodyPr numCol="2" spcCol="360000"/>
          <a:lstStyle/>
          <a:p>
            <a:r>
              <a:rPr lang="en-GB" b="1" dirty="0">
                <a:solidFill>
                  <a:srgbClr val="830065"/>
                </a:solidFill>
                <a:latin typeface="Calibri" panose="020F0502020204030204" pitchFamily="34" charset="0"/>
                <a:cs typeface="Calibri" panose="020F0502020204030204" pitchFamily="34" charset="0"/>
              </a:rPr>
              <a:t>The Green Dot initiative has 4 stages:</a:t>
            </a:r>
          </a:p>
          <a:p>
            <a:endParaRPr lang="en-GB" b="1" dirty="0">
              <a:solidFill>
                <a:srgbClr val="830065"/>
              </a:solidFill>
              <a:latin typeface="Calibri" panose="020F0502020204030204" pitchFamily="34" charset="0"/>
              <a:cs typeface="Calibri" panose="020F0502020204030204" pitchFamily="34" charset="0"/>
            </a:endParaRPr>
          </a:p>
          <a:p>
            <a:pPr marL="342900" indent="-342900">
              <a:buAutoNum type="arabicPeriod"/>
            </a:pPr>
            <a:r>
              <a:rPr lang="en-GB" dirty="0">
                <a:solidFill>
                  <a:srgbClr val="830065"/>
                </a:solidFill>
                <a:latin typeface="Calibri" panose="020F0502020204030204" pitchFamily="34" charset="0"/>
                <a:cs typeface="Calibri" panose="020F0502020204030204" pitchFamily="34" charset="0"/>
              </a:rPr>
              <a:t>Direct</a:t>
            </a:r>
          </a:p>
          <a:p>
            <a:pPr marL="342900" indent="-342900">
              <a:buAutoNum type="arabicPeriod"/>
            </a:pPr>
            <a:r>
              <a:rPr lang="en-GB" dirty="0">
                <a:solidFill>
                  <a:srgbClr val="830065"/>
                </a:solidFill>
                <a:latin typeface="Calibri" panose="020F0502020204030204" pitchFamily="34" charset="0"/>
                <a:cs typeface="Calibri" panose="020F0502020204030204" pitchFamily="34" charset="0"/>
              </a:rPr>
              <a:t>Diver/Distract</a:t>
            </a:r>
          </a:p>
          <a:p>
            <a:pPr marL="342900" indent="-342900">
              <a:buAutoNum type="arabicPeriod"/>
            </a:pPr>
            <a:r>
              <a:rPr lang="en-GB" dirty="0">
                <a:solidFill>
                  <a:srgbClr val="830065"/>
                </a:solidFill>
                <a:latin typeface="Calibri" panose="020F0502020204030204" pitchFamily="34" charset="0"/>
                <a:cs typeface="Calibri" panose="020F0502020204030204" pitchFamily="34" charset="0"/>
              </a:rPr>
              <a:t>Delegate</a:t>
            </a:r>
            <a:endParaRPr lang="en-GB" dirty="0">
              <a:solidFill>
                <a:schemeClr val="tx1"/>
              </a:solidFill>
              <a:latin typeface="Calibri Light" panose="020F0302020204030204" pitchFamily="34" charset="0"/>
            </a:endParaRPr>
          </a:p>
          <a:p>
            <a:endParaRPr lang="en-GB" dirty="0">
              <a:solidFill>
                <a:schemeClr val="tx1"/>
              </a:solidFill>
              <a:latin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a:solidFill>
                  <a:srgbClr val="8A0066"/>
                </a:solidFill>
                <a:latin typeface="Calibri" panose="020F0502020204030204" pitchFamily="34" charset="0"/>
              </a:rPr>
              <a:t>Green Dot’s 3 D’S!</a:t>
            </a:r>
            <a:endParaRPr lang="en-US" sz="4800" dirty="0"/>
          </a:p>
        </p:txBody>
      </p:sp>
      <p:sp>
        <p:nvSpPr>
          <p:cNvPr id="2" name="TextBox 1"/>
          <p:cNvSpPr txBox="1"/>
          <p:nvPr/>
        </p:nvSpPr>
        <p:spPr>
          <a:xfrm>
            <a:off x="8328248" y="683643"/>
            <a:ext cx="1584176" cy="584775"/>
          </a:xfrm>
          <a:prstGeom prst="rect">
            <a:avLst/>
          </a:prstGeom>
          <a:noFill/>
        </p:spPr>
        <p:txBody>
          <a:bodyPr wrap="square" rtlCol="0">
            <a:spAutoFit/>
          </a:bodyPr>
          <a:lstStyle/>
          <a:p>
            <a:r>
              <a:rPr lang="en-GB" sz="3200" b="1" dirty="0">
                <a:solidFill>
                  <a:schemeClr val="bg1"/>
                </a:solidFill>
              </a:rPr>
              <a:t>Direct</a:t>
            </a:r>
          </a:p>
        </p:txBody>
      </p:sp>
      <p:pic>
        <p:nvPicPr>
          <p:cNvPr id="11" name="Picture 10"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5"/>
          <a:srcRect t="13641" r="2344" b="6201"/>
          <a:stretch/>
        </p:blipFill>
        <p:spPr>
          <a:xfrm>
            <a:off x="8256240" y="289061"/>
            <a:ext cx="3761325" cy="1311130"/>
          </a:xfrm>
          <a:prstGeom prst="rect">
            <a:avLst/>
          </a:prstGeom>
        </p:spPr>
      </p:pic>
      <p:sp>
        <p:nvSpPr>
          <p:cNvPr id="5" name="Oval 4"/>
          <p:cNvSpPr/>
          <p:nvPr/>
        </p:nvSpPr>
        <p:spPr>
          <a:xfrm>
            <a:off x="6149381" y="410835"/>
            <a:ext cx="1584176" cy="1656184"/>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149381" y="2136970"/>
            <a:ext cx="1584176" cy="1656184"/>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6154317" y="3863105"/>
            <a:ext cx="1584176" cy="1656184"/>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429248" y="1054793"/>
            <a:ext cx="1224136" cy="461665"/>
          </a:xfrm>
          <a:prstGeom prst="rect">
            <a:avLst/>
          </a:prstGeom>
          <a:noFill/>
        </p:spPr>
        <p:txBody>
          <a:bodyPr wrap="square" rtlCol="0">
            <a:spAutoFit/>
          </a:bodyPr>
          <a:lstStyle/>
          <a:p>
            <a:r>
              <a:rPr lang="en-GB" b="1" dirty="0"/>
              <a:t>Direct</a:t>
            </a:r>
          </a:p>
        </p:txBody>
      </p:sp>
      <p:sp>
        <p:nvSpPr>
          <p:cNvPr id="16" name="TextBox 15"/>
          <p:cNvSpPr txBox="1"/>
          <p:nvPr/>
        </p:nvSpPr>
        <p:spPr>
          <a:xfrm>
            <a:off x="6360318" y="2570704"/>
            <a:ext cx="1224136" cy="830997"/>
          </a:xfrm>
          <a:prstGeom prst="rect">
            <a:avLst/>
          </a:prstGeom>
          <a:noFill/>
        </p:spPr>
        <p:txBody>
          <a:bodyPr wrap="square" rtlCol="0">
            <a:spAutoFit/>
          </a:bodyPr>
          <a:lstStyle/>
          <a:p>
            <a:r>
              <a:rPr lang="en-GB" b="1" dirty="0"/>
              <a:t>Divert/Distract</a:t>
            </a:r>
          </a:p>
        </p:txBody>
      </p:sp>
      <p:sp>
        <p:nvSpPr>
          <p:cNvPr id="21" name="TextBox 20"/>
          <p:cNvSpPr txBox="1"/>
          <p:nvPr/>
        </p:nvSpPr>
        <p:spPr>
          <a:xfrm>
            <a:off x="6349075" y="4460364"/>
            <a:ext cx="1384482" cy="461665"/>
          </a:xfrm>
          <a:prstGeom prst="rect">
            <a:avLst/>
          </a:prstGeom>
          <a:noFill/>
        </p:spPr>
        <p:txBody>
          <a:bodyPr wrap="square" rtlCol="0">
            <a:spAutoFit/>
          </a:bodyPr>
          <a:lstStyle/>
          <a:p>
            <a:r>
              <a:rPr lang="en-GB" b="1" dirty="0"/>
              <a:t>Delegate</a:t>
            </a:r>
          </a:p>
        </p:txBody>
      </p:sp>
      <p:pic>
        <p:nvPicPr>
          <p:cNvPr id="50" name="Audio 49">
            <a:hlinkClick r:id="" action="ppaction://media"/>
            <a:extLst>
              <a:ext uri="{FF2B5EF4-FFF2-40B4-BE49-F238E27FC236}">
                <a16:creationId xmlns:a16="http://schemas.microsoft.com/office/drawing/2014/main" id="{850C7279-A78F-D14D-E60C-8FA9E8E5C11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4000592"/>
      </p:ext>
    </p:extLst>
  </p:cSld>
  <p:clrMapOvr>
    <a:masterClrMapping/>
  </p:clrMapOvr>
  <mc:AlternateContent xmlns:mc="http://schemas.openxmlformats.org/markup-compatibility/2006" xmlns:p14="http://schemas.microsoft.com/office/powerpoint/2010/main">
    <mc:Choice Requires="p14">
      <p:transition spd="slow" p14:dur="2000" advTm="120360"/>
    </mc:Choice>
    <mc:Fallback xmlns="">
      <p:transition spd="slow" advTm="120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590728" y="2276872"/>
            <a:ext cx="10978034" cy="3096344"/>
          </a:xfrm>
        </p:spPr>
        <p:txBody>
          <a:bodyPr numCol="2" spcCol="360000"/>
          <a:lstStyle/>
          <a:p>
            <a:r>
              <a:rPr lang="en-GB" b="1" dirty="0">
                <a:solidFill>
                  <a:srgbClr val="830065"/>
                </a:solidFill>
                <a:latin typeface="Calibri" panose="020F0502020204030204" pitchFamily="34" charset="0"/>
                <a:cs typeface="Calibri" panose="020F0502020204030204" pitchFamily="34" charset="0"/>
              </a:rPr>
              <a:t>Proactive green dots are things that we can do to prevent red dots before they start to appear. </a:t>
            </a:r>
          </a:p>
          <a:p>
            <a:endParaRPr lang="en-GB" b="1" dirty="0">
              <a:solidFill>
                <a:srgbClr val="830065"/>
              </a:solidFill>
              <a:latin typeface="Calibri" panose="020F0502020204030204" pitchFamily="34" charset="0"/>
              <a:cs typeface="Calibri" panose="020F0502020204030204" pitchFamily="34" charset="0"/>
            </a:endParaRPr>
          </a:p>
          <a:p>
            <a:r>
              <a:rPr lang="en-GB" b="1" dirty="0">
                <a:solidFill>
                  <a:srgbClr val="830065"/>
                </a:solidFill>
                <a:latin typeface="Calibri" panose="020F0502020204030204" pitchFamily="34" charset="0"/>
                <a:cs typeface="Calibri" panose="020F0502020204030204" pitchFamily="34" charset="0"/>
              </a:rPr>
              <a:t>They reset social norms:</a:t>
            </a:r>
          </a:p>
          <a:p>
            <a:pPr marL="285750" indent="-285750">
              <a:buFont typeface="Wingdings" panose="05000000000000000000" pitchFamily="2" charset="2"/>
              <a:buChar char="Ø"/>
            </a:pPr>
            <a:r>
              <a:rPr lang="en-GB" dirty="0">
                <a:solidFill>
                  <a:srgbClr val="830065"/>
                </a:solidFill>
                <a:latin typeface="Calibri" panose="020F0502020204030204" pitchFamily="34" charset="0"/>
                <a:cs typeface="Calibri" panose="020F0502020204030204" pitchFamily="34" charset="0"/>
              </a:rPr>
              <a:t>Domestic abuse and sexual violence including assault and harassment are not ok</a:t>
            </a:r>
          </a:p>
          <a:p>
            <a:pPr marL="285750" indent="-285750">
              <a:buFont typeface="Wingdings" panose="05000000000000000000" pitchFamily="2" charset="2"/>
              <a:buChar char="Ø"/>
            </a:pPr>
            <a:r>
              <a:rPr lang="en-GB" dirty="0">
                <a:solidFill>
                  <a:srgbClr val="830065"/>
                </a:solidFill>
                <a:latin typeface="Calibri" panose="020F0502020204030204" pitchFamily="34" charset="0"/>
                <a:cs typeface="Calibri" panose="020F0502020204030204" pitchFamily="34" charset="0"/>
              </a:rPr>
              <a:t>Everyone is expected to do their part</a:t>
            </a:r>
          </a:p>
          <a:p>
            <a:pPr marL="285750" indent="-285750">
              <a:buFont typeface="Wingdings" panose="05000000000000000000" pitchFamily="2" charset="2"/>
              <a:buChar char="Ø"/>
            </a:pPr>
            <a:endParaRPr lang="en-GB" dirty="0">
              <a:solidFill>
                <a:schemeClr val="tx1"/>
              </a:solidFill>
              <a:latin typeface="Calibri Light" panose="020F0302020204030204" pitchFamily="34" charset="0"/>
            </a:endParaRPr>
          </a:p>
          <a:p>
            <a:endParaRPr lang="en-GB" dirty="0">
              <a:solidFill>
                <a:schemeClr val="tx1"/>
              </a:solidFill>
              <a:latin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US" sz="4800" dirty="0"/>
              <a:t>Proactive Green Dots</a:t>
            </a:r>
          </a:p>
        </p:txBody>
      </p:sp>
      <p:pic>
        <p:nvPicPr>
          <p:cNvPr id="6" name="Picture 5"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5"/>
          <a:srcRect t="13641" r="2344" b="6201"/>
          <a:stretch/>
        </p:blipFill>
        <p:spPr>
          <a:xfrm>
            <a:off x="8256240" y="289061"/>
            <a:ext cx="3761325" cy="1311130"/>
          </a:xfrm>
          <a:prstGeom prst="rect">
            <a:avLst/>
          </a:prstGeom>
        </p:spPr>
      </p:pic>
      <p:pic>
        <p:nvPicPr>
          <p:cNvPr id="20" name="Audio 19">
            <a:hlinkClick r:id="" action="ppaction://media"/>
            <a:extLst>
              <a:ext uri="{FF2B5EF4-FFF2-40B4-BE49-F238E27FC236}">
                <a16:creationId xmlns:a16="http://schemas.microsoft.com/office/drawing/2014/main" id="{89A14440-AE8D-4371-B34D-9577C239158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050124"/>
      </p:ext>
    </p:extLst>
  </p:cSld>
  <p:clrMapOvr>
    <a:masterClrMapping/>
  </p:clrMapOvr>
  <mc:AlternateContent xmlns:mc="http://schemas.openxmlformats.org/markup-compatibility/2006" xmlns:p14="http://schemas.microsoft.com/office/powerpoint/2010/main">
    <mc:Choice Requires="p14">
      <p:transition spd="slow" p14:dur="2000" advTm="101300"/>
    </mc:Choice>
    <mc:Fallback xmlns="">
      <p:transition spd="slow" advTm="10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590728" y="2276872"/>
            <a:ext cx="10978034" cy="3096344"/>
          </a:xfrm>
        </p:spPr>
        <p:txBody>
          <a:bodyPr numCol="2" spcCol="360000"/>
          <a:lstStyle/>
          <a:p>
            <a:r>
              <a:rPr lang="en-GB" b="1" dirty="0">
                <a:solidFill>
                  <a:srgbClr val="830065"/>
                </a:solidFill>
                <a:latin typeface="Calibri" panose="020F0502020204030204" pitchFamily="34" charset="0"/>
                <a:cs typeface="Calibri" panose="020F0502020204030204" pitchFamily="34" charset="0"/>
              </a:rPr>
              <a:t>A Green Dot could be as simple as:</a:t>
            </a:r>
          </a:p>
          <a:p>
            <a:pPr marL="285750" indent="-285750">
              <a:buFont typeface="Wingdings" panose="05000000000000000000" pitchFamily="2" charset="2"/>
              <a:buChar char="Ø"/>
            </a:pPr>
            <a:r>
              <a:rPr lang="en-GB" dirty="0">
                <a:solidFill>
                  <a:srgbClr val="830065"/>
                </a:solidFill>
                <a:latin typeface="Calibri" panose="020F0502020204030204" pitchFamily="34" charset="0"/>
                <a:cs typeface="Calibri" panose="020F0502020204030204" pitchFamily="34" charset="0"/>
              </a:rPr>
              <a:t>Talk to someone in your life about Green Dot and why it is important to you</a:t>
            </a:r>
          </a:p>
          <a:p>
            <a:pPr marL="285750" indent="-285750">
              <a:buFont typeface="Wingdings" panose="05000000000000000000" pitchFamily="2" charset="2"/>
              <a:buChar char="Ø"/>
            </a:pPr>
            <a:r>
              <a:rPr lang="en-GB" dirty="0">
                <a:solidFill>
                  <a:srgbClr val="830065"/>
                </a:solidFill>
                <a:latin typeface="Calibri" panose="020F0502020204030204" pitchFamily="34" charset="0"/>
                <a:cs typeface="Calibri" panose="020F0502020204030204" pitchFamily="34" charset="0"/>
              </a:rPr>
              <a:t>Wear a Green Dot badge</a:t>
            </a:r>
          </a:p>
          <a:p>
            <a:pPr marL="285750" indent="-285750">
              <a:buFont typeface="Wingdings" panose="05000000000000000000" pitchFamily="2" charset="2"/>
              <a:buChar char="Ø"/>
            </a:pPr>
            <a:r>
              <a:rPr lang="en-GB" dirty="0">
                <a:solidFill>
                  <a:srgbClr val="830065"/>
                </a:solidFill>
                <a:latin typeface="Calibri" panose="020F0502020204030204" pitchFamily="34" charset="0"/>
                <a:cs typeface="Calibri" panose="020F0502020204030204" pitchFamily="34" charset="0"/>
              </a:rPr>
              <a:t>Attend a skills-based workshop – Green Dot Training Dates </a:t>
            </a:r>
            <a:r>
              <a:rPr lang="en-GB" dirty="0">
                <a:solidFill>
                  <a:srgbClr val="830065"/>
                </a:solidFill>
                <a:latin typeface="Calibri" panose="020F0502020204030204" pitchFamily="34" charset="0"/>
                <a:cs typeface="Calibri" panose="020F0502020204030204" pitchFamily="34" charset="0"/>
                <a:hlinkClick r:id="rId5"/>
              </a:rPr>
              <a:t>https://healthierblackpool.co.uk/green-dot-bystander-training-opportunities/</a:t>
            </a:r>
            <a:endParaRPr lang="en-GB" dirty="0">
              <a:solidFill>
                <a:schemeClr val="tx1"/>
              </a:solidFill>
              <a:latin typeface="Calibri Light" panose="020F0302020204030204" pitchFamily="34" charset="0"/>
            </a:endParaRPr>
          </a:p>
          <a:p>
            <a:endParaRPr lang="en-GB" dirty="0">
              <a:solidFill>
                <a:schemeClr val="tx1"/>
              </a:solidFill>
              <a:latin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US" sz="4800" dirty="0"/>
              <a:t>What’s your Green Dot?</a:t>
            </a:r>
          </a:p>
        </p:txBody>
      </p:sp>
      <p:pic>
        <p:nvPicPr>
          <p:cNvPr id="6" name="Picture 5" descr="Text&#10;&#10;Description automatically generated">
            <a:extLst>
              <a:ext uri="{FF2B5EF4-FFF2-40B4-BE49-F238E27FC236}">
                <a16:creationId xmlns:a16="http://schemas.microsoft.com/office/drawing/2014/main" id="{7BD43F69-7B77-EE12-25D4-D23579CC6EEB}"/>
              </a:ext>
            </a:extLst>
          </p:cNvPr>
          <p:cNvPicPr>
            <a:picLocks noChangeAspect="1"/>
          </p:cNvPicPr>
          <p:nvPr/>
        </p:nvPicPr>
        <p:blipFill rotWithShape="1">
          <a:blip r:embed="rId6"/>
          <a:srcRect t="13641" r="2344" b="6201"/>
          <a:stretch/>
        </p:blipFill>
        <p:spPr>
          <a:xfrm>
            <a:off x="8256240" y="289061"/>
            <a:ext cx="3761325" cy="1311130"/>
          </a:xfrm>
          <a:prstGeom prst="rect">
            <a:avLst/>
          </a:prstGeom>
        </p:spPr>
      </p:pic>
      <p:pic>
        <p:nvPicPr>
          <p:cNvPr id="7" name="Audio 6">
            <a:hlinkClick r:id="" action="ppaction://media"/>
            <a:extLst>
              <a:ext uri="{FF2B5EF4-FFF2-40B4-BE49-F238E27FC236}">
                <a16:creationId xmlns:a16="http://schemas.microsoft.com/office/drawing/2014/main" id="{291D02CC-FAFA-48D7-6673-03DC2213703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7076574"/>
      </p:ext>
    </p:extLst>
  </p:cSld>
  <p:clrMapOvr>
    <a:masterClrMapping/>
  </p:clrMapOvr>
  <mc:AlternateContent xmlns:mc="http://schemas.openxmlformats.org/markup-compatibility/2006" xmlns:p14="http://schemas.microsoft.com/office/powerpoint/2010/main">
    <mc:Choice Requires="p14">
      <p:transition spd="slow" p14:dur="2000" advTm="14767"/>
    </mc:Choice>
    <mc:Fallback xmlns="">
      <p:transition spd="slow" advTm="14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BLACKPOOL 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CKPOOL COUNCIL POWERPOINT TEMPLATE" id="{5E030BC0-5767-6741-89FE-694444B3339A}" vid="{1F0FFBF0-2EF6-B14E-A0CA-CDE8738C50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241C8C03FB49439C4103CBE3EBA836" ma:contentTypeVersion="18" ma:contentTypeDescription="Create a new document." ma:contentTypeScope="" ma:versionID="98f4192e17f81a4eb0207315f65c9d05">
  <xsd:schema xmlns:xsd="http://www.w3.org/2001/XMLSchema" xmlns:xs="http://www.w3.org/2001/XMLSchema" xmlns:p="http://schemas.microsoft.com/office/2006/metadata/properties" xmlns:ns3="f541a8cc-421f-47cf-94ea-57fb9e91cf72" xmlns:ns4="a5df385a-932b-409d-8d40-e669c1d6a4b3" targetNamespace="http://schemas.microsoft.com/office/2006/metadata/properties" ma:root="true" ma:fieldsID="643727dc9dc1abd56a40ec0fcdfc8159" ns3:_="" ns4:_="">
    <xsd:import namespace="f541a8cc-421f-47cf-94ea-57fb9e91cf72"/>
    <xsd:import namespace="a5df385a-932b-409d-8d40-e669c1d6a4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41a8cc-421f-47cf-94ea-57fb9e91c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df385a-932b-409d-8d40-e669c1d6a4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f541a8cc-421f-47cf-94ea-57fb9e91cf72" xsi:nil="true"/>
  </documentManagement>
</p:properties>
</file>

<file path=customXml/itemProps1.xml><?xml version="1.0" encoding="utf-8"?>
<ds:datastoreItem xmlns:ds="http://schemas.openxmlformats.org/officeDocument/2006/customXml" ds:itemID="{B7499797-C9C3-4E5D-976A-FE1C35C6FC66}">
  <ds:schemaRefs>
    <ds:schemaRef ds:uri="http://schemas.microsoft.com/sharepoint/v3/contenttype/forms"/>
  </ds:schemaRefs>
</ds:datastoreItem>
</file>

<file path=customXml/itemProps2.xml><?xml version="1.0" encoding="utf-8"?>
<ds:datastoreItem xmlns:ds="http://schemas.openxmlformats.org/officeDocument/2006/customXml" ds:itemID="{819A0C81-8EA4-4C2A-A4C3-4EA470E867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41a8cc-421f-47cf-94ea-57fb9e91cf72"/>
    <ds:schemaRef ds:uri="a5df385a-932b-409d-8d40-e669c1d6a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0DFB6C-7D03-4D1D-99B1-2BCEFF3F004D}">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a5df385a-932b-409d-8d40-e669c1d6a4b3"/>
    <ds:schemaRef ds:uri="f541a8cc-421f-47cf-94ea-57fb9e91cf72"/>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BLACKPOOL COVER SLIDE</Template>
  <TotalTime>443</TotalTime>
  <Words>2793</Words>
  <Application>Microsoft Office PowerPoint</Application>
  <PresentationFormat>Widescreen</PresentationFormat>
  <Paragraphs>266</Paragraphs>
  <Slides>11</Slides>
  <Notes>11</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ＭＳ Ｐゴシック</vt:lpstr>
      <vt:lpstr>Arial</vt:lpstr>
      <vt:lpstr>Calibri</vt:lpstr>
      <vt:lpstr>Calibri Light</vt:lpstr>
      <vt:lpstr>Times New Roman</vt:lpstr>
      <vt:lpstr>Wingdings</vt:lpstr>
      <vt:lpstr>BLACKPOOL COVER SLIDE</vt:lpstr>
      <vt:lpstr>Public Health Briefing: Bystander Green Dot</vt:lpstr>
      <vt:lpstr>Bystander Green Dot</vt:lpstr>
      <vt:lpstr>The problem &amp; solution</vt:lpstr>
      <vt:lpstr>The dots explained…</vt:lpstr>
      <vt:lpstr>Green Dot’s 4 steps</vt:lpstr>
      <vt:lpstr>Barriers to being an active  by-stander</vt:lpstr>
      <vt:lpstr>Green Dot’s 3 D’S!</vt:lpstr>
      <vt:lpstr>Proactive Green Dots</vt:lpstr>
      <vt:lpstr>What’s your Green Dot?</vt:lpstr>
      <vt:lpstr>If you experience a Red Dot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Donnelly</dc:creator>
  <cp:lastModifiedBy>Sam Richardson</cp:lastModifiedBy>
  <cp:revision>35</cp:revision>
  <dcterms:created xsi:type="dcterms:W3CDTF">2022-09-29T15:11:58Z</dcterms:created>
  <dcterms:modified xsi:type="dcterms:W3CDTF">2026-05-13T13:07:27Z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0x01010080241C8C03FB49439C4103CBE3EBA836</vt:lpwstr>
  </property>
</Properties>
</file>