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8"/>
  </p:notesMasterIdLst>
  <p:sldIdLst>
    <p:sldId id="271" r:id="rId6"/>
    <p:sldId id="269" r:id="rId7"/>
    <p:sldId id="257" r:id="rId8"/>
    <p:sldId id="258" r:id="rId9"/>
    <p:sldId id="266" r:id="rId10"/>
    <p:sldId id="259" r:id="rId11"/>
    <p:sldId id="275" r:id="rId12"/>
    <p:sldId id="272" r:id="rId13"/>
    <p:sldId id="273" r:id="rId14"/>
    <p:sldId id="274" r:id="rId15"/>
    <p:sldId id="264"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60BD3-C28E-4DF6-B5A0-9361E6CABC2E}" v="1" dt="2025-02-03T10:44:48.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25" autoAdjust="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14CEF-86F3-43B0-B286-ECFCD3C64B4C}" type="datetimeFigureOut">
              <a:rPr lang="en-GB" smtClean="0"/>
              <a:t>09/07/2025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A5F2F-F12E-48D3-8BA1-6D846C2A2869}" type="slidenum">
              <a:rPr lang="en-GB" smtClean="0"/>
              <a:t>‹#›</a:t>
            </a:fld>
            <a:endParaRPr lang="en-GB"/>
          </a:p>
        </p:txBody>
      </p:sp>
    </p:spTree>
    <p:extLst>
      <p:ext uri="{BB962C8B-B14F-4D97-AF65-F5344CB8AC3E}">
        <p14:creationId xmlns:p14="http://schemas.microsoft.com/office/powerpoint/2010/main" val="221667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Lindsay,</a:t>
            </a:r>
            <a:r>
              <a:rPr lang="en-GB" altLang="en-US" baseline="0" dirty="0"/>
              <a:t> it may be worth putting an email address here for someone or a generic service email address that people can contact with any further questions rather than our Public Health email address.</a:t>
            </a:r>
            <a:endParaRPr lang="en-GB"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3CB0AA-B8B0-A145-9CBA-805239FC99B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365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DA5F2F-F12E-48D3-8BA1-6D846C2A2869}" type="slidenum">
              <a:rPr lang="en-GB" smtClean="0"/>
              <a:t>2</a:t>
            </a:fld>
            <a:endParaRPr lang="en-GB"/>
          </a:p>
        </p:txBody>
      </p:sp>
    </p:spTree>
    <p:extLst>
      <p:ext uri="{BB962C8B-B14F-4D97-AF65-F5344CB8AC3E}">
        <p14:creationId xmlns:p14="http://schemas.microsoft.com/office/powerpoint/2010/main" val="43155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DA5F2F-F12E-48D3-8BA1-6D846C2A2869}" type="slidenum">
              <a:rPr lang="en-GB" smtClean="0"/>
              <a:t>4</a:t>
            </a:fld>
            <a:endParaRPr lang="en-GB"/>
          </a:p>
        </p:txBody>
      </p:sp>
    </p:spTree>
    <p:extLst>
      <p:ext uri="{BB962C8B-B14F-4D97-AF65-F5344CB8AC3E}">
        <p14:creationId xmlns:p14="http://schemas.microsoft.com/office/powerpoint/2010/main" val="120819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case of</a:t>
            </a:r>
            <a:r>
              <a:rPr lang="en-GB" sz="1200" kern="1200" baseline="0" dirty="0">
                <a:solidFill>
                  <a:schemeClr val="tx1"/>
                </a:solidFill>
                <a:effectLst/>
                <a:latin typeface="+mn-lt"/>
                <a:ea typeface="+mn-ea"/>
                <a:cs typeface="+mn-cs"/>
              </a:rPr>
              <a:t> postal testing kits, r</a:t>
            </a:r>
            <a:r>
              <a:rPr lang="en-GB" sz="1200" kern="1200" dirty="0">
                <a:solidFill>
                  <a:schemeClr val="tx1"/>
                </a:solidFill>
                <a:effectLst/>
                <a:latin typeface="+mn-lt"/>
                <a:ea typeface="+mn-ea"/>
                <a:cs typeface="+mn-cs"/>
              </a:rPr>
              <a:t>outinely on a postal kit</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t would be a blood test for HIV/</a:t>
            </a:r>
            <a:r>
              <a:rPr lang="en-GB" sz="1200" kern="1200" dirty="0" err="1">
                <a:solidFill>
                  <a:schemeClr val="tx1"/>
                </a:solidFill>
                <a:effectLst/>
                <a:latin typeface="+mn-lt"/>
                <a:ea typeface="+mn-ea"/>
                <a:cs typeface="+mn-cs"/>
              </a:rPr>
              <a:t>Syphillis</a:t>
            </a:r>
            <a:r>
              <a:rPr lang="en-GB" sz="1200" kern="1200" dirty="0">
                <a:solidFill>
                  <a:schemeClr val="tx1"/>
                </a:solidFill>
                <a:effectLst/>
                <a:latin typeface="+mn-lt"/>
                <a:ea typeface="+mn-ea"/>
                <a:cs typeface="+mn-cs"/>
              </a:rPr>
              <a:t> which is via a finger prick device.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Depending on their gender and type of sex they have they would be asked to provide a urine sample (male), vaginal swab (female) and possibly throat or rectal swabs if indicated.</a:t>
            </a:r>
            <a:endParaRPr lang="en-GB" dirty="0"/>
          </a:p>
        </p:txBody>
      </p:sp>
      <p:sp>
        <p:nvSpPr>
          <p:cNvPr id="4" name="Slide Number Placeholder 3"/>
          <p:cNvSpPr>
            <a:spLocks noGrp="1"/>
          </p:cNvSpPr>
          <p:nvPr>
            <p:ph type="sldNum" sz="quarter" idx="10"/>
          </p:nvPr>
        </p:nvSpPr>
        <p:spPr/>
        <p:txBody>
          <a:bodyPr/>
          <a:lstStyle/>
          <a:p>
            <a:fld id="{23DA5F2F-F12E-48D3-8BA1-6D846C2A2869}" type="slidenum">
              <a:rPr lang="en-GB" smtClean="0"/>
              <a:t>5</a:t>
            </a:fld>
            <a:endParaRPr lang="en-GB"/>
          </a:p>
        </p:txBody>
      </p:sp>
    </p:spTree>
    <p:extLst>
      <p:ext uri="{BB962C8B-B14F-4D97-AF65-F5344CB8AC3E}">
        <p14:creationId xmlns:p14="http://schemas.microsoft.com/office/powerpoint/2010/main" val="132606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Asymptomatic patients should attend Connect.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Those with symptoms would be encouraged to attend Whitegate Health Centre.  Reception number for WHC 0300 1234 154, Connect 01253 955856.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Please note that patients of any age including those under 25/under 18/under 16 can attend Whitegate as it is an any age service (if more convenient) whereas for Connect they must be 24 or under</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3DA5F2F-F12E-48D3-8BA1-6D846C2A2869}" type="slidenum">
              <a:rPr lang="en-GB" smtClean="0"/>
              <a:t>6</a:t>
            </a:fld>
            <a:endParaRPr lang="en-GB"/>
          </a:p>
        </p:txBody>
      </p:sp>
    </p:spTree>
    <p:extLst>
      <p:ext uri="{BB962C8B-B14F-4D97-AF65-F5344CB8AC3E}">
        <p14:creationId xmlns:p14="http://schemas.microsoft.com/office/powerpoint/2010/main" val="95269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DA5F2F-F12E-48D3-8BA1-6D846C2A2869}" type="slidenum">
              <a:rPr lang="en-GB" smtClean="0"/>
              <a:t>7</a:t>
            </a:fld>
            <a:endParaRPr lang="en-GB"/>
          </a:p>
        </p:txBody>
      </p:sp>
    </p:spTree>
    <p:extLst>
      <p:ext uri="{BB962C8B-B14F-4D97-AF65-F5344CB8AC3E}">
        <p14:creationId xmlns:p14="http://schemas.microsoft.com/office/powerpoint/2010/main" val="318984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you are asymptomatic you</a:t>
            </a:r>
            <a:r>
              <a:rPr lang="en-GB" sz="1200" kern="1200" baseline="0" dirty="0">
                <a:solidFill>
                  <a:schemeClr val="tx1"/>
                </a:solidFill>
                <a:effectLst/>
                <a:latin typeface="+mn-lt"/>
                <a:ea typeface="+mn-ea"/>
                <a:cs typeface="+mn-cs"/>
              </a:rPr>
              <a:t> can visit</a:t>
            </a:r>
            <a:r>
              <a:rPr lang="en-GB" sz="1200" kern="1200" dirty="0">
                <a:solidFill>
                  <a:schemeClr val="tx1"/>
                </a:solidFill>
                <a:effectLst/>
                <a:latin typeface="+mn-lt"/>
                <a:ea typeface="+mn-ea"/>
                <a:cs typeface="+mn-cs"/>
              </a:rPr>
              <a:t> Connect. Or,</a:t>
            </a:r>
            <a:r>
              <a:rPr lang="en-GB" sz="1200" kern="1200" baseline="0" dirty="0">
                <a:solidFill>
                  <a:schemeClr val="tx1"/>
                </a:solidFill>
                <a:effectLst/>
                <a:latin typeface="+mn-lt"/>
                <a:ea typeface="+mn-ea"/>
                <a:cs typeface="+mn-cs"/>
              </a:rPr>
              <a:t> attend</a:t>
            </a:r>
            <a:r>
              <a:rPr lang="en-GB" sz="1200" kern="1200" dirty="0">
                <a:solidFill>
                  <a:schemeClr val="tx1"/>
                </a:solidFill>
                <a:effectLst/>
                <a:latin typeface="+mn-lt"/>
                <a:ea typeface="+mn-ea"/>
                <a:cs typeface="+mn-cs"/>
              </a:rPr>
              <a:t> Whitegate Health Centre if you are displaying symptoms</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maintain your confidentiality and would not routinely share information of your visit to anyone else </a:t>
            </a:r>
            <a:r>
              <a:rPr lang="en-GB" sz="1200" kern="1200" dirty="0" err="1" smtClean="0">
                <a:solidFill>
                  <a:schemeClr val="tx1"/>
                </a:solidFill>
                <a:effectLst/>
                <a:latin typeface="+mn-lt"/>
                <a:ea typeface="+mn-ea"/>
                <a:cs typeface="+mn-cs"/>
              </a:rPr>
              <a:t>ie</a:t>
            </a:r>
            <a:r>
              <a:rPr lang="en-GB" sz="1200" kern="1200" dirty="0" smtClean="0">
                <a:solidFill>
                  <a:schemeClr val="tx1"/>
                </a:solidFill>
                <a:effectLst/>
                <a:latin typeface="+mn-lt"/>
                <a:ea typeface="+mn-ea"/>
                <a:cs typeface="+mn-cs"/>
              </a:rPr>
              <a:t> school/parents/GP.  The only exception to this is if we have specific concerns about your safety but this would always be discussed with you in your consultation.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3DA5F2F-F12E-48D3-8BA1-6D846C2A2869}" type="slidenum">
              <a:rPr lang="en-GB" smtClean="0"/>
              <a:t>8</a:t>
            </a:fld>
            <a:endParaRPr lang="en-GB"/>
          </a:p>
        </p:txBody>
      </p:sp>
    </p:spTree>
    <p:extLst>
      <p:ext uri="{BB962C8B-B14F-4D97-AF65-F5344CB8AC3E}">
        <p14:creationId xmlns:p14="http://schemas.microsoft.com/office/powerpoint/2010/main" val="20127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they have tested via online Chlamydia, they will receive a text asking them to log in when their results are back. If they negative or positive for Gonorrhoea or Chlamydia, they will be able to see this automatically.  We would still call to arrange treatment if the patient hasn’t already contacted the service. </a:t>
            </a:r>
          </a:p>
          <a:p>
            <a:endParaRPr lang="en-GB" dirty="0"/>
          </a:p>
          <a:p>
            <a:r>
              <a:rPr lang="en-GB" dirty="0"/>
              <a:t>If they attend clinic then they will receive a negative text or a phone call for a positive result.</a:t>
            </a:r>
          </a:p>
        </p:txBody>
      </p:sp>
      <p:sp>
        <p:nvSpPr>
          <p:cNvPr id="4" name="Slide Number Placeholder 3"/>
          <p:cNvSpPr>
            <a:spLocks noGrp="1"/>
          </p:cNvSpPr>
          <p:nvPr>
            <p:ph type="sldNum" sz="quarter" idx="5"/>
          </p:nvPr>
        </p:nvSpPr>
        <p:spPr/>
        <p:txBody>
          <a:bodyPr/>
          <a:lstStyle/>
          <a:p>
            <a:fld id="{23DA5F2F-F12E-48D3-8BA1-6D846C2A2869}" type="slidenum">
              <a:rPr lang="en-GB" smtClean="0"/>
              <a:t>10</a:t>
            </a:fld>
            <a:endParaRPr lang="en-GB"/>
          </a:p>
        </p:txBody>
      </p:sp>
    </p:spTree>
    <p:extLst>
      <p:ext uri="{BB962C8B-B14F-4D97-AF65-F5344CB8AC3E}">
        <p14:creationId xmlns:p14="http://schemas.microsoft.com/office/powerpoint/2010/main" val="278677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DA5F2F-F12E-48D3-8BA1-6D846C2A2869}" type="slidenum">
              <a:rPr lang="en-GB" smtClean="0"/>
              <a:t>12</a:t>
            </a:fld>
            <a:endParaRPr lang="en-GB"/>
          </a:p>
        </p:txBody>
      </p:sp>
    </p:spTree>
    <p:extLst>
      <p:ext uri="{BB962C8B-B14F-4D97-AF65-F5344CB8AC3E}">
        <p14:creationId xmlns:p14="http://schemas.microsoft.com/office/powerpoint/2010/main" val="319854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68C6-E93C-FDD2-9597-63A781BE7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97110A-C23D-B5C8-4AD9-C8269AF9F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D243EE3-CD07-6307-D37C-E8A8105EAE69}"/>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94222364-F049-CECB-33FF-C2AB15908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E51D1-FAE4-9EBD-B1CC-5DE49D8162B9}"/>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24105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B352-B176-F883-E3E8-097A7C71AA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B2362C-B829-3EDC-C5AF-CD9F3414F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A164C-6C25-BF15-5C1D-45042540F744}"/>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4580CCD9-EC73-B2CA-1EA4-A7824C0622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665E2-7A48-2908-C0D5-E3330F582D3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422388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A12EF-5A47-20F5-2441-274256E9B4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3B1140-2B2F-F1EA-BD5F-B564B3BF77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50ED4-9ED4-A2E3-DB23-F8840903B090}"/>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C727CB5E-DEF2-7CA2-DD83-DA77F769CC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55EE0-5AEF-568B-29CB-22F4E23A73B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347956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92986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46742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49334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907063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334083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45753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2FFC-CE2C-D2D3-B324-4D9F276BA3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FBB8EE-A103-D215-E8BF-2009FB97C4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1A953-202A-3412-2D0C-2FE03FDC789B}"/>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DC142F27-5411-7029-9EB8-93C1F733BA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80420A-15D6-F79B-4C4D-895298C6CBC5}"/>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375789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4F73-93DE-A068-0646-862CD48E01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3920B-BAF4-D9A6-110C-43292892F1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8FDCA9-D483-4298-31EF-2484B3EF1982}"/>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D72D80C4-A8E4-A560-B865-DE95DFBBFB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99B50-2922-2558-F3BF-991A4FAA419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192094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04CF-3023-20C9-30A1-416F44A809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ACA8E5-7712-FCDE-FE43-881B4408D7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8E2B61-7554-41D0-4C32-BFB886FCA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2C252A-15B0-81AD-A639-0CF7D9279848}"/>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6" name="Footer Placeholder 5">
            <a:extLst>
              <a:ext uri="{FF2B5EF4-FFF2-40B4-BE49-F238E27FC236}">
                <a16:creationId xmlns:a16="http://schemas.microsoft.com/office/drawing/2014/main" id="{0C3E8714-6050-A1E1-91BC-CD2755A1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6A2ABD-F279-6CEA-9CFE-1C05248D1C97}"/>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56528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F415-1354-A916-2005-F6C6396227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027168-225D-01C2-01E0-9033EA878E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A51384-6521-9DF7-E96B-FACE4C2C5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C2CF50-132B-9C18-A4CF-9F98CFDA6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E762-E714-D10C-895F-A1A7886FA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3CAEF0-E116-AA13-FC54-3F60B8AC1D54}"/>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8" name="Footer Placeholder 7">
            <a:extLst>
              <a:ext uri="{FF2B5EF4-FFF2-40B4-BE49-F238E27FC236}">
                <a16:creationId xmlns:a16="http://schemas.microsoft.com/office/drawing/2014/main" id="{752720FC-F8C8-A03A-1C68-BB7D310C7E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8BF774-2E17-9BAE-0390-B87E281DDF12}"/>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26669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D480-BE54-47C2-55A6-AE838DA6D7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6D09DE-AF90-7055-F2D2-60D3E8F54577}"/>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4" name="Footer Placeholder 3">
            <a:extLst>
              <a:ext uri="{FF2B5EF4-FFF2-40B4-BE49-F238E27FC236}">
                <a16:creationId xmlns:a16="http://schemas.microsoft.com/office/drawing/2014/main" id="{AA8D768B-CF6B-3F0F-C54F-82C3889692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B6D2E5-1084-4618-8BE2-555A961C7385}"/>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30852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80FB6-93D0-FBF7-D24F-99D2D6E7FC0A}"/>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3" name="Footer Placeholder 2">
            <a:extLst>
              <a:ext uri="{FF2B5EF4-FFF2-40B4-BE49-F238E27FC236}">
                <a16:creationId xmlns:a16="http://schemas.microsoft.com/office/drawing/2014/main" id="{B238B2B0-8D81-307E-9A14-552E427B38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684ACC-6198-44ED-940C-3EFFB3881F8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49533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1193-E693-9AF0-277B-E4E3D0A1F7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646BAD-6538-3F34-AD52-62A1692030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7EEBD5-EFE3-0FDB-C5F0-3546B6ED6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D0527-59D5-FAB5-D8C0-AF440D7159A7}"/>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6" name="Footer Placeholder 5">
            <a:extLst>
              <a:ext uri="{FF2B5EF4-FFF2-40B4-BE49-F238E27FC236}">
                <a16:creationId xmlns:a16="http://schemas.microsoft.com/office/drawing/2014/main" id="{7C3B4E5E-AA86-5D67-59BA-18963C25A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7B087B-CFB9-3C93-F07E-C3BF43692858}"/>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12522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4C7D-F034-23A0-2446-418AE08FB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DBC9E7-B1CC-E271-071A-E9038F165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8603BD-BC7A-8C39-50D1-C92EA982F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D7B16-2D42-F35B-7C54-B3B38DE43E78}"/>
              </a:ext>
            </a:extLst>
          </p:cNvPr>
          <p:cNvSpPr>
            <a:spLocks noGrp="1"/>
          </p:cNvSpPr>
          <p:nvPr>
            <p:ph type="dt" sz="half" idx="10"/>
          </p:nvPr>
        </p:nvSpPr>
        <p:spPr/>
        <p:txBody>
          <a:bodyPr/>
          <a:lstStyle/>
          <a:p>
            <a:fld id="{EC60FABB-F69F-44DB-9046-39623F4AC4D7}" type="datetimeFigureOut">
              <a:rPr lang="en-GB" smtClean="0"/>
              <a:t>09/07/2025</a:t>
            </a:fld>
            <a:endParaRPr lang="en-GB"/>
          </a:p>
        </p:txBody>
      </p:sp>
      <p:sp>
        <p:nvSpPr>
          <p:cNvPr id="6" name="Footer Placeholder 5">
            <a:extLst>
              <a:ext uri="{FF2B5EF4-FFF2-40B4-BE49-F238E27FC236}">
                <a16:creationId xmlns:a16="http://schemas.microsoft.com/office/drawing/2014/main" id="{D5FB63A9-5CFC-4438-513F-E6EC9A9E95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12190C-F908-2E2A-B434-9C8E197AD964}"/>
              </a:ext>
            </a:extLst>
          </p:cNvPr>
          <p:cNvSpPr>
            <a:spLocks noGrp="1"/>
          </p:cNvSpPr>
          <p:nvPr>
            <p:ph type="sldNum" sz="quarter" idx="12"/>
          </p:nvPr>
        </p:nvSpPr>
        <p:spPr/>
        <p:txBody>
          <a:bodyPr/>
          <a:lstStyle/>
          <a:p>
            <a:fld id="{753BD0E7-8BE8-4955-A6AF-0298FF701250}" type="slidenum">
              <a:rPr lang="en-GB" smtClean="0"/>
              <a:t>‹#›</a:t>
            </a:fld>
            <a:endParaRPr lang="en-GB"/>
          </a:p>
        </p:txBody>
      </p:sp>
    </p:spTree>
    <p:extLst>
      <p:ext uri="{BB962C8B-B14F-4D97-AF65-F5344CB8AC3E}">
        <p14:creationId xmlns:p14="http://schemas.microsoft.com/office/powerpoint/2010/main" val="245768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36F80-82B7-26AA-D4ED-335C520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1080EF-F26C-7577-C112-225D79B17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1684F8-E4DA-056A-FAB8-FC0F7FBFA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60FABB-F69F-44DB-9046-39623F4AC4D7}" type="datetimeFigureOut">
              <a:rPr lang="en-GB" smtClean="0"/>
              <a:t>09/07/2025</a:t>
            </a:fld>
            <a:endParaRPr lang="en-GB"/>
          </a:p>
        </p:txBody>
      </p:sp>
      <p:sp>
        <p:nvSpPr>
          <p:cNvPr id="5" name="Footer Placeholder 4">
            <a:extLst>
              <a:ext uri="{FF2B5EF4-FFF2-40B4-BE49-F238E27FC236}">
                <a16:creationId xmlns:a16="http://schemas.microsoft.com/office/drawing/2014/main" id="{3E7496FF-03D3-ECF9-DBAA-D73B130B5E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879F713-67F5-CDAC-B8F9-25CA89320A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BD0E7-8BE8-4955-A6AF-0298FF701250}" type="slidenum">
              <a:rPr lang="en-GB" smtClean="0"/>
              <a:t>‹#›</a:t>
            </a:fld>
            <a:endParaRPr lang="en-GB"/>
          </a:p>
        </p:txBody>
      </p:sp>
    </p:spTree>
    <p:extLst>
      <p:ext uri="{BB962C8B-B14F-4D97-AF65-F5344CB8AC3E}">
        <p14:creationId xmlns:p14="http://schemas.microsoft.com/office/powerpoint/2010/main" val="785439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2408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ancashiresexualhealth.nhs.uk/"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healthadvisors.mailbox@nhs.net"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hyperlink" Target="https://www.lancashiresexualhealth.nhs.u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hyperlink" Target="https://www.lancashiresexualhealth.nhs.uk/online-ordering-options/sti-test-kits"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www.lancashiresexualhealth.nhs.uk/online-ordering-options/sti-test-kits"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b="1" dirty="0">
                <a:solidFill>
                  <a:srgbClr val="830065"/>
                </a:solidFill>
                <a:effectLst/>
                <a:latin typeface="Calibri" panose="020F0502020204030204" pitchFamily="34" charset="0"/>
                <a:cs typeface="Calibri" panose="020F0502020204030204" pitchFamily="34" charset="0"/>
              </a:rPr>
              <a:t>This briefing has been created </a:t>
            </a:r>
            <a:r>
              <a:rPr lang="en-GB" b="1" dirty="0">
                <a:solidFill>
                  <a:srgbClr val="830065"/>
                </a:solidFill>
                <a:latin typeface="Calibri" panose="020F0502020204030204" pitchFamily="34" charset="0"/>
                <a:cs typeface="Calibri" panose="020F0502020204030204" pitchFamily="34" charset="0"/>
              </a:rPr>
              <a:t>by</a:t>
            </a:r>
            <a:r>
              <a:rPr lang="en-GB" b="1" dirty="0">
                <a:solidFill>
                  <a:srgbClr val="830065"/>
                </a:solidFill>
                <a:effectLst/>
                <a:latin typeface="Calibri" panose="020F0502020204030204" pitchFamily="34" charset="0"/>
                <a:cs typeface="Calibri" panose="020F0502020204030204" pitchFamily="34" charset="0"/>
              </a:rPr>
              <a:t> the Blackpool Council Public Health team in partnership with the Blackpool &amp; Lancashire Sexual Health Service and is accurate as of </a:t>
            </a:r>
            <a:r>
              <a:rPr lang="en-GB" b="1" dirty="0" smtClean="0">
                <a:solidFill>
                  <a:srgbClr val="830065"/>
                </a:solidFill>
                <a:latin typeface="Calibri" panose="020F0502020204030204" pitchFamily="34" charset="0"/>
                <a:cs typeface="Calibri" panose="020F0502020204030204" pitchFamily="34" charset="0"/>
              </a:rPr>
              <a:t>May 2025. </a:t>
            </a:r>
            <a:endParaRPr lang="en-GB" b="1"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a:solidFill>
                  <a:schemeClr val="tx1"/>
                </a:solidFill>
                <a:latin typeface="Calibri Light" panose="020F0302020204030204" pitchFamily="34" charset="0"/>
              </a:rPr>
              <a:t>Click the Blackpool Council image on the right of this slide to visit the Healthier Blackpool webpage. Click on the </a:t>
            </a:r>
            <a:r>
              <a:rPr lang="en-GB" dirty="0" smtClean="0">
                <a:solidFill>
                  <a:schemeClr val="tx1"/>
                </a:solidFill>
                <a:latin typeface="Calibri Light" panose="020F0302020204030204" pitchFamily="34" charset="0"/>
              </a:rPr>
              <a:t>Blackpool Teaching Hospital image to access information about Blackpool Sexual Health Services.</a:t>
            </a:r>
            <a:endParaRPr lang="en-GB" dirty="0">
              <a:solidFill>
                <a:schemeClr val="tx1"/>
              </a:solidFill>
              <a:latin typeface="Calibri Light" panose="020F0302020204030204" pitchFamily="34" charset="0"/>
            </a:endParaRPr>
          </a:p>
          <a:p>
            <a:pPr algn="just"/>
            <a:endParaRPr lang="en-GB" dirty="0">
              <a:solidFill>
                <a:schemeClr val="tx1"/>
              </a:solidFill>
              <a:effectLst/>
              <a:latin typeface="Calibri Light" panose="020F0302020204030204" pitchFamily="34" charset="0"/>
            </a:endParaRPr>
          </a:p>
          <a:p>
            <a:pPr algn="just"/>
            <a:r>
              <a:rPr lang="en-GB" dirty="0">
                <a:solidFill>
                  <a:schemeClr val="tx1"/>
                </a:solidFill>
                <a:latin typeface="Calibri Light" panose="020F0302020204030204" pitchFamily="34" charset="0"/>
              </a:rPr>
              <a:t>If you have any questions about anything in the slide, please contact </a:t>
            </a:r>
            <a:r>
              <a:rPr lang="en-GB" u="sng" dirty="0">
                <a:hlinkClick r:id="rId5"/>
              </a:rPr>
              <a:t>healthadvisors.mailbox@nhs.net</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3600" dirty="0">
                <a:solidFill>
                  <a:srgbClr val="8A0066"/>
                </a:solidFill>
                <a:latin typeface="Calibri" panose="020F0502020204030204" pitchFamily="34" charset="0"/>
              </a:rPr>
              <a:t>Public Health Briefing: </a:t>
            </a:r>
            <a:r>
              <a:rPr lang="en-GB" sz="3600" dirty="0" smtClean="0">
                <a:solidFill>
                  <a:srgbClr val="8A0066"/>
                </a:solidFill>
                <a:latin typeface="Calibri" panose="020F0502020204030204" pitchFamily="34" charset="0"/>
              </a:rPr>
              <a:t>Sexually Transmitted Infection (STI) Testing </a:t>
            </a:r>
            <a:r>
              <a:rPr lang="en-GB" sz="3600" dirty="0">
                <a:solidFill>
                  <a:srgbClr val="8A0066"/>
                </a:solidFill>
                <a:latin typeface="Calibri" panose="020F0502020204030204" pitchFamily="34" charset="0"/>
              </a:rPr>
              <a:t>in Blackpool</a:t>
            </a:r>
            <a:endParaRPr lang="en-US" sz="36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7" name="Picture 2" descr="L:\Communications Data Centre\Communications\#Branding\Logos-NHS\Blackpool Teaching Hospitals NHS Foundation Trust CMYK-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4374" y="3500257"/>
            <a:ext cx="2460914" cy="1404156"/>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7029747"/>
      </p:ext>
    </p:extLst>
  </p:cSld>
  <p:clrMapOvr>
    <a:masterClrMapping/>
  </p:clrMapOvr>
  <mc:AlternateContent xmlns:mc="http://schemas.openxmlformats.org/markup-compatibility/2006" xmlns:p14="http://schemas.microsoft.com/office/powerpoint/2010/main">
    <mc:Choice Requires="p14">
      <p:transition spd="slow" p14:dur="2000" advTm="45207"/>
    </mc:Choice>
    <mc:Fallback xmlns="">
      <p:transition spd="slow" advTm="45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6BDE-0BD7-0DC6-BF41-F49371C62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ACBE5-76F5-1B83-7112-6A4D031AD410}"/>
              </a:ext>
            </a:extLst>
          </p:cNvPr>
          <p:cNvSpPr>
            <a:spLocks noGrp="1"/>
          </p:cNvSpPr>
          <p:nvPr>
            <p:ph type="title"/>
          </p:nvPr>
        </p:nvSpPr>
        <p:spPr>
          <a:xfrm>
            <a:off x="838200" y="227965"/>
            <a:ext cx="10515600" cy="558419"/>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I get my results?</a:t>
            </a:r>
          </a:p>
        </p:txBody>
      </p:sp>
      <p:sp>
        <p:nvSpPr>
          <p:cNvPr id="3" name="Content Placeholder 2">
            <a:extLst>
              <a:ext uri="{FF2B5EF4-FFF2-40B4-BE49-F238E27FC236}">
                <a16:creationId xmlns:a16="http://schemas.microsoft.com/office/drawing/2014/main" id="{048649A8-5604-0021-87D0-F8168757C97D}"/>
              </a:ext>
            </a:extLst>
          </p:cNvPr>
          <p:cNvSpPr>
            <a:spLocks noGrp="1"/>
          </p:cNvSpPr>
          <p:nvPr>
            <p:ph idx="1"/>
          </p:nvPr>
        </p:nvSpPr>
        <p:spPr>
          <a:xfrm>
            <a:off x="728472" y="865505"/>
            <a:ext cx="11120628" cy="4099687"/>
          </a:xfrm>
        </p:spPr>
        <p:txBody>
          <a:bodyPr>
            <a:normAutofit/>
          </a:bodyPr>
          <a:lstStyle/>
          <a:p>
            <a:endParaRPr lang="en-GB" dirty="0"/>
          </a:p>
          <a:p>
            <a:r>
              <a:rPr lang="en-GB" dirty="0">
                <a:latin typeface="Arial" panose="020B0604020202020204" pitchFamily="34" charset="0"/>
                <a:cs typeface="Arial" panose="020B0604020202020204" pitchFamily="34" charset="0"/>
              </a:rPr>
              <a:t>If you have completed a </a:t>
            </a:r>
            <a:r>
              <a:rPr lang="en-GB" dirty="0" smtClean="0">
                <a:latin typeface="Arial" panose="020B0604020202020204" pitchFamily="34" charset="0"/>
                <a:cs typeface="Arial" panose="020B0604020202020204" pitchFamily="34" charset="0"/>
              </a:rPr>
              <a:t>postal test </a:t>
            </a:r>
            <a:r>
              <a:rPr lang="en-GB" dirty="0">
                <a:latin typeface="Arial" panose="020B0604020202020204" pitchFamily="34" charset="0"/>
                <a:cs typeface="Arial" panose="020B0604020202020204" pitchFamily="34" charset="0"/>
              </a:rPr>
              <a:t>you will receive a </a:t>
            </a:r>
            <a:r>
              <a:rPr lang="en-GB" dirty="0" smtClean="0">
                <a:latin typeface="Arial" panose="020B0604020202020204" pitchFamily="34" charset="0"/>
                <a:cs typeface="Arial" panose="020B0604020202020204" pitchFamily="34" charset="0"/>
              </a:rPr>
              <a:t>text inviting you to view your results.</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your test is positive, which means the test is indicating that you do have a Sexually Transmitted Infection, you will receive a call and be encouraged to attend your local Sexual Health Service to </a:t>
            </a:r>
            <a:r>
              <a:rPr lang="en-GB" dirty="0" smtClean="0">
                <a:latin typeface="Arial" panose="020B0604020202020204" pitchFamily="34" charset="0"/>
                <a:cs typeface="Arial" panose="020B0604020202020204" pitchFamily="34" charset="0"/>
              </a:rPr>
              <a:t>discuss treatment </a:t>
            </a:r>
            <a:r>
              <a:rPr lang="en-GB" dirty="0">
                <a:latin typeface="Arial" panose="020B0604020202020204" pitchFamily="34" charset="0"/>
                <a:cs typeface="Arial" panose="020B0604020202020204" pitchFamily="34" charset="0"/>
              </a:rPr>
              <a:t>options.</a:t>
            </a:r>
          </a:p>
          <a:p>
            <a:r>
              <a:rPr lang="en-GB" dirty="0">
                <a:latin typeface="Arial" panose="020B0604020202020204" pitchFamily="34" charset="0"/>
                <a:cs typeface="Arial" panose="020B0604020202020204" pitchFamily="34" charset="0"/>
              </a:rPr>
              <a:t>If the test takes place in person, the clinician treating you will advise you on the process and next steps.</a:t>
            </a:r>
            <a:endParaRPr lang="en-GB" dirty="0"/>
          </a:p>
          <a:p>
            <a:pPr marL="0" indent="0">
              <a:buNone/>
            </a:pPr>
            <a:endParaRPr lang="en-GB" dirty="0"/>
          </a:p>
        </p:txBody>
      </p:sp>
      <p:pic>
        <p:nvPicPr>
          <p:cNvPr id="4" name="Picture 3" descr="Shape, circle&#10;&#10;Description automatically generated">
            <a:extLst>
              <a:ext uri="{FF2B5EF4-FFF2-40B4-BE49-F238E27FC236}">
                <a16:creationId xmlns:a16="http://schemas.microsoft.com/office/drawing/2014/main" id="{D5BC9543-94B4-8B5B-616A-11ABE1FB0D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5252823"/>
            <a:ext cx="12192000" cy="160517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34242010"/>
      </p:ext>
    </p:extLst>
  </p:cSld>
  <p:clrMapOvr>
    <a:masterClrMapping/>
  </p:clrMapOvr>
  <mc:AlternateContent xmlns:mc="http://schemas.openxmlformats.org/markup-compatibility/2006" xmlns:p14="http://schemas.microsoft.com/office/powerpoint/2010/main">
    <mc:Choice Requires="p14">
      <p:transition spd="slow" p14:dur="2000" advTm="23697"/>
    </mc:Choice>
    <mc:Fallback xmlns="">
      <p:transition spd="slow" advTm="2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DF28-3181-36B3-6625-92F99BE95D03}"/>
              </a:ext>
            </a:extLst>
          </p:cNvPr>
          <p:cNvSpPr>
            <a:spLocks noGrp="1"/>
          </p:cNvSpPr>
          <p:nvPr>
            <p:ph type="title"/>
          </p:nvPr>
        </p:nvSpPr>
        <p:spPr>
          <a:xfrm>
            <a:off x="723900" y="1379092"/>
            <a:ext cx="10515600" cy="692150"/>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Services</a:t>
            </a:r>
          </a:p>
        </p:txBody>
      </p:sp>
      <p:sp>
        <p:nvSpPr>
          <p:cNvPr id="3" name="Content Placeholder 2">
            <a:extLst>
              <a:ext uri="{FF2B5EF4-FFF2-40B4-BE49-F238E27FC236}">
                <a16:creationId xmlns:a16="http://schemas.microsoft.com/office/drawing/2014/main" id="{48E22449-4716-D2CD-C5C5-C360F54C0A7A}"/>
              </a:ext>
            </a:extLst>
          </p:cNvPr>
          <p:cNvSpPr>
            <a:spLocks noGrp="1"/>
          </p:cNvSpPr>
          <p:nvPr>
            <p:ph idx="1"/>
          </p:nvPr>
        </p:nvSpPr>
        <p:spPr>
          <a:xfrm>
            <a:off x="457200" y="1831530"/>
            <a:ext cx="10515600" cy="3057523"/>
          </a:xfrm>
        </p:spPr>
        <p:txBody>
          <a:bodyPr>
            <a:normAutofit lnSpcReduction="10000"/>
          </a:bodyPr>
          <a:lstStyle/>
          <a:p>
            <a:pPr marL="0" indent="0">
              <a:buNone/>
            </a:pPr>
            <a:endParaRPr lang="en-GB" dirty="0">
              <a:hlinkClick r:id="rId4"/>
            </a:endParaRPr>
          </a:p>
          <a:p>
            <a:pPr marL="0" indent="0">
              <a:buNone/>
            </a:pPr>
            <a:r>
              <a:rPr lang="en-GB" sz="2000" dirty="0">
                <a:latin typeface="Arial" panose="020B0604020202020204" pitchFamily="34" charset="0"/>
                <a:cs typeface="Arial" panose="020B0604020202020204" pitchFamily="34" charset="0"/>
                <a:hlinkClick r:id="rId4"/>
              </a:rPr>
              <a:t>Blackpool and Lancashire Sexual Health Services</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Telephone: 0300 1234 154 option 4</a:t>
            </a:r>
          </a:p>
          <a:p>
            <a:r>
              <a:rPr lang="en-GB" sz="2000" b="0" i="0" dirty="0">
                <a:solidFill>
                  <a:srgbClr val="231F20"/>
                </a:solidFill>
                <a:effectLst/>
                <a:latin typeface="Arial" panose="020B0604020202020204" pitchFamily="34" charset="0"/>
                <a:cs typeface="Arial" panose="020B0604020202020204" pitchFamily="34" charset="0"/>
              </a:rPr>
              <a:t>Whitegate Health Centre 150 Whitegate Drive Blackpool FY3 9ES</a:t>
            </a:r>
            <a:endParaRPr lang="en-GB" sz="2000" dirty="0">
              <a:latin typeface="Arial" panose="020B0604020202020204" pitchFamily="34" charset="0"/>
              <a:cs typeface="Arial" panose="020B0604020202020204" pitchFamily="34" charset="0"/>
            </a:endParaRPr>
          </a:p>
          <a:p>
            <a:r>
              <a:rPr lang="en-GB" sz="2000" dirty="0">
                <a:solidFill>
                  <a:schemeClr val="tx2">
                    <a:lumMod val="75000"/>
                    <a:lumOff val="25000"/>
                  </a:schemeClr>
                </a:solidFill>
                <a:latin typeface="Arial" panose="020B0604020202020204" pitchFamily="34" charset="0"/>
                <a:cs typeface="Arial" panose="020B0604020202020204" pitchFamily="34" charset="0"/>
              </a:rPr>
              <a:t>Specifically for Under 25’s: </a:t>
            </a:r>
            <a:r>
              <a:rPr lang="en-GB" sz="2000" b="0" i="0" dirty="0">
                <a:solidFill>
                  <a:srgbClr val="231F20"/>
                </a:solidFill>
                <a:effectLst/>
                <a:latin typeface="Arial" panose="020B0604020202020204" pitchFamily="34" charset="0"/>
                <a:cs typeface="Arial" panose="020B0604020202020204" pitchFamily="34" charset="0"/>
              </a:rPr>
              <a:t>Connect Young Peoples Centre</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b="0" i="0" dirty="0">
                <a:solidFill>
                  <a:srgbClr val="231F20"/>
                </a:solidFill>
                <a:effectLst/>
                <a:latin typeface="Arial" panose="020B0604020202020204" pitchFamily="34" charset="0"/>
                <a:cs typeface="Arial" panose="020B0604020202020204" pitchFamily="34" charset="0"/>
              </a:rPr>
              <a:t>26 Talbot Road Blackpool FY1 </a:t>
            </a:r>
            <a:r>
              <a:rPr lang="en-GB" sz="2000" b="0" i="0" dirty="0" smtClean="0">
                <a:solidFill>
                  <a:srgbClr val="231F20"/>
                </a:solidFill>
                <a:effectLst/>
                <a:latin typeface="Arial" panose="020B0604020202020204" pitchFamily="34" charset="0"/>
                <a:cs typeface="Arial" panose="020B0604020202020204" pitchFamily="34" charset="0"/>
              </a:rPr>
              <a:t>1LF</a:t>
            </a:r>
          </a:p>
          <a:p>
            <a:r>
              <a:rPr lang="en-GB" sz="2000" dirty="0" smtClean="0">
                <a:solidFill>
                  <a:srgbClr val="231F20"/>
                </a:solidFill>
                <a:latin typeface="Arial" panose="020B0604020202020204" pitchFamily="34" charset="0"/>
                <a:cs typeface="Arial" panose="020B0604020202020204" pitchFamily="34" charset="0"/>
              </a:rPr>
              <a:t>Connect Young Peoples Centre Contact Number – 01253 955856</a:t>
            </a:r>
            <a:endParaRPr lang="en-GB" sz="2000" b="0" i="0" dirty="0" smtClean="0">
              <a:solidFill>
                <a:srgbClr val="231F20"/>
              </a:solidFill>
              <a:effectLst/>
              <a:latin typeface="Arial" panose="020B0604020202020204" pitchFamily="34" charset="0"/>
              <a:cs typeface="Arial" panose="020B0604020202020204" pitchFamily="34" charset="0"/>
            </a:endParaRPr>
          </a:p>
          <a:p>
            <a:endParaRPr lang="en-GB" sz="2000" b="0" i="0" dirty="0">
              <a:solidFill>
                <a:srgbClr val="231F20"/>
              </a:solidFill>
              <a:effectLst/>
              <a:latin typeface="Arial" panose="020B0604020202020204" pitchFamily="34" charset="0"/>
              <a:cs typeface="Arial" panose="020B0604020202020204" pitchFamily="34" charset="0"/>
            </a:endParaRPr>
          </a:p>
          <a:p>
            <a:endParaRPr lang="en-GB" dirty="0"/>
          </a:p>
        </p:txBody>
      </p:sp>
      <p:pic>
        <p:nvPicPr>
          <p:cNvPr id="4" name="Picture 3" descr="Shape, circle&#10;&#10;Description automatically generated">
            <a:extLst>
              <a:ext uri="{FF2B5EF4-FFF2-40B4-BE49-F238E27FC236}">
                <a16:creationId xmlns:a16="http://schemas.microsoft.com/office/drawing/2014/main" id="{562E957F-B606-126B-A5E0-4EF80CA6AB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4987034"/>
            <a:ext cx="12192000" cy="1870966"/>
          </a:xfrm>
          <a:prstGeom prst="rect">
            <a:avLst/>
          </a:prstGeom>
        </p:spPr>
      </p:pic>
      <p:sp>
        <p:nvSpPr>
          <p:cNvPr id="6" name="Rectangle 1">
            <a:extLst>
              <a:ext uri="{FF2B5EF4-FFF2-40B4-BE49-F238E27FC236}">
                <a16:creationId xmlns:a16="http://schemas.microsoft.com/office/drawing/2014/main" id="{752D7EB2-4292-953D-DB65-E91ED5E5C6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2">
            <a:extLst>
              <a:ext uri="{FF2B5EF4-FFF2-40B4-BE49-F238E27FC236}">
                <a16:creationId xmlns:a16="http://schemas.microsoft.com/office/drawing/2014/main" id="{C6D064B8-C41A-8355-DCB8-E55088892D5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20AAECAF-0000-94F2-0C68-307B870437AF}"/>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921D2179-84C7-38FD-BA12-C23E93EAF8A2}"/>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62ECEC1A-CE74-9253-16C6-7B8F693AE460}"/>
              </a:ext>
            </a:extLst>
          </p:cNvPr>
          <p:cNvPicPr>
            <a:picLocks noChangeAspect="1"/>
          </p:cNvPicPr>
          <p:nvPr/>
        </p:nvPicPr>
        <p:blipFill>
          <a:blip r:embed="rId6"/>
          <a:stretch>
            <a:fillRect/>
          </a:stretch>
        </p:blipFill>
        <p:spPr>
          <a:xfrm>
            <a:off x="152400" y="152400"/>
            <a:ext cx="5705475" cy="942975"/>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9099580"/>
      </p:ext>
    </p:extLst>
  </p:cSld>
  <p:clrMapOvr>
    <a:masterClrMapping/>
  </p:clrMapOvr>
  <mc:AlternateContent xmlns:mc="http://schemas.openxmlformats.org/markup-compatibility/2006" xmlns:p14="http://schemas.microsoft.com/office/powerpoint/2010/main">
    <mc:Choice Requires="p14">
      <p:transition spd="slow" p14:dur="2000" advTm="66180"/>
    </mc:Choice>
    <mc:Fallback xmlns="">
      <p:transition spd="slow" advTm="6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04E9A-361B-4BEB-A6B4-6E4B805DF8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88237"/>
            <a:ext cx="12192000" cy="5886419"/>
          </a:xfrm>
          <a:prstGeom prst="rect">
            <a:avLst/>
          </a:prstGeom>
        </p:spPr>
      </p:pic>
      <p:pic>
        <p:nvPicPr>
          <p:cNvPr id="1026" name="Picture 2" descr="L:\Communications Data Centre\Communications\#Branding\Logos-NHS\Blackpool Teaching Hospitals NHS Foundation Trust CMYK-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8877" y="-129019"/>
            <a:ext cx="2460914" cy="1404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50C28C-901D-444E-9DE6-2AC6DBC43DFE}"/>
              </a:ext>
            </a:extLst>
          </p:cNvPr>
          <p:cNvPicPr>
            <a:picLocks noChangeAspect="1"/>
          </p:cNvPicPr>
          <p:nvPr/>
        </p:nvPicPr>
        <p:blipFill>
          <a:blip r:embed="rId7"/>
          <a:stretch>
            <a:fillRect/>
          </a:stretch>
        </p:blipFill>
        <p:spPr>
          <a:xfrm>
            <a:off x="62236" y="59546"/>
            <a:ext cx="3465257" cy="572722"/>
          </a:xfrm>
          <a:prstGeom prst="rect">
            <a:avLst/>
          </a:prstGeom>
        </p:spPr>
      </p:pic>
      <p:sp>
        <p:nvSpPr>
          <p:cNvPr id="8" name="Title 1">
            <a:extLst>
              <a:ext uri="{FF2B5EF4-FFF2-40B4-BE49-F238E27FC236}">
                <a16:creationId xmlns:a16="http://schemas.microsoft.com/office/drawing/2014/main" id="{F9CF9233-A71B-C6C0-9E13-889C783BC3D8}"/>
              </a:ext>
            </a:extLst>
          </p:cNvPr>
          <p:cNvSpPr txBox="1">
            <a:spLocks/>
          </p:cNvSpPr>
          <p:nvPr/>
        </p:nvSpPr>
        <p:spPr>
          <a:xfrm>
            <a:off x="838200" y="1889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smtClean="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a:t>
            </a:r>
            <a:r>
              <a:rPr lang="en-GB" b="1" dirty="0" smtClean="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a:t>
            </a:r>
            <a:endPar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5111568"/>
      </p:ext>
    </p:extLst>
  </p:cSld>
  <p:clrMapOvr>
    <a:masterClrMapping/>
  </p:clrMapOvr>
  <mc:AlternateContent xmlns:mc="http://schemas.openxmlformats.org/markup-compatibility/2006" xmlns:p14="http://schemas.microsoft.com/office/powerpoint/2010/main">
    <mc:Choice Requires="p14">
      <p:transition spd="slow" p14:dur="2000" advTm="24535"/>
    </mc:Choice>
    <mc:Fallback xmlns="">
      <p:transition spd="slow" advTm="2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04E9A-361B-4BEB-A6B4-6E4B805DF8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88237"/>
            <a:ext cx="12192000" cy="5886419"/>
          </a:xfrm>
          <a:prstGeom prst="rect">
            <a:avLst/>
          </a:prstGeom>
        </p:spPr>
      </p:pic>
      <p:pic>
        <p:nvPicPr>
          <p:cNvPr id="1026" name="Picture 2" descr="L:\Communications Data Centre\Communications\#Branding\Logos-NHS\Blackpool Teaching Hospitals NHS Foundation Trust CMYK-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8877" y="-129019"/>
            <a:ext cx="2460914" cy="1404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50C28C-901D-444E-9DE6-2AC6DBC43DFE}"/>
              </a:ext>
            </a:extLst>
          </p:cNvPr>
          <p:cNvPicPr>
            <a:picLocks noChangeAspect="1"/>
          </p:cNvPicPr>
          <p:nvPr/>
        </p:nvPicPr>
        <p:blipFill>
          <a:blip r:embed="rId7"/>
          <a:stretch>
            <a:fillRect/>
          </a:stretch>
        </p:blipFill>
        <p:spPr>
          <a:xfrm>
            <a:off x="62236" y="59546"/>
            <a:ext cx="3465257" cy="572722"/>
          </a:xfrm>
          <a:prstGeom prst="rect">
            <a:avLst/>
          </a:prstGeom>
        </p:spPr>
      </p:pic>
      <p:sp>
        <p:nvSpPr>
          <p:cNvPr id="8" name="Title 1">
            <a:extLst>
              <a:ext uri="{FF2B5EF4-FFF2-40B4-BE49-F238E27FC236}">
                <a16:creationId xmlns:a16="http://schemas.microsoft.com/office/drawing/2014/main" id="{F9CF9233-A71B-C6C0-9E13-889C783BC3D8}"/>
              </a:ext>
            </a:extLst>
          </p:cNvPr>
          <p:cNvSpPr txBox="1">
            <a:spLocks/>
          </p:cNvSpPr>
          <p:nvPr/>
        </p:nvSpPr>
        <p:spPr>
          <a:xfrm>
            <a:off x="838200" y="1889125"/>
            <a:ext cx="10515600" cy="1325563"/>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Sexually Transmitted </a:t>
            </a:r>
            <a:r>
              <a:rPr lang="en-GB" b="1" dirty="0" smtClean="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Infection (STI) </a:t>
            </a:r>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Testing in Blackpool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46548703"/>
      </p:ext>
    </p:extLst>
  </p:cSld>
  <p:clrMapOvr>
    <a:masterClrMapping/>
  </p:clrMapOvr>
  <mc:AlternateContent xmlns:mc="http://schemas.openxmlformats.org/markup-compatibility/2006" xmlns:p14="http://schemas.microsoft.com/office/powerpoint/2010/main">
    <mc:Choice Requires="p14">
      <p:transition spd="slow" p14:dur="2000" advTm="20482"/>
    </mc:Choice>
    <mc:Fallback xmlns="">
      <p:transition spd="slow" advTm="2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9233-A71B-C6C0-9E13-889C783BC3D8}"/>
              </a:ext>
            </a:extLst>
          </p:cNvPr>
          <p:cNvSpPr>
            <a:spLocks noGrp="1"/>
          </p:cNvSpPr>
          <p:nvPr>
            <p:ph type="title"/>
          </p:nvPr>
        </p:nvSpPr>
        <p:spPr/>
        <p:txBody>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we will cover</a:t>
            </a:r>
          </a:p>
        </p:txBody>
      </p:sp>
      <p:sp>
        <p:nvSpPr>
          <p:cNvPr id="3" name="Content Placeholder 2">
            <a:extLst>
              <a:ext uri="{FF2B5EF4-FFF2-40B4-BE49-F238E27FC236}">
                <a16:creationId xmlns:a16="http://schemas.microsoft.com/office/drawing/2014/main" id="{D098565F-9841-744F-DB99-397581786E74}"/>
              </a:ext>
            </a:extLst>
          </p:cNvPr>
          <p:cNvSpPr>
            <a:spLocks noGrp="1"/>
          </p:cNvSpPr>
          <p:nvPr>
            <p:ph idx="1"/>
          </p:nvPr>
        </p:nvSpPr>
        <p:spPr/>
        <p:txBody>
          <a:bodyPr/>
          <a:lstStyle/>
          <a:p>
            <a:r>
              <a:rPr lang="en-GB" dirty="0">
                <a:latin typeface="Arial" panose="020B0604020202020204" pitchFamily="34" charset="0"/>
                <a:cs typeface="Arial" panose="020B0604020202020204" pitchFamily="34" charset="0"/>
              </a:rPr>
              <a:t>Why should I get tested?</a:t>
            </a:r>
          </a:p>
          <a:p>
            <a:r>
              <a:rPr lang="en-GB" dirty="0">
                <a:latin typeface="Arial" panose="020B0604020202020204" pitchFamily="34" charset="0"/>
                <a:cs typeface="Arial" panose="020B0604020202020204" pitchFamily="34" charset="0"/>
              </a:rPr>
              <a:t>What can a test identify?</a:t>
            </a:r>
          </a:p>
          <a:p>
            <a:r>
              <a:rPr lang="en-GB" dirty="0">
                <a:latin typeface="Arial" panose="020B0604020202020204" pitchFamily="34" charset="0"/>
                <a:cs typeface="Arial" panose="020B0604020202020204" pitchFamily="34" charset="0"/>
              </a:rPr>
              <a:t>How can I get tested?</a:t>
            </a:r>
          </a:p>
          <a:p>
            <a:r>
              <a:rPr lang="en-GB" dirty="0">
                <a:latin typeface="Arial" panose="020B0604020202020204" pitchFamily="34" charset="0"/>
                <a:cs typeface="Arial" panose="020B0604020202020204" pitchFamily="34" charset="0"/>
              </a:rPr>
              <a:t>Can I order a test online?</a:t>
            </a:r>
          </a:p>
          <a:p>
            <a:r>
              <a:rPr lang="en-GB" dirty="0">
                <a:latin typeface="Arial" panose="020B0604020202020204" pitchFamily="34" charset="0"/>
                <a:cs typeface="Arial" panose="020B0604020202020204" pitchFamily="34" charset="0"/>
              </a:rPr>
              <a:t>What if I am under the age of 16 or symptomatic?</a:t>
            </a:r>
          </a:p>
          <a:p>
            <a:r>
              <a:rPr lang="en-GB" dirty="0">
                <a:latin typeface="Arial" panose="020B0604020202020204" pitchFamily="34" charset="0"/>
                <a:cs typeface="Arial" panose="020B0604020202020204" pitchFamily="34" charset="0"/>
              </a:rPr>
              <a:t>How do I get my results? </a:t>
            </a:r>
          </a:p>
          <a:p>
            <a:r>
              <a:rPr lang="en-GB" dirty="0">
                <a:latin typeface="Arial" panose="020B0604020202020204" pitchFamily="34" charset="0"/>
                <a:cs typeface="Arial" panose="020B0604020202020204" pitchFamily="34" charset="0"/>
              </a:rPr>
              <a:t>Where are the Sexual Health Services in Blackpool?</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pic>
        <p:nvPicPr>
          <p:cNvPr id="4" name="Picture 3" descr="Shape, circle&#10;&#10;Description automatically generated">
            <a:extLst>
              <a:ext uri="{FF2B5EF4-FFF2-40B4-BE49-F238E27FC236}">
                <a16:creationId xmlns:a16="http://schemas.microsoft.com/office/drawing/2014/main" id="{E9C16A87-6039-A3BD-032C-E6162E5C72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4987034"/>
            <a:ext cx="12359951" cy="1870966"/>
          </a:xfrm>
          <a:prstGeom prst="rect">
            <a:avLst/>
          </a:prstGeom>
        </p:spPr>
      </p:pic>
      <p:pic>
        <p:nvPicPr>
          <p:cNvPr id="5" name="Picture 4">
            <a:extLst>
              <a:ext uri="{FF2B5EF4-FFF2-40B4-BE49-F238E27FC236}">
                <a16:creationId xmlns:a16="http://schemas.microsoft.com/office/drawing/2014/main" id="{0CE206E7-F2F4-CA77-F7A5-B61FBA71B9E0}"/>
              </a:ext>
            </a:extLst>
          </p:cNvPr>
          <p:cNvPicPr>
            <a:picLocks noChangeAspect="1"/>
          </p:cNvPicPr>
          <p:nvPr/>
        </p:nvPicPr>
        <p:blipFill>
          <a:blip r:embed="rId5"/>
          <a:stretch>
            <a:fillRect/>
          </a:stretch>
        </p:blipFill>
        <p:spPr>
          <a:xfrm>
            <a:off x="8407616" y="805936"/>
            <a:ext cx="3365284" cy="396274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0432103"/>
      </p:ext>
    </p:extLst>
  </p:cSld>
  <p:clrMapOvr>
    <a:masterClrMapping/>
  </p:clrMapOvr>
  <mc:AlternateContent xmlns:mc="http://schemas.openxmlformats.org/markup-compatibility/2006" xmlns:p14="http://schemas.microsoft.com/office/powerpoint/2010/main">
    <mc:Choice Requires="p14">
      <p:transition spd="slow" p14:dur="2000" advTm="21004"/>
    </mc:Choice>
    <mc:Fallback xmlns="">
      <p:transition spd="slow" advTm="2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A5CE-0A21-0E44-3C63-D23E7482EE56}"/>
              </a:ext>
            </a:extLst>
          </p:cNvPr>
          <p:cNvSpPr>
            <a:spLocks noGrp="1"/>
          </p:cNvSpPr>
          <p:nvPr>
            <p:ph type="title"/>
          </p:nvPr>
        </p:nvSpPr>
        <p:spPr>
          <a:xfrm>
            <a:off x="838200" y="365125"/>
            <a:ext cx="10515600" cy="723011"/>
          </a:xfrm>
        </p:spPr>
        <p:txBody>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should I get tested?</a:t>
            </a:r>
          </a:p>
        </p:txBody>
      </p:sp>
      <p:sp>
        <p:nvSpPr>
          <p:cNvPr id="3" name="Content Placeholder 2">
            <a:extLst>
              <a:ext uri="{FF2B5EF4-FFF2-40B4-BE49-F238E27FC236}">
                <a16:creationId xmlns:a16="http://schemas.microsoft.com/office/drawing/2014/main" id="{ABD69329-4AA2-2865-4B14-BAF2E4AF1C5D}"/>
              </a:ext>
            </a:extLst>
          </p:cNvPr>
          <p:cNvSpPr>
            <a:spLocks noGrp="1"/>
          </p:cNvSpPr>
          <p:nvPr>
            <p:ph idx="1"/>
          </p:nvPr>
        </p:nvSpPr>
        <p:spPr>
          <a:xfrm>
            <a:off x="838200" y="1088136"/>
            <a:ext cx="10515600" cy="4279391"/>
          </a:xfrm>
        </p:spPr>
        <p:txBody>
          <a:bodyPr>
            <a:normAutofit lnSpcReduction="10000"/>
          </a:bodyPr>
          <a:lstStyle/>
          <a:p>
            <a:endParaRPr lang="en-GB" dirty="0"/>
          </a:p>
          <a:p>
            <a:pPr algn="just"/>
            <a:r>
              <a:rPr lang="en-GB" dirty="0">
                <a:latin typeface="Arial" panose="020B0604020202020204" pitchFamily="34" charset="0"/>
                <a:cs typeface="Arial" panose="020B0604020202020204" pitchFamily="34" charset="0"/>
              </a:rPr>
              <a:t>If you are having sex, you should understand some of the potential risks associated with having unprotected sex and how to keep yourself safe. </a:t>
            </a:r>
          </a:p>
          <a:p>
            <a:pPr algn="just"/>
            <a:r>
              <a:rPr lang="en-GB" dirty="0">
                <a:latin typeface="Arial" panose="020B0604020202020204" pitchFamily="34" charset="0"/>
                <a:cs typeface="Arial" panose="020B0604020202020204" pitchFamily="34" charset="0"/>
              </a:rPr>
              <a:t>Many infections can be sexually transmitted mainly through condom-less oral, anal or vaginal sex.</a:t>
            </a:r>
          </a:p>
          <a:p>
            <a:pPr algn="just"/>
            <a:r>
              <a:rPr lang="en-GB" dirty="0">
                <a:latin typeface="Arial" panose="020B0604020202020204" pitchFamily="34" charset="0"/>
                <a:cs typeface="Arial" panose="020B0604020202020204" pitchFamily="34" charset="0"/>
              </a:rPr>
              <a:t>While some sexually transmitted infections can have clear and obvious symptoms, some can be </a:t>
            </a:r>
            <a:r>
              <a:rPr lang="en-GB" dirty="0" smtClean="0">
                <a:latin typeface="Arial" panose="020B0604020202020204" pitchFamily="34" charset="0"/>
                <a:cs typeface="Arial" panose="020B0604020202020204" pitchFamily="34" charset="0"/>
              </a:rPr>
              <a:t>asymptomatic </a:t>
            </a:r>
            <a:r>
              <a:rPr lang="en-GB" dirty="0">
                <a:latin typeface="Arial" panose="020B0604020202020204" pitchFamily="34" charset="0"/>
                <a:cs typeface="Arial" panose="020B0604020202020204" pitchFamily="34" charset="0"/>
              </a:rPr>
              <a:t>– this means that individuals are not experiencing symptoms while being infected.</a:t>
            </a:r>
            <a:endParaRPr lang="en-GB" b="0" i="0" dirty="0">
              <a:solidFill>
                <a:srgbClr val="000000"/>
              </a:solidFill>
              <a:effectLst/>
              <a:latin typeface="Arial" panose="020B0604020202020204" pitchFamily="34" charset="0"/>
              <a:cs typeface="Arial" panose="020B0604020202020204" pitchFamily="34" charset="0"/>
            </a:endParaRPr>
          </a:p>
          <a:p>
            <a:endParaRPr lang="en-GB" dirty="0"/>
          </a:p>
        </p:txBody>
      </p:sp>
      <p:pic>
        <p:nvPicPr>
          <p:cNvPr id="4" name="Picture 3" descr="Shape, circle&#10;&#10;Description automatically generated">
            <a:extLst>
              <a:ext uri="{FF2B5EF4-FFF2-40B4-BE49-F238E27FC236}">
                <a16:creationId xmlns:a16="http://schemas.microsoft.com/office/drawing/2014/main" id="{90B17D81-C026-CE5D-F0BB-799041C07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5035084"/>
            <a:ext cx="12359951" cy="18709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4567367"/>
      </p:ext>
    </p:extLst>
  </p:cSld>
  <p:clrMapOvr>
    <a:masterClrMapping/>
  </p:clrMapOvr>
  <mc:AlternateContent xmlns:mc="http://schemas.openxmlformats.org/markup-compatibility/2006" xmlns:p14="http://schemas.microsoft.com/office/powerpoint/2010/main">
    <mc:Choice Requires="p14">
      <p:transition spd="slow" p14:dur="2000" advTm="30544"/>
    </mc:Choice>
    <mc:Fallback xmlns="">
      <p:transition spd="slow" advTm="3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7942-C6C5-58B9-9FC4-91BB35687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495B0-F868-B28E-1080-2BD1ED0BCADA}"/>
              </a:ext>
            </a:extLst>
          </p:cNvPr>
          <p:cNvSpPr>
            <a:spLocks noGrp="1"/>
          </p:cNvSpPr>
          <p:nvPr>
            <p:ph type="title"/>
          </p:nvPr>
        </p:nvSpPr>
        <p:spPr>
          <a:xfrm>
            <a:off x="838200" y="365125"/>
            <a:ext cx="10515600" cy="723011"/>
          </a:xfrm>
        </p:spPr>
        <p:txBody>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can a test identify?</a:t>
            </a:r>
          </a:p>
        </p:txBody>
      </p:sp>
      <p:sp>
        <p:nvSpPr>
          <p:cNvPr id="3" name="Content Placeholder 2">
            <a:extLst>
              <a:ext uri="{FF2B5EF4-FFF2-40B4-BE49-F238E27FC236}">
                <a16:creationId xmlns:a16="http://schemas.microsoft.com/office/drawing/2014/main" id="{1C7A8A8C-F670-D533-62F6-3929243475F4}"/>
              </a:ext>
            </a:extLst>
          </p:cNvPr>
          <p:cNvSpPr>
            <a:spLocks noGrp="1"/>
          </p:cNvSpPr>
          <p:nvPr>
            <p:ph idx="1"/>
          </p:nvPr>
        </p:nvSpPr>
        <p:spPr>
          <a:xfrm>
            <a:off x="838200" y="1088137"/>
            <a:ext cx="10515600" cy="4105656"/>
          </a:xfrm>
        </p:spPr>
        <p:txBody>
          <a:bodyPr>
            <a:normAutofit/>
          </a:bodyPr>
          <a:lstStyle/>
          <a:p>
            <a:endParaRPr lang="en-GB" dirty="0"/>
          </a:p>
          <a:p>
            <a:r>
              <a:rPr lang="en-GB" dirty="0">
                <a:latin typeface="Arial" panose="020B0604020202020204" pitchFamily="34" charset="0"/>
                <a:cs typeface="Arial" panose="020B0604020202020204" pitchFamily="34" charset="0"/>
              </a:rPr>
              <a:t>With different kind of infections, diseases and illnesses, different samples are necessary to detect the cause.</a:t>
            </a:r>
          </a:p>
          <a:p>
            <a:r>
              <a:rPr lang="en-GB" dirty="0">
                <a:latin typeface="Arial" panose="020B0604020202020204" pitchFamily="34" charset="0"/>
                <a:cs typeface="Arial" panose="020B0604020202020204" pitchFamily="34" charset="0"/>
              </a:rPr>
              <a:t>In summary, testing different bodily fluids can identify different things.</a:t>
            </a:r>
          </a:p>
          <a:p>
            <a:r>
              <a:rPr lang="en-GB" dirty="0">
                <a:latin typeface="Arial" panose="020B0604020202020204" pitchFamily="34" charset="0"/>
                <a:cs typeface="Arial" panose="020B0604020202020204" pitchFamily="34" charset="0"/>
              </a:rPr>
              <a:t>In different clinical settings you can be asked to provide a sample of </a:t>
            </a:r>
            <a:r>
              <a:rPr lang="en-GB" dirty="0" smtClean="0">
                <a:latin typeface="Arial" panose="020B0604020202020204" pitchFamily="34" charset="0"/>
                <a:cs typeface="Arial" panose="020B0604020202020204" pitchFamily="34" charset="0"/>
              </a:rPr>
              <a:t>your urine, blood</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or a swab of a potentially infected area such as your throat.</a:t>
            </a:r>
            <a:endParaRPr lang="en-GB" dirty="0">
              <a:latin typeface="Arial" panose="020B0604020202020204" pitchFamily="34" charset="0"/>
              <a:cs typeface="Arial" panose="020B0604020202020204" pitchFamily="34" charset="0"/>
            </a:endParaRPr>
          </a:p>
        </p:txBody>
      </p:sp>
      <p:pic>
        <p:nvPicPr>
          <p:cNvPr id="4" name="Picture 3" descr="Shape, circle&#10;&#10;Description automatically generated">
            <a:extLst>
              <a:ext uri="{FF2B5EF4-FFF2-40B4-BE49-F238E27FC236}">
                <a16:creationId xmlns:a16="http://schemas.microsoft.com/office/drawing/2014/main" id="{0264C393-0DD9-DFDC-8032-2AF809F3E1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4987034"/>
            <a:ext cx="12359951" cy="1870966"/>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37731769"/>
      </p:ext>
    </p:extLst>
  </p:cSld>
  <p:clrMapOvr>
    <a:masterClrMapping/>
  </p:clrMapOvr>
  <mc:AlternateContent xmlns:mc="http://schemas.openxmlformats.org/markup-compatibility/2006" xmlns:p14="http://schemas.microsoft.com/office/powerpoint/2010/main">
    <mc:Choice Requires="p14">
      <p:transition spd="slow" p14:dur="2000" advTm="60052"/>
    </mc:Choice>
    <mc:Fallback xmlns="">
      <p:transition spd="slow" advTm="6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1A4B-54AB-21C1-68C7-5B5155717827}"/>
              </a:ext>
            </a:extLst>
          </p:cNvPr>
          <p:cNvSpPr>
            <a:spLocks noGrp="1"/>
          </p:cNvSpPr>
          <p:nvPr>
            <p:ph type="title"/>
          </p:nvPr>
        </p:nvSpPr>
        <p:spPr>
          <a:xfrm>
            <a:off x="707136" y="766120"/>
            <a:ext cx="10515600" cy="558419"/>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can I get tested?</a:t>
            </a:r>
          </a:p>
        </p:txBody>
      </p:sp>
      <p:sp>
        <p:nvSpPr>
          <p:cNvPr id="3" name="Content Placeholder 2">
            <a:extLst>
              <a:ext uri="{FF2B5EF4-FFF2-40B4-BE49-F238E27FC236}">
                <a16:creationId xmlns:a16="http://schemas.microsoft.com/office/drawing/2014/main" id="{F689CFB4-7D9D-AAF5-B90A-18A703B9BDB7}"/>
              </a:ext>
            </a:extLst>
          </p:cNvPr>
          <p:cNvSpPr>
            <a:spLocks noGrp="1"/>
          </p:cNvSpPr>
          <p:nvPr>
            <p:ph idx="1"/>
          </p:nvPr>
        </p:nvSpPr>
        <p:spPr>
          <a:xfrm>
            <a:off x="535686" y="1491794"/>
            <a:ext cx="11120628" cy="3325495"/>
          </a:xfrm>
        </p:spPr>
        <p:txBody>
          <a:bodyPr>
            <a:normAutofit fontScale="85000" lnSpcReduction="20000"/>
          </a:bodyPr>
          <a:lstStyle/>
          <a:p>
            <a:endParaRPr lang="en-GB" dirty="0"/>
          </a:p>
          <a:p>
            <a:r>
              <a:rPr lang="en-GB" dirty="0">
                <a:latin typeface="Arial" panose="020B0604020202020204" pitchFamily="34" charset="0"/>
                <a:cs typeface="Arial" panose="020B0604020202020204" pitchFamily="34" charset="0"/>
              </a:rPr>
              <a:t>There are various ways you can be tested if you suspect you may have a Sexually Transmitted Infection.</a:t>
            </a:r>
          </a:p>
          <a:p>
            <a:r>
              <a:rPr lang="en-GB" dirty="0">
                <a:latin typeface="Arial" panose="020B0604020202020204" pitchFamily="34" charset="0"/>
                <a:cs typeface="Arial" panose="020B0604020202020204" pitchFamily="34" charset="0"/>
              </a:rPr>
              <a:t>The next few slides will outline the different pathways but there are two main ways you can be tested here in Blackpool</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You can access the Sexual Health Service for young </a:t>
            </a:r>
            <a:r>
              <a:rPr lang="en-GB" dirty="0" smtClean="0">
                <a:latin typeface="Arial" panose="020B0604020202020204" pitchFamily="34" charset="0"/>
                <a:cs typeface="Arial" panose="020B0604020202020204" pitchFamily="34" charset="0"/>
              </a:rPr>
              <a:t>people, if you are aged 24 and under, at </a:t>
            </a:r>
            <a:r>
              <a:rPr lang="en-GB" dirty="0">
                <a:latin typeface="Arial" panose="020B0604020202020204" pitchFamily="34" charset="0"/>
                <a:cs typeface="Arial" panose="020B0604020202020204" pitchFamily="34" charset="0"/>
              </a:rPr>
              <a:t>Connect on Talbot Road and be tested</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If you are aged 16 and over you can visit the Lancashire Sexual Health Service website and </a:t>
            </a:r>
            <a:r>
              <a:rPr lang="en-GB" dirty="0" smtClean="0">
                <a:latin typeface="Arial" panose="020B0604020202020204" pitchFamily="34" charset="0"/>
                <a:cs typeface="Arial" panose="020B0604020202020204" pitchFamily="34" charset="0"/>
              </a:rPr>
              <a:t>order </a:t>
            </a:r>
            <a:r>
              <a:rPr lang="en-GB" dirty="0">
                <a:latin typeface="Arial" panose="020B0604020202020204" pitchFamily="34" charset="0"/>
                <a:cs typeface="Arial" panose="020B0604020202020204" pitchFamily="34" charset="0"/>
              </a:rPr>
              <a:t>an </a:t>
            </a:r>
            <a:r>
              <a:rPr lang="en-GB" dirty="0">
                <a:latin typeface="Arial" panose="020B0604020202020204" pitchFamily="34" charset="0"/>
                <a:cs typeface="Arial" panose="020B0604020202020204" pitchFamily="34" charset="0"/>
                <a:hlinkClick r:id="rId5"/>
              </a:rPr>
              <a:t>STI Test online</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You can visit the Sexual Health Service at Whitegate Health Centre</a:t>
            </a:r>
          </a:p>
        </p:txBody>
      </p:sp>
      <p:pic>
        <p:nvPicPr>
          <p:cNvPr id="4" name="Picture 3" descr="Shape, circle&#10;&#10;Description automatically generated">
            <a:extLst>
              <a:ext uri="{FF2B5EF4-FFF2-40B4-BE49-F238E27FC236}">
                <a16:creationId xmlns:a16="http://schemas.microsoft.com/office/drawing/2014/main" id="{34ECB0A4-CB33-8CD3-CDC6-44D03448C5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27" b="27231"/>
          <a:stretch/>
        </p:blipFill>
        <p:spPr>
          <a:xfrm>
            <a:off x="-167951" y="5103391"/>
            <a:ext cx="12359951" cy="1750489"/>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82233436"/>
      </p:ext>
    </p:extLst>
  </p:cSld>
  <p:clrMapOvr>
    <a:masterClrMapping/>
  </p:clrMapOvr>
  <mc:AlternateContent xmlns:mc="http://schemas.openxmlformats.org/markup-compatibility/2006" xmlns:p14="http://schemas.microsoft.com/office/powerpoint/2010/main">
    <mc:Choice Requires="p14">
      <p:transition spd="slow" p14:dur="2000" advTm="27265"/>
    </mc:Choice>
    <mc:Fallback xmlns="">
      <p:transition spd="slow" advTm="2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1A4B-54AB-21C1-68C7-5B5155717827}"/>
              </a:ext>
            </a:extLst>
          </p:cNvPr>
          <p:cNvSpPr>
            <a:spLocks noGrp="1"/>
          </p:cNvSpPr>
          <p:nvPr>
            <p:ph type="title"/>
          </p:nvPr>
        </p:nvSpPr>
        <p:spPr>
          <a:xfrm>
            <a:off x="707136" y="766120"/>
            <a:ext cx="10515600" cy="558419"/>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I order a test online?</a:t>
            </a:r>
          </a:p>
        </p:txBody>
      </p:sp>
      <p:sp>
        <p:nvSpPr>
          <p:cNvPr id="3" name="Content Placeholder 2">
            <a:extLst>
              <a:ext uri="{FF2B5EF4-FFF2-40B4-BE49-F238E27FC236}">
                <a16:creationId xmlns:a16="http://schemas.microsoft.com/office/drawing/2014/main" id="{F689CFB4-7D9D-AAF5-B90A-18A703B9BDB7}"/>
              </a:ext>
            </a:extLst>
          </p:cNvPr>
          <p:cNvSpPr>
            <a:spLocks noGrp="1"/>
          </p:cNvSpPr>
          <p:nvPr>
            <p:ph idx="1"/>
          </p:nvPr>
        </p:nvSpPr>
        <p:spPr>
          <a:xfrm>
            <a:off x="535686" y="1491794"/>
            <a:ext cx="11120628" cy="3325495"/>
          </a:xfrm>
        </p:spPr>
        <p:txBody>
          <a:bodyPr>
            <a:normAutofit/>
          </a:bodyPr>
          <a:lstStyle/>
          <a:p>
            <a:endParaRPr lang="en-GB" dirty="0"/>
          </a:p>
          <a:p>
            <a:r>
              <a:rPr lang="en-GB" dirty="0">
                <a:latin typeface="Arial" panose="020B0604020202020204" pitchFamily="34" charset="0"/>
                <a:cs typeface="Arial" panose="020B0604020202020204" pitchFamily="34" charset="0"/>
              </a:rPr>
              <a:t>The short answer to this is yes! You can do order a test online if…</a:t>
            </a:r>
          </a:p>
          <a:p>
            <a:pPr lvl="1"/>
            <a:r>
              <a:rPr lang="en-GB" dirty="0">
                <a:latin typeface="Arial" panose="020B0604020202020204" pitchFamily="34" charset="0"/>
                <a:cs typeface="Arial" panose="020B0604020202020204" pitchFamily="34" charset="0"/>
              </a:rPr>
              <a:t>You are over the age of 16.</a:t>
            </a:r>
          </a:p>
          <a:p>
            <a:pPr lvl="1"/>
            <a:r>
              <a:rPr lang="en-GB" dirty="0">
                <a:latin typeface="Arial" panose="020B0604020202020204" pitchFamily="34" charset="0"/>
                <a:cs typeface="Arial" panose="020B0604020202020204" pitchFamily="34" charset="0"/>
              </a:rPr>
              <a:t>You are Asymptomatic (you are not displaying any symptoms).</a:t>
            </a:r>
          </a:p>
          <a:p>
            <a:r>
              <a:rPr lang="en-GB" dirty="0">
                <a:latin typeface="Arial" panose="020B0604020202020204" pitchFamily="34" charset="0"/>
                <a:cs typeface="Arial" panose="020B0604020202020204" pitchFamily="34" charset="0"/>
              </a:rPr>
              <a:t>You can </a:t>
            </a:r>
            <a:r>
              <a:rPr lang="en-GB" dirty="0" smtClean="0">
                <a:latin typeface="Arial" panose="020B0604020202020204" pitchFamily="34" charset="0"/>
                <a:cs typeface="Arial" panose="020B0604020202020204" pitchFamily="34" charset="0"/>
              </a:rPr>
              <a:t>order </a:t>
            </a:r>
            <a:r>
              <a:rPr lang="en-GB" dirty="0">
                <a:latin typeface="Arial" panose="020B0604020202020204" pitchFamily="34" charset="0"/>
                <a:cs typeface="Arial" panose="020B0604020202020204" pitchFamily="34" charset="0"/>
              </a:rPr>
              <a:t>a test online by clicking </a:t>
            </a:r>
            <a:r>
              <a:rPr lang="en-GB" dirty="0">
                <a:latin typeface="Arial" panose="020B0604020202020204" pitchFamily="34" charset="0"/>
                <a:cs typeface="Arial" panose="020B0604020202020204" pitchFamily="34" charset="0"/>
                <a:hlinkClick r:id="rId5"/>
              </a:rPr>
              <a:t>HERE</a:t>
            </a:r>
            <a:r>
              <a:rPr lang="en-GB" dirty="0">
                <a:latin typeface="Arial" panose="020B0604020202020204" pitchFamily="34" charset="0"/>
                <a:cs typeface="Arial" panose="020B0604020202020204" pitchFamily="34" charset="0"/>
              </a:rPr>
              <a:t>.</a:t>
            </a:r>
            <a:endParaRPr lang="en-GB" dirty="0"/>
          </a:p>
        </p:txBody>
      </p:sp>
      <p:pic>
        <p:nvPicPr>
          <p:cNvPr id="4" name="Picture 3" descr="Shape, circle&#10;&#10;Description automatically generated">
            <a:extLst>
              <a:ext uri="{FF2B5EF4-FFF2-40B4-BE49-F238E27FC236}">
                <a16:creationId xmlns:a16="http://schemas.microsoft.com/office/drawing/2014/main" id="{34ECB0A4-CB33-8CD3-CDC6-44D03448C5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27" b="27231"/>
          <a:stretch/>
        </p:blipFill>
        <p:spPr>
          <a:xfrm>
            <a:off x="-167951" y="5103391"/>
            <a:ext cx="12359951" cy="175048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4510585"/>
      </p:ext>
    </p:extLst>
  </p:cSld>
  <p:clrMapOvr>
    <a:masterClrMapping/>
  </p:clrMapOvr>
  <mc:AlternateContent xmlns:mc="http://schemas.openxmlformats.org/markup-compatibility/2006" xmlns:p14="http://schemas.microsoft.com/office/powerpoint/2010/main">
    <mc:Choice Requires="p14">
      <p:transition spd="slow" p14:dur="2000" advTm="23067"/>
    </mc:Choice>
    <mc:Fallback xmlns="">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6BDE-0BD7-0DC6-BF41-F49371C62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ACBE5-76F5-1B83-7112-6A4D031AD410}"/>
              </a:ext>
            </a:extLst>
          </p:cNvPr>
          <p:cNvSpPr>
            <a:spLocks noGrp="1"/>
          </p:cNvSpPr>
          <p:nvPr>
            <p:ph type="title"/>
          </p:nvPr>
        </p:nvSpPr>
        <p:spPr>
          <a:xfrm>
            <a:off x="838200" y="227965"/>
            <a:ext cx="10515600" cy="558419"/>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if I am under the age of 16?</a:t>
            </a:r>
          </a:p>
        </p:txBody>
      </p:sp>
      <p:sp>
        <p:nvSpPr>
          <p:cNvPr id="3" name="Content Placeholder 2">
            <a:extLst>
              <a:ext uri="{FF2B5EF4-FFF2-40B4-BE49-F238E27FC236}">
                <a16:creationId xmlns:a16="http://schemas.microsoft.com/office/drawing/2014/main" id="{048649A8-5604-0021-87D0-F8168757C97D}"/>
              </a:ext>
            </a:extLst>
          </p:cNvPr>
          <p:cNvSpPr>
            <a:spLocks noGrp="1"/>
          </p:cNvSpPr>
          <p:nvPr>
            <p:ph idx="1"/>
          </p:nvPr>
        </p:nvSpPr>
        <p:spPr>
          <a:xfrm>
            <a:off x="728472" y="865505"/>
            <a:ext cx="11120628" cy="4099687"/>
          </a:xfrm>
        </p:spPr>
        <p:txBody>
          <a:bodyPr>
            <a:normAutofit/>
          </a:bodyPr>
          <a:lstStyle/>
          <a:p>
            <a:endParaRPr lang="en-GB" dirty="0"/>
          </a:p>
          <a:p>
            <a:r>
              <a:rPr lang="en-GB" dirty="0">
                <a:latin typeface="Arial" panose="020B0604020202020204" pitchFamily="34" charset="0"/>
                <a:cs typeface="Arial" panose="020B0604020202020204" pitchFamily="34" charset="0"/>
              </a:rPr>
              <a:t>If you are under the age of 16 you will not be able to order a test online.</a:t>
            </a:r>
          </a:p>
          <a:p>
            <a:r>
              <a:rPr lang="en-GB" dirty="0">
                <a:latin typeface="Arial" panose="020B0604020202020204" pitchFamily="34" charset="0"/>
                <a:cs typeface="Arial" panose="020B0604020202020204" pitchFamily="34" charset="0"/>
              </a:rPr>
              <a:t>Instead you will be encouraged to visit Connect on Talbot Road in Blackpool. </a:t>
            </a:r>
          </a:p>
          <a:p>
            <a:r>
              <a:rPr lang="en-GB" dirty="0">
                <a:latin typeface="Arial" panose="020B0604020202020204" pitchFamily="34" charset="0"/>
                <a:cs typeface="Arial" panose="020B0604020202020204" pitchFamily="34" charset="0"/>
              </a:rPr>
              <a:t>As the age of consent in the United Kingdom is 16 and over, we would ask some questions before issuing a test to ensure we keep you safe and that there are no concerns.</a:t>
            </a:r>
            <a:endParaRPr lang="en-GB" dirty="0"/>
          </a:p>
          <a:p>
            <a:pPr marL="0" indent="0">
              <a:buNone/>
            </a:pPr>
            <a:endParaRPr lang="en-GB" dirty="0"/>
          </a:p>
        </p:txBody>
      </p:sp>
      <p:pic>
        <p:nvPicPr>
          <p:cNvPr id="4" name="Picture 3" descr="Shape, circle&#10;&#10;Description automatically generated">
            <a:extLst>
              <a:ext uri="{FF2B5EF4-FFF2-40B4-BE49-F238E27FC236}">
                <a16:creationId xmlns:a16="http://schemas.microsoft.com/office/drawing/2014/main" id="{D5BC9543-94B4-8B5B-616A-11ABE1FB0D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7" b="27231"/>
          <a:stretch/>
        </p:blipFill>
        <p:spPr>
          <a:xfrm>
            <a:off x="0" y="5252823"/>
            <a:ext cx="12192000" cy="160517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4934749"/>
      </p:ext>
    </p:extLst>
  </p:cSld>
  <p:clrMapOvr>
    <a:masterClrMapping/>
  </p:clrMapOvr>
  <mc:AlternateContent xmlns:mc="http://schemas.openxmlformats.org/markup-compatibility/2006" xmlns:p14="http://schemas.microsoft.com/office/powerpoint/2010/main">
    <mc:Choice Requires="p14">
      <p:transition spd="slow" p14:dur="2000" advTm="46630"/>
    </mc:Choice>
    <mc:Fallback xmlns="">
      <p:transition spd="slow" advTm="4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6BDE-0BD7-0DC6-BF41-F49371C62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ACBE5-76F5-1B83-7112-6A4D031AD410}"/>
              </a:ext>
            </a:extLst>
          </p:cNvPr>
          <p:cNvSpPr>
            <a:spLocks noGrp="1"/>
          </p:cNvSpPr>
          <p:nvPr>
            <p:ph type="title"/>
          </p:nvPr>
        </p:nvSpPr>
        <p:spPr>
          <a:xfrm>
            <a:off x="838200" y="227965"/>
            <a:ext cx="10515600" cy="558419"/>
          </a:xfrm>
        </p:spPr>
        <p:txBody>
          <a:bodyPr>
            <a:noAutofit/>
          </a:bodyPr>
          <a:lstStyle/>
          <a:p>
            <a:r>
              <a:rPr lang="en-GB" b="1"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if I am symptomatic?</a:t>
            </a:r>
          </a:p>
        </p:txBody>
      </p:sp>
      <p:sp>
        <p:nvSpPr>
          <p:cNvPr id="3" name="Content Placeholder 2">
            <a:extLst>
              <a:ext uri="{FF2B5EF4-FFF2-40B4-BE49-F238E27FC236}">
                <a16:creationId xmlns:a16="http://schemas.microsoft.com/office/drawing/2014/main" id="{048649A8-5604-0021-87D0-F8168757C97D}"/>
              </a:ext>
            </a:extLst>
          </p:cNvPr>
          <p:cNvSpPr>
            <a:spLocks noGrp="1"/>
          </p:cNvSpPr>
          <p:nvPr>
            <p:ph idx="1"/>
          </p:nvPr>
        </p:nvSpPr>
        <p:spPr>
          <a:xfrm>
            <a:off x="728472" y="865505"/>
            <a:ext cx="11120628" cy="4099687"/>
          </a:xfrm>
        </p:spPr>
        <p:txBody>
          <a:bodyPr>
            <a:normAutofit/>
          </a:bodyPr>
          <a:lstStyle/>
          <a:p>
            <a:endParaRPr lang="en-GB" dirty="0"/>
          </a:p>
          <a:p>
            <a:r>
              <a:rPr lang="en-GB" dirty="0">
                <a:latin typeface="Arial" panose="020B0604020202020204" pitchFamily="34" charset="0"/>
                <a:cs typeface="Arial" panose="020B0604020202020204" pitchFamily="34" charset="0"/>
              </a:rPr>
              <a:t>If you are symptomatic (this means you are displaying symptoms of a Sexually Transmitted Infection), you will not be </a:t>
            </a:r>
            <a:r>
              <a:rPr lang="en-GB" dirty="0" smtClean="0">
                <a:latin typeface="Arial" panose="020B0604020202020204" pitchFamily="34" charset="0"/>
                <a:cs typeface="Arial" panose="020B0604020202020204" pitchFamily="34" charset="0"/>
              </a:rPr>
              <a:t>able to order a test online.</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Instead, you will be encouraged to attend your nearest Sexual Health Service.</a:t>
            </a:r>
          </a:p>
          <a:p>
            <a:r>
              <a:rPr lang="en-GB" dirty="0">
                <a:latin typeface="Arial" panose="020B0604020202020204" pitchFamily="34" charset="0"/>
                <a:cs typeface="Arial" panose="020B0604020202020204" pitchFamily="34" charset="0"/>
              </a:rPr>
              <a:t>This is so the best course of treatment can be identified and prescribed as quickly as possible – which is by visiting the service in person.</a:t>
            </a:r>
            <a:endParaRPr lang="en-GB" dirty="0"/>
          </a:p>
          <a:p>
            <a:pPr marL="0" indent="0">
              <a:buNone/>
            </a:pPr>
            <a:endParaRPr lang="en-GB" dirty="0"/>
          </a:p>
        </p:txBody>
      </p:sp>
      <p:pic>
        <p:nvPicPr>
          <p:cNvPr id="4" name="Picture 3" descr="Shape, circle&#10;&#10;Description automatically generated">
            <a:extLst>
              <a:ext uri="{FF2B5EF4-FFF2-40B4-BE49-F238E27FC236}">
                <a16:creationId xmlns:a16="http://schemas.microsoft.com/office/drawing/2014/main" id="{D5BC9543-94B4-8B5B-616A-11ABE1FB0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7231"/>
          <a:stretch/>
        </p:blipFill>
        <p:spPr>
          <a:xfrm>
            <a:off x="0" y="5252823"/>
            <a:ext cx="12192000" cy="160517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69153823"/>
      </p:ext>
    </p:extLst>
  </p:cSld>
  <p:clrMapOvr>
    <a:masterClrMapping/>
  </p:clrMapOvr>
  <mc:AlternateContent xmlns:mc="http://schemas.openxmlformats.org/markup-compatibility/2006" xmlns:p14="http://schemas.microsoft.com/office/powerpoint/2010/main">
    <mc:Choice Requires="p14">
      <p:transition spd="slow" p14:dur="2000" advTm="58546"/>
    </mc:Choice>
    <mc:Fallback xmlns="">
      <p:transition spd="slow" advTm="5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c2ac91a1e8b4255ea3a7690f806a141d">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7443cd0a388fbf920dd168bca2a34db3"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C2FA51-2751-49BD-BF5B-B7C837171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A484D3-E99C-4C4F-AC37-F8899862FB76}">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a5df385a-932b-409d-8d40-e669c1d6a4b3"/>
    <ds:schemaRef ds:uri="f541a8cc-421f-47cf-94ea-57fb9e91cf72"/>
    <ds:schemaRef ds:uri="http://www.w3.org/XML/1998/namespace"/>
  </ds:schemaRefs>
</ds:datastoreItem>
</file>

<file path=customXml/itemProps3.xml><?xml version="1.0" encoding="utf-8"?>
<ds:datastoreItem xmlns:ds="http://schemas.openxmlformats.org/officeDocument/2006/customXml" ds:itemID="{8F2CA304-1DE7-49C2-9CA6-9BEA595FC6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1092</TotalTime>
  <Words>1092</Words>
  <Application>Microsoft Office PowerPoint</Application>
  <PresentationFormat>Widescreen</PresentationFormat>
  <Paragraphs>87</Paragraphs>
  <Slides>12</Slides>
  <Notes>9</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ＭＳ Ｐゴシック</vt:lpstr>
      <vt:lpstr>Aptos</vt:lpstr>
      <vt:lpstr>Aptos Display</vt:lpstr>
      <vt:lpstr>Arial</vt:lpstr>
      <vt:lpstr>Calibri</vt:lpstr>
      <vt:lpstr>Calibri Light</vt:lpstr>
      <vt:lpstr>Wingdings</vt:lpstr>
      <vt:lpstr>Office Theme</vt:lpstr>
      <vt:lpstr>BLACKPOOL COVER SLIDE</vt:lpstr>
      <vt:lpstr>Public Health Briefing: Sexually Transmitted Infection (STI) Testing in Blackpool</vt:lpstr>
      <vt:lpstr>PowerPoint Presentation</vt:lpstr>
      <vt:lpstr>What we will cover</vt:lpstr>
      <vt:lpstr>Why should I get tested?</vt:lpstr>
      <vt:lpstr>What can a test identify?</vt:lpstr>
      <vt:lpstr>How can I get tested?</vt:lpstr>
      <vt:lpstr>Can I order a test online?</vt:lpstr>
      <vt:lpstr>What if I am under the age of 16?</vt:lpstr>
      <vt:lpstr>What if I am symptomatic?</vt:lpstr>
      <vt:lpstr>How do I get my results?</vt:lpstr>
      <vt:lpstr>Local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Briefing: PrEP &amp; PEP</dc:title>
  <dc:creator>JENKINS, Michelle (BLACKPOOL TEACHING HOSPITALS NHS FOUNDATION TRUST)</dc:creator>
  <cp:lastModifiedBy>Sam Richardson</cp:lastModifiedBy>
  <cp:revision>46</cp:revision>
  <dcterms:created xsi:type="dcterms:W3CDTF">2025-01-28T13:04:34Z</dcterms:created>
  <dcterms:modified xsi:type="dcterms:W3CDTF">2025-07-09T08:59:28Z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