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256" r:id="rId5"/>
    <p:sldId id="304" r:id="rId6"/>
    <p:sldId id="265" r:id="rId7"/>
    <p:sldId id="266" r:id="rId8"/>
    <p:sldId id="262" r:id="rId9"/>
    <p:sldId id="267" r:id="rId10"/>
    <p:sldId id="268" r:id="rId11"/>
    <p:sldId id="273" r:id="rId12"/>
    <p:sldId id="269" r:id="rId13"/>
    <p:sldId id="270" r:id="rId14"/>
    <p:sldId id="271" r:id="rId15"/>
    <p:sldId id="272"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8" r:id="rId34"/>
    <p:sldId id="292" r:id="rId35"/>
    <p:sldId id="294" r:id="rId36"/>
    <p:sldId id="295" r:id="rId37"/>
    <p:sldId id="296" r:id="rId38"/>
    <p:sldId id="297" r:id="rId39"/>
    <p:sldId id="299" r:id="rId40"/>
    <p:sldId id="300" r:id="rId41"/>
    <p:sldId id="301" r:id="rId42"/>
    <p:sldId id="302" r:id="rId43"/>
    <p:sldId id="303" r:id="rId44"/>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8" autoAdjust="0"/>
    <p:restoredTop sz="63824" autoAdjust="0"/>
  </p:normalViewPr>
  <p:slideViewPr>
    <p:cSldViewPr>
      <p:cViewPr varScale="1">
        <p:scale>
          <a:sx n="42" d="100"/>
          <a:sy n="42" d="100"/>
        </p:scale>
        <p:origin x="1332" y="28"/>
      </p:cViewPr>
      <p:guideLst>
        <p:guide orient="horz" pos="2160"/>
        <p:guide pos="3840"/>
      </p:guideLst>
    </p:cSldViewPr>
  </p:slideViewPr>
  <p:notesTextViewPr>
    <p:cViewPr>
      <p:scale>
        <a:sx n="100" d="100"/>
        <a:sy n="100" d="100"/>
      </p:scale>
      <p:origin x="0" y="0"/>
    </p:cViewPr>
  </p:notesTextViewPr>
  <p:notesViewPr>
    <p:cSldViewPr>
      <p:cViewPr varScale="1">
        <p:scale>
          <a:sx n="50" d="100"/>
          <a:sy n="50" d="100"/>
        </p:scale>
        <p:origin x="1856"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71CAE-8C9A-B64C-BFCE-8049EC61D713}"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CB0AA-B8B0-A145-9CBA-805239FC99BD}" type="slidenum">
              <a:rPr lang="en-US" smtClean="0"/>
              <a:t>‹#›</a:t>
            </a:fld>
            <a:endParaRPr lang="en-US"/>
          </a:p>
        </p:txBody>
      </p:sp>
    </p:spTree>
    <p:extLst>
      <p:ext uri="{BB962C8B-B14F-4D97-AF65-F5344CB8AC3E}">
        <p14:creationId xmlns:p14="http://schemas.microsoft.com/office/powerpoint/2010/main" val="65791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afeguarding.thekeysupport.com/factsheets-and-briefings/financially-motivated-sexual-extortion-sextortion-parent-and-staff-factsheet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a:p>
        </p:txBody>
      </p:sp>
    </p:spTree>
    <p:extLst>
      <p:ext uri="{BB962C8B-B14F-4D97-AF65-F5344CB8AC3E}">
        <p14:creationId xmlns:p14="http://schemas.microsoft.com/office/powerpoint/2010/main" val="3287279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a:buFont typeface="Arial" panose="020B0604020202020204" pitchFamily="34" charset="0"/>
              <a:buChar char="•"/>
            </a:pPr>
            <a:r>
              <a:rPr lang="en-US" dirty="0"/>
              <a:t>Explain that this slide is a follow-on from the previous slide, listing further groups of pupils who are more vulnerable to abuse</a:t>
            </a:r>
          </a:p>
          <a:p>
            <a:pPr marL="170730" indent="-170730">
              <a:buFont typeface="Arial" panose="020B0604020202020204" pitchFamily="34" charset="0"/>
              <a:buChar char="•"/>
            </a:pPr>
            <a:r>
              <a:rPr lang="en-US" b="1" dirty="0"/>
              <a:t>Select</a:t>
            </a:r>
            <a:r>
              <a:rPr lang="en-US" dirty="0"/>
              <a:t> to bring up the groups of pupils who are more likely to need early help or may be at greater risk of harm and run through them These include pupils who:</a:t>
            </a:r>
          </a:p>
          <a:p>
            <a:pPr marL="626010" lvl="1" indent="-170730" defTabSz="910560">
              <a:buFont typeface="Arial" panose="020B0604020202020204" pitchFamily="34" charset="0"/>
              <a:buChar char="•"/>
              <a:defRPr/>
            </a:pPr>
            <a:r>
              <a:rPr lang="en-US" dirty="0"/>
              <a:t>Are in challenging family circumstances </a:t>
            </a:r>
            <a:r>
              <a:rPr lang="en-GB" b="0" i="0" dirty="0">
                <a:solidFill>
                  <a:srgbClr val="1D1C1D"/>
                </a:solidFill>
                <a:effectLst/>
                <a:latin typeface="Slack-Lato"/>
              </a:rPr>
              <a:t>–</a:t>
            </a:r>
            <a:r>
              <a:rPr lang="en-US" dirty="0"/>
              <a:t> for example, living around drug and alcohol misuse or domestic abuse</a:t>
            </a:r>
          </a:p>
          <a:p>
            <a:pPr marL="626010" lvl="1" indent="-170730" defTabSz="910560">
              <a:buFont typeface="Arial" panose="020B0604020202020204" pitchFamily="34" charset="0"/>
              <a:buChar char="•"/>
              <a:defRPr/>
            </a:pPr>
            <a:r>
              <a:rPr lang="en-US" dirty="0"/>
              <a:t>Are at risk of abuse linked to faith or belief </a:t>
            </a:r>
          </a:p>
          <a:p>
            <a:pPr marL="626010" marR="0" lvl="1" indent="-170730" algn="l" defTabSz="910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at risk of </a:t>
            </a:r>
            <a:r>
              <a:rPr lang="en-US" dirty="0" err="1"/>
              <a:t>radicalisation</a:t>
            </a:r>
            <a:endParaRPr lang="en-US" dirty="0"/>
          </a:p>
          <a:p>
            <a:pPr marL="626010" marR="0" lvl="1" indent="-170730" algn="l" defTabSz="910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at risk of modern slavery, trafficking or sexual or criminal exploitation</a:t>
            </a:r>
          </a:p>
          <a:p>
            <a:pPr marL="626010" marR="0" lvl="1" indent="-170730" algn="l" defTabSz="910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misusing drugs or alcohol </a:t>
            </a:r>
          </a:p>
          <a:p>
            <a:pPr marL="626010" marR="0" lvl="1" indent="-170730" algn="l" defTabSz="910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young carers </a:t>
            </a:r>
          </a:p>
          <a:p>
            <a:pPr marL="626010" marR="0" lvl="1" indent="-170730" algn="l" defTabSz="910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involved in a gang </a:t>
            </a:r>
          </a:p>
          <a:p>
            <a:pPr marL="626010" lvl="1" indent="-170730">
              <a:buFont typeface="Arial" panose="020B0604020202020204" pitchFamily="34" charset="0"/>
              <a:buChar char="•"/>
            </a:pPr>
            <a:r>
              <a:rPr lang="en-US" dirty="0"/>
              <a:t>Are showing signs of being drawn into antisocial or criminal behaviour, including gang involvement and association with </a:t>
            </a:r>
            <a:r>
              <a:rPr lang="en-US" dirty="0" err="1"/>
              <a:t>organised</a:t>
            </a:r>
            <a:r>
              <a:rPr lang="en-US" dirty="0"/>
              <a:t> crime or county lines</a:t>
            </a:r>
          </a:p>
          <a:p>
            <a:pPr marL="626010" marR="0" lvl="1" indent="-170730" algn="l" defTabSz="910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educated at home and therefore less visible to the services</a:t>
            </a:r>
            <a:r>
              <a:rPr lang="en-GB" dirty="0"/>
              <a:t> that are there to keep them safe and supported in line with their needs</a:t>
            </a:r>
            <a:endParaRPr lang="en-US" dirty="0"/>
          </a:p>
          <a:p>
            <a:pPr marL="626010" marR="0" lvl="1" indent="-170730" algn="l" defTabSz="910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Have a family member experiencing poor mental health </a:t>
            </a:r>
          </a:p>
          <a:p>
            <a:pPr marL="170730" indent="-170730">
              <a:buFont typeface="Arial" panose="020B0604020202020204" pitchFamily="34" charset="0"/>
              <a:buChar char="•"/>
            </a:pPr>
            <a:r>
              <a:rPr lang="en-US" dirty="0"/>
              <a:t>Note that early help </a:t>
            </a:r>
            <a:r>
              <a:rPr lang="en-GB" dirty="0"/>
              <a:t>means providing support as soon as a problem emerges at any point in a child’s life, from the foundation years through to the teenage years</a:t>
            </a:r>
          </a:p>
          <a:p>
            <a:pPr marL="0" indent="0">
              <a:buFont typeface="Arial" panose="020B0604020202020204" pitchFamily="34" charset="0"/>
              <a:buNone/>
            </a:pPr>
            <a:endParaRPr lang="en-GB" b="0"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p>
          <a:p>
            <a:pPr marL="170730" indent="-170730">
              <a:buFont typeface="Arial" panose="020B0604020202020204" pitchFamily="34" charset="0"/>
              <a:buChar char="•"/>
            </a:pPr>
            <a:r>
              <a:rPr lang="en-US" baseline="0" dirty="0"/>
              <a:t>GOV.UK – Department for Education (DfE), </a:t>
            </a:r>
            <a:r>
              <a:rPr lang="en-US" i="1" baseline="0" dirty="0"/>
              <a:t>Keeping Children Safe in Education</a:t>
            </a:r>
            <a:r>
              <a:rPr lang="en-US" baseline="0" dirty="0"/>
              <a:t>. https://www.gov.uk/government/publications/keeping-children-safe-in-education--2</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B3CA2E7-F72A-4227-8823-B39AD09B568A}" type="slidenum">
              <a:rPr lang="en-GB" smtClean="0"/>
              <a:t>15</a:t>
            </a:fld>
            <a:endParaRPr lang="en-GB"/>
          </a:p>
        </p:txBody>
      </p:sp>
    </p:spTree>
    <p:extLst>
      <p:ext uri="{BB962C8B-B14F-4D97-AF65-F5344CB8AC3E}">
        <p14:creationId xmlns:p14="http://schemas.microsoft.com/office/powerpoint/2010/main" val="3907345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a:buFont typeface="Arial" panose="020B0604020202020204" pitchFamily="34" charset="0"/>
              <a:buChar char="•"/>
            </a:pPr>
            <a:r>
              <a:rPr lang="en-US" dirty="0"/>
              <a:t>Tell staff you're going to look at a particular group in more detail now: pupils with special educational needs and disabilities (SEND) and social, emotional and mental health needs (SEMH)</a:t>
            </a:r>
          </a:p>
          <a:p>
            <a:pPr marL="170730" indent="-170730">
              <a:buFont typeface="Arial" panose="020B0604020202020204" pitchFamily="34" charset="0"/>
              <a:buChar char="•"/>
            </a:pPr>
            <a:r>
              <a:rPr lang="en-US" dirty="0"/>
              <a:t>Highlight that children with disabilities are </a:t>
            </a:r>
            <a:r>
              <a:rPr lang="en-US" b="1" dirty="0"/>
              <a:t>over 3 times more likely </a:t>
            </a:r>
            <a:r>
              <a:rPr lang="en-US" dirty="0"/>
              <a:t>to be abused than other children</a:t>
            </a:r>
          </a:p>
          <a:p>
            <a:pPr marL="170730" indent="-170730">
              <a:buFont typeface="Arial" panose="020B0604020202020204" pitchFamily="34" charset="0"/>
              <a:buChar char="•"/>
            </a:pPr>
            <a:r>
              <a:rPr lang="en-US" dirty="0"/>
              <a:t>Explain they're more vulnerable as they might: </a:t>
            </a:r>
          </a:p>
          <a:p>
            <a:pPr marL="626010" lvl="1" indent="-170730" defTabSz="910560">
              <a:buFont typeface="Arial" panose="020B0604020202020204" pitchFamily="34" charset="0"/>
              <a:buChar char="•"/>
              <a:defRPr/>
            </a:pPr>
            <a:r>
              <a:rPr lang="en-US" dirty="0"/>
              <a:t>Rely on others for assistance and care, giving abusers more opportunities to abuse them. They might be more prone to trusting others, and/or naïve when it comes to abusive behaviour. For example, they may be more likely to believe lies told to them by strangers on the internet, or more likely to assume that an abusive family situation is normal</a:t>
            </a:r>
          </a:p>
          <a:p>
            <a:pPr marL="626010" lvl="1" indent="-170730">
              <a:buFont typeface="Arial" panose="020B0604020202020204" pitchFamily="34" charset="0"/>
              <a:buChar char="•"/>
            </a:pPr>
            <a:r>
              <a:rPr lang="en-US" dirty="0"/>
              <a:t>Find it harder to communicate their abuse. This could be due to communication barriers caused by their speech, language and communication needs, or because they’re more isolated and have fewer opportunities to tell someone about abuse</a:t>
            </a:r>
          </a:p>
          <a:p>
            <a:pPr marL="626010" lvl="1" indent="-170730" defTabSz="910560">
              <a:buFont typeface="Arial" panose="020B0604020202020204" pitchFamily="34" charset="0"/>
              <a:buChar char="•"/>
              <a:defRPr/>
            </a:pPr>
            <a:r>
              <a:rPr lang="en-US" dirty="0"/>
              <a:t>Be less likely to understand that what they're experiencing is abuse. This doesn’t mean they aren’t harmed by abuse, though – they’re still experiencing harm</a:t>
            </a:r>
          </a:p>
          <a:p>
            <a:pPr marL="626010" lvl="1" indent="-170730">
              <a:buFont typeface="Arial" panose="020B0604020202020204" pitchFamily="34" charset="0"/>
              <a:buChar char="•"/>
            </a:pPr>
            <a:r>
              <a:rPr lang="en-US" dirty="0"/>
              <a:t>Be more prone to isolation and/or bullying by their peer group due to their SEN or disability</a:t>
            </a:r>
          </a:p>
          <a:p>
            <a:pPr marL="626010" lvl="1" indent="-170730">
              <a:buFont typeface="Arial" panose="020B0604020202020204" pitchFamily="34" charset="0"/>
              <a:buChar char="•"/>
            </a:pPr>
            <a:r>
              <a:rPr lang="en-US" dirty="0"/>
              <a:t>Find it harder to communicate their feelings and emotions </a:t>
            </a:r>
          </a:p>
          <a:p>
            <a:pPr marL="170730" indent="-170730" defTabSz="910560">
              <a:buFont typeface="Arial" panose="020B0604020202020204" pitchFamily="34" charset="0"/>
              <a:buChar char="•"/>
              <a:defRPr/>
            </a:pPr>
            <a:r>
              <a:rPr lang="en-US" dirty="0"/>
              <a:t>Signs of abuse can also be missed, as they're seen as symptoms of their SEN or disability or caused by their SEN or disability. For example, bruises might be assumed to be caused by disability equipment or problems with mobility. Or, children experiencing abuse or attempting to tell someone about their abuse might self-harm or display inappropriate sexual behaviour, or other repetitive or challenging behaviours, which are misinterpreted as part of their needs or disabilities</a:t>
            </a:r>
          </a:p>
          <a:p>
            <a:pPr marL="170730" indent="-170730">
              <a:buFont typeface="Arial" panose="020B0604020202020204" pitchFamily="34" charset="0"/>
              <a:buChar char="•"/>
            </a:pPr>
            <a:r>
              <a:rPr lang="en-US" dirty="0"/>
              <a:t>Remind staff that:</a:t>
            </a:r>
          </a:p>
          <a:p>
            <a:pPr marL="626010" lvl="1" indent="-170730">
              <a:buFont typeface="Arial" panose="020B0604020202020204" pitchFamily="34" charset="0"/>
              <a:buChar char="•"/>
            </a:pPr>
            <a:r>
              <a:rPr lang="en-US" dirty="0"/>
              <a:t>All forms of SEND are different, and even 2 pupils with the same form of SEND may have different strengths and weaknesses. All these risk factors may or may not be true for any individual</a:t>
            </a:r>
          </a:p>
          <a:p>
            <a:pPr marL="626010" lvl="1" indent="-170730">
              <a:buFont typeface="Arial" panose="020B0604020202020204" pitchFamily="34" charset="0"/>
              <a:buChar char="•"/>
            </a:pPr>
            <a:r>
              <a:rPr lang="en-US" dirty="0"/>
              <a:t>SEND is more than the stereotyped use of wheelchairs and/or blindness or deafness – a lot of SEN and disabilities are invisible, and it can be easy to forget that these children are also vulnerable. For example, neurodivergent pupils can be particularly good at ‘masking’, where they hide their struggles and act as though everything is fine when it’s not</a:t>
            </a:r>
          </a:p>
          <a:p>
            <a:pPr marL="170730" indent="-170730">
              <a:buFont typeface="Arial" panose="020B0604020202020204" pitchFamily="34" charset="0"/>
              <a:buChar char="•"/>
            </a:pPr>
            <a:r>
              <a:rPr lang="en-US" dirty="0"/>
              <a:t>Give staff an example. Either use an (anonymous) example from your context if you have one, or share the example below:</a:t>
            </a:r>
          </a:p>
          <a:p>
            <a:pPr marL="626010" lvl="1" indent="-170730">
              <a:buFont typeface="Arial" panose="020B0604020202020204" pitchFamily="34" charset="0"/>
              <a:buChar char="•"/>
            </a:pPr>
            <a:r>
              <a:rPr lang="en-US" dirty="0"/>
              <a:t>A 15-year-old girl – ‘Maria’ – was the victim of criminal exploitation and sexual exploitation</a:t>
            </a:r>
          </a:p>
          <a:p>
            <a:pPr marL="626010" lvl="1" indent="-170730">
              <a:buFont typeface="Arial" panose="020B0604020202020204" pitchFamily="34" charset="0"/>
              <a:buChar char="•"/>
            </a:pPr>
            <a:r>
              <a:rPr lang="en-US" dirty="0"/>
              <a:t>Maria had SEN and speech and language difficulties, which she received support for at school</a:t>
            </a:r>
          </a:p>
          <a:p>
            <a:pPr marL="626010" lvl="1" indent="-170730">
              <a:buFont typeface="Arial" panose="020B0604020202020204" pitchFamily="34" charset="0"/>
              <a:buChar char="•"/>
            </a:pPr>
            <a:r>
              <a:rPr lang="en-US" dirty="0"/>
              <a:t>Maria was targeted by a gang in her local area on her way to and from school</a:t>
            </a:r>
          </a:p>
          <a:p>
            <a:pPr marL="626010" lvl="1" indent="-170730">
              <a:buFont typeface="Arial" panose="020B0604020202020204" pitchFamily="34" charset="0"/>
              <a:buChar char="•"/>
            </a:pPr>
            <a:r>
              <a:rPr lang="en-US" dirty="0"/>
              <a:t>On one occasion Maria went missing, and was found three hours away from her home by the police</a:t>
            </a:r>
          </a:p>
          <a:p>
            <a:pPr marL="626010" lvl="1" indent="-170730">
              <a:buFont typeface="Arial" panose="020B0604020202020204" pitchFamily="34" charset="0"/>
              <a:buChar char="•"/>
            </a:pPr>
            <a:r>
              <a:rPr lang="en-US" dirty="0"/>
              <a:t>It turned out the gang had used Maria to transport class A drugs, which is known as county lines</a:t>
            </a:r>
          </a:p>
          <a:p>
            <a:pPr marL="626010" lvl="1" indent="-170730">
              <a:buFont typeface="Arial" panose="020B0604020202020204" pitchFamily="34" charset="0"/>
              <a:buChar char="•"/>
            </a:pPr>
            <a:r>
              <a:rPr lang="en-US" dirty="0"/>
              <a:t>Maria’s speech and language issues meant she found it difficult to communicate what had happened to her </a:t>
            </a:r>
          </a:p>
          <a:p>
            <a:pPr marL="626010" lvl="1" indent="-170730">
              <a:buFont typeface="Arial" panose="020B0604020202020204" pitchFamily="34" charset="0"/>
              <a:buChar char="•"/>
            </a:pPr>
            <a:r>
              <a:rPr lang="en-US" dirty="0"/>
              <a:t>The gang also gave her a sense of belonging that she lacked with her peers at school</a:t>
            </a:r>
          </a:p>
          <a:p>
            <a:pPr marL="626010" lvl="1" indent="-170730">
              <a:buFont typeface="Arial" panose="020B0604020202020204" pitchFamily="34" charset="0"/>
              <a:buChar char="•"/>
            </a:pPr>
            <a:r>
              <a:rPr lang="en-US" dirty="0"/>
              <a:t>It later emerged Maria had been sexually assaulted by two different men in the gang</a:t>
            </a:r>
          </a:p>
          <a:p>
            <a:pPr marL="170730" indent="-170730">
              <a:buFont typeface="Arial" panose="020B0604020202020204" pitchFamily="34" charset="0"/>
              <a:buChar char="•"/>
            </a:pPr>
            <a:r>
              <a:rPr lang="en-US" dirty="0"/>
              <a:t>So, what should staff do? </a:t>
            </a:r>
          </a:p>
          <a:p>
            <a:pPr marL="626010" lvl="1" indent="-170730">
              <a:buFont typeface="Arial" panose="020B0604020202020204" pitchFamily="34" charset="0"/>
              <a:buChar char="•"/>
            </a:pPr>
            <a:r>
              <a:rPr lang="en-US" dirty="0"/>
              <a:t>Be even more alert to children with SEND and any signs that something might be wrong</a:t>
            </a:r>
          </a:p>
          <a:p>
            <a:pPr marL="626010" lvl="1" indent="-170730">
              <a:buFont typeface="Arial" panose="020B0604020202020204" pitchFamily="34" charset="0"/>
              <a:buChar char="•"/>
            </a:pPr>
            <a:r>
              <a:rPr lang="en-US" dirty="0"/>
              <a:t>Always use professional curiosity. Think 'why?' or 'what might be going on here?’</a:t>
            </a:r>
          </a:p>
          <a:p>
            <a:pPr>
              <a:defRPr/>
            </a:pPr>
            <a:endParaRPr lang="en-GB" b="0"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p>
          <a:p>
            <a:pPr marL="170730" indent="-170730">
              <a:buFont typeface="Arial" panose="020B0604020202020204" pitchFamily="34" charset="0"/>
              <a:buChar char="•"/>
            </a:pPr>
            <a:r>
              <a:rPr lang="en-US" baseline="0" dirty="0"/>
              <a:t>GOV.UK – Department for Education (DfE), </a:t>
            </a:r>
            <a:r>
              <a:rPr lang="en-US" i="1" baseline="0" dirty="0"/>
              <a:t>Keeping Children Safe in Education</a:t>
            </a:r>
            <a:r>
              <a:rPr lang="en-US" baseline="0" dirty="0"/>
              <a:t>. https://www.gov.uk/government/publications/keeping-children-safe-in-education--2</a:t>
            </a:r>
          </a:p>
          <a:p>
            <a:pPr marL="170730" indent="-170730">
              <a:buFont typeface="Arial" panose="020B0604020202020204" pitchFamily="34" charset="0"/>
              <a:buChar char="•"/>
            </a:pPr>
            <a:r>
              <a:rPr lang="en-US" baseline="0" dirty="0"/>
              <a:t>Safeguarding network, </a:t>
            </a:r>
            <a:r>
              <a:rPr lang="en-US" i="1" baseline="0" dirty="0"/>
              <a:t>Specific Risks for Children with Additional Needs. https://safeguarding.network/content/safeguarding-resources/specific-risks-children-additional-needs/</a:t>
            </a:r>
            <a:endParaRPr lang="en-US" baseline="0" dirty="0"/>
          </a:p>
          <a:p>
            <a:pPr marL="170730" indent="-170730" defTabSz="910560">
              <a:buFont typeface="Arial" panose="020B0604020202020204" pitchFamily="34" charset="0"/>
              <a:buChar char="•"/>
              <a:defRPr/>
            </a:pPr>
            <a:r>
              <a:rPr lang="en-US" dirty="0"/>
              <a:t>GOV.UK </a:t>
            </a:r>
            <a:r>
              <a:rPr lang="en-US" baseline="0" dirty="0"/>
              <a:t>– Ofsted, </a:t>
            </a:r>
            <a:r>
              <a:rPr lang="en-GB" i="1" baseline="0" dirty="0"/>
              <a:t>Social care commentary: protecting disabled children. </a:t>
            </a:r>
            <a:r>
              <a:rPr lang="en-GB" i="0" baseline="0" dirty="0"/>
              <a:t>https://www.gov.uk/government/speeches/social-care-commentary-october-2017</a:t>
            </a:r>
            <a:endParaRPr lang="en-GB" i="0" dirty="0"/>
          </a:p>
          <a:p>
            <a:endParaRPr lang="en-GB" dirty="0"/>
          </a:p>
        </p:txBody>
      </p:sp>
      <p:sp>
        <p:nvSpPr>
          <p:cNvPr id="4" name="Slide Number Placeholder 3"/>
          <p:cNvSpPr>
            <a:spLocks noGrp="1"/>
          </p:cNvSpPr>
          <p:nvPr>
            <p:ph type="sldNum" sz="quarter" idx="10"/>
          </p:nvPr>
        </p:nvSpPr>
        <p:spPr/>
        <p:txBody>
          <a:bodyPr/>
          <a:lstStyle/>
          <a:p>
            <a:fld id="{AB3CA2E7-F72A-4227-8823-B39AD09B568A}" type="slidenum">
              <a:rPr lang="en-GB" smtClean="0"/>
              <a:t>16</a:t>
            </a:fld>
            <a:endParaRPr lang="en-GB"/>
          </a:p>
        </p:txBody>
      </p:sp>
    </p:spTree>
    <p:extLst>
      <p:ext uri="{BB962C8B-B14F-4D97-AF65-F5344CB8AC3E}">
        <p14:creationId xmlns:p14="http://schemas.microsoft.com/office/powerpoint/2010/main" val="2665929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marR="0" lvl="0"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[Optional discussion task. Delete this slide if you need a shortened version of this section]</a:t>
            </a:r>
          </a:p>
          <a:p>
            <a:pPr marL="170730" indent="-170730">
              <a:buFont typeface="Arial" panose="020B0604020202020204" pitchFamily="34" charset="0"/>
              <a:buChar char="•"/>
            </a:pPr>
            <a:endParaRPr lang="en-GB" baseline="0" dirty="0"/>
          </a:p>
          <a:p>
            <a:pPr marL="170730" indent="-170730">
              <a:buFont typeface="Arial" panose="020B0604020202020204" pitchFamily="34" charset="0"/>
              <a:buChar char="•"/>
            </a:pPr>
            <a:r>
              <a:rPr lang="en-GB" baseline="0" dirty="0"/>
              <a:t>First, ask staff what they think we mean by ‘abuse’</a:t>
            </a:r>
          </a:p>
          <a:p>
            <a:pPr marL="627930" lvl="1" indent="-170730">
              <a:buFont typeface="Arial" panose="020B0604020202020204" pitchFamily="34" charset="0"/>
              <a:buChar char="•"/>
            </a:pPr>
            <a:r>
              <a:rPr lang="en-GB" baseline="0" dirty="0"/>
              <a:t>Give them some prompts: </a:t>
            </a:r>
          </a:p>
          <a:p>
            <a:pPr marL="1085130" lvl="2" indent="-170730">
              <a:buFont typeface="Arial" panose="020B0604020202020204" pitchFamily="34" charset="0"/>
              <a:buChar char="•"/>
            </a:pPr>
            <a:r>
              <a:rPr lang="en-GB" baseline="0" dirty="0"/>
              <a:t>What would they define abuse as?</a:t>
            </a:r>
          </a:p>
          <a:p>
            <a:pPr marL="1085130" lvl="2" indent="-170730">
              <a:buFont typeface="Arial" panose="020B0604020202020204" pitchFamily="34" charset="0"/>
              <a:buChar char="•"/>
            </a:pPr>
            <a:r>
              <a:rPr lang="en-GB" baseline="0" dirty="0"/>
              <a:t>Where can abuse take place?</a:t>
            </a:r>
          </a:p>
          <a:p>
            <a:pPr marL="170730" indent="-170730">
              <a:buFont typeface="Arial" panose="020B0604020202020204" pitchFamily="34" charset="0"/>
              <a:buChar char="•"/>
            </a:pPr>
            <a:r>
              <a:rPr lang="en-GB" baseline="0" dirty="0"/>
              <a:t>Take answers from 1 or 2 members of staff</a:t>
            </a:r>
          </a:p>
          <a:p>
            <a:pPr>
              <a:buFont typeface="Webdings" panose="05030102010509060703" pitchFamily="18" charset="2"/>
              <a:buNone/>
              <a:defRPr/>
            </a:pPr>
            <a:endParaRPr lang="en-GB" altLang="en-US" dirty="0"/>
          </a:p>
          <a:p>
            <a:pPr marL="170730" indent="-170730">
              <a:buFont typeface="Webdings" panose="05030102010509060703" pitchFamily="18" charset="2"/>
              <a:buChar char="i"/>
              <a:defRPr/>
            </a:pPr>
            <a:r>
              <a:rPr lang="en-GB" altLang="en-US" dirty="0">
                <a:cs typeface="Arial" panose="020B0604020202020204" pitchFamily="34" charset="0"/>
                <a:sym typeface="Webdings" panose="05030102010509060703" pitchFamily="18" charset="2"/>
              </a:rPr>
              <a:t>Sources: </a:t>
            </a:r>
          </a:p>
          <a:p>
            <a:pPr marL="170730" indent="-170730">
              <a:buFont typeface="Arial" panose="020B0604020202020204" pitchFamily="34" charset="0"/>
              <a:buChar char="•"/>
            </a:pPr>
            <a:r>
              <a:rPr lang="en-US" b="0" dirty="0"/>
              <a:t>GOV.UK – DfE, </a:t>
            </a:r>
            <a:r>
              <a:rPr lang="en-US" b="0" i="1" dirty="0"/>
              <a:t>Keeping Children Safe in Education</a:t>
            </a:r>
            <a:r>
              <a:rPr lang="en-US" b="0" dirty="0"/>
              <a:t>. </a:t>
            </a:r>
            <a:r>
              <a:rPr lang="en-GB" b="0" dirty="0"/>
              <a:t>https://www.gov.uk/government/publications/keeping-children-safe-in-education--2</a:t>
            </a:r>
          </a:p>
          <a:p>
            <a:endParaRPr lang="en-GB" dirty="0"/>
          </a:p>
          <a:p>
            <a:endParaRPr lang="en-US" dirty="0"/>
          </a:p>
        </p:txBody>
      </p:sp>
      <p:sp>
        <p:nvSpPr>
          <p:cNvPr id="4" name="Slide Number Placeholder 3"/>
          <p:cNvSpPr>
            <a:spLocks noGrp="1"/>
          </p:cNvSpPr>
          <p:nvPr>
            <p:ph type="sldNum" sz="quarter" idx="5"/>
          </p:nvPr>
        </p:nvSpPr>
        <p:spPr/>
        <p:txBody>
          <a:bodyPr/>
          <a:lstStyle/>
          <a:p>
            <a:fld id="{AB3CA2E7-F72A-4227-8823-B39AD09B568A}" type="slidenum">
              <a:rPr lang="en-GB" smtClean="0"/>
              <a:t>17</a:t>
            </a:fld>
            <a:endParaRPr lang="en-GB"/>
          </a:p>
        </p:txBody>
      </p:sp>
    </p:spTree>
    <p:extLst>
      <p:ext uri="{BB962C8B-B14F-4D97-AF65-F5344CB8AC3E}">
        <p14:creationId xmlns:p14="http://schemas.microsoft.com/office/powerpoint/2010/main" val="94403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a:buFont typeface="Arial" panose="020B0604020202020204" pitchFamily="34" charset="0"/>
              <a:buChar char="•"/>
            </a:pPr>
            <a:r>
              <a:rPr lang="en-GB" baseline="0" dirty="0"/>
              <a:t>Explain that:</a:t>
            </a:r>
          </a:p>
          <a:p>
            <a:pPr marL="627930" lvl="1" indent="-170730">
              <a:buFont typeface="Arial" panose="020B0604020202020204" pitchFamily="34" charset="0"/>
              <a:buChar char="•"/>
            </a:pPr>
            <a:r>
              <a:rPr lang="en-US" baseline="0" dirty="0"/>
              <a:t>Abuse is a form of maltreatment of a child, where someone inflicts harm on a child, or fails to act to prevent harm</a:t>
            </a:r>
          </a:p>
          <a:p>
            <a:pPr marL="626010" lvl="1" indent="-170730">
              <a:buFont typeface="Arial" panose="020B0604020202020204" pitchFamily="34" charset="0"/>
              <a:buChar char="•"/>
            </a:pPr>
            <a:r>
              <a:rPr lang="en-US" baseline="0" dirty="0"/>
              <a:t>‘Harm’ can include ill treatment that isn’t physical, as well as the impact of witnessing ill treatment of others – for example, witnessing domestic abuse in the household</a:t>
            </a:r>
            <a:endParaRPr lang="en-GB" baseline="0" dirty="0"/>
          </a:p>
          <a:p>
            <a:pPr marL="626010" lvl="1" indent="-170730">
              <a:buFont typeface="Arial" panose="020B0604020202020204" pitchFamily="34" charset="0"/>
              <a:buChar char="•"/>
            </a:pPr>
            <a:r>
              <a:rPr lang="en-GB" baseline="0" dirty="0"/>
              <a:t>Children can be at risk of abuse in situations outside, as well as within, their families</a:t>
            </a:r>
          </a:p>
          <a:p>
            <a:pPr marL="626010" lvl="1" indent="-170730">
              <a:buFont typeface="Arial" panose="020B0604020202020204" pitchFamily="34" charset="0"/>
              <a:buChar char="•"/>
            </a:pPr>
            <a:r>
              <a:rPr lang="en-US" baseline="0" dirty="0"/>
              <a:t>It can happen online and offline, and technology can be used to facilitate offline abuse</a:t>
            </a:r>
            <a:endParaRPr lang="en-GB" baseline="0" dirty="0"/>
          </a:p>
          <a:p>
            <a:pPr>
              <a:buFont typeface="Webdings" panose="05030102010509060703" pitchFamily="18" charset="2"/>
              <a:buNone/>
              <a:defRPr/>
            </a:pPr>
            <a:endParaRPr lang="en-GB" altLang="en-US" dirty="0"/>
          </a:p>
          <a:p>
            <a:pPr marL="170730" indent="-170730">
              <a:buFont typeface="Webdings" panose="05030102010509060703" pitchFamily="18" charset="2"/>
              <a:buChar char="i"/>
              <a:defRPr/>
            </a:pPr>
            <a:r>
              <a:rPr lang="en-GB" altLang="en-US" dirty="0">
                <a:cs typeface="Arial" panose="020B0604020202020204" pitchFamily="34" charset="0"/>
                <a:sym typeface="Webdings" panose="05030102010509060703" pitchFamily="18" charset="2"/>
              </a:rPr>
              <a:t>Sources: </a:t>
            </a:r>
          </a:p>
          <a:p>
            <a:pPr marL="170730" indent="-170730">
              <a:buFont typeface="Arial" panose="020B0604020202020204" pitchFamily="34" charset="0"/>
              <a:buChar char="•"/>
            </a:pPr>
            <a:r>
              <a:rPr lang="en-US" b="0" dirty="0"/>
              <a:t>GOV.UK – DfE, </a:t>
            </a:r>
            <a:r>
              <a:rPr lang="en-US" b="0" i="1" dirty="0"/>
              <a:t>Keeping Children Safe in Education</a:t>
            </a:r>
            <a:r>
              <a:rPr lang="en-US" b="0" dirty="0"/>
              <a:t>. </a:t>
            </a:r>
            <a:r>
              <a:rPr lang="en-GB" b="0" dirty="0"/>
              <a:t>https://www.gov.uk/government/publications/keeping-children-safe-in-education--2</a:t>
            </a:r>
          </a:p>
          <a:p>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18</a:t>
            </a:fld>
            <a:endParaRPr lang="en-GB"/>
          </a:p>
        </p:txBody>
      </p:sp>
    </p:spTree>
    <p:extLst>
      <p:ext uri="{BB962C8B-B14F-4D97-AF65-F5344CB8AC3E}">
        <p14:creationId xmlns:p14="http://schemas.microsoft.com/office/powerpoint/2010/main" val="403291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lvl="0" indent="-171450">
              <a:buFont typeface="Arial" panose="020B0604020202020204" pitchFamily="34" charset="0"/>
              <a:buChar char="•"/>
            </a:pPr>
            <a:r>
              <a:rPr lang="en-GB" baseline="0" dirty="0"/>
              <a:t>Explain that you’re going to look at the 4 main types of abuse. These are:</a:t>
            </a:r>
          </a:p>
          <a:p>
            <a:pPr marL="626730" lvl="1" indent="-171450">
              <a:buFont typeface="Arial" panose="020B0604020202020204" pitchFamily="34" charset="0"/>
              <a:buChar char="•"/>
            </a:pPr>
            <a:r>
              <a:rPr lang="en-GB" baseline="0" dirty="0"/>
              <a:t>Physical abuse</a:t>
            </a:r>
          </a:p>
          <a:p>
            <a:pPr marL="626730" lvl="1" indent="-171450">
              <a:buFont typeface="Arial" panose="020B0604020202020204" pitchFamily="34" charset="0"/>
              <a:buChar char="•"/>
            </a:pPr>
            <a:r>
              <a:rPr lang="en-GB" baseline="0" dirty="0"/>
              <a:t>Sexual abuse</a:t>
            </a:r>
          </a:p>
          <a:p>
            <a:pPr marL="626730" lvl="1" indent="-171450">
              <a:buFont typeface="Arial" panose="020B0604020202020204" pitchFamily="34" charset="0"/>
              <a:buChar char="•"/>
            </a:pPr>
            <a:r>
              <a:rPr lang="en-GB" baseline="0" dirty="0"/>
              <a:t>Emotional abuse</a:t>
            </a:r>
          </a:p>
          <a:p>
            <a:pPr marL="626730" lvl="1" indent="-171450">
              <a:buFont typeface="Arial" panose="020B0604020202020204" pitchFamily="34" charset="0"/>
              <a:buChar char="•"/>
            </a:pPr>
            <a:r>
              <a:rPr lang="en-GB" baseline="0" dirty="0"/>
              <a:t>Neglect</a:t>
            </a:r>
          </a:p>
          <a:p>
            <a:pPr marL="626730" lvl="1" indent="-171450">
              <a:buFont typeface="Arial" panose="020B0604020202020204" pitchFamily="34" charset="0"/>
              <a:buChar char="•"/>
            </a:pPr>
            <a:endParaRPr lang="en-GB" baseline="0" dirty="0"/>
          </a:p>
          <a:p>
            <a:pPr marL="169530" lvl="0" indent="-171450">
              <a:buFont typeface="Arial" panose="020B0604020202020204" pitchFamily="34" charset="0"/>
              <a:buChar char="•"/>
            </a:pPr>
            <a:r>
              <a:rPr lang="en-GB" baseline="0" dirty="0"/>
              <a:t>Emphasise that in most cases, multiple issues will overlap with one another</a:t>
            </a:r>
          </a:p>
          <a:p>
            <a:pPr marL="169530" lvl="0" indent="-171450">
              <a:buFont typeface="Arial" panose="020B0604020202020204" pitchFamily="34" charset="0"/>
              <a:buChar char="•"/>
            </a:pPr>
            <a:r>
              <a:rPr lang="en-GB" baseline="0" dirty="0"/>
              <a:t>The critical thing, though, is </a:t>
            </a:r>
            <a:r>
              <a:rPr lang="en-GB" b="1" baseline="0" dirty="0"/>
              <a:t>to</a:t>
            </a:r>
            <a:r>
              <a:rPr lang="en-GB" baseline="0" dirty="0"/>
              <a:t> </a:t>
            </a:r>
            <a:r>
              <a:rPr lang="en-GB" b="1" baseline="0" dirty="0"/>
              <a:t>be professionally curious </a:t>
            </a:r>
            <a:r>
              <a:rPr lang="en-GB" baseline="0" dirty="0"/>
              <a:t>and be able to </a:t>
            </a:r>
            <a:r>
              <a:rPr lang="en-GB" b="1" baseline="0" dirty="0"/>
              <a:t>spot that something might be wrong</a:t>
            </a:r>
          </a:p>
          <a:p>
            <a:pPr>
              <a:buFont typeface="Webdings" panose="05030102010509060703" pitchFamily="18" charset="2"/>
              <a:buNone/>
              <a:defRPr/>
            </a:pPr>
            <a:endParaRPr lang="en-GB" altLang="en-US" dirty="0"/>
          </a:p>
          <a:p>
            <a:pPr marL="170730" indent="-170730">
              <a:buFont typeface="Webdings" panose="05030102010509060703" pitchFamily="18" charset="2"/>
              <a:buChar char="i"/>
              <a:defRPr/>
            </a:pPr>
            <a:r>
              <a:rPr lang="en-GB" altLang="en-US" dirty="0">
                <a:cs typeface="Arial" panose="020B0604020202020204" pitchFamily="34" charset="0"/>
                <a:sym typeface="Webdings" panose="05030102010509060703" pitchFamily="18" charset="2"/>
              </a:rPr>
              <a:t>Sources: </a:t>
            </a:r>
          </a:p>
          <a:p>
            <a:pPr marL="170730" indent="-170730">
              <a:buFont typeface="Arial" panose="020B0604020202020204" pitchFamily="34" charset="0"/>
              <a:buChar char="•"/>
            </a:pPr>
            <a:r>
              <a:rPr lang="en-US" b="0" dirty="0"/>
              <a:t>GOV.UK – DfE, </a:t>
            </a:r>
            <a:r>
              <a:rPr lang="en-US" b="0" i="1" dirty="0"/>
              <a:t>Keeping Children Safe in Education</a:t>
            </a:r>
            <a:r>
              <a:rPr lang="en-US" b="0" dirty="0"/>
              <a:t>. </a:t>
            </a:r>
            <a:r>
              <a:rPr lang="en-GB" b="0" dirty="0"/>
              <a:t>https://www.gov.uk/government/publications/keeping-children-safe-in-education--2</a:t>
            </a:r>
          </a:p>
          <a:p>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19</a:t>
            </a:fld>
            <a:endParaRPr lang="en-GB"/>
          </a:p>
        </p:txBody>
      </p:sp>
    </p:spTree>
    <p:extLst>
      <p:ext uri="{BB962C8B-B14F-4D97-AF65-F5344CB8AC3E}">
        <p14:creationId xmlns:p14="http://schemas.microsoft.com/office/powerpoint/2010/main" val="5405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810" lvl="0" indent="-170730" defTabSz="910560">
              <a:buFont typeface="Arial" panose="020B0604020202020204" pitchFamily="34" charset="0"/>
              <a:buChar char="•"/>
              <a:defRPr/>
            </a:pPr>
            <a:r>
              <a:rPr lang="en-GB" baseline="0" dirty="0"/>
              <a:t>Clarify that it’s very unlikely that 1 child would have all these signs – in reality, a child would most likely only have a few signs. This is why we have to keep a very careful watch, and stay vigilant to the signs</a:t>
            </a:r>
            <a:endParaRPr lang="en-GB" dirty="0"/>
          </a:p>
          <a:p>
            <a:pPr marL="170730" indent="-170730">
              <a:buFont typeface="Arial" panose="020B0604020202020204" pitchFamily="34" charset="0"/>
              <a:buChar char="•"/>
            </a:pPr>
            <a:r>
              <a:rPr lang="en-GB" dirty="0"/>
              <a:t>Explain:</a:t>
            </a:r>
          </a:p>
          <a:p>
            <a:pPr marL="626010" lvl="1" indent="-170730">
              <a:buFont typeface="Arial" panose="020B0604020202020204" pitchFamily="34" charset="0"/>
              <a:buChar char="•"/>
            </a:pPr>
            <a:r>
              <a:rPr lang="en-GB" b="1" dirty="0"/>
              <a:t>Neglect</a:t>
            </a:r>
            <a:r>
              <a:rPr lang="en-GB" baseline="0" dirty="0"/>
              <a:t> is when a parent or carer doesn’t meet their child’s basic physical and/or psychological needs, to the point that there’s likely to be serious negative effects on the child’s health or development </a:t>
            </a:r>
          </a:p>
          <a:p>
            <a:pPr marL="626010" lvl="1" indent="-170730">
              <a:buFont typeface="Arial" panose="020B0604020202020204" pitchFamily="34" charset="0"/>
              <a:buChar char="•"/>
            </a:pPr>
            <a:r>
              <a:rPr lang="en-GB" dirty="0"/>
              <a:t>Neglect</a:t>
            </a:r>
            <a:r>
              <a:rPr lang="en-GB" baseline="0" dirty="0"/>
              <a:t> is the </a:t>
            </a:r>
            <a:r>
              <a:rPr lang="en-GB" b="1" baseline="0" dirty="0"/>
              <a:t>most common reason</a:t>
            </a:r>
            <a:r>
              <a:rPr lang="en-GB" baseline="0" dirty="0"/>
              <a:t> for a child protection plan</a:t>
            </a:r>
          </a:p>
          <a:p>
            <a:pPr marL="626010" lvl="1" indent="-170730">
              <a:buFont typeface="Arial" panose="020B0604020202020204" pitchFamily="34" charset="0"/>
              <a:buChar char="•"/>
            </a:pPr>
            <a:r>
              <a:rPr lang="en-GB" baseline="0" dirty="0"/>
              <a:t>It could involve:</a:t>
            </a:r>
          </a:p>
          <a:p>
            <a:pPr marL="1081289" lvl="2" indent="-170730">
              <a:buFont typeface="Arial" panose="020B0604020202020204" pitchFamily="34" charset="0"/>
              <a:buChar char="•"/>
            </a:pPr>
            <a:r>
              <a:rPr lang="en-GB" baseline="0" dirty="0"/>
              <a:t>Not providing adequate food, clothing and shelter (including excluding the child from their home or abandonment)</a:t>
            </a:r>
          </a:p>
          <a:p>
            <a:pPr marL="1081289" lvl="2" indent="-170730">
              <a:buFont typeface="Arial" panose="020B0604020202020204" pitchFamily="34" charset="0"/>
              <a:buChar char="•"/>
            </a:pPr>
            <a:r>
              <a:rPr lang="en-GB" baseline="0" dirty="0"/>
              <a:t>Failing to protect a child from physical or emotional harm or danger</a:t>
            </a:r>
          </a:p>
          <a:p>
            <a:pPr marL="1081289" lvl="2" indent="-170730">
              <a:buFont typeface="Arial" panose="020B0604020202020204" pitchFamily="34" charset="0"/>
              <a:buChar char="•"/>
            </a:pPr>
            <a:r>
              <a:rPr lang="en-GB" baseline="0" dirty="0"/>
              <a:t>Not making sure a child has proper supervision</a:t>
            </a:r>
          </a:p>
          <a:p>
            <a:pPr marL="1081289" lvl="2" indent="-170730">
              <a:buFont typeface="Arial" panose="020B0604020202020204" pitchFamily="34" charset="0"/>
              <a:buChar char="•"/>
            </a:pPr>
            <a:r>
              <a:rPr lang="en-GB" baseline="0" dirty="0"/>
              <a:t>Not getting medical care or treatment for a child</a:t>
            </a:r>
          </a:p>
          <a:p>
            <a:pPr marL="1081289" lvl="2" indent="-170730">
              <a:buFont typeface="Arial" panose="020B0604020202020204" pitchFamily="34" charset="0"/>
              <a:buChar char="•"/>
            </a:pPr>
            <a:r>
              <a:rPr lang="en-GB" baseline="0" dirty="0"/>
              <a:t>Failing to meet or respond to a child’s basic emotional needs</a:t>
            </a:r>
          </a:p>
          <a:p>
            <a:pPr marL="166889" marR="0" lvl="0"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Explain that there’s also affluent neglect, which is the neglect experienced by children from wealthier families. It can be harder to spot and sometimes overlooked. Affluent parents may work long hours, leaving children unsupervised or with nannies (or other childcare) or grandparents, which can leave children feeling emotionally neglected. Wealthier parents may have a more relaxed attitudes to alcohol, drugs and sexual activity, and colluded boundaries with their children. These parents may also have issues with alcohol or substance abuse, mental ill health, or domestic abuse – these issues can affect any type of family</a:t>
            </a:r>
          </a:p>
          <a:p>
            <a:pPr marL="168810" lvl="0" indent="-170730" defTabSz="910560">
              <a:buFont typeface="Arial" panose="020B0604020202020204" pitchFamily="34" charset="0"/>
              <a:buChar char="•"/>
              <a:defRPr/>
            </a:pPr>
            <a:r>
              <a:rPr lang="en-GB" baseline="0" dirty="0"/>
              <a:t>Explain that it can be hard to distinguish between neglect and material poverty. For example, a parent or carer might not be able to provide sufficient food, clothing or shelter due to poverty </a:t>
            </a:r>
          </a:p>
          <a:p>
            <a:pPr marL="168810" lvl="0" indent="-170730" defTabSz="910560">
              <a:buFont typeface="Arial" panose="020B0604020202020204" pitchFamily="34" charset="0"/>
              <a:buChar char="•"/>
              <a:defRPr/>
            </a:pPr>
            <a:endParaRPr lang="en-GB"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endParaRPr lang="en-GB" baseline="0" dirty="0"/>
          </a:p>
          <a:p>
            <a:pPr marL="170730" indent="-170730" defTabSz="910560">
              <a:buFont typeface="Arial" panose="020B0604020202020204" pitchFamily="34" charset="0"/>
              <a:buChar char="•"/>
              <a:defRPr/>
            </a:pPr>
            <a:r>
              <a:rPr lang="en-GB" baseline="0" dirty="0"/>
              <a:t>GOV.UK – DfE, </a:t>
            </a:r>
            <a:r>
              <a:rPr lang="en-GB" i="1" baseline="0" dirty="0"/>
              <a:t>Keeping Children Safe in Education</a:t>
            </a:r>
            <a:r>
              <a:rPr lang="en-GB" baseline="0" dirty="0"/>
              <a:t>. https://www.gov.uk/government/publications/keeping-children-safe-in-education--2</a:t>
            </a:r>
          </a:p>
          <a:p>
            <a:pPr marL="170730" indent="-170730" defTabSz="910560">
              <a:buFont typeface="Arial" panose="020B0604020202020204" pitchFamily="34" charset="0"/>
              <a:buChar char="•"/>
              <a:defRPr/>
            </a:pPr>
            <a:r>
              <a:rPr lang="en-GB" baseline="0" dirty="0"/>
              <a:t>GOV.UK, </a:t>
            </a:r>
            <a:r>
              <a:rPr lang="en-GB" i="1" baseline="0" dirty="0"/>
              <a:t>Characteristics of children in need</a:t>
            </a:r>
            <a:r>
              <a:rPr lang="en-GB" baseline="0" dirty="0"/>
              <a:t>. https://explore-education-statistics.service.gov.uk/find-statistics/characteristics-of-children-in-need</a:t>
            </a:r>
          </a:p>
          <a:p>
            <a:pPr marL="170730" indent="-170730" defTabSz="910560">
              <a:buFont typeface="Arial" panose="020B0604020202020204" pitchFamily="34" charset="0"/>
              <a:buChar char="•"/>
              <a:defRPr/>
            </a:pPr>
            <a:r>
              <a:rPr lang="en-GB" baseline="0" dirty="0"/>
              <a:t>Ann Marie Christian, safeguarding consultant</a:t>
            </a:r>
          </a:p>
          <a:p>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20</a:t>
            </a:fld>
            <a:endParaRPr lang="en-GB"/>
          </a:p>
        </p:txBody>
      </p:sp>
    </p:spTree>
    <p:extLst>
      <p:ext uri="{BB962C8B-B14F-4D97-AF65-F5344CB8AC3E}">
        <p14:creationId xmlns:p14="http://schemas.microsoft.com/office/powerpoint/2010/main" val="1336572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defTabSz="910560">
              <a:buFont typeface="Arial" panose="020B0604020202020204" pitchFamily="34" charset="0"/>
              <a:buChar char="•"/>
              <a:defRPr/>
            </a:pPr>
            <a:r>
              <a:rPr lang="en-GB" dirty="0"/>
              <a:t>Highlight the fact that an increase in the number of families living in poverty has made it more difficult to spot signs of poverty vs neglect. </a:t>
            </a:r>
            <a:r>
              <a:rPr lang="en-GB" baseline="0" dirty="0"/>
              <a:t>Regardless, staff should report any concerns they have, as your school might be able to help the family</a:t>
            </a:r>
            <a:endParaRPr lang="en-GB" dirty="0"/>
          </a:p>
          <a:p>
            <a:pPr marL="170730" indent="-170730">
              <a:buFont typeface="Arial" panose="020B0604020202020204" pitchFamily="34" charset="0"/>
              <a:buChar char="•"/>
            </a:pPr>
            <a:r>
              <a:rPr lang="en-GB" baseline="0" dirty="0"/>
              <a:t>Explain:</a:t>
            </a:r>
          </a:p>
          <a:p>
            <a:pPr marL="626010" lvl="1" indent="-170730">
              <a:buFont typeface="Arial" panose="020B0604020202020204" pitchFamily="34" charset="0"/>
              <a:buChar char="•"/>
            </a:pPr>
            <a:r>
              <a:rPr lang="en-GB" baseline="0" dirty="0"/>
              <a:t>In the UK, 4.2 million children (more than 1 in 4) children are living in relative poverty</a:t>
            </a:r>
          </a:p>
          <a:p>
            <a:pPr marL="626010" lvl="1" indent="-170730">
              <a:buFont typeface="Arial" panose="020B0604020202020204" pitchFamily="34" charset="0"/>
              <a:buChar char="•"/>
            </a:pPr>
            <a:r>
              <a:rPr lang="en-GB" baseline="0" dirty="0"/>
              <a:t>Research from Barnardo’s says that t</a:t>
            </a:r>
            <a:r>
              <a:rPr lang="en-GB" dirty="0"/>
              <a:t>he legacy of the cost-of-living crisis, along with benefit decreases due to inflation, will mean even more families will be living in poverty. As poverty rises, children and young people’s mental and physical health deteriorates and they are more likely to be exposed to crime and violence</a:t>
            </a:r>
            <a:endParaRPr lang="en-GB" baseline="0" dirty="0"/>
          </a:p>
          <a:p>
            <a:pPr marL="626010" lvl="1" indent="-170730">
              <a:buFont typeface="Arial" panose="020B0604020202020204" pitchFamily="34" charset="0"/>
              <a:buChar char="•"/>
            </a:pPr>
            <a:r>
              <a:rPr lang="en-GB" baseline="0" dirty="0"/>
              <a:t>Parents and carers may feel shame and embarrassment about their financial difficulties, and may try to hide these issues from the school, so always keep an open mind and don’t assume that a particular family is OK, even if you believe they have an affluent lifestyle</a:t>
            </a:r>
          </a:p>
          <a:p>
            <a:pPr marL="626010" lvl="1" indent="-170730">
              <a:buFont typeface="Arial" panose="020B0604020202020204" pitchFamily="34" charset="0"/>
              <a:buChar char="•"/>
            </a:pPr>
            <a:r>
              <a:rPr lang="en-GB" baseline="0" dirty="0"/>
              <a:t>Remind staff again that being in poverty is not a safeguarding issue on its own, but it does increase the risk. It’s important to always report any concerns. The school can provide support for families struggling with the cost of living – but we need to know where to target that support</a:t>
            </a:r>
          </a:p>
          <a:p>
            <a:pPr>
              <a:defRPr/>
            </a:pPr>
            <a:endParaRPr lang="en-GB"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p>
          <a:p>
            <a:pPr marL="170730" marR="0" lvl="0"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Barnardo’s, </a:t>
            </a:r>
            <a:r>
              <a:rPr lang="en-GB" i="1" dirty="0"/>
              <a:t>Changing childhoods, changing lives </a:t>
            </a:r>
            <a:r>
              <a:rPr lang="en-GB" i="0" dirty="0"/>
              <a:t>https://www.barnardos.org.uk/research/changing-childhoods-changing-lives</a:t>
            </a:r>
          </a:p>
          <a:p>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21</a:t>
            </a:fld>
            <a:endParaRPr lang="en-GB"/>
          </a:p>
        </p:txBody>
      </p:sp>
    </p:spTree>
    <p:extLst>
      <p:ext uri="{BB962C8B-B14F-4D97-AF65-F5344CB8AC3E}">
        <p14:creationId xmlns:p14="http://schemas.microsoft.com/office/powerpoint/2010/main" val="422957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a:buFont typeface="Arial" panose="020B0604020202020204" pitchFamily="34" charset="0"/>
              <a:buChar char="•"/>
            </a:pPr>
            <a:r>
              <a:rPr lang="en-GB" dirty="0"/>
              <a:t>So, what might staff see in a child? Staff should note that if a child has regular injuries, there seems to be a pattern to their injuries or their explanations don’t add up, this should be reported. </a:t>
            </a:r>
            <a:r>
              <a:rPr lang="en-GB" b="1" dirty="0"/>
              <a:t>Select</a:t>
            </a:r>
            <a:r>
              <a:rPr lang="en-GB" dirty="0"/>
              <a:t> to bring up the signs in turn:</a:t>
            </a:r>
          </a:p>
          <a:p>
            <a:pPr marL="627930" lvl="1" indent="-170730">
              <a:buFont typeface="Arial" panose="020B0604020202020204" pitchFamily="34" charset="0"/>
              <a:buChar char="•"/>
            </a:pPr>
            <a:r>
              <a:rPr lang="en-GB" dirty="0"/>
              <a:t>Bruises, cuts or scratches</a:t>
            </a:r>
          </a:p>
          <a:p>
            <a:pPr marL="627930" lvl="1" indent="-170730">
              <a:buFont typeface="Arial" panose="020B0604020202020204" pitchFamily="34" charset="0"/>
              <a:buChar char="•"/>
            </a:pPr>
            <a:r>
              <a:rPr lang="en-GB" dirty="0"/>
              <a:t>Broken or fractures bones</a:t>
            </a:r>
          </a:p>
          <a:p>
            <a:pPr marL="627930" lvl="1" indent="-170730">
              <a:buFont typeface="Arial" panose="020B0604020202020204" pitchFamily="34" charset="0"/>
              <a:buChar char="•"/>
            </a:pPr>
            <a:r>
              <a:rPr lang="en-GB" dirty="0"/>
              <a:t>Bite marks</a:t>
            </a:r>
          </a:p>
          <a:p>
            <a:pPr marL="62793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Burns or scalds </a:t>
            </a:r>
          </a:p>
          <a:p>
            <a:pPr marL="626010" lvl="1" indent="-170730" defTabSz="910560">
              <a:buFont typeface="Arial" panose="020B0604020202020204" pitchFamily="34" charset="0"/>
              <a:buChar char="•"/>
              <a:defRPr/>
            </a:pPr>
            <a:r>
              <a:rPr lang="en-GB" baseline="0" dirty="0"/>
              <a:t>Other injuries or health problems, such as:</a:t>
            </a:r>
          </a:p>
          <a:p>
            <a:pPr marL="1081289" lvl="2" indent="-170730">
              <a:buFont typeface="Arial" panose="020B0604020202020204" pitchFamily="34" charset="0"/>
              <a:buChar char="•"/>
            </a:pPr>
            <a:r>
              <a:rPr lang="en-GB" b="1" baseline="0" dirty="0"/>
              <a:t>Vomiting, drowsiness or seizures</a:t>
            </a:r>
            <a:r>
              <a:rPr lang="en-GB" baseline="0" dirty="0"/>
              <a:t>, which could be the effects of poisoning</a:t>
            </a:r>
          </a:p>
          <a:p>
            <a:pPr marL="1081289" lvl="2" indent="-170730">
              <a:buFont typeface="Arial" panose="020B0604020202020204" pitchFamily="34" charset="0"/>
              <a:buChar char="•"/>
            </a:pPr>
            <a:r>
              <a:rPr lang="en-GB" b="1" baseline="0" dirty="0"/>
              <a:t>Breathing problems </a:t>
            </a:r>
            <a:r>
              <a:rPr lang="en-GB" baseline="0" dirty="0"/>
              <a:t>from drowning, suffocating or poisoning</a:t>
            </a:r>
          </a:p>
          <a:p>
            <a:pPr marL="626010" lvl="1" indent="-170730" defTabSz="910560">
              <a:buFont typeface="Arial" panose="020B0604020202020204" pitchFamily="34" charset="0"/>
              <a:buChar char="•"/>
              <a:defRPr/>
            </a:pPr>
            <a:r>
              <a:rPr lang="en-GB" b="0" baseline="0" dirty="0"/>
              <a:t>In cases of fabricated or induced illness:</a:t>
            </a:r>
            <a:r>
              <a:rPr lang="en-GB" b="1" baseline="0" dirty="0"/>
              <a:t> illnesses</a:t>
            </a:r>
            <a:r>
              <a:rPr lang="en-GB" baseline="0" dirty="0"/>
              <a:t> that are regular, doubtful or hard to explain, or only seen when the child is with the same adult(s)</a:t>
            </a:r>
          </a:p>
          <a:p>
            <a:pPr marL="168810" lvl="0" indent="-170730" defTabSz="910560">
              <a:buFont typeface="Arial" panose="020B0604020202020204" pitchFamily="34" charset="0"/>
              <a:buChar char="•"/>
              <a:defRPr/>
            </a:pPr>
            <a:r>
              <a:rPr lang="en-GB" baseline="0" dirty="0"/>
              <a:t>Children might also show changes in behaviour, such as:</a:t>
            </a:r>
          </a:p>
          <a:p>
            <a:pPr marL="626010" lvl="1" indent="-170730" defTabSz="910560">
              <a:buFont typeface="Arial" panose="020B0604020202020204" pitchFamily="34" charset="0"/>
              <a:buChar char="•"/>
              <a:defRPr/>
            </a:pPr>
            <a:r>
              <a:rPr lang="en-GB" baseline="0" dirty="0"/>
              <a:t>Being scared to go home </a:t>
            </a:r>
          </a:p>
          <a:p>
            <a:pPr marL="626010" lvl="1" indent="-170730" defTabSz="910560">
              <a:buFont typeface="Arial" panose="020B0604020202020204" pitchFamily="34" charset="0"/>
              <a:buChar char="•"/>
              <a:defRPr/>
            </a:pPr>
            <a:r>
              <a:rPr lang="en-GB" baseline="0" dirty="0"/>
              <a:t>Using their hair or fringe to cover marks</a:t>
            </a:r>
          </a:p>
          <a:p>
            <a:pPr marL="626010" lvl="1" indent="-170730" defTabSz="910560">
              <a:buFont typeface="Arial" panose="020B0604020202020204" pitchFamily="34" charset="0"/>
              <a:buChar char="•"/>
              <a:defRPr/>
            </a:pPr>
            <a:r>
              <a:rPr lang="en-GB" baseline="0" dirty="0"/>
              <a:t>Not wanting to do PE as they want to keep their skin covered</a:t>
            </a:r>
          </a:p>
          <a:p>
            <a:pPr marL="626010" lvl="1" indent="-170730" defTabSz="910560">
              <a:buFont typeface="Arial" panose="020B0604020202020204" pitchFamily="34" charset="0"/>
              <a:buChar char="•"/>
              <a:defRPr/>
            </a:pPr>
            <a:r>
              <a:rPr lang="en-GB" baseline="0" dirty="0"/>
              <a:t>Being more withdrawn, or having more outbursts </a:t>
            </a:r>
          </a:p>
          <a:p>
            <a:pPr>
              <a:defRPr/>
            </a:pPr>
            <a:endParaRPr lang="en-GB"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endParaRPr lang="en-GB" baseline="0" dirty="0"/>
          </a:p>
          <a:p>
            <a:pPr marL="170730" indent="-170730" defTabSz="910560">
              <a:buFont typeface="Arial" panose="020B0604020202020204" pitchFamily="34" charset="0"/>
              <a:buChar char="•"/>
              <a:defRPr/>
            </a:pPr>
            <a:r>
              <a:rPr lang="en-GB" baseline="0" dirty="0"/>
              <a:t>GOV.UK – DfE, </a:t>
            </a:r>
            <a:r>
              <a:rPr lang="en-GB" i="1" baseline="0" dirty="0"/>
              <a:t>Keeping Children Safe in Education</a:t>
            </a:r>
            <a:r>
              <a:rPr lang="en-GB" baseline="0" dirty="0"/>
              <a:t>. https://www.gov.uk/government/publications/keeping-children-safe-in-education--2</a:t>
            </a:r>
          </a:p>
          <a:p>
            <a:pPr marL="170730" indent="-170730" defTabSz="910560">
              <a:buFont typeface="Arial" panose="020B0604020202020204" pitchFamily="34" charset="0"/>
              <a:buChar char="•"/>
              <a:defRPr/>
            </a:pPr>
            <a:r>
              <a:rPr lang="en-GB" baseline="0" dirty="0"/>
              <a:t>NSPCC, </a:t>
            </a:r>
            <a:r>
              <a:rPr lang="en-GB" i="1" baseline="0" dirty="0"/>
              <a:t>Physical abuse</a:t>
            </a:r>
            <a:r>
              <a:rPr lang="en-GB" baseline="0" dirty="0"/>
              <a:t>. https://www.nspcc.org.uk/what-is-child-abuse/types-of-abuse/physical-abuse/</a:t>
            </a:r>
          </a:p>
          <a:p>
            <a:pPr marL="170730" indent="-170730" defTabSz="910560">
              <a:buFont typeface="Arial" panose="020B0604020202020204" pitchFamily="34" charset="0"/>
              <a:buChar char="•"/>
              <a:defRPr/>
            </a:pPr>
            <a:r>
              <a:rPr lang="en-GB" baseline="0" dirty="0"/>
              <a:t>Ann Marie Christian, safeguarding consultant</a:t>
            </a:r>
          </a:p>
          <a:p>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22</a:t>
            </a:fld>
            <a:endParaRPr lang="en-GB"/>
          </a:p>
        </p:txBody>
      </p:sp>
    </p:spTree>
    <p:extLst>
      <p:ext uri="{BB962C8B-B14F-4D97-AF65-F5344CB8AC3E}">
        <p14:creationId xmlns:p14="http://schemas.microsoft.com/office/powerpoint/2010/main" val="157675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a:buFont typeface="Arial" panose="020B0604020202020204" pitchFamily="34" charset="0"/>
              <a:buChar char="•"/>
            </a:pPr>
            <a:r>
              <a:rPr lang="en-GB" dirty="0"/>
              <a:t>Tell staff that</a:t>
            </a:r>
            <a:r>
              <a:rPr lang="en-GB" baseline="0" dirty="0"/>
              <a:t> </a:t>
            </a:r>
            <a:r>
              <a:rPr lang="en-GB" b="1" baseline="0" dirty="0"/>
              <a:t>e</a:t>
            </a:r>
            <a:r>
              <a:rPr lang="en-GB" b="1" dirty="0"/>
              <a:t>motional abuse </a:t>
            </a:r>
            <a:r>
              <a:rPr lang="en-GB" dirty="0"/>
              <a:t>is any type of abuse that involves hurting a child emotionally</a:t>
            </a:r>
            <a:r>
              <a:rPr lang="en-GB" baseline="0" dirty="0"/>
              <a:t>, severely affecting their emotional development. It’s sometimes called psychological abuse</a:t>
            </a:r>
          </a:p>
          <a:p>
            <a:pPr marL="170730" indent="-170730">
              <a:buFont typeface="Arial" panose="020B0604020202020204" pitchFamily="34" charset="0"/>
              <a:buChar char="•"/>
            </a:pPr>
            <a:r>
              <a:rPr lang="en-GB" baseline="0" dirty="0"/>
              <a:t>It could involve:</a:t>
            </a:r>
          </a:p>
          <a:p>
            <a:pPr marL="626010" lvl="1" indent="-170730">
              <a:buFont typeface="Arial" panose="020B0604020202020204" pitchFamily="34" charset="0"/>
              <a:buChar char="•"/>
            </a:pPr>
            <a:r>
              <a:rPr lang="en-GB" baseline="0" dirty="0"/>
              <a:t>Making a child feel worthless, unloved or inadequate</a:t>
            </a:r>
          </a:p>
          <a:p>
            <a:pPr marL="626010" lvl="1" indent="-170730">
              <a:buFont typeface="Arial" panose="020B0604020202020204" pitchFamily="34" charset="0"/>
              <a:buChar char="•"/>
            </a:pPr>
            <a:r>
              <a:rPr lang="en-GB" baseline="0" dirty="0"/>
              <a:t>Silencing or making fun of what a child says</a:t>
            </a:r>
          </a:p>
          <a:p>
            <a:pPr marL="626010" lvl="1" indent="-170730">
              <a:buFont typeface="Arial" panose="020B0604020202020204" pitchFamily="34" charset="0"/>
              <a:buChar char="•"/>
            </a:pPr>
            <a:r>
              <a:rPr lang="en-GB" baseline="0" dirty="0"/>
              <a:t>Having inappropriate age or developmental expectations of a child. For example:</a:t>
            </a:r>
          </a:p>
          <a:p>
            <a:pPr marL="1081289" lvl="2" indent="-170730">
              <a:buFont typeface="Arial" panose="020B0604020202020204" pitchFamily="34" charset="0"/>
              <a:buChar char="•"/>
            </a:pPr>
            <a:r>
              <a:rPr lang="en-GB" baseline="0" dirty="0"/>
              <a:t>Pushing them too hard or not recognising their limitations</a:t>
            </a:r>
          </a:p>
          <a:p>
            <a:pPr marL="1081289" lvl="2" indent="-170730">
              <a:buFont typeface="Arial" panose="020B0604020202020204" pitchFamily="34" charset="0"/>
              <a:buChar char="•"/>
            </a:pPr>
            <a:r>
              <a:rPr lang="en-GB" baseline="0" dirty="0"/>
              <a:t>Limiting their learning</a:t>
            </a:r>
          </a:p>
          <a:p>
            <a:pPr marL="1081289" lvl="2" indent="-170730">
              <a:buFont typeface="Arial" panose="020B0604020202020204" pitchFamily="34" charset="0"/>
              <a:buChar char="•"/>
            </a:pPr>
            <a:r>
              <a:rPr lang="en-GB" baseline="0" dirty="0"/>
              <a:t>Being overprotective</a:t>
            </a:r>
          </a:p>
          <a:p>
            <a:pPr marL="1081289" lvl="2" indent="-170730">
              <a:buFont typeface="Arial" panose="020B0604020202020204" pitchFamily="34" charset="0"/>
              <a:buChar char="•"/>
            </a:pPr>
            <a:r>
              <a:rPr lang="en-GB" baseline="0" dirty="0"/>
              <a:t>Limiting their social interactions</a:t>
            </a:r>
          </a:p>
          <a:p>
            <a:pPr marL="626010" lvl="1" indent="-170730">
              <a:buFont typeface="Arial" panose="020B0604020202020204" pitchFamily="34" charset="0"/>
              <a:buChar char="•"/>
            </a:pPr>
            <a:r>
              <a:rPr lang="en-GB" baseline="0" dirty="0"/>
              <a:t>Exploiting or corrupting a child</a:t>
            </a:r>
          </a:p>
          <a:p>
            <a:pPr marL="626010" lvl="1" indent="-170730">
              <a:buFont typeface="Arial" panose="020B0604020202020204" pitchFamily="34" charset="0"/>
              <a:buChar char="•"/>
            </a:pPr>
            <a:r>
              <a:rPr lang="en-GB" baseline="0" dirty="0"/>
              <a:t>Serious bullying, including cyber-bullying</a:t>
            </a:r>
          </a:p>
          <a:p>
            <a:pPr marL="626010" lvl="1" indent="-170730">
              <a:buFont typeface="Arial" panose="020B0604020202020204" pitchFamily="34" charset="0"/>
              <a:buChar char="•"/>
            </a:pPr>
            <a:r>
              <a:rPr lang="en-GB" baseline="0" dirty="0"/>
              <a:t>Exposing a child to the ill treatment of another person </a:t>
            </a:r>
            <a:r>
              <a:rPr lang="en-GB" b="0" i="0" dirty="0">
                <a:solidFill>
                  <a:srgbClr val="1D1C1D"/>
                </a:solidFill>
                <a:effectLst/>
                <a:highlight>
                  <a:srgbClr val="F8F8F8"/>
                </a:highlight>
                <a:latin typeface="Slack-Lato"/>
              </a:rPr>
              <a:t>–</a:t>
            </a:r>
            <a:r>
              <a:rPr lang="en-GB" baseline="0" dirty="0"/>
              <a:t> for example, domestic abuse</a:t>
            </a:r>
            <a:endParaRPr lang="en-GB" dirty="0"/>
          </a:p>
          <a:p>
            <a:pPr marL="170730" indent="-170730">
              <a:buFont typeface="Arial" panose="020B0604020202020204" pitchFamily="34" charset="0"/>
              <a:buChar char="•"/>
            </a:pPr>
            <a:r>
              <a:rPr lang="en-GB" dirty="0"/>
              <a:t>Emotional abuse can be hard to spot, especially when it happens as part of other kinds of abuse</a:t>
            </a:r>
          </a:p>
          <a:p>
            <a:pPr marL="170730" indent="-170730">
              <a:buFont typeface="Arial" panose="020B0604020202020204" pitchFamily="34" charset="0"/>
              <a:buChar char="•"/>
            </a:pPr>
            <a:r>
              <a:rPr lang="en-US" dirty="0"/>
              <a:t>Note that some level of emotional</a:t>
            </a:r>
            <a:r>
              <a:rPr lang="en-US" baseline="0" dirty="0"/>
              <a:t> abuse is involved in all types of maltreatment</a:t>
            </a:r>
            <a:endParaRPr lang="en-GB" dirty="0"/>
          </a:p>
          <a:p>
            <a:pPr>
              <a:defRPr/>
            </a:pPr>
            <a:endParaRPr lang="en-GB"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endParaRPr lang="en-GB" baseline="0" dirty="0"/>
          </a:p>
          <a:p>
            <a:pPr marL="170730" indent="-170730">
              <a:buFont typeface="Arial" panose="020B0604020202020204" pitchFamily="34" charset="0"/>
              <a:buChar char="•"/>
            </a:pPr>
            <a:r>
              <a:rPr lang="en-GB" baseline="0" dirty="0"/>
              <a:t>GOV.UK – DfE, </a:t>
            </a:r>
            <a:r>
              <a:rPr lang="en-GB" i="1" baseline="0" dirty="0"/>
              <a:t>Keeping Children Safe in Education</a:t>
            </a:r>
            <a:r>
              <a:rPr lang="en-GB" baseline="0" dirty="0"/>
              <a:t>. https://www.gov.uk/government/publications/keeping-children-safe-in-education--2</a:t>
            </a:r>
          </a:p>
          <a:p>
            <a:pPr marL="170730" marR="0" lvl="0"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NSPCC, </a:t>
            </a:r>
            <a:r>
              <a:rPr lang="en-GB" i="1" baseline="0" dirty="0"/>
              <a:t>Protecting children from emotional abuse</a:t>
            </a:r>
            <a:r>
              <a:rPr lang="en-GB" baseline="0" dirty="0"/>
              <a:t>. https://learning.nspcc.org.uk/child-abuse-and-neglect/emotional-abuse/</a:t>
            </a:r>
            <a:endParaRPr lang="en-GB" dirty="0"/>
          </a:p>
          <a:p>
            <a:pPr marL="170730" indent="-170730">
              <a:buFont typeface="Arial" panose="020B0604020202020204" pitchFamily="34" charset="0"/>
              <a:buChar char="•"/>
            </a:pPr>
            <a:r>
              <a:rPr lang="en-GB" baseline="0" dirty="0"/>
              <a:t>Ann Marie Christian, safeguarding consultant</a:t>
            </a:r>
          </a:p>
          <a:p>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23</a:t>
            </a:fld>
            <a:endParaRPr lang="en-GB"/>
          </a:p>
        </p:txBody>
      </p:sp>
    </p:spTree>
    <p:extLst>
      <p:ext uri="{BB962C8B-B14F-4D97-AF65-F5344CB8AC3E}">
        <p14:creationId xmlns:p14="http://schemas.microsoft.com/office/powerpoint/2010/main" val="1782560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a:buFont typeface="Arial" panose="020B0604020202020204" pitchFamily="34" charset="0"/>
              <a:buChar char="•"/>
            </a:pPr>
            <a:r>
              <a:rPr lang="en-GB" dirty="0"/>
              <a:t>Explain</a:t>
            </a:r>
            <a:r>
              <a:rPr lang="en-GB" baseline="0" dirty="0"/>
              <a:t> that </a:t>
            </a:r>
            <a:r>
              <a:rPr lang="en-GB" b="1" baseline="0" dirty="0"/>
              <a:t>sexual abuse </a:t>
            </a:r>
            <a:r>
              <a:rPr lang="en-GB" baseline="0" dirty="0"/>
              <a:t>is the fourth main type of abuse, and it’s when someone forces or entices a child to take part in sexual activities, whether or not the child is aware of what is happening. This could be:</a:t>
            </a:r>
          </a:p>
          <a:p>
            <a:pPr marL="626010" lvl="1" indent="-170730">
              <a:buFont typeface="Arial" panose="020B0604020202020204" pitchFamily="34" charset="0"/>
              <a:buChar char="•"/>
            </a:pPr>
            <a:r>
              <a:rPr lang="en-GB" baseline="0" dirty="0"/>
              <a:t>Physical contact </a:t>
            </a:r>
            <a:r>
              <a:rPr lang="en-GB" b="0" i="0" dirty="0">
                <a:solidFill>
                  <a:srgbClr val="1D1C1D"/>
                </a:solidFill>
                <a:effectLst/>
                <a:latin typeface="Slack-Lato"/>
              </a:rPr>
              <a:t>–</a:t>
            </a:r>
            <a:r>
              <a:rPr lang="en-GB" baseline="0" dirty="0"/>
              <a:t> for example, kissing, touching, rubbing (including outside clothes), or rape</a:t>
            </a:r>
          </a:p>
          <a:p>
            <a:pPr marL="626010" lvl="1" indent="-170730">
              <a:buFont typeface="Arial" panose="020B0604020202020204" pitchFamily="34" charset="0"/>
              <a:buChar char="•"/>
            </a:pPr>
            <a:r>
              <a:rPr lang="en-GB" baseline="0" dirty="0"/>
              <a:t>Non-contact abuse </a:t>
            </a:r>
            <a:r>
              <a:rPr lang="en-GB" b="0" i="0" dirty="0">
                <a:solidFill>
                  <a:srgbClr val="1D1C1D"/>
                </a:solidFill>
                <a:effectLst/>
                <a:latin typeface="Slack-Lato"/>
              </a:rPr>
              <a:t>–</a:t>
            </a:r>
            <a:r>
              <a:rPr lang="en-GB" baseline="0" dirty="0"/>
              <a:t> for example, involving a child in looking at or producing sexual images, encouraging sexually inappropriate behaviour and grooming in preparation for child abuse</a:t>
            </a:r>
          </a:p>
          <a:p>
            <a:pPr marL="170730" indent="-170730" defTabSz="910560">
              <a:buFont typeface="Arial" panose="020B0604020202020204" pitchFamily="34" charset="0"/>
              <a:buChar char="•"/>
              <a:defRPr/>
            </a:pPr>
            <a:r>
              <a:rPr lang="en-US" b="0" baseline="0" dirty="0"/>
              <a:t>Note:</a:t>
            </a:r>
          </a:p>
          <a:p>
            <a:pPr marL="626010" lvl="1" indent="-170730" defTabSz="910560">
              <a:buFont typeface="Arial" panose="020B0604020202020204" pitchFamily="34" charset="0"/>
              <a:buChar char="•"/>
              <a:defRPr/>
            </a:pPr>
            <a:r>
              <a:rPr lang="en-US" b="0" baseline="0" dirty="0"/>
              <a:t>Adult males aren’t the only perpetrators of sexual abuse. Women can also commit sexual abuse, as can other children (you’ll look at abuse of children by other children in more detail later)</a:t>
            </a:r>
          </a:p>
          <a:p>
            <a:pPr marL="626010" lvl="1" indent="-170730" defTabSz="910560">
              <a:buFont typeface="Arial" panose="020B0604020202020204" pitchFamily="34" charset="0"/>
              <a:buChar char="•"/>
              <a:defRPr/>
            </a:pPr>
            <a:r>
              <a:rPr lang="en-US" b="0" baseline="0" dirty="0"/>
              <a:t>It can happen online, offline, or both</a:t>
            </a:r>
            <a:br>
              <a:rPr lang="en-US" b="0" baseline="0" dirty="0"/>
            </a:br>
            <a:endParaRPr lang="en-US" b="0" baseline="0" dirty="0"/>
          </a:p>
          <a:p>
            <a:pPr marL="170730" indent="-170730">
              <a:buFont typeface="Arial" panose="020B0604020202020204" pitchFamily="34" charset="0"/>
              <a:buChar char="•"/>
            </a:pPr>
            <a:r>
              <a:rPr lang="en-GB" b="1" baseline="0" dirty="0"/>
              <a:t>Select</a:t>
            </a:r>
            <a:r>
              <a:rPr lang="en-GB" baseline="0" dirty="0"/>
              <a:t> to bring up the signs as you go through them. Signs that staff might see are:</a:t>
            </a:r>
          </a:p>
          <a:p>
            <a:pPr marL="627930" lvl="1" indent="-170730">
              <a:buFont typeface="Arial" panose="020B0604020202020204" pitchFamily="34" charset="0"/>
              <a:buChar char="•"/>
            </a:pPr>
            <a:r>
              <a:rPr lang="en-GB" baseline="0" dirty="0"/>
              <a:t>Changes in behaviour, such as being aggressive, withdrawn or being tired in class due to sleeping difficulties and nightmares</a:t>
            </a:r>
          </a:p>
          <a:p>
            <a:pPr marL="627930" lvl="1" indent="-170730">
              <a:buFont typeface="Arial" panose="020B0604020202020204" pitchFamily="34" charset="0"/>
              <a:buChar char="•"/>
            </a:pPr>
            <a:r>
              <a:rPr lang="en-GB" baseline="0" dirty="0"/>
              <a:t>Avoiding their abuser(s) – they might seem afraid of a particular person and try to avoid spending time with them, or having poor personal hygiene to make themselves less attractive to their abuser</a:t>
            </a:r>
          </a:p>
          <a:p>
            <a:pPr marL="62793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Sexually inappropriate behaviour, such as using sexually explicit language or knowing things you wouldn’t expect them to</a:t>
            </a:r>
          </a:p>
          <a:p>
            <a:pPr marL="62793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Difficulty concentrating at school</a:t>
            </a:r>
          </a:p>
          <a:p>
            <a:pPr marL="62793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 pupil needing the toilet a lot, due to urinary tract infections (UTIs)</a:t>
            </a:r>
          </a:p>
          <a:p>
            <a:pPr marL="627930" lvl="1" indent="-170730">
              <a:buFont typeface="Arial" panose="020B0604020202020204" pitchFamily="34" charset="0"/>
              <a:buChar char="•"/>
            </a:pPr>
            <a:r>
              <a:rPr lang="en-GB" baseline="0" dirty="0"/>
              <a:t>Difficulty sitting, caused by soreness in the genital and anal areas</a:t>
            </a:r>
          </a:p>
          <a:p>
            <a:pPr marL="627930" lvl="1" indent="-170730">
              <a:buFont typeface="Arial" panose="020B0604020202020204" pitchFamily="34" charset="0"/>
              <a:buChar char="•"/>
            </a:pPr>
            <a:r>
              <a:rPr lang="en-GB" baseline="0" dirty="0"/>
              <a:t>Dropping hints or clues that the abuse is happening, without explicitly revealing it</a:t>
            </a:r>
          </a:p>
          <a:p>
            <a:pPr marL="627930" lvl="1" indent="-170730">
              <a:buFont typeface="Arial" panose="020B0604020202020204" pitchFamily="34" charset="0"/>
              <a:buChar char="•"/>
            </a:pPr>
            <a:r>
              <a:rPr lang="en-GB" baseline="0" dirty="0"/>
              <a:t>Pregnancy and STIs</a:t>
            </a:r>
          </a:p>
          <a:p>
            <a:pPr marL="62793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Being secretive online, or seeming distant, upset or angry after using their phone or the internet</a:t>
            </a:r>
          </a:p>
          <a:p>
            <a:pPr>
              <a:defRPr/>
            </a:pPr>
            <a:endParaRPr lang="en-GB"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endParaRPr lang="en-GB" baseline="0" dirty="0"/>
          </a:p>
          <a:p>
            <a:pPr marL="170730" indent="-170730">
              <a:buFont typeface="Arial" panose="020B0604020202020204" pitchFamily="34" charset="0"/>
              <a:buChar char="•"/>
            </a:pPr>
            <a:r>
              <a:rPr lang="en-GB" baseline="0" dirty="0"/>
              <a:t>GOV.UK – DfE, </a:t>
            </a:r>
            <a:r>
              <a:rPr lang="en-GB" i="1" baseline="0" dirty="0"/>
              <a:t>Keeping Children Safe in Education</a:t>
            </a:r>
            <a:r>
              <a:rPr lang="en-GB" baseline="0" dirty="0"/>
              <a:t>. https://www.gov.uk/government/publications/keeping-children-safe-in-education--2</a:t>
            </a:r>
          </a:p>
          <a:p>
            <a:pPr marL="170730" marR="0" lvl="0"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NHS, </a:t>
            </a:r>
            <a:r>
              <a:rPr lang="en-GB" b="0" i="1" dirty="0">
                <a:solidFill>
                  <a:srgbClr val="212B32"/>
                </a:solidFill>
                <a:effectLst/>
                <a:highlight>
                  <a:srgbClr val="F0F4F5"/>
                </a:highlight>
                <a:latin typeface="Frutiger W01"/>
              </a:rPr>
              <a:t>Spotting signs of child sexual abuse</a:t>
            </a:r>
            <a:r>
              <a:rPr lang="en-GB" b="0" i="0" dirty="0">
                <a:solidFill>
                  <a:srgbClr val="212B32"/>
                </a:solidFill>
                <a:effectLst/>
                <a:highlight>
                  <a:srgbClr val="F0F4F5"/>
                </a:highlight>
                <a:latin typeface="Frutiger W01"/>
              </a:rPr>
              <a:t>. https://www.nhs.uk/live-well/spotting-signs-of-child-sexual-abuse</a:t>
            </a:r>
          </a:p>
          <a:p>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24</a:t>
            </a:fld>
            <a:endParaRPr lang="en-GB"/>
          </a:p>
        </p:txBody>
      </p:sp>
    </p:spTree>
    <p:extLst>
      <p:ext uri="{BB962C8B-B14F-4D97-AF65-F5344CB8AC3E}">
        <p14:creationId xmlns:p14="http://schemas.microsoft.com/office/powerpoint/2010/main" val="321204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2</a:t>
            </a:fld>
            <a:endParaRPr lang="en-US"/>
          </a:p>
        </p:txBody>
      </p:sp>
    </p:spTree>
    <p:extLst>
      <p:ext uri="{BB962C8B-B14F-4D97-AF65-F5344CB8AC3E}">
        <p14:creationId xmlns:p14="http://schemas.microsoft.com/office/powerpoint/2010/main" val="4050247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056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[Before presenting, </a:t>
            </a:r>
            <a:r>
              <a:rPr lang="en-GB" b="1" baseline="0" dirty="0"/>
              <a:t>if you’re in an EYFS setting, you might want to remove slides 58-61, as they’re more relevant to older children]</a:t>
            </a:r>
          </a:p>
          <a:p>
            <a:pPr marL="0" indent="0" defTabSz="910560">
              <a:buFont typeface="Arial" panose="020B0604020202020204" pitchFamily="34" charset="0"/>
              <a:buNone/>
              <a:defRPr/>
            </a:pPr>
            <a:endParaRPr lang="en-GB" b="1" dirty="0"/>
          </a:p>
          <a:p>
            <a:pPr marL="170730" indent="-170730" defTabSz="910560">
              <a:buFont typeface="Arial" panose="020B0604020202020204" pitchFamily="34" charset="0"/>
              <a:buChar char="•"/>
              <a:defRPr/>
            </a:pPr>
            <a:r>
              <a:rPr lang="en-GB" dirty="0"/>
              <a:t>Explain i</a:t>
            </a:r>
            <a:r>
              <a:rPr lang="en-GB" baseline="0" dirty="0"/>
              <a:t>t can be very easy to assume that abuse happens in a physical space like the home or the classroom, but it’s important to remember that emotional and sexual abuse can also happen virtually. This can include:</a:t>
            </a:r>
          </a:p>
          <a:p>
            <a:pPr marL="627930" lvl="1" indent="-170730" defTabSz="910560">
              <a:buFont typeface="Arial" panose="020B0604020202020204" pitchFamily="34" charset="0"/>
              <a:buChar char="•"/>
              <a:defRPr/>
            </a:pPr>
            <a:r>
              <a:rPr lang="en-GB" baseline="0" dirty="0"/>
              <a:t>Social media sites, such as Snapchat, TikTok, X, Facebook and Instagram as well as any other website where comments can be left on content a child has created, like YouTube</a:t>
            </a:r>
          </a:p>
          <a:p>
            <a:pPr marL="627930" lvl="1" indent="-170730" algn="l" defTabSz="910560" rtl="0" eaLnBrk="1" latinLnBrk="0" hangingPunct="1">
              <a:buFont typeface="Arial" panose="020B0604020202020204" pitchFamily="34" charset="0"/>
              <a:buChar char="•"/>
              <a:defRPr/>
            </a:pPr>
            <a:r>
              <a:rPr lang="en-GB" sz="1200" kern="1200" baseline="0" dirty="0">
                <a:solidFill>
                  <a:schemeClr val="tx1"/>
                </a:solidFill>
                <a:latin typeface="+mn-lt"/>
                <a:ea typeface="+mn-ea"/>
                <a:cs typeface="+mn-cs"/>
              </a:rPr>
              <a:t>Via email</a:t>
            </a:r>
          </a:p>
          <a:p>
            <a:pPr marL="627930" lvl="1" indent="-170730" algn="l" defTabSz="910560" rtl="0" eaLnBrk="1" latinLnBrk="0" hangingPunct="1">
              <a:buFont typeface="Arial" panose="020B0604020202020204" pitchFamily="34" charset="0"/>
              <a:buChar char="•"/>
              <a:defRPr/>
            </a:pPr>
            <a:r>
              <a:rPr lang="en-GB" sz="1200" kern="1200" baseline="0" dirty="0">
                <a:solidFill>
                  <a:schemeClr val="tx1"/>
                </a:solidFill>
                <a:latin typeface="+mn-lt"/>
                <a:ea typeface="+mn-ea"/>
                <a:cs typeface="+mn-cs"/>
              </a:rPr>
              <a:t>Using AI to generate harmful imagery, such as indecent images or images to make fun of someone</a:t>
            </a:r>
          </a:p>
          <a:p>
            <a:pPr marL="627930" lvl="1" indent="-170730" algn="l" defTabSz="910560" rtl="0" eaLnBrk="1" latinLnBrk="0" hangingPunct="1">
              <a:buFont typeface="Arial" panose="020B0604020202020204" pitchFamily="34" charset="0"/>
              <a:buChar char="•"/>
              <a:defRPr/>
            </a:pPr>
            <a:r>
              <a:rPr lang="en-GB" sz="1200" kern="1200" baseline="0" dirty="0">
                <a:solidFill>
                  <a:schemeClr val="tx1"/>
                </a:solidFill>
                <a:latin typeface="+mn-lt"/>
                <a:ea typeface="+mn-ea"/>
                <a:cs typeface="+mn-cs"/>
              </a:rPr>
              <a:t>In online chatrooms, where children talk to each other virtually</a:t>
            </a:r>
          </a:p>
          <a:p>
            <a:pPr marL="627930" lvl="1" indent="-170730" algn="l" defTabSz="910560" rtl="0" eaLnBrk="1" latinLnBrk="0" hangingPunct="1">
              <a:buFont typeface="Arial" panose="020B0604020202020204" pitchFamily="34" charset="0"/>
              <a:buChar char="•"/>
              <a:defRPr/>
            </a:pPr>
            <a:r>
              <a:rPr lang="en-GB" sz="1200" kern="1200" baseline="0" dirty="0">
                <a:solidFill>
                  <a:schemeClr val="tx1"/>
                </a:solidFill>
                <a:latin typeface="+mn-lt"/>
                <a:ea typeface="+mn-ea"/>
                <a:cs typeface="+mn-cs"/>
              </a:rPr>
              <a:t>Texts and messaging apps, such as WhatsApp</a:t>
            </a:r>
          </a:p>
          <a:p>
            <a:pPr marL="627930" lvl="1" indent="-170730" algn="l" defTabSz="910560" rtl="0" eaLnBrk="1" latinLnBrk="0" hangingPunct="1">
              <a:buFont typeface="Arial" panose="020B0604020202020204" pitchFamily="34" charset="0"/>
              <a:buChar char="•"/>
              <a:defRPr/>
            </a:pPr>
            <a:r>
              <a:rPr lang="en-GB" sz="1200" kern="1200" baseline="0" dirty="0">
                <a:solidFill>
                  <a:schemeClr val="tx1"/>
                </a:solidFill>
                <a:latin typeface="+mn-lt"/>
                <a:ea typeface="+mn-ea"/>
                <a:cs typeface="+mn-cs"/>
              </a:rPr>
              <a:t>Streaming sites, where someone records themselves doing something live and can receive comments (for example, gaming streaming on Twitch)</a:t>
            </a:r>
          </a:p>
          <a:p>
            <a:pPr marL="627930" lvl="1" indent="-170730" algn="l" defTabSz="910560" rtl="0" eaLnBrk="1" latinLnBrk="0" hangingPunct="1">
              <a:buFont typeface="Arial" panose="020B0604020202020204" pitchFamily="34" charset="0"/>
              <a:buChar char="•"/>
              <a:defRPr/>
            </a:pPr>
            <a:r>
              <a:rPr lang="en-GB" sz="1200" kern="1200" baseline="0" dirty="0">
                <a:solidFill>
                  <a:schemeClr val="tx1"/>
                </a:solidFill>
                <a:latin typeface="+mn-lt"/>
                <a:ea typeface="+mn-ea"/>
                <a:cs typeface="+mn-cs"/>
              </a:rPr>
              <a:t>Online gaming sites such as Roblox or Fortnite, where players can talk to each other while they play</a:t>
            </a:r>
          </a:p>
          <a:p>
            <a:pPr marL="910559" lvl="2" indent="0" defTabSz="910560">
              <a:buFont typeface="Arial" panose="020B0604020202020204" pitchFamily="34" charset="0"/>
              <a:buNone/>
              <a:defRPr/>
            </a:pPr>
            <a:endParaRPr lang="en-GB" baseline="0" dirty="0"/>
          </a:p>
          <a:p>
            <a:pPr marL="171450" indent="-171450">
              <a:buFont typeface="Webdings" panose="05030102010509060703" pitchFamily="18" charset="2"/>
              <a:buChar char="i"/>
              <a:defRPr/>
            </a:pPr>
            <a:r>
              <a:rPr lang="en-GB" b="1" dirty="0"/>
              <a:t>If you want to go into more depth with staff about online safety, use our staff briefing and/or eLearning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https://safeguarding.thekeysupport.com/factsheets-and-briefings/online-safety-briefing/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https://safeguarding.thekeysupport.com/online-safety-the-essentials/</a:t>
            </a:r>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25</a:t>
            </a:fld>
            <a:endParaRPr lang="en-GB"/>
          </a:p>
        </p:txBody>
      </p:sp>
    </p:spTree>
    <p:extLst>
      <p:ext uri="{BB962C8B-B14F-4D97-AF65-F5344CB8AC3E}">
        <p14:creationId xmlns:p14="http://schemas.microsoft.com/office/powerpoint/2010/main" val="1569066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23ABD-BD4D-43BE-098E-CD0B394C7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C3175-0A67-3603-F20D-BA134541E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ABAC1-1D87-7536-E40B-56A127199C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Safeguarding issue 1: online safety (grooming)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Tell staff that you’re now going to look at the issue of online grooming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latin typeface="+mn-lt"/>
                <a:ea typeface="+mn-ea"/>
                <a:cs typeface="+mn-cs"/>
              </a:rPr>
              <a:t>Select</a:t>
            </a:r>
            <a:r>
              <a:rPr lang="en-GB" sz="1200" kern="1200" dirty="0">
                <a:solidFill>
                  <a:schemeClr val="tx1"/>
                </a:solidFill>
                <a:latin typeface="+mn-lt"/>
                <a:ea typeface="+mn-ea"/>
                <a:cs typeface="+mn-cs"/>
              </a:rPr>
              <a:t> ‘What is it?’ to reveal each bullet point 1 at a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effectLst/>
              <a:latin typeface="Arial" panose="020B0604020202020204" pitchFamily="34" charset="0"/>
              <a:ea typeface="MS Mincho" panose="02020609040205080304" pitchFamily="49"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Explain that groomers can: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Use online platforms like social media, gaming platforms or instant messaging apps to connect with a child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Learn about a child’s interests from their online profiles, then use this knowledge to help build a relationship with them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Easily hide their true identity online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mn-lt"/>
                <a:ea typeface="+mn-ea"/>
                <a:cs typeface="+mn-cs"/>
              </a:rPr>
              <a:t>Select</a:t>
            </a:r>
            <a:r>
              <a:rPr lang="en-US" sz="1200" kern="1200" dirty="0">
                <a:solidFill>
                  <a:schemeClr val="tx1"/>
                </a:solidFill>
                <a:latin typeface="+mn-lt"/>
                <a:ea typeface="+mn-ea"/>
                <a:cs typeface="+mn-cs"/>
              </a:rPr>
              <a:t> ‘Who is at risk?’ to reveal the bullet points 1 at a time</a:t>
            </a:r>
          </a:p>
          <a:p>
            <a:pPr marL="0" indent="0">
              <a:buNone/>
            </a:pPr>
            <a:endParaRPr lang="en-US" sz="24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Tell staff that while grooming can affect </a:t>
            </a:r>
            <a:r>
              <a:rPr lang="en-US" sz="1200" b="1" kern="1200" dirty="0">
                <a:solidFill>
                  <a:schemeClr val="tx1"/>
                </a:solidFill>
                <a:latin typeface="+mn-lt"/>
                <a:ea typeface="+mn-ea"/>
                <a:cs typeface="+mn-cs"/>
              </a:rPr>
              <a:t>any</a:t>
            </a:r>
            <a:r>
              <a:rPr lang="en-US" sz="1200" kern="1200" dirty="0">
                <a:solidFill>
                  <a:schemeClr val="tx1"/>
                </a:solidFill>
                <a:latin typeface="+mn-lt"/>
                <a:ea typeface="+mn-ea"/>
                <a:cs typeface="+mn-cs"/>
              </a:rPr>
              <a:t> child, some children are more vulnerable than others. These include: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Looked after children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Children with SEND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Children with low self-esteem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Children who are experiencing mental health issues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Children whose online activity isn’t monitored or supervised</a:t>
            </a:r>
          </a:p>
          <a:p>
            <a:pPr marL="285750" indent="-285750">
              <a:buFont typeface="Arial" panose="020B0604020202020204" pitchFamily="34" charset="0"/>
              <a:buChar char="•"/>
            </a:pPr>
            <a:endParaRPr lang="en-US" sz="24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Remind staff it’s wrong to assume that primary school-age children aren’t vulnerable to online grooming because they won’t have access to certain online platforms. In fact, Ofcom data from 2024 revealed that 1 in 3 children aged 5 to 7 use social media unsupervised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Remember: grooming can happen to </a:t>
            </a:r>
            <a:r>
              <a:rPr lang="en-US" sz="1200" b="1" kern="1200" dirty="0">
                <a:solidFill>
                  <a:schemeClr val="tx1"/>
                </a:solidFill>
                <a:latin typeface="+mn-lt"/>
                <a:ea typeface="+mn-ea"/>
                <a:cs typeface="+mn-cs"/>
              </a:rPr>
              <a:t>any</a:t>
            </a:r>
            <a:r>
              <a:rPr lang="en-US" sz="1200" kern="1200" dirty="0">
                <a:solidFill>
                  <a:schemeClr val="tx1"/>
                </a:solidFill>
                <a:latin typeface="+mn-lt"/>
                <a:ea typeface="+mn-ea"/>
                <a:cs typeface="+mn-cs"/>
              </a:rPr>
              <a:t> child who spends time online</a:t>
            </a:r>
          </a:p>
          <a:p>
            <a:pPr marL="0" indent="0">
              <a:buNone/>
            </a:pPr>
            <a:endParaRPr lang="en-US" sz="2000" b="0" dirty="0">
              <a:latin typeface="Arial" panose="020B0604020202020204" pitchFamily="34" charset="0"/>
              <a:cs typeface="Arial" panose="020B0604020202020204" pitchFamily="34" charset="0"/>
            </a:endParaRPr>
          </a:p>
          <a:p>
            <a:pPr marL="170730" indent="-170730">
              <a:buFont typeface="Webdings" panose="05030102010509060703" pitchFamily="18" charset="2"/>
              <a:buChar char="i"/>
              <a:defRPr/>
            </a:pPr>
            <a:r>
              <a:rPr lang="en-GB" sz="2400" dirty="0">
                <a:sym typeface="Webdings" panose="05030102010509060703" pitchFamily="18" charset="2"/>
              </a:rPr>
              <a:t>Source:</a:t>
            </a:r>
          </a:p>
          <a:p>
            <a:pPr marL="170730" indent="-170730">
              <a:buFont typeface="Arial" panose="020B0604020202020204" pitchFamily="34" charset="0"/>
              <a:buChar char="•"/>
            </a:pPr>
            <a:r>
              <a:rPr lang="en-US" sz="2400" i="1" dirty="0">
                <a:latin typeface="Arial" panose="020B0604020202020204" pitchFamily="34" charset="0"/>
                <a:cs typeface="Arial" panose="020B0604020202020204" pitchFamily="34" charset="0"/>
              </a:rPr>
              <a:t>Ofcom, A window into young children’s online worlds, 2024: </a:t>
            </a:r>
            <a:r>
              <a:rPr lang="en-US" sz="2400" i="0" dirty="0">
                <a:latin typeface="Arial" panose="020B0604020202020204" pitchFamily="34" charset="0"/>
                <a:cs typeface="Arial" panose="020B0604020202020204" pitchFamily="34" charset="0"/>
              </a:rPr>
              <a:t>https://www.ofcom.org.uk/media-use-and-attitudes/media-habits-children/a-window-into-young-childrens-online-worlds</a:t>
            </a:r>
            <a:endParaRPr lang="en-GB" sz="1200" b="1" dirty="0">
              <a:effectLst/>
              <a:latin typeface="Arial" panose="020B060402020202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p>
            <a:pPr>
              <a:buFont typeface="Arial" panose="020B0604020202020204" pitchFamily="34" charset="0"/>
              <a:buNone/>
              <a:defRPr/>
            </a:pPr>
            <a:endParaRPr lang="en-GB" dirty="0"/>
          </a:p>
        </p:txBody>
      </p:sp>
      <p:sp>
        <p:nvSpPr>
          <p:cNvPr id="4" name="Slide Number Placeholder 3">
            <a:extLst>
              <a:ext uri="{FF2B5EF4-FFF2-40B4-BE49-F238E27FC236}">
                <a16:creationId xmlns:a16="http://schemas.microsoft.com/office/drawing/2014/main" id="{374B3E26-17F2-1875-F3AE-08CF0402FED4}"/>
              </a:ext>
            </a:extLst>
          </p:cNvPr>
          <p:cNvSpPr>
            <a:spLocks noGrp="1"/>
          </p:cNvSpPr>
          <p:nvPr>
            <p:ph type="sldNum" sz="quarter" idx="5"/>
          </p:nvPr>
        </p:nvSpPr>
        <p:spPr/>
        <p:txBody>
          <a:bodyPr/>
          <a:lstStyle/>
          <a:p>
            <a:fld id="{5F4148C5-8DAD-4DB5-873E-0677150B1412}" type="slidenum">
              <a:rPr lang="en-GB" smtClean="0"/>
              <a:t>26</a:t>
            </a:fld>
            <a:endParaRPr lang="en-GB"/>
          </a:p>
        </p:txBody>
      </p:sp>
    </p:spTree>
    <p:extLst>
      <p:ext uri="{BB962C8B-B14F-4D97-AF65-F5344CB8AC3E}">
        <p14:creationId xmlns:p14="http://schemas.microsoft.com/office/powerpoint/2010/main" val="2571208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1" dirty="0">
                <a:effectLst/>
                <a:latin typeface="Arial" panose="020B0604020202020204" pitchFamily="34" charset="0"/>
                <a:ea typeface="MS Mincho" panose="02020609040205080304" pitchFamily="49" charset="-128"/>
                <a:cs typeface="Times New Roman" panose="02020603050405020304" pitchFamily="18" charset="0"/>
              </a:rPr>
              <a:t>Safeguarding issue 1: </a:t>
            </a:r>
            <a:r>
              <a:rPr lang="en-GB" sz="1050" b="1" kern="1200" dirty="0">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online safety (grooming) </a:t>
            </a:r>
          </a:p>
          <a:p>
            <a:pPr marL="0" indent="0">
              <a:buFont typeface="Arial" panose="020B0604020202020204" pitchFamily="34" charset="0"/>
              <a:buNone/>
            </a:pPr>
            <a:endParaRPr lang="en-GB" sz="1050" dirty="0"/>
          </a:p>
          <a:p>
            <a:pPr marL="171450" indent="-171450">
              <a:buFont typeface="Arial" panose="020B0604020202020204" pitchFamily="34" charset="0"/>
              <a:buChar char="•"/>
            </a:pPr>
            <a:r>
              <a:rPr lang="en-GB" sz="1050" dirty="0"/>
              <a:t>Explain that staff may notice the following signs that grooming is being carried out online:</a:t>
            </a:r>
          </a:p>
          <a:p>
            <a:pPr marL="628650" lvl="1" indent="-171450">
              <a:buFont typeface="Arial" panose="020B0604020202020204" pitchFamily="34" charset="0"/>
              <a:buChar char="•"/>
            </a:pPr>
            <a:r>
              <a:rPr lang="en-GB" sz="1050" dirty="0"/>
              <a:t>The child may suddenly have more money than usual or new things like clothes, jewellery or electronics that they can’t explain</a:t>
            </a:r>
          </a:p>
          <a:p>
            <a:pPr marL="628650" lvl="1" indent="-171450">
              <a:buFont typeface="Arial" panose="020B0604020202020204" pitchFamily="34" charset="0"/>
              <a:buChar char="•"/>
            </a:pPr>
            <a:r>
              <a:rPr lang="en-GB" sz="1050" dirty="0"/>
              <a:t>The child may be spending more time online, or offline (this might be reported by their parents or carers). They might also complain of being tired, because they were online all night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dirty="0">
                <a:solidFill>
                  <a:schemeClr val="tx1"/>
                </a:solidFill>
                <a:latin typeface="+mn-lt"/>
                <a:ea typeface="+mn-ea"/>
                <a:cs typeface="+mn-cs"/>
              </a:rPr>
              <a:t>The child is secretive about their use of the internet or a device – they may refuse to hand their phone in if that’s school policy, or refuse to tell you what they get up to online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strike="noStrike" kern="1200" dirty="0">
                <a:solidFill>
                  <a:schemeClr val="tx1"/>
                </a:solidFill>
                <a:latin typeface="+mn-lt"/>
                <a:ea typeface="+mn-ea"/>
                <a:cs typeface="+mn-cs"/>
              </a:rPr>
              <a:t>If a pupil tells you that they often use their device unsupervised – for example, they play on their iPad when they go to bed – this could also be a red flag</a:t>
            </a:r>
            <a:endParaRPr lang="en-GB" sz="1050" kern="1200" dirty="0">
              <a:solidFill>
                <a:schemeClr val="tx1"/>
              </a:solidFill>
              <a:latin typeface="+mn-lt"/>
              <a:ea typeface="+mn-ea"/>
              <a:cs typeface="+mn-cs"/>
            </a:endParaRPr>
          </a:p>
          <a:p>
            <a:pPr marL="457200" lvl="1" indent="0">
              <a:buFont typeface="Arial" panose="020B0604020202020204" pitchFamily="34" charset="0"/>
              <a:buNone/>
            </a:pPr>
            <a:endParaRPr lang="en-GB" sz="1050" dirty="0"/>
          </a:p>
          <a:p>
            <a:pPr marL="171450" lvl="1" indent="-171450" algn="l" defTabSz="914400" rtl="0" eaLnBrk="1" latinLnBrk="0" hangingPunct="1">
              <a:buFont typeface="Arial" panose="020B0604020202020204" pitchFamily="34" charset="0"/>
              <a:buChar char="•"/>
            </a:pPr>
            <a:r>
              <a:rPr lang="en-GB" sz="1050" kern="1200" dirty="0">
                <a:solidFill>
                  <a:schemeClr val="tx1"/>
                </a:solidFill>
                <a:latin typeface="+mn-lt"/>
                <a:ea typeface="+mn-ea"/>
                <a:cs typeface="+mn-cs"/>
              </a:rPr>
              <a:t>Explain how the more general signs of sexual abuse could also indicate a child is being sexually abused online, including:</a:t>
            </a:r>
          </a:p>
          <a:p>
            <a:pPr marL="628650" lvl="1" indent="-171450" algn="l" defTabSz="914400" rtl="0" eaLnBrk="1" latinLnBrk="0" hangingPunct="1">
              <a:buFont typeface="Arial" panose="020B0604020202020204" pitchFamily="34" charset="0"/>
              <a:buChar char="•"/>
            </a:pPr>
            <a:r>
              <a:rPr lang="en-GB" sz="1050" kern="1200" dirty="0">
                <a:solidFill>
                  <a:schemeClr val="tx1"/>
                </a:solidFill>
                <a:latin typeface="+mn-lt"/>
                <a:ea typeface="+mn-ea"/>
                <a:cs typeface="+mn-cs"/>
              </a:rPr>
              <a:t>Changes in behaviour, such as being aggressive, withdrawn or being tired in class due to sleeping difficulties and nightmares</a:t>
            </a:r>
          </a:p>
          <a:p>
            <a:pPr marL="628650" lvl="1" indent="-171450" algn="l" defTabSz="914400" rtl="0" eaLnBrk="1" latinLnBrk="0" hangingPunct="1">
              <a:buFont typeface="Arial" panose="020B0604020202020204" pitchFamily="34" charset="0"/>
              <a:buChar char="•"/>
            </a:pPr>
            <a:r>
              <a:rPr lang="en-GB" sz="1050" kern="1200" dirty="0">
                <a:solidFill>
                  <a:schemeClr val="tx1"/>
                </a:solidFill>
                <a:latin typeface="+mn-lt"/>
                <a:ea typeface="+mn-ea"/>
                <a:cs typeface="+mn-cs"/>
              </a:rPr>
              <a:t>Sexually inappropriate behaviour, such as using sexually explicit language or knowing things you wouldn’t expect them to at their age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dirty="0">
                <a:solidFill>
                  <a:schemeClr val="tx1"/>
                </a:solidFill>
                <a:latin typeface="+mn-lt"/>
                <a:ea typeface="+mn-ea"/>
                <a:cs typeface="+mn-cs"/>
              </a:rPr>
              <a:t>Difficulty concentrating at school</a:t>
            </a:r>
          </a:p>
          <a:p>
            <a:pPr marL="628650" lvl="1" indent="-171450" algn="l" defTabSz="914400" rtl="0" eaLnBrk="1" latinLnBrk="0" hangingPunct="1">
              <a:buFont typeface="Arial" panose="020B0604020202020204" pitchFamily="34" charset="0"/>
              <a:buChar char="•"/>
            </a:pPr>
            <a:r>
              <a:rPr lang="en-GB" sz="1050" kern="1200" dirty="0">
                <a:solidFill>
                  <a:schemeClr val="tx1"/>
                </a:solidFill>
                <a:latin typeface="+mn-lt"/>
                <a:ea typeface="+mn-ea"/>
                <a:cs typeface="+mn-cs"/>
              </a:rPr>
              <a:t>Dropping hints or clues that the abuse is happening, without explicitly revealing it</a:t>
            </a:r>
          </a:p>
          <a:p>
            <a:pPr marL="796740" lvl="1" indent="-341460">
              <a:buFont typeface="Arial" panose="020B0604020202020204" pitchFamily="34" charset="0"/>
              <a:buChar char="•"/>
            </a:pPr>
            <a:endParaRPr lang="en-GB" sz="1050" dirty="0"/>
          </a:p>
          <a:p>
            <a:pPr marL="171450" lvl="1" indent="-171450" algn="l" defTabSz="914400" rtl="0" eaLnBrk="1" latinLnBrk="0" hangingPunct="1">
              <a:buFont typeface="Arial" panose="020B0604020202020204" pitchFamily="34" charset="0"/>
              <a:buChar char="•"/>
            </a:pPr>
            <a:r>
              <a:rPr lang="en-GB" sz="1050" kern="1200" dirty="0">
                <a:solidFill>
                  <a:schemeClr val="tx1"/>
                </a:solidFill>
                <a:latin typeface="+mn-lt"/>
                <a:ea typeface="+mn-ea"/>
                <a:cs typeface="+mn-cs"/>
              </a:rPr>
              <a:t>Remind staff that, as with all safeguarding issues, they should always be alert to </a:t>
            </a:r>
            <a:r>
              <a:rPr lang="en-GB" sz="1050" b="1" kern="1200" dirty="0">
                <a:solidFill>
                  <a:schemeClr val="tx1"/>
                </a:solidFill>
                <a:latin typeface="+mn-lt"/>
                <a:ea typeface="+mn-ea"/>
                <a:cs typeface="+mn-cs"/>
              </a:rPr>
              <a:t>changes</a:t>
            </a:r>
            <a:r>
              <a:rPr lang="en-GB" sz="1050" kern="1200" dirty="0">
                <a:solidFill>
                  <a:schemeClr val="tx1"/>
                </a:solidFill>
                <a:latin typeface="+mn-lt"/>
                <a:ea typeface="+mn-ea"/>
                <a:cs typeface="+mn-cs"/>
              </a:rPr>
              <a:t> in a child. Although the signs above might not mean a child is being abused online, the key is to notice something might be wrong, and act on those concerns. It’s your (the DSL’s) job to investigate those concerns further </a:t>
            </a:r>
          </a:p>
          <a:p>
            <a:pPr marL="171450" lvl="1" indent="-171450" algn="l" defTabSz="914400" rtl="0" eaLnBrk="1" latinLnBrk="0" hangingPunct="1">
              <a:buFont typeface="Arial" panose="020B0604020202020204" pitchFamily="34" charset="0"/>
              <a:buChar char="•"/>
            </a:pPr>
            <a:endParaRPr lang="en-GB" sz="1050" kern="1200" dirty="0">
              <a:solidFill>
                <a:schemeClr val="tx1"/>
              </a:solidFill>
              <a:latin typeface="+mn-lt"/>
              <a:ea typeface="+mn-ea"/>
              <a:cs typeface="+mn-cs"/>
            </a:endParaRPr>
          </a:p>
          <a:p>
            <a:pPr marL="0" indent="0">
              <a:buFont typeface="Arial" panose="020B0604020202020204" pitchFamily="34" charset="0"/>
              <a:buNone/>
            </a:pPr>
            <a:r>
              <a:rPr lang="en-US" dirty="0"/>
              <a:t>Read the quote on the slide to staff:</a:t>
            </a:r>
          </a:p>
          <a:p>
            <a:pPr marL="171450" indent="-171450">
              <a:buFont typeface="Arial" panose="020B0604020202020204" pitchFamily="34" charset="0"/>
              <a:buChar char="•"/>
            </a:pPr>
            <a:r>
              <a:rPr lang="en-US" dirty="0"/>
              <a:t>Explain that it can be difficult to spot the signs that a child is being groomed online</a:t>
            </a:r>
          </a:p>
          <a:p>
            <a:pPr marL="171450" indent="-171450">
              <a:buFont typeface="Arial" panose="020B0604020202020204" pitchFamily="34" charset="0"/>
              <a:buChar char="•"/>
            </a:pPr>
            <a:r>
              <a:rPr lang="en-US" dirty="0"/>
              <a:t>Also highlight that children may not seek help because they:</a:t>
            </a:r>
          </a:p>
          <a:p>
            <a:pPr marL="628650" lvl="1" indent="-171450">
              <a:buFont typeface="Arial" panose="020B0604020202020204" pitchFamily="34" charset="0"/>
              <a:buChar char="•"/>
            </a:pPr>
            <a:r>
              <a:rPr lang="en-US" sz="1200" b="0" dirty="0"/>
              <a:t>Are unaware they’re being groomed</a:t>
            </a:r>
          </a:p>
          <a:p>
            <a:pPr marL="628650" lvl="1" indent="-171450">
              <a:buFont typeface="Arial" panose="020B0604020202020204" pitchFamily="34" charset="0"/>
              <a:buChar char="•"/>
            </a:pPr>
            <a:r>
              <a:rPr lang="en-US" sz="1200" b="0" dirty="0"/>
              <a:t>Genuinely believe they’re in a caring relationship, and don’t want to risk losing that relationship </a:t>
            </a:r>
          </a:p>
          <a:p>
            <a:pPr marL="628650" lvl="1" indent="-171450">
              <a:buFont typeface="Arial" panose="020B0604020202020204" pitchFamily="34" charset="0"/>
              <a:buChar char="•"/>
            </a:pPr>
            <a:r>
              <a:rPr lang="en-US" sz="1200" b="0" dirty="0"/>
              <a:t>Are scared about what will happen if they speak out</a:t>
            </a:r>
          </a:p>
          <a:p>
            <a:pPr marL="628650" lvl="1" indent="-171450">
              <a:buFont typeface="Arial" panose="020B0604020202020204" pitchFamily="34" charset="0"/>
              <a:buChar char="•"/>
            </a:pPr>
            <a:r>
              <a:rPr lang="en-US" sz="1200" b="0" dirty="0"/>
              <a:t>Feel ashamed about what’s happened</a:t>
            </a:r>
          </a:p>
          <a:p>
            <a:pPr marL="171450" lvl="1" indent="-171450" algn="l" defTabSz="914400" rtl="0" eaLnBrk="1" latinLnBrk="0" hangingPunct="1">
              <a:buFont typeface="Arial" panose="020B0604020202020204" pitchFamily="34" charset="0"/>
              <a:buChar char="•"/>
            </a:pPr>
            <a:endParaRPr lang="en-GB" sz="1050" kern="1200" dirty="0">
              <a:solidFill>
                <a:schemeClr val="tx1"/>
              </a:solidFill>
              <a:latin typeface="+mn-lt"/>
              <a:ea typeface="+mn-ea"/>
              <a:cs typeface="+mn-cs"/>
            </a:endParaRPr>
          </a:p>
          <a:p>
            <a:pPr marL="796740" lvl="1" indent="-341460">
              <a:buFont typeface="Arial" panose="020B0604020202020204" pitchFamily="34" charset="0"/>
              <a:buChar char="•"/>
            </a:pPr>
            <a:endParaRPr lang="en-GB" sz="1050" dirty="0"/>
          </a:p>
          <a:p>
            <a:pPr marL="170730" indent="-170730">
              <a:buFont typeface="Webdings" panose="05030102010509060703" pitchFamily="18" charset="2"/>
              <a:buChar char="i"/>
              <a:defRPr/>
            </a:pPr>
            <a:r>
              <a:rPr lang="en-GB" sz="1050" dirty="0">
                <a:sym typeface="Webdings" panose="05030102010509060703" pitchFamily="18" charset="2"/>
              </a:rPr>
              <a:t>Sources:</a:t>
            </a:r>
          </a:p>
          <a:p>
            <a:pPr marL="170730" indent="-170730">
              <a:buFont typeface="Arial" panose="020B0604020202020204" pitchFamily="34" charset="0"/>
              <a:buChar char="•"/>
            </a:pPr>
            <a:r>
              <a:rPr lang="en-GB" sz="1050" baseline="0" dirty="0"/>
              <a:t>Elizabeth Rose, safeguarding consultant</a:t>
            </a:r>
          </a:p>
          <a:p>
            <a:pPr marL="170730" marR="0" lvl="0"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baseline="0" dirty="0"/>
              <a:t>NHS, </a:t>
            </a:r>
            <a:r>
              <a:rPr lang="en-GB" sz="1050" b="0" i="1" dirty="0">
                <a:solidFill>
                  <a:srgbClr val="212B32"/>
                </a:solidFill>
                <a:effectLst/>
                <a:highlight>
                  <a:srgbClr val="F0F4F5"/>
                </a:highlight>
                <a:latin typeface="Frutiger W01"/>
              </a:rPr>
              <a:t>Spotting signs of child sexual abuse</a:t>
            </a:r>
            <a:r>
              <a:rPr lang="en-GB" sz="1050" b="0" i="0" dirty="0">
                <a:solidFill>
                  <a:srgbClr val="212B32"/>
                </a:solidFill>
                <a:effectLst/>
                <a:highlight>
                  <a:srgbClr val="F0F4F5"/>
                </a:highlight>
                <a:latin typeface="Frutiger W01"/>
              </a:rPr>
              <a:t>. https://www.nhs.uk/live-well/spotting-signs-of-child-sexual-abuse</a:t>
            </a:r>
          </a:p>
          <a:p>
            <a:pPr marL="170730" indent="-170730">
              <a:buFont typeface="Arial" panose="020B0604020202020204" pitchFamily="34" charset="0"/>
              <a:buChar char="•"/>
            </a:pPr>
            <a:endParaRPr lang="en-GB" baseline="0" dirty="0"/>
          </a:p>
          <a:p>
            <a:endParaRPr lang="en-GB" dirty="0"/>
          </a:p>
        </p:txBody>
      </p:sp>
      <p:sp>
        <p:nvSpPr>
          <p:cNvPr id="4" name="Slide Number Placeholder 3"/>
          <p:cNvSpPr>
            <a:spLocks noGrp="1"/>
          </p:cNvSpPr>
          <p:nvPr>
            <p:ph type="sldNum" sz="quarter" idx="5"/>
          </p:nvPr>
        </p:nvSpPr>
        <p:spPr/>
        <p:txBody>
          <a:bodyPr/>
          <a:lstStyle/>
          <a:p>
            <a:fld id="{AB3CA2E7-F72A-4227-8823-B39AD09B568A}" type="slidenum">
              <a:rPr lang="en-GB" smtClean="0"/>
              <a:t>27</a:t>
            </a:fld>
            <a:endParaRPr lang="en-GB"/>
          </a:p>
        </p:txBody>
      </p:sp>
    </p:spTree>
    <p:extLst>
      <p:ext uri="{BB962C8B-B14F-4D97-AF65-F5344CB8AC3E}">
        <p14:creationId xmlns:p14="http://schemas.microsoft.com/office/powerpoint/2010/main" val="300112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MS Mincho" panose="02020609040205080304" pitchFamily="49" charset="-128"/>
                <a:cs typeface="Times New Roman" panose="02020603050405020304" pitchFamily="18" charset="0"/>
              </a:rPr>
              <a:t>Safeguarding issue 2: misinformation online and online toxic masculinity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latin typeface="+mn-lt"/>
                <a:ea typeface="+mn-ea"/>
                <a:cs typeface="+mn-cs"/>
              </a:rPr>
              <a:t>Misinformation online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Tell staff that you’re now going to look at the issues of misinformation online, including toxic masculinity</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Explain to staff that </a:t>
            </a:r>
            <a:r>
              <a:rPr lang="en-US" sz="1200" b="0" dirty="0"/>
              <a:t>children might be exposed to fake news or misinformation online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AI is sometimes used to alter images and videos, or create completely fake images and videos, and it’s often difficult to spot what’s real and what’s not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This is a safeguarding risk because: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Reading or hearing misinformation can upset and worry children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Misinformation has been linked to radicalisation by extremists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Remind staff that younger children might hear misinformation from older children and other adults, and share it without </a:t>
            </a:r>
            <a:r>
              <a:rPr lang="en-US" sz="1200" kern="1200" dirty="0" err="1">
                <a:solidFill>
                  <a:schemeClr val="tx1"/>
                </a:solidFill>
                <a:latin typeface="+mn-lt"/>
                <a:ea typeface="+mn-ea"/>
                <a:cs typeface="+mn-cs"/>
              </a:rPr>
              <a:t>realising</a:t>
            </a:r>
            <a:r>
              <a:rPr lang="en-US" sz="1200" kern="1200" dirty="0">
                <a:solidFill>
                  <a:schemeClr val="tx1"/>
                </a:solidFill>
                <a:latin typeface="+mn-lt"/>
                <a:ea typeface="+mn-ea"/>
                <a:cs typeface="+mn-cs"/>
              </a:rPr>
              <a:t> that it’s false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Online toxic masculinity</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Explain how online toxic masculinity exposes children to harmful ideologies that could influence their attitudes, behaviour and relationships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Online toxic masculinity can often appear to ‘</a:t>
            </a:r>
            <a:r>
              <a:rPr lang="en-US" dirty="0" err="1"/>
              <a:t>normalise</a:t>
            </a:r>
            <a:r>
              <a:rPr lang="en-US" dirty="0"/>
              <a:t>’ abuse and harassment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Explain that the ‘manosphere’ is the name for </a:t>
            </a:r>
            <a:r>
              <a:rPr lang="en-US" dirty="0">
                <a:latin typeface="Arial" panose="020B0604020202020204" pitchFamily="34" charset="0"/>
                <a:cs typeface="Arial" panose="020B0604020202020204" pitchFamily="34" charset="0"/>
              </a:rPr>
              <a:t>a collection of online communities where misogynistic views are shared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These groups discuss ‘masculinity’ and promote sexist beliefs, but they also discuss everyday topics such as gaming, and health and fitness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A lot of groups in the manosphere use jokes and memes to share their views, so it might not be obvious at first that they’re spreading hateful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Children (and especially boys) might get involved in these online communities as it gives them a sense of worth, belonging and security. They can be strongly influenced, and even radicalised, by what they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0730" indent="-170730">
              <a:buFont typeface="Webdings" panose="05030102010509060703" pitchFamily="18" charset="2"/>
              <a:buChar char="i"/>
              <a:defRPr/>
            </a:pPr>
            <a:r>
              <a:rPr lang="en-GB" sz="1200" dirty="0">
                <a:sym typeface="Webdings" panose="05030102010509060703" pitchFamily="18" charset="2"/>
              </a:rPr>
              <a:t>Source:</a:t>
            </a:r>
          </a:p>
          <a:p>
            <a:pPr marL="170730" indent="-170730">
              <a:buFont typeface="Arial" panose="020B0604020202020204" pitchFamily="34" charset="0"/>
              <a:buChar char="•"/>
            </a:pPr>
            <a:r>
              <a:rPr lang="en-US" i="1" dirty="0">
                <a:latin typeface="Arial" panose="020B0604020202020204" pitchFamily="34" charset="0"/>
                <a:cs typeface="Arial" panose="020B0604020202020204" pitchFamily="34" charset="0"/>
              </a:rPr>
              <a:t>Ofcom, A window into young children’s online worlds, 2024: </a:t>
            </a:r>
            <a:r>
              <a:rPr lang="en-US" i="0" dirty="0">
                <a:latin typeface="Arial" panose="020B0604020202020204" pitchFamily="34" charset="0"/>
                <a:cs typeface="Arial" panose="020B0604020202020204" pitchFamily="34" charset="0"/>
              </a:rPr>
              <a:t>https://www.ofcom.org.uk/media-use-and-attitudes/media-habits-children/a-window-into-young-childrens-online-worlds</a:t>
            </a:r>
          </a:p>
          <a:p>
            <a:pPr marL="0" indent="0">
              <a:buFont typeface="Arial" panose="020B0604020202020204" pitchFamily="34" charset="0"/>
              <a:buNone/>
            </a:pPr>
            <a:endParaRPr lang="en-US" i="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B3CA2E7-F72A-4227-8823-B39AD09B568A}" type="slidenum">
              <a:rPr lang="en-GB" smtClean="0"/>
              <a:t>28</a:t>
            </a:fld>
            <a:endParaRPr lang="en-GB"/>
          </a:p>
        </p:txBody>
      </p:sp>
    </p:spTree>
    <p:extLst>
      <p:ext uri="{BB962C8B-B14F-4D97-AF65-F5344CB8AC3E}">
        <p14:creationId xmlns:p14="http://schemas.microsoft.com/office/powerpoint/2010/main" val="65782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MS Mincho" panose="02020609040205080304" pitchFamily="49" charset="-128"/>
                <a:cs typeface="Times New Roman" panose="02020603050405020304" pitchFamily="18" charset="0"/>
              </a:rPr>
              <a:t>Safeguarding issue 2: misinformation online and online toxic masculinity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MS Mincho" panose="02020609040205080304" pitchFamily="49" charset="-128"/>
                <a:cs typeface="Times New Roman" panose="02020603050405020304" pitchFamily="18" charset="0"/>
              </a:rPr>
              <a:t>[In advance: use </a:t>
            </a:r>
            <a:r>
              <a:rPr lang="en-GB" sz="1200" b="1" dirty="0" err="1">
                <a:effectLst/>
                <a:latin typeface="Arial" panose="020B0604020202020204" pitchFamily="34" charset="0"/>
                <a:ea typeface="MS Mincho" panose="02020609040205080304" pitchFamily="49" charset="-128"/>
                <a:cs typeface="Times New Roman" panose="02020603050405020304" pitchFamily="18" charset="0"/>
              </a:rPr>
              <a:t>KeyGPT</a:t>
            </a:r>
            <a:r>
              <a:rPr lang="en-GB" sz="1200" b="1" dirty="0">
                <a:effectLst/>
                <a:latin typeface="Arial" panose="020B0604020202020204" pitchFamily="34" charset="0"/>
                <a:ea typeface="MS Mincho" panose="02020609040205080304" pitchFamily="49" charset="-128"/>
                <a:cs typeface="Times New Roman" panose="02020603050405020304" pitchFamily="18" charset="0"/>
              </a:rPr>
              <a:t> to generate a scenario on radicalisation for staff or delete this from the slide]</a:t>
            </a:r>
          </a:p>
          <a:p>
            <a:endParaRPr lang="en-US" dirty="0"/>
          </a:p>
          <a:p>
            <a:pPr marL="171450" indent="-171450">
              <a:buFont typeface="Arial" panose="020B0604020202020204" pitchFamily="34" charset="0"/>
              <a:buChar char="•"/>
            </a:pPr>
            <a:r>
              <a:rPr lang="en-US" dirty="0"/>
              <a:t>Explain to staff that you’re going to look at the signs of </a:t>
            </a:r>
            <a:r>
              <a:rPr lang="en-US" dirty="0" err="1"/>
              <a:t>radicalisation</a:t>
            </a:r>
            <a:r>
              <a:rPr lang="en-US" dirty="0"/>
              <a:t> by misinformation online and online toxic masculinity</a:t>
            </a:r>
            <a:br>
              <a:rPr lang="en-US" dirty="0"/>
            </a:br>
            <a:endParaRPr lang="en-US" dirty="0"/>
          </a:p>
          <a:p>
            <a:pPr marL="171450" indent="-171450">
              <a:buFont typeface="Arial" panose="020B0604020202020204" pitchFamily="34" charset="0"/>
              <a:buChar char="•"/>
            </a:pPr>
            <a:r>
              <a:rPr lang="en-US" b="1" dirty="0"/>
              <a:t>Ask</a:t>
            </a:r>
            <a:r>
              <a:rPr lang="en-US" b="0" dirty="0"/>
              <a:t> for suggestions on possible signs of </a:t>
            </a:r>
            <a:r>
              <a:rPr lang="en-US" b="0" dirty="0" err="1"/>
              <a:t>radicalisation</a:t>
            </a:r>
            <a:r>
              <a:rPr lang="en-US" b="0" dirty="0"/>
              <a:t> before going through the list on the slide</a:t>
            </a:r>
          </a:p>
          <a:p>
            <a:pPr marL="171450" indent="-171450">
              <a:buFont typeface="Arial" panose="020B0604020202020204" pitchFamily="34" charset="0"/>
              <a:buChar char="•"/>
            </a:pPr>
            <a:r>
              <a:rPr lang="en-US" b="1" dirty="0"/>
              <a:t>Select</a:t>
            </a:r>
            <a:r>
              <a:rPr lang="en-US" dirty="0"/>
              <a:t> to bring up the signs in turn:</a:t>
            </a:r>
          </a:p>
          <a:p>
            <a:pPr marL="628650" lvl="1" indent="-171450">
              <a:buFont typeface="Arial" panose="020B0604020202020204" pitchFamily="34" charset="0"/>
              <a:buChar char="•"/>
            </a:pPr>
            <a:r>
              <a:rPr lang="en-US" dirty="0"/>
              <a:t>Becoming more isolated from friends and family</a:t>
            </a:r>
          </a:p>
          <a:p>
            <a:pPr marL="628650" lvl="1" indent="-171450">
              <a:buFont typeface="Arial" panose="020B0604020202020204" pitchFamily="34" charset="0"/>
              <a:buChar char="•"/>
            </a:pPr>
            <a:r>
              <a:rPr lang="en-US" dirty="0"/>
              <a:t>Not being willing or able to talk about their views</a:t>
            </a:r>
          </a:p>
          <a:p>
            <a:pPr marL="628650" lvl="1" indent="-171450">
              <a:buFont typeface="Arial" panose="020B0604020202020204" pitchFamily="34" charset="0"/>
              <a:buChar char="•"/>
            </a:pPr>
            <a:r>
              <a:rPr lang="en-US" dirty="0"/>
              <a:t>Becoming more angry</a:t>
            </a:r>
          </a:p>
          <a:p>
            <a:pPr marL="628650" lvl="1" indent="-171450">
              <a:buFont typeface="Arial" panose="020B0604020202020204" pitchFamily="34" charset="0"/>
              <a:buChar char="•"/>
            </a:pPr>
            <a:r>
              <a:rPr lang="en-US" dirty="0"/>
              <a:t>Talking as if from a script, or using new phrases </a:t>
            </a:r>
          </a:p>
          <a:p>
            <a:pPr marL="628650" lvl="1" indent="-171450">
              <a:buFont typeface="Arial" panose="020B0604020202020204" pitchFamily="34" charset="0"/>
              <a:buChar char="•"/>
            </a:pPr>
            <a:r>
              <a:rPr lang="en-US" dirty="0"/>
              <a:t>A sudden disrespectful attitude towards women and girls </a:t>
            </a:r>
          </a:p>
          <a:p>
            <a:pPr marL="628650" lvl="1" indent="-171450">
              <a:buFont typeface="Arial" panose="020B0604020202020204" pitchFamily="34" charset="0"/>
              <a:buChar char="•"/>
            </a:pPr>
            <a:r>
              <a:rPr lang="en-US" dirty="0"/>
              <a:t>Becoming more secretive, especially about their internet use </a:t>
            </a:r>
          </a:p>
        </p:txBody>
      </p:sp>
      <p:sp>
        <p:nvSpPr>
          <p:cNvPr id="4" name="Slide Number Placeholder 3"/>
          <p:cNvSpPr>
            <a:spLocks noGrp="1"/>
          </p:cNvSpPr>
          <p:nvPr>
            <p:ph type="sldNum" sz="quarter" idx="5"/>
          </p:nvPr>
        </p:nvSpPr>
        <p:spPr/>
        <p:txBody>
          <a:bodyPr/>
          <a:lstStyle/>
          <a:p>
            <a:fld id="{AB3CA2E7-F72A-4227-8823-B39AD09B568A}" type="slidenum">
              <a:rPr lang="en-GB" smtClean="0"/>
              <a:t>29</a:t>
            </a:fld>
            <a:endParaRPr lang="en-GB"/>
          </a:p>
        </p:txBody>
      </p:sp>
    </p:spTree>
    <p:extLst>
      <p:ext uri="{BB962C8B-B14F-4D97-AF65-F5344CB8AC3E}">
        <p14:creationId xmlns:p14="http://schemas.microsoft.com/office/powerpoint/2010/main" val="2804801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to staff that the use of </a:t>
            </a:r>
            <a:r>
              <a:rPr lang="en-US" dirty="0" err="1" smtClean="0"/>
              <a:t>deepfake</a:t>
            </a:r>
            <a:r>
              <a:rPr lang="en-US" dirty="0" smtClean="0"/>
              <a:t> images to blackmail or humiliate others, including children and teachers, is on the rise</a:t>
            </a:r>
          </a:p>
          <a:p>
            <a:r>
              <a:rPr lang="en-US" dirty="0" err="1" smtClean="0"/>
              <a:t>Deepfake</a:t>
            </a:r>
            <a:r>
              <a:rPr lang="en-US" dirty="0" smtClean="0"/>
              <a:t> creation technology is moving fast, and images created are extremely realistic</a:t>
            </a:r>
          </a:p>
          <a:p>
            <a:r>
              <a:rPr lang="en-US" dirty="0" smtClean="0"/>
              <a:t>Children may struggle to identify when images and videos are fake. Children who are the victim of </a:t>
            </a:r>
            <a:r>
              <a:rPr lang="en-US" dirty="0" err="1" smtClean="0"/>
              <a:t>deepfakes</a:t>
            </a:r>
            <a:r>
              <a:rPr lang="en-US" dirty="0" smtClean="0"/>
              <a:t> (even if it’s intended as a silly ‘joke’) might be humiliated and </a:t>
            </a:r>
            <a:r>
              <a:rPr lang="en-US" dirty="0" err="1" smtClean="0"/>
              <a:t>traumatised</a:t>
            </a:r>
            <a:r>
              <a:rPr lang="en-US" dirty="0" smtClean="0"/>
              <a:t/>
            </a:r>
            <a:br>
              <a:rPr lang="en-US" dirty="0" smtClean="0"/>
            </a:br>
            <a:endParaRPr lang="en-US" dirty="0" smtClean="0"/>
          </a:p>
          <a:p>
            <a:r>
              <a:rPr lang="en-US" dirty="0" smtClean="0"/>
              <a:t>Remind staff not to assume that young children wouldn’t be capable of creating these images/videos – tools to create </a:t>
            </a:r>
            <a:r>
              <a:rPr lang="en-US" dirty="0" err="1" smtClean="0"/>
              <a:t>deepfakes</a:t>
            </a:r>
            <a:r>
              <a:rPr lang="en-US" dirty="0" smtClean="0"/>
              <a:t> are increasingly accessible to them. There are plenty of apps that make it easy for anyone to generate realistic images, and share them</a:t>
            </a:r>
          </a:p>
          <a:p>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30</a:t>
            </a:fld>
            <a:endParaRPr lang="en-US"/>
          </a:p>
        </p:txBody>
      </p:sp>
    </p:spTree>
    <p:extLst>
      <p:ext uri="{BB962C8B-B14F-4D97-AF65-F5344CB8AC3E}">
        <p14:creationId xmlns:p14="http://schemas.microsoft.com/office/powerpoint/2010/main" val="3030333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MS Mincho" panose="02020609040205080304" pitchFamily="49" charset="-128"/>
                <a:cs typeface="Times New Roman" panose="02020603050405020304" pitchFamily="18" charset="0"/>
              </a:rPr>
              <a:t>Safeguarding issue 4: sextortion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lang="en-GB" sz="1200" kern="1200" dirty="0">
                <a:solidFill>
                  <a:schemeClr val="tx1"/>
                </a:solidFill>
                <a:highlight>
                  <a:srgbClr val="FFFFFF"/>
                </a:highlight>
                <a:latin typeface="+mn-lt"/>
                <a:ea typeface="+mn-ea"/>
                <a:cs typeface="+mn-cs"/>
              </a:rPr>
              <a:t>Tell staff that you’re now going to look at the issue of sextortion</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GB" sz="1200" kern="1200" dirty="0">
              <a:solidFill>
                <a:schemeClr val="tx1"/>
              </a:solidFill>
              <a:highlight>
                <a:srgbClr val="FFFFFF"/>
              </a:highligh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lang="en-GB" sz="1200" kern="1200" dirty="0">
                <a:solidFill>
                  <a:schemeClr val="tx1"/>
                </a:solidFill>
                <a:highlight>
                  <a:srgbClr val="FFFFFF"/>
                </a:highlight>
                <a:latin typeface="+mn-lt"/>
                <a:ea typeface="+mn-ea"/>
                <a:cs typeface="+mn-cs"/>
              </a:rPr>
              <a:t>Give staff a couple of minutes to read the information on the slide</a:t>
            </a:r>
          </a:p>
          <a:p>
            <a:pPr marL="171450" lvl="0" indent="-171450">
              <a:buFont typeface="Arial" panose="020B0604020202020204" pitchFamily="34" charset="0"/>
              <a:buChar char="•"/>
            </a:pPr>
            <a:r>
              <a:rPr lang="en-GB" baseline="0" dirty="0"/>
              <a:t>Explain to staff that</a:t>
            </a:r>
          </a:p>
          <a:p>
            <a:pPr marL="628650" lvl="1" indent="-171450">
              <a:buFont typeface="Arial" panose="020B0604020202020204" pitchFamily="34" charset="0"/>
              <a:buChar char="•"/>
            </a:pPr>
            <a:r>
              <a:rPr lang="en-GB" b="1" baseline="0" dirty="0"/>
              <a:t>Financially motivated sexual extortion </a:t>
            </a:r>
            <a:r>
              <a:rPr lang="en-GB" baseline="0" dirty="0"/>
              <a:t>is commonly referred to as ‘sextortion’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It’s when an adult threatens to release nudes or semi-nudes of a child unless they pay money, or do something to benefit them</a:t>
            </a:r>
          </a:p>
          <a:p>
            <a:pPr marL="628650" lvl="1" indent="-171450">
              <a:buFont typeface="Arial" panose="020B0604020202020204" pitchFamily="34" charset="0"/>
              <a:buChar char="•"/>
            </a:pPr>
            <a:r>
              <a:rPr lang="en-GB" baseline="0" dirty="0"/>
              <a:t>It’s often carried out by organised crime groups, motivated by profit </a:t>
            </a:r>
          </a:p>
          <a:p>
            <a:pPr marL="628650" lvl="1" indent="-171450">
              <a:buFont typeface="Arial" panose="020B0604020202020204" pitchFamily="34" charset="0"/>
              <a:buChar char="•"/>
            </a:pPr>
            <a:r>
              <a:rPr lang="en-GB" baseline="0" dirty="0"/>
              <a:t>These groups tend to:</a:t>
            </a:r>
          </a:p>
          <a:p>
            <a:pPr marL="1085850" lvl="2" indent="-171450">
              <a:buFont typeface="Arial" panose="020B0604020202020204" pitchFamily="34" charset="0"/>
              <a:buChar char="•"/>
            </a:pPr>
            <a:r>
              <a:rPr lang="en-GB" baseline="0" dirty="0"/>
              <a:t>Coerce the child into sending nudes/semi-nudes to blackmail them </a:t>
            </a:r>
          </a:p>
          <a:p>
            <a:pPr marL="1085850" lvl="2" indent="-171450">
              <a:buFont typeface="Arial" panose="020B0604020202020204" pitchFamily="34" charset="0"/>
              <a:buChar char="•"/>
            </a:pPr>
            <a:r>
              <a:rPr lang="en-GB" baseline="0" dirty="0"/>
              <a:t>Use images stolen from the child through hacking their account</a:t>
            </a:r>
          </a:p>
          <a:p>
            <a:pPr marL="1085850" lvl="2" indent="-171450">
              <a:buFont typeface="Arial" panose="020B0604020202020204" pitchFamily="34" charset="0"/>
              <a:buChar char="•"/>
            </a:pPr>
            <a:r>
              <a:rPr lang="en-GB" baseline="0" dirty="0"/>
              <a:t>Use digitally manipulated images, such as AI-generated images </a:t>
            </a:r>
            <a:endParaRPr lang="en-US" sz="1200" dirty="0">
              <a:highlight>
                <a:srgbClr val="FFFFFF"/>
              </a:highlight>
            </a:endParaRPr>
          </a:p>
          <a:p>
            <a:pPr marL="0" lvl="0" indent="0">
              <a:buFont typeface="Arial" panose="020B0604020202020204" pitchFamily="34" charset="0"/>
              <a:buNone/>
            </a:pPr>
            <a:endParaRPr lang="en-US" dirty="0"/>
          </a:p>
          <a:p>
            <a:pPr marL="0" lvl="0" indent="0">
              <a:buFont typeface="Arial" panose="020B0604020202020204" pitchFamily="34" charset="0"/>
              <a:buNone/>
            </a:pPr>
            <a:endParaRPr lang="en-US" dirty="0"/>
          </a:p>
          <a:p>
            <a:pPr marL="170730" indent="-170730">
              <a:buFont typeface="Webdings" panose="05030102010509060703" pitchFamily="18" charset="2"/>
              <a:buChar char="i"/>
              <a:defRPr/>
            </a:pPr>
            <a:r>
              <a:rPr lang="en-GB" dirty="0">
                <a:sym typeface="Webdings" panose="05030102010509060703" pitchFamily="18" charset="2"/>
              </a:rPr>
              <a:t>Source:</a:t>
            </a: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Department for Science, Innovation and Technology and UK Council for Internet Safety, </a:t>
            </a:r>
            <a:r>
              <a:rPr lang="en-GB" b="0" i="1" dirty="0">
                <a:solidFill>
                  <a:srgbClr val="0B0C0C"/>
                </a:solidFill>
                <a:effectLst/>
                <a:highlight>
                  <a:srgbClr val="FFFFFF"/>
                </a:highlight>
                <a:latin typeface="GDS Transport"/>
              </a:rPr>
              <a:t>Sharing nudes and semi-nudes: advice for education settings working with children and young people.</a:t>
            </a:r>
            <a:r>
              <a:rPr lang="en-GB" b="0" i="0" dirty="0">
                <a:solidFill>
                  <a:srgbClr val="0B0C0C"/>
                </a:solidFill>
                <a:effectLst/>
                <a:highlight>
                  <a:srgbClr val="FFFFFF"/>
                </a:highlight>
                <a:latin typeface="GDS Transport"/>
              </a:rPr>
              <a:t> https://www.gov.uk/government/publications/sharing-nudes-and-semi-nudes-advice-for-education-settings-working-with-children-and-young-people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B3CA2E7-F72A-4227-8823-B39AD09B568A}" type="slidenum">
              <a:rPr lang="en-GB" smtClean="0"/>
              <a:t>31</a:t>
            </a:fld>
            <a:endParaRPr lang="en-GB"/>
          </a:p>
        </p:txBody>
      </p:sp>
    </p:spTree>
    <p:extLst>
      <p:ext uri="{BB962C8B-B14F-4D97-AF65-F5344CB8AC3E}">
        <p14:creationId xmlns:p14="http://schemas.microsoft.com/office/powerpoint/2010/main" val="1098972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E5EE2-E0B7-4887-EB9B-B4513DF8D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6A10D-4C80-052C-7BB8-5AC49B85C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DCC95-F983-1367-7AF1-E962533D41AB}"/>
              </a:ext>
            </a:extLst>
          </p:cNvPr>
          <p:cNvSpPr>
            <a:spLocks noGrp="1"/>
          </p:cNvSpPr>
          <p:nvPr>
            <p:ph type="body" idx="1"/>
          </p:nvPr>
        </p:nvSpPr>
        <p:spPr/>
        <p:txBody>
          <a:bodyPr/>
          <a:lstStyle/>
          <a:p>
            <a:pPr>
              <a:spcAft>
                <a:spcPts val="300"/>
              </a:spcAft>
            </a:pPr>
            <a:r>
              <a:rPr lang="en-GB" sz="1200" b="1" dirty="0">
                <a:effectLst/>
                <a:latin typeface="Arial" panose="020B0604020202020204" pitchFamily="34" charset="0"/>
                <a:ea typeface="MS Mincho" panose="02020609040205080304" pitchFamily="49" charset="-128"/>
                <a:cs typeface="Times New Roman" panose="02020603050405020304" pitchFamily="18" charset="0"/>
              </a:rPr>
              <a:t>Safeguarding issue 4: (sextortion) </a:t>
            </a:r>
          </a:p>
          <a:p>
            <a:pPr>
              <a:spcAft>
                <a:spcPts val="300"/>
              </a:spcAft>
            </a:pPr>
            <a:endParaRPr lang="en-US" dirty="0"/>
          </a:p>
          <a:p>
            <a:pPr marL="171450" indent="-171450">
              <a:buFont typeface="Arial" panose="020B0604020202020204" pitchFamily="34" charset="0"/>
              <a:buChar char="•"/>
            </a:pPr>
            <a:r>
              <a:rPr lang="en-US" dirty="0"/>
              <a:t>Explain to staff that the warning signs of sextortion might include:</a:t>
            </a:r>
            <a:endParaRPr lang="en-US" sz="1200" kern="1200" baseline="0" dirty="0">
              <a:solidFill>
                <a:schemeClr val="tx1"/>
              </a:solidFill>
              <a:latin typeface="+mn-lt"/>
              <a:ea typeface="+mn-ea"/>
              <a:cs typeface="+mn-cs"/>
            </a:endParaRPr>
          </a:p>
          <a:p>
            <a:pPr marL="628650" lvl="1" indent="-171450">
              <a:buFont typeface="Arial" panose="020B0604020202020204" pitchFamily="34" charset="0"/>
              <a:buChar char="•"/>
            </a:pPr>
            <a:r>
              <a:rPr lang="en-GB" sz="1200" kern="1200" baseline="0" dirty="0">
                <a:solidFill>
                  <a:schemeClr val="tx1"/>
                </a:solidFill>
                <a:latin typeface="+mn-lt"/>
                <a:ea typeface="+mn-ea"/>
                <a:cs typeface="+mn-cs"/>
              </a:rPr>
              <a:t>Sudden changes in mood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latin typeface="+mn-lt"/>
                <a:ea typeface="+mn-ea"/>
                <a:cs typeface="+mn-cs"/>
              </a:rPr>
              <a:t>They could have stronger emotional responses or outbursts – for example, the child may get unusually angry, upset or distant after checking their phone or using their computer/tablet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latin typeface="+mn-lt"/>
                <a:ea typeface="+mn-ea"/>
                <a:cs typeface="+mn-cs"/>
              </a:rPr>
              <a:t>Being secretive about their use of the internet or a device – they may refuse to hand their phone in if that’s school policy, or refuse to tell you what they get up to online</a:t>
            </a:r>
          </a:p>
          <a:p>
            <a:pPr marL="1085850" lvl="2" indent="-171450">
              <a:buFont typeface="Arial" panose="020B0604020202020204" pitchFamily="34" charset="0"/>
              <a:buChar char="•"/>
            </a:pPr>
            <a:r>
              <a:rPr lang="en-GB" sz="1200" kern="1200" baseline="0" dirty="0">
                <a:solidFill>
                  <a:schemeClr val="tx1"/>
                </a:solidFill>
                <a:latin typeface="+mn-lt"/>
                <a:ea typeface="+mn-ea"/>
                <a:cs typeface="+mn-cs"/>
              </a:rPr>
              <a:t>The child may be spending more time online, or more time offline. They might complain of being tired because they were online all night, or have their phone going off a lot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latin typeface="+mn-lt"/>
                <a:ea typeface="+mn-ea"/>
                <a:cs typeface="+mn-cs"/>
              </a:rPr>
              <a:t>Being distracted, upset or afraid after being online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strike="noStrike" kern="1200" dirty="0">
                <a:solidFill>
                  <a:schemeClr val="tx1"/>
                </a:solidFill>
                <a:latin typeface="+mn-lt"/>
                <a:ea typeface="+mn-ea"/>
                <a:cs typeface="+mn-cs"/>
              </a:rPr>
              <a:t>If a pupil tells you that they often use their device unsupervised – for example, they play on their iPad when they go to bed – this could also be a red flag</a:t>
            </a:r>
            <a:endParaRPr lang="en-GB" sz="1200" kern="1200" baseline="0" dirty="0">
              <a:solidFill>
                <a:schemeClr val="tx1"/>
              </a:solidFill>
              <a:latin typeface="+mn-lt"/>
              <a:ea typeface="+mn-ea"/>
              <a:cs typeface="+mn-cs"/>
            </a:endParaRPr>
          </a:p>
          <a:p>
            <a:pPr marL="628650" lvl="1" indent="-171450">
              <a:buFont typeface="Arial" panose="020B0604020202020204" pitchFamily="34" charset="0"/>
              <a:buChar char="•"/>
            </a:pPr>
            <a:r>
              <a:rPr lang="en-GB" sz="1200" kern="1200" baseline="0" dirty="0">
                <a:solidFill>
                  <a:schemeClr val="tx1"/>
                </a:solidFill>
                <a:latin typeface="+mn-lt"/>
                <a:ea typeface="+mn-ea"/>
                <a:cs typeface="+mn-cs"/>
              </a:rPr>
              <a:t>The more general signs of sexual abuse could indicate a child is being sexually abused online </a:t>
            </a:r>
            <a:br>
              <a:rPr lang="en-GB" sz="1200" kern="1200" baseline="0" dirty="0">
                <a:solidFill>
                  <a:schemeClr val="tx1"/>
                </a:solidFill>
                <a:latin typeface="+mn-lt"/>
                <a:ea typeface="+mn-ea"/>
                <a:cs typeface="+mn-cs"/>
              </a:rPr>
            </a:br>
            <a:endParaRPr lang="en-GB" sz="1200" kern="1200" baseline="0" dirty="0">
              <a:solidFill>
                <a:schemeClr val="tx1"/>
              </a:solidFill>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latin typeface="+mn-lt"/>
                <a:ea typeface="+mn-ea"/>
                <a:cs typeface="+mn-cs"/>
              </a:rPr>
              <a:t>Tell staff:</a:t>
            </a:r>
          </a:p>
          <a:p>
            <a:pPr marL="628650" lvl="1" indent="-171450">
              <a:buFont typeface="Arial" panose="020B0604020202020204" pitchFamily="34" charset="0"/>
              <a:buChar char="•"/>
            </a:pPr>
            <a:r>
              <a:rPr lang="en-GB" baseline="0" dirty="0"/>
              <a:t>Make sure you take any disclosures of sextortion seriously, as the child is likely to be embarrassed and worried about the consequences</a:t>
            </a:r>
          </a:p>
          <a:p>
            <a:pPr marL="628650" lvl="1" indent="-171450">
              <a:buFont typeface="Arial" panose="020B0604020202020204" pitchFamily="34" charset="0"/>
              <a:buChar char="•"/>
            </a:pPr>
            <a:r>
              <a:rPr lang="en-GB" baseline="0" dirty="0"/>
              <a:t>Remember: do not intentionally view any images or ask to see them</a:t>
            </a:r>
          </a:p>
          <a:p>
            <a:pPr marL="628650" lvl="1" indent="-171450">
              <a:buFont typeface="Arial" panose="020B0604020202020204" pitchFamily="34" charset="0"/>
              <a:buChar char="•"/>
            </a:pPr>
            <a:r>
              <a:rPr lang="en-GB" baseline="0" dirty="0"/>
              <a:t>If you’re aware of an incident, report it to you (the DSL) as soon as possible</a:t>
            </a:r>
            <a:br>
              <a:rPr lang="en-GB" baseline="0" dirty="0"/>
            </a:br>
            <a:endParaRPr lang="en-GB" baseline="0" dirty="0"/>
          </a:p>
          <a:p>
            <a:pPr marL="169530" lvl="0" indent="-171450">
              <a:buFont typeface="Arial" panose="020B0604020202020204" pitchFamily="34" charset="0"/>
              <a:buChar char="•"/>
            </a:pPr>
            <a:r>
              <a:rPr lang="en-GB" dirty="0"/>
              <a:t>Remind staff that, as with other safeguarding issues, they should always look for </a:t>
            </a:r>
            <a:r>
              <a:rPr lang="en-GB" b="1" dirty="0"/>
              <a:t>changes in behaviour or mood</a:t>
            </a:r>
            <a:r>
              <a:rPr lang="en-GB" dirty="0"/>
              <a:t>. Although a change might not suggest a child is being abused online, the DSL can look into the situation further</a:t>
            </a:r>
          </a:p>
          <a:p>
            <a:pPr marL="0" lvl="0" indent="0">
              <a:buFont typeface="Arial" panose="020B0604020202020204" pitchFamily="34" charset="0"/>
              <a:buNone/>
            </a:pPr>
            <a:endParaRPr lang="en-US" dirty="0"/>
          </a:p>
          <a:p>
            <a:pPr marL="171450" indent="-171450" rtl="0">
              <a:buFont typeface="Arial" panose="020B0604020202020204" pitchFamily="34" charset="0"/>
              <a:buChar char="•"/>
            </a:pPr>
            <a:r>
              <a:rPr lang="en-GB" dirty="0"/>
              <a:t>You might want to share or signpost our financially-motivated sextortion parent/staff factsheet: </a:t>
            </a:r>
            <a:r>
              <a:rPr lang="en-GB" sz="1200" b="0" i="0" u="sng" strike="noStrike" kern="1200" dirty="0">
                <a:solidFill>
                  <a:schemeClr val="tx1"/>
                </a:solidFill>
                <a:effectLst/>
                <a:latin typeface="+mn-lt"/>
                <a:ea typeface="+mn-ea"/>
                <a:cs typeface="+mn-cs"/>
                <a:hlinkClick r:id="rId3"/>
              </a:rPr>
              <a:t>https://safeguarding.thekeysupport.com/factsheets-and-briefings/financially-motivated-sexual-extortion-sextortion-parent-and-staff-factsheets/</a:t>
            </a:r>
            <a:endParaRPr lang="en-GB" b="0" dirty="0">
              <a:effectLst/>
            </a:endParaRPr>
          </a:p>
          <a:p>
            <a:r>
              <a:rPr lang="en-GB" dirty="0"/>
              <a:t/>
            </a:r>
            <a:br>
              <a:rPr lang="en-GB" dirty="0"/>
            </a:br>
            <a:endParaRPr lang="en-GB" dirty="0"/>
          </a:p>
          <a:p>
            <a:pPr marL="0" lv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6D521ECC-802A-6B8B-E679-22F60F027E5D}"/>
              </a:ext>
            </a:extLst>
          </p:cNvPr>
          <p:cNvSpPr>
            <a:spLocks noGrp="1"/>
          </p:cNvSpPr>
          <p:nvPr>
            <p:ph type="sldNum" sz="quarter" idx="5"/>
          </p:nvPr>
        </p:nvSpPr>
        <p:spPr/>
        <p:txBody>
          <a:bodyPr/>
          <a:lstStyle/>
          <a:p>
            <a:fld id="{AB3CA2E7-F72A-4227-8823-B39AD09B568A}" type="slidenum">
              <a:rPr lang="en-GB" smtClean="0"/>
              <a:t>32</a:t>
            </a:fld>
            <a:endParaRPr lang="en-GB"/>
          </a:p>
        </p:txBody>
      </p:sp>
    </p:spTree>
    <p:extLst>
      <p:ext uri="{BB962C8B-B14F-4D97-AF65-F5344CB8AC3E}">
        <p14:creationId xmlns:p14="http://schemas.microsoft.com/office/powerpoint/2010/main" val="2195794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MS Mincho" panose="02020609040205080304" pitchFamily="49" charset="-128"/>
                <a:cs typeface="Times New Roman" panose="02020603050405020304" pitchFamily="18" charset="0"/>
              </a:rPr>
              <a:t>Safeguarding issue 5: child-on-child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Arial" panose="020B0604020202020204" pitchFamily="34" charset="0"/>
              <a:ea typeface="MS Mincho" panose="02020609040205080304" pitchFamily="49"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Tell staff that you’re now going to look at the issue of child-on-child abuse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Read through the key points on the slide</a:t>
            </a:r>
            <a:endParaRPr lang="en-001"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n-ea"/>
                <a:cs typeface="+mn-cs"/>
              </a:rPr>
              <a:t/>
            </a:r>
            <a:br>
              <a:rPr lang="en-GB" sz="1200" kern="1200" dirty="0">
                <a:solidFill>
                  <a:schemeClr val="tx1"/>
                </a:solidFill>
                <a:latin typeface="+mn-lt"/>
                <a:ea typeface="+mn-ea"/>
                <a:cs typeface="+mn-cs"/>
              </a:rPr>
            </a:br>
            <a:endParaRPr lang="en-GB" sz="1200" b="0" dirty="0">
              <a:effectLst/>
              <a:latin typeface="Arial" panose="020B060402020202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3CA2E7-F72A-4227-8823-B39AD09B568A}" type="slidenum">
              <a:rPr lang="en-GB" smtClean="0"/>
              <a:t>33</a:t>
            </a:fld>
            <a:endParaRPr lang="en-GB"/>
          </a:p>
        </p:txBody>
      </p:sp>
    </p:spTree>
    <p:extLst>
      <p:ext uri="{BB962C8B-B14F-4D97-AF65-F5344CB8AC3E}">
        <p14:creationId xmlns:p14="http://schemas.microsoft.com/office/powerpoint/2010/main" val="4229626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effectLst/>
                <a:latin typeface="Arial" panose="020B0604020202020204" pitchFamily="34" charset="0"/>
                <a:ea typeface="MS Mincho" panose="02020609040205080304" pitchFamily="49" charset="-128"/>
                <a:cs typeface="Times New Roman" panose="02020603050405020304" pitchFamily="18" charset="0"/>
              </a:rPr>
              <a:t>Safeguarding issue 5: child-on-child abuse </a:t>
            </a:r>
            <a:br>
              <a:rPr lang="en-GB" sz="1200" b="1" dirty="0">
                <a:effectLst/>
                <a:latin typeface="Arial" panose="020B0604020202020204" pitchFamily="34" charset="0"/>
                <a:ea typeface="MS Mincho" panose="02020609040205080304" pitchFamily="49" charset="-128"/>
                <a:cs typeface="Times New Roman" panose="02020603050405020304" pitchFamily="18" charset="0"/>
              </a:rPr>
            </a:br>
            <a:endParaRPr lang="en-GB" sz="1200" b="1" dirty="0">
              <a:effectLst/>
              <a:latin typeface="Arial" panose="020B0604020202020204" pitchFamily="34" charset="0"/>
              <a:ea typeface="MS Mincho" panose="02020609040205080304" pitchFamily="49"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Select to reveal each example and briefly talk through them in turn:</a:t>
            </a:r>
          </a:p>
          <a:p>
            <a:pPr marL="685800" lvl="1" indent="-228600">
              <a:buFont typeface="Arial" panose="020B0604020202020204" pitchFamily="34" charset="0"/>
              <a:buChar char="•"/>
            </a:pPr>
            <a:r>
              <a:rPr lang="en-US" dirty="0"/>
              <a:t>Bullying can include online (cyber) bullying, prejudice-based and discriminatory bullying </a:t>
            </a:r>
            <a:r>
              <a:rPr lang="en-GB" baseline="0" dirty="0"/>
              <a:t>– for example, bullying because of a child’s sexuality or perceived sexuality</a:t>
            </a:r>
            <a:endParaRPr lang="en-US" dirty="0"/>
          </a:p>
          <a:p>
            <a:pPr marL="685800" lvl="1" indent="-228600">
              <a:buFont typeface="Arial" panose="020B0604020202020204" pitchFamily="34" charset="0"/>
              <a:buChar char="•"/>
            </a:pPr>
            <a:r>
              <a:rPr lang="en-US" dirty="0"/>
              <a:t>Abuse in intimate personal relationships between children. This is sometimes referred to as ‘teenage relationship abuse’, but younger children are also vulnerable to this type of abuse</a:t>
            </a:r>
          </a:p>
          <a:p>
            <a:pPr marL="685800" lvl="1" indent="-228600">
              <a:buFont typeface="Arial" panose="020B0604020202020204" pitchFamily="34" charset="0"/>
              <a:buChar char="•"/>
            </a:pPr>
            <a:r>
              <a:rPr lang="en-US" dirty="0"/>
              <a:t>Physical abuse, such as hitting, kicking, shaking biting, hair pulling</a:t>
            </a:r>
          </a:p>
          <a:p>
            <a:pPr marL="1143000" lvl="2" indent="-228600">
              <a:buFont typeface="Arial" panose="020B0604020202020204" pitchFamily="34" charset="0"/>
              <a:buChar char="•"/>
            </a:pPr>
            <a:r>
              <a:rPr lang="en-US" dirty="0"/>
              <a:t>Children might also use technology to encourage physical abuse, or threaten it</a:t>
            </a:r>
          </a:p>
          <a:p>
            <a:pPr marL="685800" lvl="1" indent="-228600">
              <a:buFont typeface="Arial" panose="020B0604020202020204" pitchFamily="34" charset="0"/>
              <a:buChar char="•"/>
            </a:pPr>
            <a:r>
              <a:rPr lang="en-US" dirty="0"/>
              <a:t>Sexual violence, such as rape, assault by penetration and sexual assault</a:t>
            </a:r>
          </a:p>
          <a:p>
            <a:pPr marL="1143000" lvl="2" indent="-228600">
              <a:buFont typeface="Arial" panose="020B0604020202020204" pitchFamily="34" charset="0"/>
              <a:buChar char="•"/>
            </a:pPr>
            <a:r>
              <a:rPr lang="en-US" dirty="0"/>
              <a:t>Again, children might use technology to encourage this type of abuse, or threaten it</a:t>
            </a:r>
          </a:p>
          <a:p>
            <a:pPr marL="685800" lvl="1" indent="-228600">
              <a:buFont typeface="Arial" panose="020B0604020202020204" pitchFamily="34" charset="0"/>
              <a:buChar char="•"/>
            </a:pPr>
            <a:r>
              <a:rPr lang="en-US" dirty="0"/>
              <a:t>Sexual harassment can include sexual comments or ‘jokes’, or online sexual harassment which is standalone or part of a wider pattern of abuse</a:t>
            </a:r>
          </a:p>
          <a:p>
            <a:pPr marL="1143000" lvl="2" indent="-228600">
              <a:buFont typeface="Arial" panose="020B0604020202020204" pitchFamily="34" charset="0"/>
              <a:buChar char="•"/>
            </a:pPr>
            <a:r>
              <a:rPr lang="en-US" dirty="0"/>
              <a:t>Abusive messages could include misogynistic or misandrist (</a:t>
            </a:r>
            <a:r>
              <a:rPr lang="en-GB" sz="1200" b="0" i="0" kern="1200" dirty="0">
                <a:solidFill>
                  <a:schemeClr val="tx1"/>
                </a:solidFill>
                <a:effectLst/>
                <a:latin typeface="+mn-lt"/>
                <a:ea typeface="+mn-ea"/>
                <a:cs typeface="+mn-cs"/>
              </a:rPr>
              <a:t>strongly prejudiced against men) content</a:t>
            </a:r>
            <a:endParaRPr lang="en-US" dirty="0"/>
          </a:p>
          <a:p>
            <a:pPr marL="685800" lvl="1" indent="-228600">
              <a:buFont typeface="Arial" panose="020B0604020202020204" pitchFamily="34" charset="0"/>
              <a:buChar char="•"/>
            </a:pPr>
            <a:r>
              <a:rPr lang="en-US" dirty="0"/>
              <a:t>Causing another child to engage in sexual activity without consent, such as forcing them to strip, touch themselves sexually or engage in sexual activity with someone else</a:t>
            </a:r>
          </a:p>
          <a:p>
            <a:pPr marL="685800" lvl="1" indent="-228600">
              <a:buFont typeface="Arial" panose="020B0604020202020204" pitchFamily="34" charset="0"/>
              <a:buChar char="•"/>
            </a:pPr>
            <a:r>
              <a:rPr lang="en-US" dirty="0"/>
              <a:t>Upskirting </a:t>
            </a:r>
            <a:r>
              <a:rPr lang="en-GB" baseline="0" dirty="0"/>
              <a:t>– where someone </a:t>
            </a:r>
            <a:r>
              <a:rPr lang="en-US" dirty="0"/>
              <a:t>takes a picture under a person’s clothing without their permission, for sexual gratification or to cause the victim humiliation, distress or alarm</a:t>
            </a:r>
          </a:p>
          <a:p>
            <a:pPr marL="685800" lvl="1" indent="-228600">
              <a:buFont typeface="Arial" panose="020B0604020202020204" pitchFamily="34" charset="0"/>
              <a:buChar char="•"/>
            </a:pPr>
            <a:r>
              <a:rPr lang="en-US" dirty="0"/>
              <a:t>Sharing nude or semi-nude images and/or videos (including AI-generated images)</a:t>
            </a:r>
          </a:p>
          <a:p>
            <a:pPr marL="1143000" lvl="2" indent="-228600">
              <a:buFont typeface="Arial" panose="020B0604020202020204" pitchFamily="34" charset="0"/>
              <a:buChar char="•"/>
            </a:pPr>
            <a:r>
              <a:rPr lang="en-US" dirty="0"/>
              <a:t>Abuse could also include sharing images and pornography with those who don’t want to receive this content</a:t>
            </a:r>
          </a:p>
          <a:p>
            <a:pPr marL="685800" lvl="1" indent="-228600">
              <a:buFont typeface="Arial" panose="020B0604020202020204" pitchFamily="34" charset="0"/>
              <a:buChar char="•"/>
            </a:pPr>
            <a:r>
              <a:rPr lang="en-US" dirty="0"/>
              <a:t>Initiation or hazing-type violence and rituals could involve using harassment, abuse and/or humiliation as a way of initiating someone into a group, and may also include an online element</a:t>
            </a:r>
            <a:br>
              <a:rPr lang="en-US" dirty="0"/>
            </a:br>
            <a:endParaRPr lang="en-US" dirty="0"/>
          </a:p>
          <a:p>
            <a:pPr marL="685800" lvl="1" indent="-228600">
              <a:buFont typeface="Arial" panose="020B0604020202020204" pitchFamily="34" charset="0"/>
              <a:buChar char="•"/>
            </a:pPr>
            <a:r>
              <a:rPr lang="en-US" dirty="0"/>
              <a:t>Gender violence, including: </a:t>
            </a:r>
          </a:p>
          <a:p>
            <a:pPr marL="1143000" lvl="2" indent="-228600">
              <a:buFont typeface="Arial" panose="020B0604020202020204" pitchFamily="34" charset="0"/>
              <a:buChar char="•"/>
            </a:pPr>
            <a:r>
              <a:rPr lang="en-US" dirty="0" err="1"/>
              <a:t>Sexualised</a:t>
            </a:r>
            <a:r>
              <a:rPr lang="en-US" dirty="0"/>
              <a:t> language or behaviour (such as inappropriate touching, comments about bodies)</a:t>
            </a:r>
          </a:p>
          <a:p>
            <a:pPr marL="1143000" lvl="2" indent="-228600">
              <a:buFont typeface="Arial" panose="020B0604020202020204" pitchFamily="34" charset="0"/>
              <a:buChar char="•"/>
            </a:pPr>
            <a:r>
              <a:rPr lang="en-US" dirty="0"/>
              <a:t>Gender-based bullying (such as teasing, or excluding others for not conforming to gender ‘norms’)</a:t>
            </a:r>
          </a:p>
          <a:p>
            <a:pPr marL="1143000" lvl="2" indent="-228600">
              <a:buFont typeface="Arial" panose="020B0604020202020204" pitchFamily="34" charset="0"/>
              <a:buChar char="•"/>
            </a:pPr>
            <a:r>
              <a:rPr lang="en-US" dirty="0"/>
              <a:t>Use of gender-based power dynamics (such as boys asserting dominance over girls through control or intimidation)</a:t>
            </a:r>
          </a:p>
          <a:p>
            <a:pPr marL="1143000" lvl="2" indent="-228600">
              <a:buFont typeface="Arial" panose="020B0604020202020204" pitchFamily="34" charset="0"/>
              <a:buChar char="•"/>
            </a:pPr>
            <a:endParaRPr lang="en-US" dirty="0"/>
          </a:p>
          <a:p>
            <a:pPr marL="171450" lvl="0" indent="-171450">
              <a:buFont typeface="Arial" panose="020B0604020202020204" pitchFamily="34" charset="0"/>
              <a:buChar char="•"/>
            </a:pPr>
            <a:r>
              <a:rPr lang="en-US" dirty="0"/>
              <a:t>Tell staff other examples of gender violence could include (read through all the examples below, or 1 or 2 depending on the time you have):</a:t>
            </a:r>
            <a:endParaRPr lang="en-US"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During lunch break, a group of year 5 boys dare each other to touch the backsides of girls in the playground and laugh about it. One girl reports feeling uncomfortable and upset, but the boys say, “It’s just a joke.” </a:t>
            </a:r>
            <a:r>
              <a:rPr lang="en-GB" sz="1200" b="1" i="0" kern="1200" dirty="0">
                <a:solidFill>
                  <a:schemeClr val="tx1"/>
                </a:solidFill>
                <a:effectLst/>
                <a:latin typeface="+mn-lt"/>
                <a:ea typeface="+mn-ea"/>
                <a:cs typeface="+mn-cs"/>
              </a:rPr>
              <a:t>Explain: </a:t>
            </a:r>
            <a:r>
              <a:rPr lang="en-GB" sz="1200" kern="1200" dirty="0">
                <a:solidFill>
                  <a:schemeClr val="tx1"/>
                </a:solidFill>
                <a:effectLst/>
                <a:latin typeface="+mn-lt"/>
                <a:ea typeface="+mn-ea"/>
                <a:cs typeface="+mn-cs"/>
              </a:rPr>
              <a:t>this is harmful sexualised behaviour that may stem from peer pressure or exposure to inappropriate content. Even if meant as a ‘joke’, it crosses boundaries.</a:t>
            </a:r>
          </a:p>
          <a:p>
            <a:pPr marL="228600" indent="-228600" algn="l" defTabSz="914400" rtl="0" eaLnBrk="1" latinLnBrk="0" hangingPunct="1">
              <a:buFont typeface="+mj-lt"/>
              <a:buAutoNum type="arabicPeriod"/>
            </a:pPr>
            <a:r>
              <a:rPr lang="en-GB" sz="1200" kern="1200" dirty="0">
                <a:solidFill>
                  <a:schemeClr val="tx1"/>
                </a:solidFill>
                <a:effectLst/>
                <a:latin typeface="+mn-lt"/>
                <a:ea typeface="+mn-ea"/>
                <a:cs typeface="+mn-cs"/>
              </a:rPr>
              <a:t>A year 4 boy is regularly teased and excluded by his peers for playing with dolls and joining in games with girls. He’s called names like “baby” or “girl-boy” and starts to avoid playtime.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this is bullying based on non-conformity to gender norms. It reinforces harmful stereotypes and can impact a child’s confidence and sense of identity.</a:t>
            </a:r>
            <a:endParaRPr lang="en-GB" sz="1200" b="1" kern="1200" dirty="0">
              <a:solidFill>
                <a:schemeClr val="tx1"/>
              </a:solidFill>
              <a:effectLst/>
              <a:latin typeface="+mn-lt"/>
              <a:ea typeface="+mn-ea"/>
              <a:cs typeface="+mn-cs"/>
            </a:endParaRPr>
          </a:p>
          <a:p>
            <a:pPr marL="228600" indent="-228600">
              <a:buFont typeface="+mj-lt"/>
              <a:buAutoNum type="arabicPeriod"/>
            </a:pPr>
            <a:r>
              <a:rPr lang="en-GB" sz="1200" kern="1200" dirty="0">
                <a:solidFill>
                  <a:schemeClr val="tx1"/>
                </a:solidFill>
                <a:effectLst/>
                <a:latin typeface="+mn-lt"/>
                <a:ea typeface="+mn-ea"/>
                <a:cs typeface="+mn-cs"/>
              </a:rPr>
              <a:t>In a group activity, a boy in year 6 repeatedly talks over the girls in his team, dismisses their ideas, and tells them to “just do the writing” while he “leads” the project. The girls comply but look frustrated and disengaged. </a:t>
            </a:r>
            <a:r>
              <a:rPr lang="en-GB" sz="1200" b="1" i="0" kern="1200" dirty="0">
                <a:solidFill>
                  <a:schemeClr val="tx1"/>
                </a:solidFill>
                <a:effectLst/>
                <a:latin typeface="+mn-lt"/>
                <a:ea typeface="+mn-ea"/>
                <a:cs typeface="+mn-cs"/>
              </a:rPr>
              <a:t>Explain</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this behaviour may seem subtle, but it can reflect ingrained beliefs about male dominance or leadership. It’s important to challenge these dynamics early to promote equality and respect.</a:t>
            </a:r>
            <a:r>
              <a:rPr lang="en-GB" dirty="0">
                <a:effectLst/>
              </a:rPr>
              <a:t> </a:t>
            </a: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B3CA2E7-F72A-4227-8823-B39AD09B568A}" type="slidenum">
              <a:rPr lang="en-GB" smtClean="0"/>
              <a:t>34</a:t>
            </a:fld>
            <a:endParaRPr lang="en-GB"/>
          </a:p>
        </p:txBody>
      </p:sp>
    </p:spTree>
    <p:extLst>
      <p:ext uri="{BB962C8B-B14F-4D97-AF65-F5344CB8AC3E}">
        <p14:creationId xmlns:p14="http://schemas.microsoft.com/office/powerpoint/2010/main" val="3528245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to effectively safeguard children, we need to know what we mean by the term ‘safeguarding’</a:t>
            </a:r>
          </a:p>
          <a:p>
            <a:r>
              <a:rPr lang="en-US" dirty="0"/>
              <a:t>Essentially, safeguarding means protecting children from harm, so they can grow up safe, happy and healthy</a:t>
            </a:r>
          </a:p>
          <a:p>
            <a:r>
              <a:rPr lang="en-US" dirty="0"/>
              <a:t>Remind staff that children are children until they are 18</a:t>
            </a:r>
          </a:p>
          <a:p>
            <a:r>
              <a:rPr lang="en-US" dirty="0"/>
              <a:t>Select to bring up each element in turn. In more detail, safeguarding means:</a:t>
            </a:r>
          </a:p>
          <a:p>
            <a:r>
              <a:rPr lang="en-US" dirty="0"/>
              <a:t>Providing help and supporting to meet the needs of children as soon as problems emerge</a:t>
            </a:r>
          </a:p>
          <a:p>
            <a:r>
              <a:rPr lang="en-US" dirty="0"/>
              <a:t>Protecting children from maltreatment, whether that is within or outside the home, including online</a:t>
            </a:r>
          </a:p>
          <a:p>
            <a:r>
              <a:rPr lang="en-US" dirty="0"/>
              <a:t>Preventing impairment of children’s mental and physical health or development</a:t>
            </a:r>
          </a:p>
          <a:p>
            <a:r>
              <a:rPr lang="en-US" dirty="0"/>
              <a:t>Making sure children receive safe and effective care as they grow up</a:t>
            </a:r>
          </a:p>
          <a:p>
            <a:r>
              <a:rPr lang="en-US" dirty="0"/>
              <a:t>Taking action to enable all children to have the best outcomes</a:t>
            </a:r>
          </a:p>
          <a:p>
            <a:r>
              <a:rPr lang="en-US" dirty="0"/>
              <a:t>Tell staff that the definition of safeguarding on the slide is set out in Keeping Children Safe in Education (KCSIE) and that you’ll look at other changes to the guidance in later slides</a:t>
            </a:r>
          </a:p>
          <a:p>
            <a:endParaRPr lang="en-US" dirty="0"/>
          </a:p>
          <a:p>
            <a:r>
              <a:rPr lang="en-US" dirty="0"/>
              <a:t>Sources:</a:t>
            </a:r>
          </a:p>
          <a:p>
            <a:r>
              <a:rPr lang="en-US" dirty="0"/>
              <a:t>GOV.UK – Department for Education (</a:t>
            </a:r>
            <a:r>
              <a:rPr lang="en-US" dirty="0" err="1"/>
              <a:t>DfE</a:t>
            </a:r>
            <a:r>
              <a:rPr lang="en-US" dirty="0"/>
              <a:t>), Keeping Children Safe in Education. https://www.gov.uk/government/publications/keeping-children-safe-in-education--2</a:t>
            </a:r>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6</a:t>
            </a:fld>
            <a:endParaRPr lang="en-US"/>
          </a:p>
        </p:txBody>
      </p:sp>
    </p:spTree>
    <p:extLst>
      <p:ext uri="{BB962C8B-B14F-4D97-AF65-F5344CB8AC3E}">
        <p14:creationId xmlns:p14="http://schemas.microsoft.com/office/powerpoint/2010/main" val="1312591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0560" rtl="0" eaLnBrk="1" fontAlgn="auto" latinLnBrk="0" hangingPunct="1">
              <a:lnSpc>
                <a:spcPct val="100000"/>
              </a:lnSpc>
              <a:spcBef>
                <a:spcPts val="0"/>
              </a:spcBef>
              <a:spcAft>
                <a:spcPts val="0"/>
              </a:spcAft>
              <a:buClrTx/>
              <a:buSzTx/>
              <a:buFontTx/>
              <a:buNone/>
              <a:tabLst/>
              <a:defRPr/>
            </a:pPr>
            <a:r>
              <a:rPr lang="en-GB" sz="1800" b="1" dirty="0">
                <a:effectLst/>
                <a:latin typeface="Arial" panose="020B0604020202020204" pitchFamily="34" charset="0"/>
                <a:ea typeface="MS Mincho" panose="02020609040205080304" pitchFamily="49" charset="-128"/>
                <a:cs typeface="Times New Roman" panose="02020603050405020304" pitchFamily="18" charset="0"/>
              </a:rPr>
              <a:t>Safeguarding issue 5: child-on-child abuse</a:t>
            </a:r>
            <a:endParaRPr lang="en-GB" sz="1800" dirty="0">
              <a:effectLst/>
              <a:latin typeface="Arial" panose="020B0604020202020204" pitchFamily="34" charset="0"/>
              <a:ea typeface="MS Mincho" panose="02020609040205080304" pitchFamily="49" charset="-128"/>
              <a:cs typeface="Times New Roman" panose="02020603050405020304" pitchFamily="18" charset="0"/>
            </a:endParaRPr>
          </a:p>
          <a:p>
            <a:pPr defTabSz="910560">
              <a:defRPr/>
            </a:pPr>
            <a:endParaRPr lang="en-GB" b="1" dirty="0"/>
          </a:p>
          <a:p>
            <a:pPr defTabSz="910560">
              <a:defRPr/>
            </a:pPr>
            <a:r>
              <a:rPr lang="en-GB" b="1" dirty="0"/>
              <a:t>[In advance, edit this slide to briefly summarise your procedures for reporting possible child-on-child</a:t>
            </a:r>
            <a:r>
              <a:rPr lang="en-GB" b="1" baseline="0" dirty="0"/>
              <a:t> abuse, including who to report to and how]</a:t>
            </a:r>
          </a:p>
          <a:p>
            <a:pPr marL="170730" indent="-170730" defTabSz="910560">
              <a:buFont typeface="Arial" panose="020B0604020202020204" pitchFamily="34" charset="0"/>
              <a:buChar char="•"/>
              <a:defRPr/>
            </a:pPr>
            <a:endParaRPr lang="en-US" dirty="0"/>
          </a:p>
          <a:p>
            <a:pPr marL="170730" indent="-170730" defTabSz="910560">
              <a:buFont typeface="Arial" panose="020B0604020202020204" pitchFamily="34" charset="0"/>
              <a:buChar char="•"/>
              <a:defRPr/>
            </a:pPr>
            <a:r>
              <a:rPr lang="en-GB" baseline="0" dirty="0"/>
              <a:t>Explain that staff might witness child-on-child abuse between pupils, or a pupil might tell them they’ve been a victim of child-on-child abuse</a:t>
            </a:r>
          </a:p>
          <a:p>
            <a:pPr marL="170730" indent="-170730" defTabSz="910560">
              <a:buFont typeface="Arial" panose="020B0604020202020204" pitchFamily="34" charset="0"/>
              <a:buChar char="•"/>
              <a:defRPr/>
            </a:pPr>
            <a:r>
              <a:rPr lang="en-GB" baseline="0" dirty="0"/>
              <a:t>Staff might also see signs that something is wrong, such as the common behavioural signs we looked at earlier. They should always be alert to </a:t>
            </a:r>
            <a:r>
              <a:rPr lang="en-GB" b="1" baseline="0" dirty="0"/>
              <a:t>changes</a:t>
            </a:r>
            <a:r>
              <a:rPr lang="en-GB" baseline="0" dirty="0"/>
              <a:t> in a child, such as in their mood, behaviour or school performance</a:t>
            </a:r>
          </a:p>
          <a:p>
            <a:pPr marL="170730" indent="-170730" defTabSz="910560">
              <a:buFont typeface="Arial" panose="020B0604020202020204" pitchFamily="34" charset="0"/>
              <a:buChar char="•"/>
              <a:defRPr/>
            </a:pPr>
            <a:r>
              <a:rPr lang="en-GB" baseline="0" dirty="0"/>
              <a:t>While anyone can be affected, staff should be aware that: </a:t>
            </a:r>
          </a:p>
          <a:p>
            <a:pPr marL="627930" lvl="1" indent="-170730" defTabSz="910560">
              <a:buFont typeface="Arial" panose="020B0604020202020204" pitchFamily="34" charset="0"/>
              <a:buChar char="•"/>
              <a:defRPr/>
            </a:pPr>
            <a:r>
              <a:rPr lang="en-GB" baseline="0" dirty="0"/>
              <a:t>It’s more likely to be girls as the victim of sexual violence and sexual harassment, and boys more likely to be the perpetrators</a:t>
            </a:r>
          </a:p>
          <a:p>
            <a:pPr marL="627930" lvl="1" indent="-170730" defTabSz="910560">
              <a:buFont typeface="Arial" panose="020B0604020202020204" pitchFamily="34" charset="0"/>
              <a:buChar char="•"/>
              <a:defRPr/>
            </a:pPr>
            <a:r>
              <a:rPr lang="en-GB" baseline="0" dirty="0"/>
              <a:t>Children with SEN are 3 times more likely to be abused by their peers</a:t>
            </a:r>
          </a:p>
          <a:p>
            <a:pPr marL="457200" lvl="1" indent="0" defTabSz="910560">
              <a:buFont typeface="Arial" panose="020B0604020202020204" pitchFamily="34" charset="0"/>
              <a:buNone/>
              <a:defRPr/>
            </a:pPr>
            <a:endParaRPr lang="en-GB" baseline="0" dirty="0"/>
          </a:p>
          <a:p>
            <a:pPr marL="170730" indent="-170730">
              <a:buFont typeface="Arial" panose="020B0604020202020204" pitchFamily="34" charset="0"/>
              <a:buChar char="•"/>
            </a:pPr>
            <a:r>
              <a:rPr lang="en-GB" baseline="0" dirty="0"/>
              <a:t>Whether a child makes an allegation of child-on-child abuse, or staff see something that’s a cause for concern, staff should always take </a:t>
            </a:r>
            <a:r>
              <a:rPr lang="en-GB" b="1" baseline="0" dirty="0"/>
              <a:t>immediate</a:t>
            </a:r>
            <a:r>
              <a:rPr lang="en-GB" baseline="0" dirty="0"/>
              <a:t> action, following your school’s reporting</a:t>
            </a:r>
          </a:p>
          <a:p>
            <a:pPr marL="626010" lvl="1" indent="-170730">
              <a:buFont typeface="Arial" panose="020B0604020202020204" pitchFamily="34" charset="0"/>
              <a:buChar char="•"/>
            </a:pPr>
            <a:r>
              <a:rPr lang="en-US" baseline="0" dirty="0"/>
              <a:t>If a child does make an allegation, staff should reassure the child that they’ll be supported and kept safe. Don’t make the child feel like they’re causing trouble by speaking up</a:t>
            </a:r>
          </a:p>
          <a:p>
            <a:pPr marL="626010" lvl="1" indent="-170730">
              <a:buFont typeface="Arial" panose="020B0604020202020204" pitchFamily="34" charset="0"/>
              <a:buChar char="•"/>
            </a:pPr>
            <a:r>
              <a:rPr lang="en-US" baseline="0" dirty="0"/>
              <a:t>Staff shouldn’t dismiss an allegation as “banter”, “part of growing up” or “having a laugh”. This can create a culture of unacceptable behaviours, and an unsafe environment for children. It can ‘</a:t>
            </a:r>
            <a:r>
              <a:rPr lang="en-US" baseline="0" dirty="0" err="1"/>
              <a:t>normalise</a:t>
            </a:r>
            <a:r>
              <a:rPr lang="en-US" baseline="0" dirty="0"/>
              <a:t>’ abuse, leading to children accepting and not reporting it</a:t>
            </a:r>
            <a:br>
              <a:rPr lang="en-US" baseline="0" dirty="0"/>
            </a:br>
            <a:endParaRPr lang="en-US" baseline="0" dirty="0"/>
          </a:p>
          <a:p>
            <a:pPr marL="170730" indent="-170730">
              <a:buFont typeface="Arial" panose="020B0604020202020204" pitchFamily="34" charset="0"/>
              <a:buChar char="•"/>
            </a:pPr>
            <a:r>
              <a:rPr lang="en-US" baseline="0" dirty="0"/>
              <a:t>Explain that while the alleged victim must always be the priority in any case of child-on-child abuse, schools must still balance providing appropriate support and taking disciplinary action of the alleged perpetrator – they aren’t mutually exclusive </a:t>
            </a:r>
            <a:br>
              <a:rPr lang="en-US" baseline="0" dirty="0"/>
            </a:br>
            <a:endParaRPr lang="en-GB"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endParaRPr lang="en-GB" dirty="0"/>
          </a:p>
          <a:p>
            <a:pPr marL="170730" indent="-170730">
              <a:buFont typeface="Arial" panose="020B0604020202020204" pitchFamily="34" charset="0"/>
              <a:buChar char="•"/>
            </a:pPr>
            <a:r>
              <a:rPr lang="en-GB" baseline="0" dirty="0"/>
              <a:t>GOV.UK – DfE, </a:t>
            </a:r>
            <a:r>
              <a:rPr lang="en-GB" i="1" baseline="0" dirty="0"/>
              <a:t>Keeping Children Safe in Education</a:t>
            </a:r>
            <a:r>
              <a:rPr lang="en-GB" baseline="0" dirty="0"/>
              <a:t>. https://</a:t>
            </a:r>
            <a:r>
              <a:rPr lang="en-GB" baseline="0" dirty="0" err="1"/>
              <a:t>www.gov.uk</a:t>
            </a:r>
            <a:r>
              <a:rPr lang="en-GB" baseline="0" dirty="0"/>
              <a:t>/government/publications/keeping-children-safe-in-education--2</a:t>
            </a:r>
            <a:endParaRPr lang="en-US"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B3CA2E7-F72A-4227-8823-B39AD09B568A}" type="slidenum">
              <a:rPr lang="en-GB" smtClean="0"/>
              <a:t>35</a:t>
            </a:fld>
            <a:endParaRPr lang="en-GB"/>
          </a:p>
        </p:txBody>
      </p:sp>
    </p:spTree>
    <p:extLst>
      <p:ext uri="{BB962C8B-B14F-4D97-AF65-F5344CB8AC3E}">
        <p14:creationId xmlns:p14="http://schemas.microsoft.com/office/powerpoint/2010/main" val="3574019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A9F4-E731-2392-B190-4F585ACC2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93B0F-2C77-2377-7545-7284415E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0DF84-7A3C-C597-C8FF-D2066658E9C8}"/>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52C3FB82-0350-642D-6CE1-84D255AAC4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CA2E7-F72A-4227-8823-B39AD09B56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764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560">
              <a:defRPr/>
            </a:pPr>
            <a:r>
              <a:rPr lang="en-GB" b="1" dirty="0"/>
              <a:t>[In advance, edit this slide to include</a:t>
            </a:r>
            <a:r>
              <a:rPr lang="en-GB" b="1" baseline="0" dirty="0"/>
              <a:t> the contact details for your local children’s social care team, and your local police force]</a:t>
            </a:r>
          </a:p>
          <a:p>
            <a:endParaRPr lang="en-GB" b="1" baseline="0" dirty="0"/>
          </a:p>
          <a:p>
            <a:pPr marL="170730" indent="-170730">
              <a:buFont typeface="Arial" panose="020B0604020202020204" pitchFamily="34" charset="0"/>
              <a:buChar char="•"/>
            </a:pPr>
            <a:r>
              <a:rPr lang="en-GB" b="0" baseline="0" dirty="0"/>
              <a:t>Talk through </a:t>
            </a:r>
            <a:r>
              <a:rPr lang="en-GB" baseline="0" dirty="0"/>
              <a:t>what happens when staff report concerns. </a:t>
            </a:r>
            <a:r>
              <a:rPr lang="en-GB" b="1" baseline="0" dirty="0"/>
              <a:t>Select to reveal</a:t>
            </a:r>
            <a:r>
              <a:rPr lang="en-GB" b="0" baseline="0" dirty="0"/>
              <a:t> each point as you make it</a:t>
            </a:r>
            <a:endParaRPr lang="en-GB" baseline="0" dirty="0"/>
          </a:p>
          <a:p>
            <a:pPr marL="626010" lvl="1" indent="-170730">
              <a:buFont typeface="Arial" panose="020B0604020202020204" pitchFamily="34" charset="0"/>
              <a:buChar char="•"/>
            </a:pPr>
            <a:r>
              <a:rPr lang="en-GB" baseline="0" dirty="0"/>
              <a:t>A member of staff has a safeguarding concern about a child, or a child tells them about abuse that’s happened to them</a:t>
            </a:r>
          </a:p>
          <a:p>
            <a:pPr marL="626010" lvl="1" indent="-170730" defTabSz="910560">
              <a:buFont typeface="Arial" panose="020B0604020202020204" pitchFamily="34" charset="0"/>
              <a:buChar char="•"/>
              <a:defRPr/>
            </a:pPr>
            <a:r>
              <a:rPr lang="en-US" baseline="0" dirty="0"/>
              <a:t>If they think a child is in </a:t>
            </a:r>
            <a:r>
              <a:rPr lang="en-US" b="1" baseline="0" dirty="0"/>
              <a:t>immediate danger </a:t>
            </a:r>
            <a:r>
              <a:rPr lang="en-US" baseline="0" dirty="0"/>
              <a:t>and you (the DSL) or deputy DSL, or another member of the senior leadership team, isn’t available, they can make a referral to the local authority’s children’s social services themselves, and contact the police if appropriate</a:t>
            </a:r>
          </a:p>
          <a:p>
            <a:pPr marL="1081289" lvl="2" indent="-170730" defTabSz="910560">
              <a:buFont typeface="Arial" panose="020B0604020202020204" pitchFamily="34" charset="0"/>
              <a:buChar char="•"/>
              <a:defRPr/>
            </a:pPr>
            <a:r>
              <a:rPr lang="en-US" baseline="0" dirty="0"/>
              <a:t>Immediate danger means that a child is suffering harm or is likely to suffer harm</a:t>
            </a:r>
          </a:p>
          <a:p>
            <a:pPr marL="1081289" lvl="2" indent="-170730" defTabSz="910560">
              <a:buFont typeface="Arial" panose="020B0604020202020204" pitchFamily="34" charset="0"/>
              <a:buChar char="•"/>
              <a:defRPr/>
            </a:pPr>
            <a:r>
              <a:rPr lang="en-GB" baseline="0" dirty="0"/>
              <a:t>T</a:t>
            </a:r>
            <a:r>
              <a:rPr lang="en-GB" altLang="en-US" dirty="0"/>
              <a:t>o decide whether a child is in immediate danger, staff should ask themselves: if I don’t do something now, will he come to harm? (Note that this will always be subjective)</a:t>
            </a:r>
            <a:endParaRPr lang="en-US" baseline="0" dirty="0"/>
          </a:p>
          <a:p>
            <a:pPr marL="1081289" lvl="2" indent="-170730" defTabSz="910560">
              <a:buFont typeface="Arial" panose="020B0604020202020204" pitchFamily="34" charset="0"/>
              <a:buChar char="•"/>
              <a:defRPr/>
            </a:pPr>
            <a:r>
              <a:rPr lang="en-GB" baseline="0" dirty="0"/>
              <a:t>Staff should still tell you (the DSL) or deputy DSL as soon as possible after making a referral</a:t>
            </a:r>
          </a:p>
          <a:p>
            <a:pPr marL="626010" lvl="1" indent="-170730">
              <a:buFont typeface="Arial" panose="020B0604020202020204" pitchFamily="34" charset="0"/>
              <a:buChar char="•"/>
            </a:pPr>
            <a:r>
              <a:rPr lang="en-GB" baseline="0" dirty="0"/>
              <a:t>In most cases though, staff will make a report to you (the DSL) first</a:t>
            </a:r>
          </a:p>
          <a:p>
            <a:pPr marL="1081289" lvl="2" indent="-170730">
              <a:buFont typeface="Arial" panose="020B0604020202020204" pitchFamily="34" charset="0"/>
              <a:buChar char="•"/>
            </a:pPr>
            <a:r>
              <a:rPr lang="en-GB" baseline="0" dirty="0"/>
              <a:t>Reiterate that their job isn’t to investigate, just to report</a:t>
            </a:r>
          </a:p>
          <a:p>
            <a:pPr marL="626010" lvl="1" indent="-170730">
              <a:buFont typeface="Arial" panose="020B0604020202020204" pitchFamily="34" charset="0"/>
              <a:buChar char="•"/>
            </a:pPr>
            <a:r>
              <a:rPr lang="en-GB" baseline="0" dirty="0"/>
              <a:t>You (the DSL) will then decide what to do next</a:t>
            </a:r>
          </a:p>
          <a:p>
            <a:pPr marL="1081289" lvl="2" indent="-170730">
              <a:buFont typeface="Arial" panose="020B0604020202020204" pitchFamily="34" charset="0"/>
              <a:buChar char="•"/>
            </a:pPr>
            <a:r>
              <a:rPr lang="en-US" baseline="0" dirty="0"/>
              <a:t>The child might receive support within school, using your school’s own pastoral support processes</a:t>
            </a:r>
            <a:endParaRPr lang="en-GB" baseline="0" dirty="0"/>
          </a:p>
          <a:p>
            <a:pPr marL="1081289" lvl="2" indent="-170730">
              <a:buFont typeface="Arial" panose="020B0604020202020204" pitchFamily="34" charset="0"/>
              <a:buChar char="•"/>
            </a:pPr>
            <a:r>
              <a:rPr lang="en-GB" baseline="0" dirty="0"/>
              <a:t>The child and their family might receive early help</a:t>
            </a:r>
          </a:p>
          <a:p>
            <a:pPr marL="1081289" lvl="2" indent="-170730">
              <a:buFont typeface="Arial" panose="020B0604020202020204" pitchFamily="34" charset="0"/>
              <a:buChar char="•"/>
            </a:pPr>
            <a:r>
              <a:rPr lang="en-GB" altLang="en-US" baseline="0" dirty="0"/>
              <a:t>You (the DSL) might make a referral to your local children’s social care team. If the LA makes a statutory assessment for a child in need plan or child protection plan, staff might be involved in the assessment. If so, you (the DSL) will support the staff member with this</a:t>
            </a:r>
          </a:p>
          <a:p>
            <a:pPr marL="1081289" lvl="2" indent="-170730">
              <a:buFont typeface="Arial" panose="020B0604020202020204" pitchFamily="34" charset="0"/>
              <a:buChar char="•"/>
              <a:defRPr/>
            </a:pPr>
            <a:r>
              <a:rPr lang="en-GB" altLang="en-US" baseline="0" dirty="0"/>
              <a:t>If staff don’t hear about what happened next, they should follow up with you (the DSL)</a:t>
            </a:r>
          </a:p>
          <a:p>
            <a:pPr>
              <a:buFont typeface="Webdings" panose="05030102010509060703" pitchFamily="18" charset="2"/>
              <a:buNone/>
              <a:defRPr/>
            </a:pPr>
            <a:endParaRPr lang="en-GB" altLang="en-US" dirty="0"/>
          </a:p>
          <a:p>
            <a:pPr marL="170730" indent="-170730">
              <a:buFont typeface="Webdings" panose="05030102010509060703" pitchFamily="18" charset="2"/>
              <a:buChar char="i"/>
              <a:defRPr/>
            </a:pPr>
            <a:r>
              <a:rPr lang="en-GB" altLang="en-US" dirty="0">
                <a:cs typeface="Arial" panose="020B0604020202020204" pitchFamily="34" charset="0"/>
                <a:sym typeface="Webdings" panose="05030102010509060703" pitchFamily="18" charset="2"/>
              </a:rPr>
              <a:t>Sources: </a:t>
            </a:r>
          </a:p>
          <a:p>
            <a:pPr marL="170730" indent="-170730">
              <a:buFont typeface="Arial" panose="020B0604020202020204" pitchFamily="34" charset="0"/>
              <a:buChar char="•"/>
            </a:pPr>
            <a:r>
              <a:rPr lang="en-US" b="0" dirty="0"/>
              <a:t>GOV.UK – DfE, </a:t>
            </a:r>
            <a:r>
              <a:rPr lang="en-US" b="0" i="1" dirty="0"/>
              <a:t>Keeping Children Safe in Education</a:t>
            </a:r>
            <a:r>
              <a:rPr lang="en-US" b="0" dirty="0"/>
              <a:t>. </a:t>
            </a:r>
            <a:r>
              <a:rPr lang="en-GB" b="0" dirty="0"/>
              <a:t>https://</a:t>
            </a:r>
            <a:r>
              <a:rPr lang="en-GB" b="0" dirty="0" err="1"/>
              <a:t>www.gov.uk</a:t>
            </a:r>
            <a:r>
              <a:rPr lang="en-GB" b="0" dirty="0"/>
              <a:t>/government/publications/keeping-children-safe-in-education--2</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CA2E7-F72A-4227-8823-B39AD09B56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800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Discuss how important consent is for referrals and we should obtain it for all referrals unless it meets the statutory requirement :</a:t>
            </a:r>
          </a:p>
          <a:p>
            <a:r>
              <a:rPr lang="en-US" altLang="en-US" dirty="0" smtClean="0"/>
              <a:t>There may be some circumstances where it is not appropriate to seek consent, either because the individual cannot give consent; it is not reasonable to obtain consent; or because to gain consent would put a child or young person's safety or well-being at risk. Where a decision to share information without consent is made, a record of what has been shared and with whom should be kept.</a:t>
            </a:r>
          </a:p>
          <a:p>
            <a:endParaRPr lang="en-US" altLang="en-US" dirty="0" smtClean="0"/>
          </a:p>
          <a:p>
            <a:r>
              <a:rPr lang="en-US" altLang="en-US" dirty="0" smtClean="0"/>
              <a:t>We </a:t>
            </a:r>
            <a:r>
              <a:rPr lang="en-US" altLang="en-US" dirty="0" smtClean="0"/>
              <a:t>should work WITH families, not do things to them.</a:t>
            </a:r>
          </a:p>
          <a:p>
            <a:r>
              <a:rPr lang="en-US" altLang="en-US" dirty="0" smtClean="0"/>
              <a:t>Children are the heart of what we do, and we should never lose sight of the impact.</a:t>
            </a:r>
          </a:p>
          <a:p>
            <a:r>
              <a:rPr lang="en-US" altLang="en-US" dirty="0" smtClean="0"/>
              <a:t>We should seek to support children within their family network wherever possible.</a:t>
            </a:r>
          </a:p>
          <a:p>
            <a:r>
              <a:rPr lang="en-US" altLang="en-US" dirty="0" smtClean="0"/>
              <a:t>Children with additional needs or who are vulnerable because of family circumstance should be supported to have equity of aspiration and outcomes with their peers.</a:t>
            </a:r>
          </a:p>
          <a:p>
            <a:r>
              <a:rPr lang="en-US" altLang="en-US" dirty="0" smtClean="0"/>
              <a:t>The anchors in a families life, the school they choose for their children, the community the choose to live in and the people around them can help to build assets, capacity and resilience when problems are identified early and addressed with honesty and collaborative working.</a:t>
            </a:r>
          </a:p>
          <a:p>
            <a:endParaRPr lang="en-GB" altLang="en-US"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85FECE-42FC-426C-A2C2-1DDF85F7F392}"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2138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00163"/>
            <a:ext cx="6462712" cy="3636962"/>
          </a:xfrm>
        </p:spPr>
      </p:sp>
      <p:sp>
        <p:nvSpPr>
          <p:cNvPr id="3" name="Notes Placeholder 2"/>
          <p:cNvSpPr>
            <a:spLocks noGrp="1"/>
          </p:cNvSpPr>
          <p:nvPr>
            <p:ph type="body" idx="1"/>
          </p:nvPr>
        </p:nvSpPr>
        <p:spPr>
          <a:xfrm>
            <a:off x="673789" y="5186076"/>
            <a:ext cx="5499393" cy="50495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Across the local authority areas, what we call Pan Lancashire, we have agreed the levels of need and the broad description of how services can and should respond this is set out within </a:t>
            </a:r>
            <a:r>
              <a:rPr lang="en-GB" sz="1200" b="1" kern="1200" dirty="0" smtClean="0">
                <a:solidFill>
                  <a:schemeClr val="tx1"/>
                </a:solidFill>
                <a:effectLst/>
                <a:latin typeface="+mn-lt"/>
                <a:ea typeface="+mn-ea"/>
                <a:cs typeface="+mn-cs"/>
              </a:rPr>
              <a:t>‘Working Well with Children and Families in Lancashire’</a:t>
            </a:r>
            <a:r>
              <a:rPr lang="en-GB" sz="1200" kern="1200" dirty="0" smtClean="0">
                <a:solidFill>
                  <a:schemeClr val="tx1"/>
                </a:solidFill>
                <a:effectLst/>
                <a:latin typeface="+mn-lt"/>
                <a:ea typeface="+mn-ea"/>
                <a:cs typeface="+mn-cs"/>
              </a:rPr>
              <a:t> where the model illustrates how agencies should respond to the requirements of children and families across four levels of need (Universal, Universal Plus, Intensive and Specialist).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guidance seeks to give clear advice to all professionals and the public on the levels of need and thresholds for different responses in Lancashire. However, we recognise that each child and family member is an individual, and each family is unique in its make-up, so reaching decisions about levels of needs and the best intervention requires discussion, reflection and professional judgement applied in the context of the lived experience of the children and family.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Levels of Need illustrate how Early Help operates across Lancashire and clarifies the threshold between each level.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this model, all services and interventions seek to work openly with the family (or with young people on their own where it is age appropriate) in order to support them to identify, talk honestly about and address their needs at the lowest possible level.  Where as a partnership we agree to actively work with children and families to prevent their needs escalating to a higher level. We will only request services at a higher level after we have exhausted the resources and expertise at the earliest level of intervention.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F7EF42-3A29-430D-9043-217DB3B7B8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990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40</a:t>
            </a:fld>
            <a:endParaRPr lang="en-US"/>
          </a:p>
        </p:txBody>
      </p:sp>
    </p:spTree>
    <p:extLst>
      <p:ext uri="{BB962C8B-B14F-4D97-AF65-F5344CB8AC3E}">
        <p14:creationId xmlns:p14="http://schemas.microsoft.com/office/powerpoint/2010/main" val="214151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Top few taken from GENGA</a:t>
            </a:r>
          </a:p>
          <a:p>
            <a:endParaRPr lang="en-GB" dirty="0" smtClean="0"/>
          </a:p>
          <a:p>
            <a:r>
              <a:rPr lang="en-GB" dirty="0" smtClean="0"/>
              <a:t>https://www.lancashire.gov.uk/media/962034/blackpool-district-profile-2025.pdf </a:t>
            </a:r>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7</a:t>
            </a:fld>
            <a:endParaRPr lang="en-US"/>
          </a:p>
        </p:txBody>
      </p:sp>
    </p:spTree>
    <p:extLst>
      <p:ext uri="{BB962C8B-B14F-4D97-AF65-F5344CB8AC3E}">
        <p14:creationId xmlns:p14="http://schemas.microsoft.com/office/powerpoint/2010/main" val="216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all staff need to read part 1 of Keeping Children Safe in Education OR all staff who work directly with children need to read part 1 of Keeping Children Safe in Education, and staff who don’t work directly with children need to read Annex A of the guidance</a:t>
            </a:r>
          </a:p>
          <a:p>
            <a:r>
              <a:rPr lang="en-US" dirty="0"/>
              <a:t>Explain that the key changes to the latest version of Keeping Children Safe in Education 2025 are around misinformation, disinformation (including fake news) and conspiracy theories, also filtering and monitoring requirements around AI</a:t>
            </a:r>
          </a:p>
          <a:p>
            <a:r>
              <a:rPr lang="en-US" dirty="0"/>
              <a:t>Tell staff that you’ll go into more detail on these changes on the next slides</a:t>
            </a:r>
            <a:br>
              <a:rPr lang="en-US" dirty="0"/>
            </a:br>
            <a:endParaRPr lang="en-US" dirty="0"/>
          </a:p>
          <a:p>
            <a:r>
              <a:rPr lang="en-US" dirty="0"/>
              <a:t>Other changes to KCSIE you might want to highlight to staff, according to your school context:</a:t>
            </a:r>
          </a:p>
          <a:p>
            <a:r>
              <a:rPr lang="en-US" dirty="0"/>
              <a:t>Clarity that ‘Working together to safeguarding attendance’ is now statutory guidance</a:t>
            </a:r>
          </a:p>
          <a:p>
            <a:r>
              <a:rPr lang="en-US" dirty="0"/>
              <a:t>The </a:t>
            </a:r>
            <a:r>
              <a:rPr lang="en-US" dirty="0" err="1"/>
              <a:t>DfE</a:t>
            </a:r>
            <a:r>
              <a:rPr lang="en-US" dirty="0"/>
              <a:t> expects to publish revised guidance on Relationships, Sex and Health Education this summer, and will signpost this guidance in KCSIE this September</a:t>
            </a:r>
          </a:p>
          <a:p>
            <a:r>
              <a:rPr lang="en-US" dirty="0"/>
              <a:t>The </a:t>
            </a:r>
            <a:r>
              <a:rPr lang="en-US" dirty="0" err="1"/>
              <a:t>DfE</a:t>
            </a:r>
            <a:r>
              <a:rPr lang="en-US" dirty="0"/>
              <a:t> expects to publish revised guidance on gender questioning children this summer, and will signpost this guidance in KCSIE this September</a:t>
            </a:r>
          </a:p>
          <a:p>
            <a:r>
              <a:rPr lang="en-US" dirty="0"/>
              <a:t>A link has been added to the ‘plan technology for your school’ service, which schools can use to assess themselves against the filtering and monitoring standards and receive recommendations on how to meet them</a:t>
            </a:r>
          </a:p>
          <a:p>
            <a:r>
              <a:rPr lang="en-US" dirty="0"/>
              <a:t>To align with the SEND code of practice, the terms “spectrum” and “disorder” have been replaced with the term “autism” in the paragraph referring to gender questioning children</a:t>
            </a:r>
          </a:p>
          <a:p>
            <a:r>
              <a:rPr lang="en-US" dirty="0"/>
              <a:t>Clarity that the ‘cybersecurity standards for schools and colleges’ were developed to help schools improve their cyber resilience</a:t>
            </a:r>
          </a:p>
          <a:p>
            <a:r>
              <a:rPr lang="en-US" dirty="0"/>
              <a:t>Where a school places a pupil with an alternative provision (AP) provider: schools should obtain written information from the AP providers that appropriate safeguarding checks have been carried out on staff working in the setting, including written confirmation from AP provider that they will inform the commissioning school of any arrangements that might put the pupil at risk, (i.e. staff changes) so the commissioning school can itself make sure that safeguarding checks have been carried out on new staff</a:t>
            </a:r>
          </a:p>
          <a:p>
            <a:r>
              <a:rPr lang="en-US" dirty="0"/>
              <a:t/>
            </a:r>
            <a:br>
              <a:rPr lang="en-US" dirty="0"/>
            </a:br>
            <a:endParaRPr lang="en-US" dirty="0"/>
          </a:p>
          <a:p>
            <a:r>
              <a:rPr lang="en-US" dirty="0"/>
              <a:t>Source:</a:t>
            </a:r>
          </a:p>
          <a:p>
            <a:r>
              <a:rPr lang="en-US" dirty="0"/>
              <a:t>GOV.UK – Department for Education (</a:t>
            </a:r>
            <a:r>
              <a:rPr lang="en-US" dirty="0" err="1"/>
              <a:t>DfE</a:t>
            </a:r>
            <a:r>
              <a:rPr lang="en-US" dirty="0"/>
              <a:t>), Keeping Children Safe in Education. https://www.gov.uk/government/publications/keeping-children-safe-in-education--2</a:t>
            </a:r>
          </a:p>
          <a:p>
            <a:endParaRPr lang="en-US" dirty="0"/>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10</a:t>
            </a:fld>
            <a:endParaRPr lang="en-US"/>
          </a:p>
        </p:txBody>
      </p:sp>
    </p:spTree>
    <p:extLst>
      <p:ext uri="{BB962C8B-B14F-4D97-AF65-F5344CB8AC3E}">
        <p14:creationId xmlns:p14="http://schemas.microsoft.com/office/powerpoint/2010/main" val="217525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staff you’ll now go into more detail about misinformation, disinformation and conspiracy theories:</a:t>
            </a:r>
          </a:p>
          <a:p>
            <a:r>
              <a:rPr lang="en-US" dirty="0" smtClean="0"/>
              <a:t>Explain that KCSIE 2025 clarifies these are safeguarding risks for children</a:t>
            </a:r>
          </a:p>
          <a:p>
            <a:r>
              <a:rPr lang="en-US" dirty="0" smtClean="0"/>
              <a:t>Explain that disinformation, misinformation and conspiracy theories refer to the spread of false information or ‘fake news’ online</a:t>
            </a:r>
          </a:p>
          <a:p>
            <a:r>
              <a:rPr lang="en-US" dirty="0" smtClean="0"/>
              <a:t>Children can be more at risk of taking this potentially harmful and inappropriate content at face value</a:t>
            </a:r>
          </a:p>
          <a:p>
            <a:r>
              <a:rPr lang="en-US" dirty="0" smtClean="0"/>
              <a:t>Explain how advanced AI tools can be used to present the information as fact, making it appear realistic, including the use of AI-generated videos</a:t>
            </a:r>
          </a:p>
          <a:p>
            <a:r>
              <a:rPr lang="en-US" dirty="0" smtClean="0"/>
              <a:t>Remind them that, as school staff, we all have a role to play to ensure pupils are kept safe online</a:t>
            </a:r>
          </a:p>
          <a:p>
            <a:r>
              <a:rPr lang="en-US" dirty="0" smtClean="0"/>
              <a:t>Explain how, as a school, it’s important that we find opportunities to discuss where pupils are getting information from, to protect and educate them, so they understand the risks</a:t>
            </a:r>
            <a:br>
              <a:rPr lang="en-US" dirty="0" smtClean="0"/>
            </a:br>
            <a:endParaRPr lang="en-US" dirty="0" smtClean="0"/>
          </a:p>
          <a:p>
            <a:r>
              <a:rPr lang="en-US" dirty="0" smtClean="0"/>
              <a:t>If you want to go into more detail on the topic of misinformation online, use slides 88 to 92 of the ‘mix and match’ section of this presentation</a:t>
            </a:r>
            <a:br>
              <a:rPr lang="en-US" dirty="0" smtClean="0"/>
            </a:br>
            <a:endParaRPr lang="en-US" dirty="0" smtClean="0"/>
          </a:p>
          <a:p>
            <a:r>
              <a:rPr lang="en-US" dirty="0" smtClean="0"/>
              <a:t/>
            </a:r>
            <a:br>
              <a:rPr lang="en-US" dirty="0" smtClean="0"/>
            </a:br>
            <a:endParaRPr lang="en-US" dirty="0" smtClean="0"/>
          </a:p>
          <a:p>
            <a:r>
              <a:rPr lang="en-US" dirty="0" smtClean="0"/>
              <a:t>Source:</a:t>
            </a:r>
          </a:p>
          <a:p>
            <a:r>
              <a:rPr lang="en-US" dirty="0" smtClean="0"/>
              <a:t>GOV.UK – Department for Education (</a:t>
            </a:r>
            <a:r>
              <a:rPr lang="en-US" dirty="0" err="1" smtClean="0"/>
              <a:t>DfE</a:t>
            </a:r>
            <a:r>
              <a:rPr lang="en-US" dirty="0" smtClean="0"/>
              <a:t>), Keeping Children Safe in Education. https://www.gov.uk/government/publications/keeping-children-safe-in-education--2</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11</a:t>
            </a:fld>
            <a:endParaRPr lang="en-US"/>
          </a:p>
        </p:txBody>
      </p:sp>
    </p:spTree>
    <p:extLst>
      <p:ext uri="{BB962C8B-B14F-4D97-AF65-F5344CB8AC3E}">
        <p14:creationId xmlns:p14="http://schemas.microsoft.com/office/powerpoint/2010/main" val="200490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staff that KCSIE supports schools to use AI safely, and help them understand their filtering and monitoring requirements around AI:</a:t>
            </a:r>
          </a:p>
          <a:p>
            <a:r>
              <a:rPr lang="en-US" dirty="0" smtClean="0"/>
              <a:t>As a school, our filtering and monitoring procedures also apply to the use of generative AI </a:t>
            </a:r>
          </a:p>
          <a:p>
            <a:r>
              <a:rPr lang="en-US" dirty="0" smtClean="0"/>
              <a:t>We need to make sure pupils are using gen-AI safely, and we need to monitor any use of AI in the classroom closely</a:t>
            </a:r>
          </a:p>
          <a:p>
            <a:r>
              <a:rPr lang="en-US" dirty="0" smtClean="0"/>
              <a:t>It’s important that any AI products pupils are using in school have the highest standards of filtering possible</a:t>
            </a:r>
          </a:p>
          <a:p>
            <a:r>
              <a:rPr lang="en-US" dirty="0" smtClean="0"/>
              <a:t>We also need to make sure that if we are asking pupils to use AI in lessons, that they’re not accessing harmful or inappropriate content</a:t>
            </a:r>
          </a:p>
          <a:p>
            <a:r>
              <a:rPr lang="en-US" dirty="0" smtClean="0"/>
              <a:t>If you find that pupils are able to access inappropriate content using an AI tool, report this to you (the DSL) </a:t>
            </a:r>
            <a:br>
              <a:rPr lang="en-US" dirty="0" smtClean="0"/>
            </a:br>
            <a:endParaRPr lang="en-US" dirty="0" smtClean="0"/>
          </a:p>
          <a:p>
            <a:r>
              <a:rPr lang="en-US" dirty="0" smtClean="0"/>
              <a:t>Explain to staff that as new technology and tools emerge, we will need to keep updating our filtering and monitoring in response</a:t>
            </a:r>
            <a:br>
              <a:rPr lang="en-US" dirty="0" smtClean="0"/>
            </a:br>
            <a:r>
              <a:rPr lang="en-US" dirty="0" smtClean="0"/>
              <a:t/>
            </a:r>
            <a:br>
              <a:rPr lang="en-US" dirty="0" smtClean="0"/>
            </a:br>
            <a:endParaRPr lang="en-US" dirty="0" smtClean="0"/>
          </a:p>
          <a:p>
            <a:r>
              <a:rPr lang="en-US" dirty="0" smtClean="0"/>
              <a:t>Source:</a:t>
            </a:r>
          </a:p>
          <a:p>
            <a:r>
              <a:rPr lang="en-US" dirty="0" smtClean="0"/>
              <a:t>GOV.UK – Department for Education (</a:t>
            </a:r>
            <a:r>
              <a:rPr lang="en-US" dirty="0" err="1" smtClean="0"/>
              <a:t>DfE</a:t>
            </a:r>
            <a:r>
              <a:rPr lang="en-US" dirty="0" smtClean="0"/>
              <a:t>), Keeping Children Safe in Education. https://www.gov.uk/government/publications/keeping-children-safe-in-education--2</a:t>
            </a:r>
          </a:p>
          <a:p>
            <a:r>
              <a:rPr lang="en-US" dirty="0" smtClean="0"/>
              <a:t>GOV.UK – Department for Education (</a:t>
            </a:r>
            <a:r>
              <a:rPr lang="en-US" dirty="0" err="1" smtClean="0"/>
              <a:t>DfE</a:t>
            </a:r>
            <a:r>
              <a:rPr lang="en-US" dirty="0" smtClean="0"/>
              <a:t>), Generative AI: product safety expectations. https://www.gov.uk/government/publications/generative-ai-product-safety-expectations/generative-ai-product-safety-expectations</a:t>
            </a:r>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12</a:t>
            </a:fld>
            <a:endParaRPr lang="en-US"/>
          </a:p>
        </p:txBody>
      </p:sp>
    </p:spTree>
    <p:extLst>
      <p:ext uri="{BB962C8B-B14F-4D97-AF65-F5344CB8AC3E}">
        <p14:creationId xmlns:p14="http://schemas.microsoft.com/office/powerpoint/2010/main" val="334750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a:buFont typeface="Arial" panose="020B0604020202020204" pitchFamily="34" charset="0"/>
              <a:buChar char="•"/>
            </a:pPr>
            <a:r>
              <a:rPr lang="en-GB" dirty="0"/>
              <a:t>Explain</a:t>
            </a:r>
            <a:r>
              <a:rPr lang="en-GB" baseline="0" dirty="0"/>
              <a:t> that you’re now going to see how every member of staff can play a role in safeguarding children</a:t>
            </a:r>
          </a:p>
          <a:p>
            <a:pPr marL="170730" indent="-170730">
              <a:buFont typeface="Arial" panose="020B0604020202020204" pitchFamily="34" charset="0"/>
              <a:buChar char="•"/>
            </a:pPr>
            <a:r>
              <a:rPr lang="en-GB" b="1" baseline="0" dirty="0"/>
              <a:t>Select</a:t>
            </a:r>
            <a:r>
              <a:rPr lang="en-GB" baseline="0" dirty="0"/>
              <a:t> to bring up the different roles one by one</a:t>
            </a:r>
          </a:p>
          <a:p>
            <a:pPr marL="170730" indent="-170730">
              <a:buFont typeface="Arial" panose="020B0604020202020204" pitchFamily="34" charset="0"/>
              <a:buChar char="•"/>
            </a:pPr>
            <a:r>
              <a:rPr lang="en-GB" baseline="0" dirty="0"/>
              <a:t>Acknowledge that you can’t cover every role in school in the time you have today, and ask staff to find the role closest to their own on the slide. </a:t>
            </a:r>
            <a:r>
              <a:rPr lang="en-GB" b="1" baseline="0" dirty="0"/>
              <a:t>Ask staff </a:t>
            </a:r>
            <a:r>
              <a:rPr lang="en-GB" baseline="0" dirty="0"/>
              <a:t>to think about what they, in their role, might notice about a child that could be a cause for concern</a:t>
            </a:r>
          </a:p>
          <a:p>
            <a:pPr marL="170730" indent="-170730">
              <a:buFont typeface="Arial" panose="020B0604020202020204" pitchFamily="34" charset="0"/>
              <a:buChar char="•"/>
            </a:pPr>
            <a:r>
              <a:rPr lang="en-GB" baseline="0" dirty="0"/>
              <a:t>Take some feedback from staff. Highlight:</a:t>
            </a:r>
          </a:p>
          <a:p>
            <a:pPr marL="626010" lvl="1" indent="-170730">
              <a:buFont typeface="Arial" panose="020B0604020202020204" pitchFamily="34" charset="0"/>
              <a:buChar char="•"/>
            </a:pPr>
            <a:r>
              <a:rPr lang="en-GB" b="1" baseline="0" dirty="0"/>
              <a:t>Catering staff </a:t>
            </a:r>
            <a:r>
              <a:rPr lang="en-GB" baseline="0" dirty="0"/>
              <a:t>will see pupils interacting with each other outside class and overhear conversations. They might notice who’s eating more or less, or children who are stealing food</a:t>
            </a:r>
          </a:p>
          <a:p>
            <a:pPr marL="626010" lvl="1" indent="-170730">
              <a:buFont typeface="Arial" panose="020B0604020202020204" pitchFamily="34" charset="0"/>
              <a:buChar char="•"/>
            </a:pPr>
            <a:r>
              <a:rPr lang="en-GB" b="1" baseline="0" dirty="0"/>
              <a:t>Office staff </a:t>
            </a:r>
            <a:r>
              <a:rPr lang="en-GB" b="0" baseline="0" dirty="0"/>
              <a:t>might notice high levels of absence, pupils who are often late, and/or parents and carers who are often tricky to get hold of or slow to respond to messages from the school</a:t>
            </a:r>
          </a:p>
          <a:p>
            <a:pPr marL="626010" lvl="1" indent="-170730">
              <a:buFont typeface="Arial" panose="020B0604020202020204" pitchFamily="34" charset="0"/>
              <a:buChar char="•"/>
            </a:pPr>
            <a:r>
              <a:rPr lang="en-GB" b="1" baseline="0" dirty="0"/>
              <a:t>Teaching assistants</a:t>
            </a:r>
            <a:r>
              <a:rPr lang="en-GB" b="0" baseline="0" dirty="0"/>
              <a:t> might notice changes in behaviour in the pupils they work closely with, in lessons</a:t>
            </a:r>
            <a:endParaRPr lang="en-GB" b="1" baseline="0" dirty="0"/>
          </a:p>
          <a:p>
            <a:pPr marL="626010" lvl="1" indent="-170730">
              <a:buFont typeface="Arial" panose="020B0604020202020204" pitchFamily="34" charset="0"/>
              <a:buChar char="•"/>
            </a:pPr>
            <a:r>
              <a:rPr lang="en-GB" b="1" baseline="0" dirty="0"/>
              <a:t>Teachers </a:t>
            </a:r>
            <a:r>
              <a:rPr lang="en-GB" baseline="0" dirty="0"/>
              <a:t>might notice children doing less well at school, changes in their behaviour, and other small changes over time</a:t>
            </a:r>
          </a:p>
          <a:p>
            <a:pPr marL="62601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IT technicians </a:t>
            </a:r>
            <a:r>
              <a:rPr lang="en-GB" baseline="0" dirty="0"/>
              <a:t>will see what pupils are searching for and trying to access</a:t>
            </a:r>
          </a:p>
          <a:p>
            <a:pPr marL="170730" indent="-170730">
              <a:buFont typeface="Arial" panose="020B0604020202020204" pitchFamily="34" charset="0"/>
              <a:buChar char="•"/>
            </a:pPr>
            <a:r>
              <a:rPr lang="en-GB" baseline="0" dirty="0"/>
              <a:t>Taken on their own, these things might not seem like much. But, if staff report them, you (the DSL) can start to build a picture. Their piece of information could be the final piece of the puzzle that helps you (the DSL) to make a referral to children’s social care</a:t>
            </a:r>
            <a:endParaRPr lang="en-GB" dirty="0"/>
          </a:p>
          <a:p>
            <a:endParaRPr lang="en-GB" dirty="0"/>
          </a:p>
        </p:txBody>
      </p:sp>
      <p:sp>
        <p:nvSpPr>
          <p:cNvPr id="4" name="Slide Number Placeholder 3"/>
          <p:cNvSpPr>
            <a:spLocks noGrp="1"/>
          </p:cNvSpPr>
          <p:nvPr>
            <p:ph type="sldNum" sz="quarter" idx="10"/>
          </p:nvPr>
        </p:nvSpPr>
        <p:spPr/>
        <p:txBody>
          <a:bodyPr/>
          <a:lstStyle/>
          <a:p>
            <a:fld id="{AB3CA2E7-F72A-4227-8823-B39AD09B568A}" type="slidenum">
              <a:rPr lang="en-GB" smtClean="0"/>
              <a:t>13</a:t>
            </a:fld>
            <a:endParaRPr lang="en-GB"/>
          </a:p>
        </p:txBody>
      </p:sp>
    </p:spTree>
    <p:extLst>
      <p:ext uri="{BB962C8B-B14F-4D97-AF65-F5344CB8AC3E}">
        <p14:creationId xmlns:p14="http://schemas.microsoft.com/office/powerpoint/2010/main" val="2167120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30" indent="-170730">
              <a:buFont typeface="Arial" panose="020B0604020202020204" pitchFamily="34" charset="0"/>
              <a:buChar char="•"/>
            </a:pPr>
            <a:r>
              <a:rPr lang="en-US" dirty="0"/>
              <a:t>Say that now we've seen that everyone has a role to play and we must always act on concerns, we’re going to look at the common signs that should always be a cause for concern</a:t>
            </a:r>
          </a:p>
          <a:p>
            <a:pPr marL="170730" indent="-170730">
              <a:buFont typeface="Arial" panose="020B0604020202020204" pitchFamily="34" charset="0"/>
              <a:buChar char="•"/>
            </a:pPr>
            <a:r>
              <a:rPr lang="en-US" b="1" dirty="0"/>
              <a:t>Ask staff</a:t>
            </a:r>
            <a:r>
              <a:rPr lang="en-US" dirty="0"/>
              <a:t>: what have you previously seen that led to you making a report? If you haven’t made a report, what sort of things might you see that should make you worried about a child? Take a few suggestions from staff then select to bring up the signs and talk through them</a:t>
            </a:r>
            <a:br>
              <a:rPr lang="en-US" dirty="0"/>
            </a:br>
            <a:endParaRPr lang="en-US" dirty="0"/>
          </a:p>
          <a:p>
            <a:pPr marL="170730" indent="-170730">
              <a:buFont typeface="Arial" panose="020B0604020202020204" pitchFamily="34" charset="0"/>
              <a:buChar char="•"/>
            </a:pPr>
            <a:r>
              <a:rPr lang="en-GB" b="1" baseline="0" dirty="0"/>
              <a:t>Select</a:t>
            </a:r>
            <a:r>
              <a:rPr lang="en-GB" baseline="0" dirty="0"/>
              <a:t> to bring the signs up in turn:</a:t>
            </a:r>
          </a:p>
          <a:p>
            <a:pPr marL="626010" lvl="1" indent="-170730">
              <a:buFont typeface="Arial" panose="020B0604020202020204" pitchFamily="34" charset="0"/>
              <a:buChar char="•"/>
            </a:pPr>
            <a:r>
              <a:rPr lang="en-GB" baseline="0" dirty="0"/>
              <a:t>Difficulty concentrating and not doing as well at school</a:t>
            </a:r>
          </a:p>
          <a:p>
            <a:pPr marL="62601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Becoming withdrawn</a:t>
            </a:r>
          </a:p>
          <a:p>
            <a:pPr marL="62601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Mood and behaviour changes </a:t>
            </a:r>
            <a:r>
              <a:rPr lang="en-GB" b="0" i="0" dirty="0">
                <a:solidFill>
                  <a:srgbClr val="1D1C1D"/>
                </a:solidFill>
                <a:effectLst/>
                <a:latin typeface="Slack-Lato"/>
              </a:rPr>
              <a:t>–</a:t>
            </a:r>
            <a:r>
              <a:rPr lang="en-GB" baseline="0" dirty="0"/>
              <a:t> for example, becoming more irritable, angry, aggressive or clingy, attention-seeking behaviour or ‘acting out’</a:t>
            </a:r>
          </a:p>
          <a:p>
            <a:pPr marL="626010" marR="0" lvl="1" indent="-1707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Risk-taking behaviour </a:t>
            </a:r>
            <a:r>
              <a:rPr lang="en-GB" b="0" i="0" dirty="0">
                <a:solidFill>
                  <a:srgbClr val="1D1C1D"/>
                </a:solidFill>
                <a:effectLst/>
                <a:latin typeface="Slack-Lato"/>
              </a:rPr>
              <a:t>–</a:t>
            </a:r>
            <a:r>
              <a:rPr lang="en-GB" baseline="0" dirty="0"/>
              <a:t> this could include behaviour such as stealing, bullying, running away, trespassing or vandalism, fighting or truancy</a:t>
            </a:r>
          </a:p>
          <a:p>
            <a:pPr marL="626010" lvl="1" indent="-170730">
              <a:buFont typeface="Arial" panose="020B0604020202020204" pitchFamily="34" charset="0"/>
              <a:buChar char="•"/>
            </a:pPr>
            <a:r>
              <a:rPr lang="en-GB" baseline="0" dirty="0"/>
              <a:t>Mental health needs </a:t>
            </a:r>
            <a:r>
              <a:rPr lang="en-GB" b="0" i="0" dirty="0">
                <a:solidFill>
                  <a:srgbClr val="1D1C1D"/>
                </a:solidFill>
                <a:effectLst/>
                <a:latin typeface="Slack-Lato"/>
              </a:rPr>
              <a:t>–</a:t>
            </a:r>
            <a:r>
              <a:rPr lang="en-GB" baseline="0" dirty="0"/>
              <a:t> this could be signs of depression, anxiety, an eating disorder or post-traumatic stress disorder, for example. Tell staff you’ll cover the common signs of mental health needs to be alert to later in this session</a:t>
            </a:r>
          </a:p>
          <a:p>
            <a:pPr marL="626010" lvl="1" indent="-170730">
              <a:buFont typeface="Arial" panose="020B0604020202020204" pitchFamily="34" charset="0"/>
              <a:buChar char="•"/>
            </a:pPr>
            <a:r>
              <a:rPr lang="en-GB" baseline="0" dirty="0"/>
              <a:t>Tiredness</a:t>
            </a:r>
          </a:p>
          <a:p>
            <a:pPr marL="626010" lvl="1" indent="-170730">
              <a:buFont typeface="Arial" panose="020B0604020202020204" pitchFamily="34" charset="0"/>
              <a:buChar char="•"/>
            </a:pPr>
            <a:r>
              <a:rPr lang="en-GB" baseline="0" dirty="0"/>
              <a:t>Self-harming </a:t>
            </a:r>
            <a:r>
              <a:rPr lang="en-GB" b="0" i="0" dirty="0">
                <a:solidFill>
                  <a:srgbClr val="1D1C1D"/>
                </a:solidFill>
                <a:effectLst/>
                <a:latin typeface="Slack-Lato"/>
              </a:rPr>
              <a:t>–</a:t>
            </a:r>
            <a:r>
              <a:rPr lang="en-GB" baseline="0" dirty="0"/>
              <a:t> this could include disordered eating</a:t>
            </a:r>
          </a:p>
          <a:p>
            <a:pPr marL="626010" lvl="1" indent="-170730">
              <a:buFont typeface="Arial" panose="020B0604020202020204" pitchFamily="34" charset="0"/>
              <a:buChar char="•"/>
            </a:pPr>
            <a:r>
              <a:rPr lang="en-GB" baseline="0" dirty="0"/>
              <a:t>Increased absence from school or lessons, which is also a safeguarding concern because we don’t know where pupils are outside or inside of school</a:t>
            </a:r>
          </a:p>
          <a:p>
            <a:pPr marL="455280" lvl="1" indent="0">
              <a:buFont typeface="Arial" panose="020B0604020202020204" pitchFamily="34" charset="0"/>
              <a:buNone/>
            </a:pPr>
            <a:r>
              <a:rPr lang="en-US" dirty="0"/>
              <a:t/>
            </a:r>
            <a:br>
              <a:rPr lang="en-US" dirty="0"/>
            </a:br>
            <a:endParaRPr lang="en-GB" baseline="0" dirty="0"/>
          </a:p>
          <a:p>
            <a:pPr marL="170730" indent="-170730">
              <a:buFont typeface="Arial" panose="020B0604020202020204" pitchFamily="34" charset="0"/>
              <a:buChar char="•"/>
            </a:pPr>
            <a:r>
              <a:rPr lang="en-US" baseline="0" dirty="0"/>
              <a:t>Note these signs are common across multiple different safeguarding issues and types of abuse</a:t>
            </a:r>
            <a:endParaRPr lang="en-GB" baseline="0" dirty="0"/>
          </a:p>
          <a:p>
            <a:pPr marL="170730" indent="-170730">
              <a:buFont typeface="Arial" panose="020B0604020202020204" pitchFamily="34" charset="0"/>
              <a:buChar char="•"/>
            </a:pPr>
            <a:r>
              <a:rPr lang="en-GB" baseline="0" dirty="0"/>
              <a:t>Emphasise that:</a:t>
            </a:r>
          </a:p>
          <a:p>
            <a:pPr marL="626010" lvl="1" indent="-170730">
              <a:buFont typeface="Arial" panose="020B0604020202020204" pitchFamily="34" charset="0"/>
              <a:buChar char="•"/>
            </a:pPr>
            <a:r>
              <a:rPr lang="en-GB" dirty="0"/>
              <a:t>T</a:t>
            </a:r>
            <a:r>
              <a:rPr lang="en-US" dirty="0"/>
              <a:t>he key thing to look for is a </a:t>
            </a:r>
            <a:r>
              <a:rPr lang="en-US" b="1" dirty="0"/>
              <a:t>change</a:t>
            </a:r>
            <a:r>
              <a:rPr lang="en-US" dirty="0"/>
              <a:t> in the child. Staff don't need to 'diagnose' an issue or know exactly what it might be, just notice that something might be wrong and </a:t>
            </a:r>
            <a:r>
              <a:rPr lang="en-US" b="1" dirty="0"/>
              <a:t>act</a:t>
            </a:r>
            <a:r>
              <a:rPr lang="en-US" dirty="0"/>
              <a:t>. It’s for others to investigate what the issue might be</a:t>
            </a:r>
            <a:endParaRPr lang="en-GB" baseline="0" dirty="0"/>
          </a:p>
          <a:p>
            <a:pPr marL="626010" lvl="1" indent="-170730">
              <a:buFont typeface="Arial" panose="020B0604020202020204" pitchFamily="34" charset="0"/>
              <a:buChar char="•"/>
            </a:pPr>
            <a:r>
              <a:rPr lang="en-GB" baseline="0" dirty="0"/>
              <a:t>Children can try to communicate that something is wrong through their behaviour, either intentionally or unintentionally</a:t>
            </a:r>
          </a:p>
          <a:p>
            <a:pPr marL="626010" lvl="1" indent="-170730">
              <a:buFont typeface="Arial" panose="020B0604020202020204" pitchFamily="34" charset="0"/>
              <a:buChar char="•"/>
            </a:pPr>
            <a:r>
              <a:rPr lang="en-US" baseline="0" dirty="0"/>
              <a:t>Staff should be professionally curious about what might be behind the change they’re seeing</a:t>
            </a:r>
          </a:p>
          <a:p>
            <a:pPr marL="626010" lvl="1" indent="-170730">
              <a:buFont typeface="Arial" panose="020B0604020202020204" pitchFamily="34" charset="0"/>
              <a:buChar char="•"/>
            </a:pPr>
            <a:r>
              <a:rPr lang="en-US" baseline="0" dirty="0"/>
              <a:t>Some of these signs might be innocent </a:t>
            </a:r>
            <a:r>
              <a:rPr lang="en-GB" b="0" i="0" dirty="0">
                <a:solidFill>
                  <a:srgbClr val="1D1C1D"/>
                </a:solidFill>
                <a:effectLst/>
                <a:highlight>
                  <a:srgbClr val="F8F8F8"/>
                </a:highlight>
                <a:latin typeface="Slack-Lato"/>
              </a:rPr>
              <a:t>–</a:t>
            </a:r>
            <a:r>
              <a:rPr lang="en-US" baseline="0" dirty="0"/>
              <a:t> for example, a child might experience mood swings as they go through puberty </a:t>
            </a:r>
            <a:r>
              <a:rPr lang="en-GB" b="0" i="0" dirty="0">
                <a:solidFill>
                  <a:srgbClr val="1D1C1D"/>
                </a:solidFill>
                <a:effectLst/>
                <a:highlight>
                  <a:srgbClr val="F8F8F8"/>
                </a:highlight>
                <a:latin typeface="Slack-Lato"/>
              </a:rPr>
              <a:t>–</a:t>
            </a:r>
            <a:r>
              <a:rPr lang="en-US" b="0" i="0" baseline="0" dirty="0">
                <a:solidFill>
                  <a:srgbClr val="1D1C1D"/>
                </a:solidFill>
                <a:effectLst/>
                <a:highlight>
                  <a:srgbClr val="F8F8F8"/>
                </a:highlight>
                <a:latin typeface="Slack-Lato"/>
              </a:rPr>
              <a:t> </a:t>
            </a:r>
            <a:r>
              <a:rPr lang="en-US" baseline="0" dirty="0"/>
              <a:t>but they should always be reported</a:t>
            </a:r>
          </a:p>
          <a:p>
            <a:pPr marL="626010" lvl="1" indent="-170730">
              <a:buFont typeface="Arial" panose="020B0604020202020204" pitchFamily="34" charset="0"/>
              <a:buChar char="•"/>
            </a:pPr>
            <a:endParaRPr lang="en-US" baseline="0" dirty="0"/>
          </a:p>
          <a:p>
            <a:pPr marL="170730" lvl="1" indent="-170730" algn="l" defTabSz="914400" rtl="0" eaLnBrk="1" latinLnBrk="0" hangingPunct="1">
              <a:buFont typeface="Arial" panose="020B0604020202020204" pitchFamily="34" charset="0"/>
              <a:buChar char="•"/>
            </a:pPr>
            <a:r>
              <a:rPr lang="en-GB" sz="1200" b="1" i="0" u="none" strike="noStrike" dirty="0">
                <a:solidFill>
                  <a:srgbClr val="000000"/>
                </a:solidFill>
                <a:effectLst/>
                <a:latin typeface="Arial" panose="020B0604020202020204" pitchFamily="34" charset="0"/>
              </a:rPr>
              <a:t>If there are EYFS staff in this session,</a:t>
            </a:r>
            <a:r>
              <a:rPr lang="en-US" b="1" baseline="0" dirty="0"/>
              <a:t> </a:t>
            </a:r>
            <a:r>
              <a:rPr lang="en-US" sz="1200" kern="1200" baseline="0" dirty="0">
                <a:solidFill>
                  <a:schemeClr val="tx1"/>
                </a:solidFill>
                <a:latin typeface="+mn-lt"/>
                <a:ea typeface="+mn-ea"/>
                <a:cs typeface="+mn-cs"/>
              </a:rPr>
              <a:t>you may want to explain how some of the changes on the slide, such as using drugs or alcohol, are less likely to happen with younger children but they should still be on the alert for anything that could indicate a concern </a:t>
            </a:r>
            <a:endParaRPr lang="en-GB" sz="1200" kern="1200" baseline="0" dirty="0">
              <a:solidFill>
                <a:schemeClr val="tx1"/>
              </a:solidFill>
              <a:latin typeface="+mn-lt"/>
              <a:ea typeface="+mn-ea"/>
              <a:cs typeface="+mn-cs"/>
            </a:endParaRPr>
          </a:p>
          <a:p>
            <a:pPr>
              <a:defRPr/>
            </a:pPr>
            <a:endParaRPr lang="en-GB" b="0" dirty="0">
              <a:ea typeface="MS PGothic" panose="020B0600070205080204" pitchFamily="34" charset="-128"/>
              <a:cs typeface="ＭＳ Ｐゴシック" charset="0"/>
            </a:endParaRPr>
          </a:p>
          <a:p>
            <a:pPr marL="170730" indent="-170730">
              <a:buFont typeface="Webdings" panose="05030102010509060703" pitchFamily="18" charset="2"/>
              <a:buChar char="i"/>
              <a:defRPr/>
            </a:pPr>
            <a:r>
              <a:rPr lang="en-GB" dirty="0">
                <a:sym typeface="Webdings" panose="05030102010509060703" pitchFamily="18" charset="2"/>
              </a:rPr>
              <a:t>Sources:</a:t>
            </a:r>
            <a:endParaRPr lang="en-US" baseline="0" dirty="0">
              <a:ea typeface="MS PGothic" panose="020B0600070205080204" pitchFamily="34" charset="-128"/>
            </a:endParaRPr>
          </a:p>
          <a:p>
            <a:pPr marL="170730" indent="-170730">
              <a:buFont typeface="Arial" panose="020B0604020202020204" pitchFamily="34" charset="0"/>
              <a:buChar char="•"/>
            </a:pPr>
            <a:r>
              <a:rPr lang="en-US" baseline="0" dirty="0">
                <a:ea typeface="MS PGothic" panose="020B0600070205080204" pitchFamily="34" charset="-128"/>
              </a:rPr>
              <a:t>NHS, </a:t>
            </a:r>
            <a:r>
              <a:rPr lang="en-US" i="1" baseline="0" dirty="0">
                <a:ea typeface="MS PGothic" panose="020B0600070205080204" pitchFamily="34" charset="-128"/>
              </a:rPr>
              <a:t>Spotting signs of child sexual abuse. </a:t>
            </a:r>
            <a:r>
              <a:rPr lang="en-US" i="0" baseline="0" dirty="0">
                <a:ea typeface="MS PGothic" panose="020B0600070205080204" pitchFamily="34" charset="-128"/>
              </a:rPr>
              <a:t>https://www.nhs.uk/live-well/spotting-signs-of-child-sexual-abuse/</a:t>
            </a:r>
          </a:p>
          <a:p>
            <a:pPr marL="170730" indent="-170730">
              <a:buFont typeface="Arial" panose="020B0604020202020204" pitchFamily="34" charset="0"/>
              <a:buChar char="•"/>
            </a:pPr>
            <a:r>
              <a:rPr lang="en-US" i="0" baseline="0" dirty="0">
                <a:ea typeface="MS PGothic" panose="020B0600070205080204" pitchFamily="34" charset="-128"/>
              </a:rPr>
              <a:t>NHS, </a:t>
            </a:r>
            <a:r>
              <a:rPr lang="en-US" i="1" baseline="0" dirty="0">
                <a:ea typeface="MS PGothic" panose="020B0600070205080204" pitchFamily="34" charset="-128"/>
              </a:rPr>
              <a:t>How to spot child sexual exploitation. </a:t>
            </a:r>
            <a:r>
              <a:rPr lang="en-US" i="0" baseline="0" dirty="0">
                <a:ea typeface="MS PGothic" panose="020B0600070205080204" pitchFamily="34" charset="-128"/>
              </a:rPr>
              <a:t>https://www.nhs.uk/live-well/how-to-spot-child-sexual-exploitation/</a:t>
            </a:r>
          </a:p>
          <a:p>
            <a:pPr marL="170730" indent="-170730">
              <a:buFont typeface="Arial" panose="020B0604020202020204" pitchFamily="34" charset="0"/>
              <a:buChar char="•"/>
            </a:pPr>
            <a:r>
              <a:rPr lang="en-US" i="0" baseline="0" dirty="0">
                <a:ea typeface="MS PGothic" panose="020B0600070205080204" pitchFamily="34" charset="-128"/>
              </a:rPr>
              <a:t>NSPCC, </a:t>
            </a:r>
            <a:r>
              <a:rPr lang="en-US" i="1" baseline="0" dirty="0">
                <a:ea typeface="MS PGothic" panose="020B0600070205080204" pitchFamily="34" charset="-128"/>
              </a:rPr>
              <a:t>Spotting the signs of child abuse. </a:t>
            </a:r>
            <a:r>
              <a:rPr lang="en-US" i="0" baseline="0" dirty="0">
                <a:ea typeface="MS PGothic" panose="020B0600070205080204" pitchFamily="34" charset="-128"/>
              </a:rPr>
              <a:t>https://www.nspcc.org.uk/what-is-child-abuse/spotting-signs-child-abuse/</a:t>
            </a:r>
          </a:p>
          <a:p>
            <a:pPr marL="170730" indent="-170730">
              <a:buFont typeface="Arial" panose="020B0604020202020204" pitchFamily="34" charset="0"/>
              <a:buChar char="•"/>
            </a:pPr>
            <a:r>
              <a:rPr lang="en-US" baseline="0" dirty="0"/>
              <a:t>GOV.UK – Department for Education (DfE), </a:t>
            </a:r>
            <a:r>
              <a:rPr lang="en-US" i="1" baseline="0" dirty="0"/>
              <a:t>Keeping Children Safe in Education</a:t>
            </a:r>
            <a:r>
              <a:rPr lang="en-US" baseline="0" dirty="0"/>
              <a:t>. https://www.gov.uk/government/publications/keeping-children-safe-in-education--2</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B3CA2E7-F72A-4227-8823-B39AD09B568A}" type="slidenum">
              <a:rPr lang="en-GB" smtClean="0"/>
              <a:t>14</a:t>
            </a:fld>
            <a:endParaRPr lang="en-GB"/>
          </a:p>
        </p:txBody>
      </p:sp>
    </p:spTree>
    <p:extLst>
      <p:ext uri="{BB962C8B-B14F-4D97-AF65-F5344CB8AC3E}">
        <p14:creationId xmlns:p14="http://schemas.microsoft.com/office/powerpoint/2010/main" val="242904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thekeysupport.com/terms"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thekeysupport.com/terms"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thekeysupport.com/terms"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thekeysupport.com/terms"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thekeysupport.com/terms"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thekeysupport.com/terms"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38413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 Text &amp; Pebble Photo Slid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B787CFF-76E1-19BF-9D34-2053410BDABE}"/>
              </a:ext>
            </a:extLst>
          </p:cNvPr>
          <p:cNvSpPr>
            <a:spLocks noGrp="1"/>
          </p:cNvSpPr>
          <p:nvPr>
            <p:ph type="pic" sz="quarter" idx="10"/>
          </p:nvPr>
        </p:nvSpPr>
        <p:spPr>
          <a:xfrm>
            <a:off x="6613902" y="1227102"/>
            <a:ext cx="5098395" cy="4403795"/>
          </a:xfrm>
          <a:custGeom>
            <a:avLst/>
            <a:gdLst>
              <a:gd name="connsiteX0" fmla="*/ 0 w 4486275"/>
              <a:gd name="connsiteY0" fmla="*/ 2159000 h 4318000"/>
              <a:gd name="connsiteX1" fmla="*/ 2243138 w 4486275"/>
              <a:gd name="connsiteY1" fmla="*/ 0 h 4318000"/>
              <a:gd name="connsiteX2" fmla="*/ 4486276 w 4486275"/>
              <a:gd name="connsiteY2" fmla="*/ 2159000 h 4318000"/>
              <a:gd name="connsiteX3" fmla="*/ 2243138 w 4486275"/>
              <a:gd name="connsiteY3" fmla="*/ 4318000 h 4318000"/>
              <a:gd name="connsiteX4" fmla="*/ 0 w 4486275"/>
              <a:gd name="connsiteY4" fmla="*/ 2159000 h 4318000"/>
              <a:gd name="connsiteX0" fmla="*/ 0 w 5687755"/>
              <a:gd name="connsiteY0" fmla="*/ 1936991 h 4320276"/>
              <a:gd name="connsiteX1" fmla="*/ 3444617 w 5687755"/>
              <a:gd name="connsiteY1" fmla="*/ 1274 h 4320276"/>
              <a:gd name="connsiteX2" fmla="*/ 5687755 w 5687755"/>
              <a:gd name="connsiteY2" fmla="*/ 2160274 h 4320276"/>
              <a:gd name="connsiteX3" fmla="*/ 3444617 w 5687755"/>
              <a:gd name="connsiteY3" fmla="*/ 4319274 h 4320276"/>
              <a:gd name="connsiteX4" fmla="*/ 0 w 5687755"/>
              <a:gd name="connsiteY4" fmla="*/ 1936991 h 4320276"/>
              <a:gd name="connsiteX0" fmla="*/ 2488 w 5690243"/>
              <a:gd name="connsiteY0" fmla="*/ 2531725 h 4915010"/>
              <a:gd name="connsiteX1" fmla="*/ 4010631 w 5690243"/>
              <a:gd name="connsiteY1" fmla="*/ 584 h 4915010"/>
              <a:gd name="connsiteX2" fmla="*/ 5690243 w 5690243"/>
              <a:gd name="connsiteY2" fmla="*/ 2755008 h 4915010"/>
              <a:gd name="connsiteX3" fmla="*/ 3447105 w 5690243"/>
              <a:gd name="connsiteY3" fmla="*/ 4914008 h 4915010"/>
              <a:gd name="connsiteX4" fmla="*/ 2488 w 5690243"/>
              <a:gd name="connsiteY4" fmla="*/ 2531725 h 491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243" h="4915010">
                <a:moveTo>
                  <a:pt x="2488" y="2531725"/>
                </a:moveTo>
                <a:cubicBezTo>
                  <a:pt x="96409" y="1712821"/>
                  <a:pt x="3062672" y="-36630"/>
                  <a:pt x="4010631" y="584"/>
                </a:cubicBezTo>
                <a:cubicBezTo>
                  <a:pt x="4958590" y="37798"/>
                  <a:pt x="5690243" y="1562625"/>
                  <a:pt x="5690243" y="2755008"/>
                </a:cubicBezTo>
                <a:cubicBezTo>
                  <a:pt x="5690243" y="3947391"/>
                  <a:pt x="4395064" y="4951222"/>
                  <a:pt x="3447105" y="4914008"/>
                </a:cubicBezTo>
                <a:cubicBezTo>
                  <a:pt x="2499146" y="4876794"/>
                  <a:pt x="-91433" y="3350629"/>
                  <a:pt x="2488" y="2531725"/>
                </a:cubicBezTo>
                <a:close/>
              </a:path>
            </a:pathLst>
          </a:custGeom>
        </p:spPr>
        <p:txBody>
          <a:bodyPr/>
          <a:lstStyle>
            <a:lvl1pPr marL="0" indent="0">
              <a:buNone/>
              <a:defRPr>
                <a:noFill/>
              </a:defRPr>
            </a:lvl1pPr>
          </a:lstStyle>
          <a:p>
            <a:endParaRPr lang="en-US" dirty="0"/>
          </a:p>
        </p:txBody>
      </p:sp>
      <p:sp>
        <p:nvSpPr>
          <p:cNvPr id="32" name="Content Placeholder 3">
            <a:extLst>
              <a:ext uri="{FF2B5EF4-FFF2-40B4-BE49-F238E27FC236}">
                <a16:creationId xmlns:a16="http://schemas.microsoft.com/office/drawing/2014/main" id="{BA34026B-FD53-C7B7-E4C2-774F2F97A2D1}"/>
              </a:ext>
            </a:extLst>
          </p:cNvPr>
          <p:cNvSpPr>
            <a:spLocks noGrp="1"/>
          </p:cNvSpPr>
          <p:nvPr>
            <p:ph sz="half" idx="2"/>
          </p:nvPr>
        </p:nvSpPr>
        <p:spPr>
          <a:xfrm>
            <a:off x="602512" y="1492223"/>
            <a:ext cx="5381899" cy="3684588"/>
          </a:xfrm>
          <a:prstGeom prst="rect">
            <a:avLst/>
          </a:prstGeom>
        </p:spPr>
        <p:txBody>
          <a:bodyPr/>
          <a:lstStyle>
            <a:lvl1pPr marL="0" indent="0">
              <a:buNone/>
              <a:defRPr sz="2000">
                <a:solidFill>
                  <a:srgbClr val="12263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33" name="Title 2">
            <a:extLst>
              <a:ext uri="{FF2B5EF4-FFF2-40B4-BE49-F238E27FC236}">
                <a16:creationId xmlns:a16="http://schemas.microsoft.com/office/drawing/2014/main" id="{7E011F20-CC91-9063-C608-218F1D4AB377}"/>
              </a:ext>
            </a:extLst>
          </p:cNvPr>
          <p:cNvSpPr>
            <a:spLocks noGrp="1"/>
          </p:cNvSpPr>
          <p:nvPr>
            <p:ph type="title"/>
          </p:nvPr>
        </p:nvSpPr>
        <p:spPr>
          <a:xfrm>
            <a:off x="623656" y="469794"/>
            <a:ext cx="10515600" cy="1325563"/>
          </a:xfrm>
          <a:prstGeom prst="rect">
            <a:avLst/>
          </a:prstGeom>
        </p:spPr>
        <p:txBody>
          <a:bodyPr/>
          <a:lstStyle>
            <a:lvl1pPr>
              <a:lnSpc>
                <a:spcPct val="100000"/>
              </a:lnSpc>
              <a:defRPr sz="3400" b="1">
                <a:solidFill>
                  <a:srgbClr val="12263F"/>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6" name="Shape 19">
            <a:extLst>
              <a:ext uri="{FF2B5EF4-FFF2-40B4-BE49-F238E27FC236}">
                <a16:creationId xmlns:a16="http://schemas.microsoft.com/office/drawing/2014/main" id="{61C14421-0EBD-8CB3-42A9-86260775DE21}"/>
              </a:ext>
            </a:extLst>
          </p:cNvPr>
          <p:cNvSpPr/>
          <p:nvPr userDrawn="1"/>
        </p:nvSpPr>
        <p:spPr>
          <a:xfrm>
            <a:off x="532383" y="6406168"/>
            <a:ext cx="226024" cy="19236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fld id="{86CB4B4D-7CA3-9044-876B-883B54F8677D}" type="slidenum">
              <a:rPr sz="1250">
                <a:solidFill>
                  <a:srgbClr val="A6AAA9"/>
                </a:solidFill>
                <a:latin typeface="GT America Trial Light"/>
                <a:ea typeface="GT America Trial Light"/>
                <a:cs typeface="GT America Trial Light"/>
                <a:sym typeface="GT America Trial Light"/>
              </a:rPr>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t>‹#›</a:t>
            </a:fld>
            <a:r>
              <a:rPr sz="1250" dirty="0">
                <a:solidFill>
                  <a:srgbClr val="A6AAA9"/>
                </a:solidFill>
                <a:latin typeface="GT America Trial Light"/>
                <a:ea typeface="GT America Trial Light"/>
                <a:cs typeface="GT America Trial Light"/>
                <a:sym typeface="GT America Trial Light"/>
              </a:rPr>
              <a:t>￼</a:t>
            </a:r>
          </a:p>
        </p:txBody>
      </p:sp>
      <p:sp>
        <p:nvSpPr>
          <p:cNvPr id="3" name="Rectangle 2">
            <a:extLst>
              <a:ext uri="{FF2B5EF4-FFF2-40B4-BE49-F238E27FC236}">
                <a16:creationId xmlns:a16="http://schemas.microsoft.com/office/drawing/2014/main" id="{67EEE7D9-1352-9942-5CE7-EA6AD667427A}"/>
              </a:ext>
            </a:extLst>
          </p:cNvPr>
          <p:cNvSpPr/>
          <p:nvPr userDrawn="1"/>
        </p:nvSpPr>
        <p:spPr>
          <a:xfrm>
            <a:off x="0" y="0"/>
            <a:ext cx="226024" cy="6858000"/>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0A0C68B-0C29-4530-4913-B6A2F8DAC653}"/>
              </a:ext>
            </a:extLst>
          </p:cNvPr>
          <p:cNvSpPr/>
          <p:nvPr userDrawn="1"/>
        </p:nvSpPr>
        <p:spPr>
          <a:xfrm>
            <a:off x="5964753" y="6457513"/>
            <a:ext cx="6096000" cy="246221"/>
          </a:xfrm>
          <a:prstGeom prst="rect">
            <a:avLst/>
          </a:prstGeom>
        </p:spPr>
        <p:txBody>
          <a:bodyPr>
            <a:spAutoFit/>
          </a:bodyPr>
          <a:lstStyle/>
          <a:p>
            <a:pPr algn="r"/>
            <a:r>
              <a:rPr lang="en-US" sz="1000" b="0" i="0" dirty="0">
                <a:solidFill>
                  <a:schemeClr val="bg1">
                    <a:lumMod val="50000"/>
                  </a:schemeClr>
                </a:solidFill>
                <a:effectLst/>
                <a:latin typeface="Slack-Lato"/>
              </a:rPr>
              <a:t>© The Key Support Services Ltd | For terms of use, visit </a:t>
            </a:r>
            <a:r>
              <a:rPr lang="en-US" sz="1000" b="0" i="0" u="none" strike="noStrike" dirty="0">
                <a:solidFill>
                  <a:schemeClr val="bg1">
                    <a:lumMod val="50000"/>
                  </a:schemeClr>
                </a:solidFill>
                <a:effectLst/>
                <a:latin typeface="Slack-Lato"/>
                <a:hlinkClick r:id="rId2">
                  <a:extLst>
                    <a:ext uri="{A12FA001-AC4F-418D-AE19-62706E023703}">
                      <ahyp:hlinkClr xmlns="" xmlns:ahyp="http://schemas.microsoft.com/office/drawing/2018/hyperlinkcolor" val="tx"/>
                    </a:ext>
                  </a:extLst>
                </a:hlinkClick>
              </a:rPr>
              <a:t>thekeysupport.com/terms</a:t>
            </a:r>
            <a:endParaRPr lang="en-GB" sz="1000" dirty="0">
              <a:solidFill>
                <a:schemeClr val="bg1">
                  <a:lumMod val="50000"/>
                </a:schemeClr>
              </a:solidFill>
            </a:endParaRPr>
          </a:p>
        </p:txBody>
      </p:sp>
    </p:spTree>
    <p:extLst>
      <p:ext uri="{BB962C8B-B14F-4D97-AF65-F5344CB8AC3E}">
        <p14:creationId xmlns:p14="http://schemas.microsoft.com/office/powerpoint/2010/main" val="109350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 Blank White Slide with Logo">
    <p:spTree>
      <p:nvGrpSpPr>
        <p:cNvPr id="1" name=""/>
        <p:cNvGrpSpPr/>
        <p:nvPr/>
      </p:nvGrpSpPr>
      <p:grpSpPr>
        <a:xfrm>
          <a:off x="0" y="0"/>
          <a:ext cx="0" cy="0"/>
          <a:chOff x="0" y="0"/>
          <a:chExt cx="0" cy="0"/>
        </a:xfrm>
      </p:grpSpPr>
      <p:sp>
        <p:nvSpPr>
          <p:cNvPr id="6" name="Shape 19">
            <a:extLst>
              <a:ext uri="{FF2B5EF4-FFF2-40B4-BE49-F238E27FC236}">
                <a16:creationId xmlns:a16="http://schemas.microsoft.com/office/drawing/2014/main" id="{3FEBB5CE-6482-0849-90D3-604C6CD1F240}"/>
              </a:ext>
            </a:extLst>
          </p:cNvPr>
          <p:cNvSpPr/>
          <p:nvPr userDrawn="1"/>
        </p:nvSpPr>
        <p:spPr>
          <a:xfrm>
            <a:off x="532383" y="6406168"/>
            <a:ext cx="226024" cy="19236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fld id="{86CB4B4D-7CA3-9044-876B-883B54F8677D}" type="slidenum">
              <a:rPr sz="1250">
                <a:solidFill>
                  <a:srgbClr val="A6AAA9"/>
                </a:solidFill>
                <a:latin typeface="GT America Trial Light"/>
                <a:ea typeface="GT America Trial Light"/>
                <a:cs typeface="GT America Trial Light"/>
                <a:sym typeface="GT America Trial Light"/>
              </a:rPr>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t>‹#›</a:t>
            </a:fld>
            <a:r>
              <a:rPr sz="1250" dirty="0">
                <a:solidFill>
                  <a:srgbClr val="A6AAA9"/>
                </a:solidFill>
                <a:latin typeface="GT America Trial Light"/>
                <a:ea typeface="GT America Trial Light"/>
                <a:cs typeface="GT America Trial Light"/>
                <a:sym typeface="GT America Trial Light"/>
              </a:rPr>
              <a:t>￼</a:t>
            </a:r>
          </a:p>
        </p:txBody>
      </p:sp>
      <p:sp>
        <p:nvSpPr>
          <p:cNvPr id="14" name="Picture Placeholder 7">
            <a:extLst>
              <a:ext uri="{FF2B5EF4-FFF2-40B4-BE49-F238E27FC236}">
                <a16:creationId xmlns:a16="http://schemas.microsoft.com/office/drawing/2014/main" id="{DD248F32-9DD6-9C46-A727-CC481A8A26CA}"/>
              </a:ext>
            </a:extLst>
          </p:cNvPr>
          <p:cNvSpPr>
            <a:spLocks noGrp="1"/>
          </p:cNvSpPr>
          <p:nvPr>
            <p:ph type="pic" sz="quarter" idx="12"/>
          </p:nvPr>
        </p:nvSpPr>
        <p:spPr>
          <a:xfrm>
            <a:off x="7153901" y="1914524"/>
            <a:ext cx="3985355" cy="3780219"/>
          </a:xfrm>
          <a:prstGeom prst="rect">
            <a:avLst/>
          </a:prstGeom>
        </p:spPr>
        <p:txBody>
          <a:bodyPr/>
          <a:lstStyle>
            <a:lvl1pPr marL="0" indent="0">
              <a:buNone/>
              <a:defRPr/>
            </a:lvl1pPr>
          </a:lstStyle>
          <a:p>
            <a:endParaRPr lang="en-US" dirty="0"/>
          </a:p>
        </p:txBody>
      </p:sp>
      <p:sp>
        <p:nvSpPr>
          <p:cNvPr id="15" name="Text Placeholder 3">
            <a:extLst>
              <a:ext uri="{FF2B5EF4-FFF2-40B4-BE49-F238E27FC236}">
                <a16:creationId xmlns:a16="http://schemas.microsoft.com/office/drawing/2014/main" id="{74066F46-F815-3540-A508-79D4A69FB15F}"/>
              </a:ext>
            </a:extLst>
          </p:cNvPr>
          <p:cNvSpPr>
            <a:spLocks noGrp="1"/>
          </p:cNvSpPr>
          <p:nvPr>
            <p:ph type="body" sz="quarter" idx="13"/>
          </p:nvPr>
        </p:nvSpPr>
        <p:spPr>
          <a:xfrm>
            <a:off x="623888" y="1914524"/>
            <a:ext cx="6297773" cy="3780219"/>
          </a:xfrm>
          <a:prstGeom prst="rect">
            <a:avLst/>
          </a:prstGeom>
        </p:spPr>
        <p:txBody>
          <a:bodyPr/>
          <a:lstStyle>
            <a:lvl1pPr marL="0" indent="0">
              <a:buNone/>
              <a:defRPr>
                <a:solidFill>
                  <a:srgbClr val="12263F"/>
                </a:solidFill>
                <a:latin typeface="Arial" panose="020B0604020202020204" pitchFamily="34" charset="0"/>
                <a:cs typeface="Arial" panose="020B0604020202020204" pitchFamily="34" charset="0"/>
              </a:defRPr>
            </a:lvl1pPr>
            <a:lvl2pPr>
              <a:defRPr>
                <a:solidFill>
                  <a:srgbClr val="12263F"/>
                </a:solidFill>
                <a:latin typeface="Arial" panose="020B0604020202020204" pitchFamily="34" charset="0"/>
                <a:cs typeface="Arial" panose="020B0604020202020204" pitchFamily="34" charset="0"/>
              </a:defRPr>
            </a:lvl2pPr>
            <a:lvl3pPr>
              <a:defRPr>
                <a:solidFill>
                  <a:srgbClr val="12263F"/>
                </a:solidFill>
                <a:latin typeface="Arial" panose="020B0604020202020204" pitchFamily="34" charset="0"/>
                <a:cs typeface="Arial" panose="020B0604020202020204" pitchFamily="34" charset="0"/>
              </a:defRPr>
            </a:lvl3pPr>
            <a:lvl4pPr>
              <a:defRPr>
                <a:solidFill>
                  <a:srgbClr val="12263F"/>
                </a:solidFill>
                <a:latin typeface="Arial" panose="020B0604020202020204" pitchFamily="34" charset="0"/>
                <a:cs typeface="Arial" panose="020B0604020202020204" pitchFamily="34" charset="0"/>
              </a:defRPr>
            </a:lvl4pPr>
            <a:lvl5pPr>
              <a:defRPr b="1">
                <a:solidFill>
                  <a:srgbClr val="12263F"/>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3"/>
            <a:endParaRPr lang="en-GB" dirty="0"/>
          </a:p>
          <a:p>
            <a:pPr lvl="3"/>
            <a:endParaRPr lang="en-GB" dirty="0"/>
          </a:p>
          <a:p>
            <a:pPr lvl="4"/>
            <a:r>
              <a:rPr lang="en-GB" dirty="0"/>
              <a:t>Fifth level</a:t>
            </a:r>
            <a:endParaRPr lang="en-US" dirty="0"/>
          </a:p>
        </p:txBody>
      </p:sp>
      <p:sp>
        <p:nvSpPr>
          <p:cNvPr id="16" name="Title 2">
            <a:extLst>
              <a:ext uri="{FF2B5EF4-FFF2-40B4-BE49-F238E27FC236}">
                <a16:creationId xmlns:a16="http://schemas.microsoft.com/office/drawing/2014/main" id="{98CEF9D4-A66B-9845-9F61-E0DC819DCA6C}"/>
              </a:ext>
            </a:extLst>
          </p:cNvPr>
          <p:cNvSpPr>
            <a:spLocks noGrp="1"/>
          </p:cNvSpPr>
          <p:nvPr>
            <p:ph type="title"/>
          </p:nvPr>
        </p:nvSpPr>
        <p:spPr>
          <a:xfrm>
            <a:off x="623656" y="469794"/>
            <a:ext cx="10515600" cy="1325563"/>
          </a:xfrm>
          <a:prstGeom prst="rect">
            <a:avLst/>
          </a:prstGeom>
        </p:spPr>
        <p:txBody>
          <a:bodyPr/>
          <a:lstStyle>
            <a:lvl1pPr>
              <a:lnSpc>
                <a:spcPct val="100000"/>
              </a:lnSpc>
              <a:defRPr sz="3400" b="1">
                <a:solidFill>
                  <a:srgbClr val="12263F"/>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2" name="Rectangle 1">
            <a:extLst>
              <a:ext uri="{FF2B5EF4-FFF2-40B4-BE49-F238E27FC236}">
                <a16:creationId xmlns:a16="http://schemas.microsoft.com/office/drawing/2014/main" id="{1B34E7A3-730D-455D-4B9C-EB60365F00A4}"/>
              </a:ext>
            </a:extLst>
          </p:cNvPr>
          <p:cNvSpPr/>
          <p:nvPr userDrawn="1"/>
        </p:nvSpPr>
        <p:spPr>
          <a:xfrm>
            <a:off x="0" y="0"/>
            <a:ext cx="226024" cy="6858000"/>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6A0E18-4061-4471-4A19-0F3841A8F3D4}"/>
              </a:ext>
            </a:extLst>
          </p:cNvPr>
          <p:cNvSpPr/>
          <p:nvPr userDrawn="1"/>
        </p:nvSpPr>
        <p:spPr>
          <a:xfrm>
            <a:off x="5964753" y="6457513"/>
            <a:ext cx="6096000" cy="246221"/>
          </a:xfrm>
          <a:prstGeom prst="rect">
            <a:avLst/>
          </a:prstGeom>
        </p:spPr>
        <p:txBody>
          <a:bodyPr>
            <a:spAutoFit/>
          </a:bodyPr>
          <a:lstStyle/>
          <a:p>
            <a:pPr algn="r"/>
            <a:r>
              <a:rPr lang="en-US" sz="1000" b="0" i="0" dirty="0">
                <a:solidFill>
                  <a:schemeClr val="bg1">
                    <a:lumMod val="50000"/>
                  </a:schemeClr>
                </a:solidFill>
                <a:effectLst/>
                <a:latin typeface="Slack-Lato"/>
              </a:rPr>
              <a:t>© The Key Support Services Ltd | For terms of use, visit </a:t>
            </a:r>
            <a:r>
              <a:rPr lang="en-US" sz="1000" b="0" i="0" u="none" strike="noStrike" dirty="0">
                <a:solidFill>
                  <a:schemeClr val="bg1">
                    <a:lumMod val="50000"/>
                  </a:schemeClr>
                </a:solidFill>
                <a:effectLst/>
                <a:latin typeface="Slack-Lato"/>
                <a:hlinkClick r:id="rId2">
                  <a:extLst>
                    <a:ext uri="{A12FA001-AC4F-418D-AE19-62706E023703}">
                      <ahyp:hlinkClr xmlns="" xmlns:ahyp="http://schemas.microsoft.com/office/drawing/2018/hyperlinkcolor" val="tx"/>
                    </a:ext>
                  </a:extLst>
                </a:hlinkClick>
              </a:rPr>
              <a:t>thekeysupport.com/terms</a:t>
            </a:r>
            <a:endParaRPr lang="en-GB" sz="1000" dirty="0">
              <a:solidFill>
                <a:schemeClr val="bg1">
                  <a:lumMod val="50000"/>
                </a:schemeClr>
              </a:solidFill>
            </a:endParaRPr>
          </a:p>
        </p:txBody>
      </p:sp>
    </p:spTree>
    <p:extLst>
      <p:ext uri="{BB962C8B-B14F-4D97-AF65-F5344CB8AC3E}">
        <p14:creationId xmlns:p14="http://schemas.microsoft.com/office/powerpoint/2010/main" val="3560731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 Blank Copy Slid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F781417-9AD5-5CFD-FAA5-C3BE3C7DBC1E}"/>
              </a:ext>
            </a:extLst>
          </p:cNvPr>
          <p:cNvSpPr>
            <a:spLocks noGrp="1"/>
          </p:cNvSpPr>
          <p:nvPr>
            <p:ph type="body" sz="quarter" idx="11"/>
          </p:nvPr>
        </p:nvSpPr>
        <p:spPr>
          <a:xfrm>
            <a:off x="709851" y="2169042"/>
            <a:ext cx="3508581" cy="2181542"/>
          </a:xfrm>
          <a:prstGeom prst="rect">
            <a:avLst/>
          </a:prstGeom>
        </p:spPr>
        <p:txBody>
          <a:bodyPr/>
          <a:lstStyle>
            <a:lvl1pPr marL="0" indent="0">
              <a:lnSpc>
                <a:spcPct val="100000"/>
              </a:lnSpc>
              <a:buNone/>
              <a:defRPr sz="4800" b="1">
                <a:solidFill>
                  <a:srgbClr val="12263F"/>
                </a:solidFill>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30" name="TextBox 29">
            <a:extLst>
              <a:ext uri="{FF2B5EF4-FFF2-40B4-BE49-F238E27FC236}">
                <a16:creationId xmlns:a16="http://schemas.microsoft.com/office/drawing/2014/main" id="{48BDEB82-4D70-8155-A9BA-61D7B7D4CBA0}"/>
              </a:ext>
            </a:extLst>
          </p:cNvPr>
          <p:cNvSpPr txBox="1"/>
          <p:nvPr userDrawn="1"/>
        </p:nvSpPr>
        <p:spPr>
          <a:xfrm>
            <a:off x="7921256" y="2169042"/>
            <a:ext cx="184731" cy="369332"/>
          </a:xfrm>
          <a:prstGeom prst="rect">
            <a:avLst/>
          </a:prstGeom>
          <a:noFill/>
        </p:spPr>
        <p:txBody>
          <a:bodyPr wrap="none" rtlCol="0">
            <a:spAutoFit/>
          </a:bodyPr>
          <a:lstStyle/>
          <a:p>
            <a:endParaRPr lang="en-US" dirty="0"/>
          </a:p>
        </p:txBody>
      </p:sp>
      <p:sp>
        <p:nvSpPr>
          <p:cNvPr id="9" name="Shape 19">
            <a:extLst>
              <a:ext uri="{FF2B5EF4-FFF2-40B4-BE49-F238E27FC236}">
                <a16:creationId xmlns:a16="http://schemas.microsoft.com/office/drawing/2014/main" id="{A546462F-919A-724D-B1F4-75C7E79A682E}"/>
              </a:ext>
            </a:extLst>
          </p:cNvPr>
          <p:cNvSpPr/>
          <p:nvPr userDrawn="1"/>
        </p:nvSpPr>
        <p:spPr>
          <a:xfrm>
            <a:off x="532383" y="6406168"/>
            <a:ext cx="226024" cy="19236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fld id="{86CB4B4D-7CA3-9044-876B-883B54F8677D}" type="slidenum">
              <a:rPr sz="1250">
                <a:solidFill>
                  <a:srgbClr val="A6AAA9"/>
                </a:solidFill>
                <a:latin typeface="GT America Trial Light"/>
                <a:ea typeface="GT America Trial Light"/>
                <a:cs typeface="GT America Trial Light"/>
                <a:sym typeface="GT America Trial Light"/>
              </a:rPr>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t>‹#›</a:t>
            </a:fld>
            <a:r>
              <a:rPr sz="1250" dirty="0">
                <a:solidFill>
                  <a:srgbClr val="A6AAA9"/>
                </a:solidFill>
                <a:latin typeface="GT America Trial Light"/>
                <a:ea typeface="GT America Trial Light"/>
                <a:cs typeface="GT America Trial Light"/>
                <a:sym typeface="GT America Trial Light"/>
              </a:rPr>
              <a:t>￼</a:t>
            </a:r>
          </a:p>
        </p:txBody>
      </p:sp>
      <p:sp>
        <p:nvSpPr>
          <p:cNvPr id="2" name="Rectangle 1">
            <a:extLst>
              <a:ext uri="{FF2B5EF4-FFF2-40B4-BE49-F238E27FC236}">
                <a16:creationId xmlns:a16="http://schemas.microsoft.com/office/drawing/2014/main" id="{D60CCA3C-7C7D-7664-AFF2-75D8216E1AB2}"/>
              </a:ext>
            </a:extLst>
          </p:cNvPr>
          <p:cNvSpPr/>
          <p:nvPr userDrawn="1"/>
        </p:nvSpPr>
        <p:spPr>
          <a:xfrm>
            <a:off x="0" y="0"/>
            <a:ext cx="226024" cy="6858000"/>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2BC70B-63C8-6BE4-A891-AB44E9545455}"/>
              </a:ext>
            </a:extLst>
          </p:cNvPr>
          <p:cNvSpPr/>
          <p:nvPr userDrawn="1"/>
        </p:nvSpPr>
        <p:spPr>
          <a:xfrm>
            <a:off x="5964753" y="6457513"/>
            <a:ext cx="6096000" cy="246221"/>
          </a:xfrm>
          <a:prstGeom prst="rect">
            <a:avLst/>
          </a:prstGeom>
        </p:spPr>
        <p:txBody>
          <a:bodyPr>
            <a:spAutoFit/>
          </a:bodyPr>
          <a:lstStyle/>
          <a:p>
            <a:pPr algn="r"/>
            <a:r>
              <a:rPr lang="en-US" sz="1000" b="0" i="0" dirty="0">
                <a:solidFill>
                  <a:schemeClr val="bg1">
                    <a:lumMod val="50000"/>
                  </a:schemeClr>
                </a:solidFill>
                <a:effectLst/>
                <a:latin typeface="Slack-Lato"/>
              </a:rPr>
              <a:t>© The Key Support Services Ltd | For terms of use, visit </a:t>
            </a:r>
            <a:r>
              <a:rPr lang="en-US" sz="1000" b="0" i="0" u="none" strike="noStrike" dirty="0">
                <a:solidFill>
                  <a:schemeClr val="bg1">
                    <a:lumMod val="50000"/>
                  </a:schemeClr>
                </a:solidFill>
                <a:effectLst/>
                <a:latin typeface="Slack-Lato"/>
                <a:hlinkClick r:id="rId2">
                  <a:extLst>
                    <a:ext uri="{A12FA001-AC4F-418D-AE19-62706E023703}">
                      <ahyp:hlinkClr xmlns="" xmlns:ahyp="http://schemas.microsoft.com/office/drawing/2018/hyperlinkcolor" val="tx"/>
                    </a:ext>
                  </a:extLst>
                </a:hlinkClick>
              </a:rPr>
              <a:t>thekeysupport.com/terms</a:t>
            </a:r>
            <a:endParaRPr lang="en-GB" sz="1000" dirty="0">
              <a:solidFill>
                <a:schemeClr val="bg1">
                  <a:lumMod val="50000"/>
                </a:schemeClr>
              </a:solidFill>
            </a:endParaRPr>
          </a:p>
        </p:txBody>
      </p:sp>
    </p:spTree>
    <p:extLst>
      <p:ext uri="{BB962C8B-B14F-4D97-AF65-F5344CB8AC3E}">
        <p14:creationId xmlns:p14="http://schemas.microsoft.com/office/powerpoint/2010/main" val="3852299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 Pebble background slide 3">
    <p:spTree>
      <p:nvGrpSpPr>
        <p:cNvPr id="1" name=""/>
        <p:cNvGrpSpPr/>
        <p:nvPr/>
      </p:nvGrpSpPr>
      <p:grpSpPr>
        <a:xfrm>
          <a:off x="0" y="0"/>
          <a:ext cx="0" cy="0"/>
          <a:chOff x="0" y="0"/>
          <a:chExt cx="0" cy="0"/>
        </a:xfrm>
      </p:grpSpPr>
      <p:sp>
        <p:nvSpPr>
          <p:cNvPr id="6" name="Shape 19">
            <a:extLst>
              <a:ext uri="{FF2B5EF4-FFF2-40B4-BE49-F238E27FC236}">
                <a16:creationId xmlns:a16="http://schemas.microsoft.com/office/drawing/2014/main" id="{3FEBB5CE-6482-0849-90D3-604C6CD1F240}"/>
              </a:ext>
            </a:extLst>
          </p:cNvPr>
          <p:cNvSpPr/>
          <p:nvPr userDrawn="1"/>
        </p:nvSpPr>
        <p:spPr>
          <a:xfrm>
            <a:off x="532383" y="6406168"/>
            <a:ext cx="226024" cy="19236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fld id="{86CB4B4D-7CA3-9044-876B-883B54F8677D}" type="slidenum">
              <a:rPr sz="1250">
                <a:solidFill>
                  <a:srgbClr val="A6AAA9"/>
                </a:solidFill>
                <a:latin typeface="GT America Trial Light"/>
                <a:ea typeface="GT America Trial Light"/>
                <a:cs typeface="GT America Trial Light"/>
                <a:sym typeface="GT America Trial Light"/>
              </a:rPr>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t>‹#›</a:t>
            </a:fld>
            <a:r>
              <a:rPr sz="1250" dirty="0">
                <a:solidFill>
                  <a:srgbClr val="A6AAA9"/>
                </a:solidFill>
                <a:latin typeface="GT America Trial Light"/>
                <a:ea typeface="GT America Trial Light"/>
                <a:cs typeface="GT America Trial Light"/>
                <a:sym typeface="GT America Trial Light"/>
              </a:rPr>
              <a:t>￼</a:t>
            </a:r>
          </a:p>
        </p:txBody>
      </p:sp>
      <p:sp>
        <p:nvSpPr>
          <p:cNvPr id="14" name="Picture Placeholder 7">
            <a:extLst>
              <a:ext uri="{FF2B5EF4-FFF2-40B4-BE49-F238E27FC236}">
                <a16:creationId xmlns:a16="http://schemas.microsoft.com/office/drawing/2014/main" id="{DD248F32-9DD6-9C46-A727-CC481A8A26CA}"/>
              </a:ext>
            </a:extLst>
          </p:cNvPr>
          <p:cNvSpPr>
            <a:spLocks noGrp="1"/>
          </p:cNvSpPr>
          <p:nvPr>
            <p:ph type="pic" sz="quarter" idx="12"/>
          </p:nvPr>
        </p:nvSpPr>
        <p:spPr>
          <a:xfrm>
            <a:off x="7246620" y="2033560"/>
            <a:ext cx="3917298" cy="3608888"/>
          </a:xfrm>
          <a:prstGeom prst="rect">
            <a:avLst/>
          </a:prstGeom>
        </p:spPr>
        <p:txBody>
          <a:bodyPr/>
          <a:lstStyle>
            <a:lvl1pPr marL="0" indent="0">
              <a:buNone/>
              <a:defRPr/>
            </a:lvl1pPr>
          </a:lstStyle>
          <a:p>
            <a:endParaRPr lang="en-US" dirty="0"/>
          </a:p>
        </p:txBody>
      </p:sp>
      <p:sp>
        <p:nvSpPr>
          <p:cNvPr id="15" name="Text Placeholder 3">
            <a:extLst>
              <a:ext uri="{FF2B5EF4-FFF2-40B4-BE49-F238E27FC236}">
                <a16:creationId xmlns:a16="http://schemas.microsoft.com/office/drawing/2014/main" id="{74066F46-F815-3540-A508-79D4A69FB15F}"/>
              </a:ext>
            </a:extLst>
          </p:cNvPr>
          <p:cNvSpPr>
            <a:spLocks noGrp="1"/>
          </p:cNvSpPr>
          <p:nvPr>
            <p:ph type="body" sz="quarter" idx="13"/>
          </p:nvPr>
        </p:nvSpPr>
        <p:spPr>
          <a:xfrm>
            <a:off x="1090800" y="2034000"/>
            <a:ext cx="5774277" cy="3608447"/>
          </a:xfrm>
          <a:prstGeom prst="rect">
            <a:avLst/>
          </a:prstGeom>
        </p:spPr>
        <p:txBody>
          <a:bodyPr>
            <a:noAutofit/>
          </a:bodyPr>
          <a:lstStyle>
            <a:lvl1pPr marL="0" indent="0">
              <a:buNone/>
              <a:defRPr>
                <a:solidFill>
                  <a:srgbClr val="12263F"/>
                </a:solidFill>
                <a:latin typeface="Arial" panose="020B0604020202020204" pitchFamily="34" charset="0"/>
                <a:cs typeface="Arial" panose="020B0604020202020204" pitchFamily="34" charset="0"/>
              </a:defRPr>
            </a:lvl1pPr>
            <a:lvl2pPr>
              <a:defRPr>
                <a:solidFill>
                  <a:srgbClr val="12263F"/>
                </a:solidFill>
                <a:latin typeface="Arial" panose="020B0604020202020204" pitchFamily="34" charset="0"/>
                <a:cs typeface="Arial" panose="020B0604020202020204" pitchFamily="34" charset="0"/>
              </a:defRPr>
            </a:lvl2pPr>
            <a:lvl3pPr>
              <a:defRPr>
                <a:solidFill>
                  <a:srgbClr val="12263F"/>
                </a:solidFill>
                <a:latin typeface="Arial" panose="020B0604020202020204" pitchFamily="34" charset="0"/>
                <a:cs typeface="Arial" panose="020B0604020202020204" pitchFamily="34" charset="0"/>
              </a:defRPr>
            </a:lvl3pPr>
            <a:lvl4pPr>
              <a:defRPr>
                <a:solidFill>
                  <a:srgbClr val="12263F"/>
                </a:solidFill>
                <a:latin typeface="Arial" panose="020B0604020202020204" pitchFamily="34" charset="0"/>
                <a:cs typeface="Arial" panose="020B0604020202020204" pitchFamily="34" charset="0"/>
              </a:defRPr>
            </a:lvl4pPr>
            <a:lvl5pPr>
              <a:defRPr b="1">
                <a:solidFill>
                  <a:srgbClr val="12263F"/>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3"/>
            <a:endParaRPr lang="en-GB" dirty="0"/>
          </a:p>
          <a:p>
            <a:pPr lvl="3"/>
            <a:endParaRPr lang="en-GB" dirty="0"/>
          </a:p>
          <a:p>
            <a:pPr lvl="4"/>
            <a:r>
              <a:rPr lang="en-GB" dirty="0"/>
              <a:t>Fifth level</a:t>
            </a:r>
            <a:endParaRPr lang="en-US" dirty="0"/>
          </a:p>
        </p:txBody>
      </p:sp>
      <p:sp>
        <p:nvSpPr>
          <p:cNvPr id="16" name="Title 2">
            <a:extLst>
              <a:ext uri="{FF2B5EF4-FFF2-40B4-BE49-F238E27FC236}">
                <a16:creationId xmlns:a16="http://schemas.microsoft.com/office/drawing/2014/main" id="{98CEF9D4-A66B-9845-9F61-E0DC819DCA6C}"/>
              </a:ext>
            </a:extLst>
          </p:cNvPr>
          <p:cNvSpPr>
            <a:spLocks noGrp="1"/>
          </p:cNvSpPr>
          <p:nvPr>
            <p:ph type="title"/>
          </p:nvPr>
        </p:nvSpPr>
        <p:spPr>
          <a:xfrm>
            <a:off x="1090800" y="907201"/>
            <a:ext cx="10073118" cy="654900"/>
          </a:xfrm>
          <a:prstGeom prst="rect">
            <a:avLst/>
          </a:prstGeom>
        </p:spPr>
        <p:txBody>
          <a:bodyPr>
            <a:normAutofit/>
          </a:bodyPr>
          <a:lstStyle>
            <a:lvl1pPr>
              <a:lnSpc>
                <a:spcPct val="100000"/>
              </a:lnSpc>
              <a:defRPr sz="3400" b="1">
                <a:solidFill>
                  <a:srgbClr val="12263F"/>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2" name="Rectangle 1">
            <a:extLst>
              <a:ext uri="{FF2B5EF4-FFF2-40B4-BE49-F238E27FC236}">
                <a16:creationId xmlns:a16="http://schemas.microsoft.com/office/drawing/2014/main" id="{FB0A4DB9-39E3-AB2E-E0DB-DD7D6435781D}"/>
              </a:ext>
            </a:extLst>
          </p:cNvPr>
          <p:cNvSpPr/>
          <p:nvPr userDrawn="1"/>
        </p:nvSpPr>
        <p:spPr>
          <a:xfrm>
            <a:off x="0" y="0"/>
            <a:ext cx="226024" cy="6858000"/>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487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 Title and text box slide">
    <p:spTree>
      <p:nvGrpSpPr>
        <p:cNvPr id="1" name=""/>
        <p:cNvGrpSpPr/>
        <p:nvPr/>
      </p:nvGrpSpPr>
      <p:grpSpPr>
        <a:xfrm>
          <a:off x="0" y="0"/>
          <a:ext cx="0" cy="0"/>
          <a:chOff x="0" y="0"/>
          <a:chExt cx="0" cy="0"/>
        </a:xfrm>
      </p:grpSpPr>
      <p:sp>
        <p:nvSpPr>
          <p:cNvPr id="32" name="Content Placeholder 3">
            <a:extLst>
              <a:ext uri="{FF2B5EF4-FFF2-40B4-BE49-F238E27FC236}">
                <a16:creationId xmlns:a16="http://schemas.microsoft.com/office/drawing/2014/main" id="{BA34026B-FD53-C7B7-E4C2-774F2F97A2D1}"/>
              </a:ext>
            </a:extLst>
          </p:cNvPr>
          <p:cNvSpPr>
            <a:spLocks noGrp="1"/>
          </p:cNvSpPr>
          <p:nvPr>
            <p:ph sz="half" idx="2"/>
          </p:nvPr>
        </p:nvSpPr>
        <p:spPr>
          <a:xfrm>
            <a:off x="1090800" y="2034000"/>
            <a:ext cx="10053526" cy="3684588"/>
          </a:xfrm>
          <a:prstGeom prst="rect">
            <a:avLst/>
          </a:prstGeom>
        </p:spPr>
        <p:txBody>
          <a:bodyPr>
            <a:noAutofit/>
          </a:bodyPr>
          <a:lstStyle>
            <a:lvl1pPr marL="0" indent="0">
              <a:buNone/>
              <a:defRPr sz="2000">
                <a:solidFill>
                  <a:srgbClr val="12263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9" name="Title 2">
            <a:extLst>
              <a:ext uri="{FF2B5EF4-FFF2-40B4-BE49-F238E27FC236}">
                <a16:creationId xmlns:a16="http://schemas.microsoft.com/office/drawing/2014/main" id="{DB70A307-B117-A6A9-6B7E-61A79E6276AF}"/>
              </a:ext>
            </a:extLst>
          </p:cNvPr>
          <p:cNvSpPr>
            <a:spLocks noGrp="1"/>
          </p:cNvSpPr>
          <p:nvPr>
            <p:ph type="title"/>
          </p:nvPr>
        </p:nvSpPr>
        <p:spPr>
          <a:xfrm>
            <a:off x="1090800" y="907200"/>
            <a:ext cx="10053526" cy="683173"/>
          </a:xfrm>
          <a:prstGeom prst="rect">
            <a:avLst/>
          </a:prstGeom>
        </p:spPr>
        <p:txBody>
          <a:bodyPr>
            <a:noAutofit/>
          </a:bodyPr>
          <a:lstStyle>
            <a:lvl1pPr>
              <a:lnSpc>
                <a:spcPct val="100000"/>
              </a:lnSpc>
              <a:defRPr sz="3400" b="1">
                <a:solidFill>
                  <a:srgbClr val="12263F"/>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7" name="Shape 19">
            <a:extLst>
              <a:ext uri="{FF2B5EF4-FFF2-40B4-BE49-F238E27FC236}">
                <a16:creationId xmlns:a16="http://schemas.microsoft.com/office/drawing/2014/main" id="{6E8188F7-F906-634D-97E1-A3510B203400}"/>
              </a:ext>
            </a:extLst>
          </p:cNvPr>
          <p:cNvSpPr/>
          <p:nvPr userDrawn="1"/>
        </p:nvSpPr>
        <p:spPr>
          <a:xfrm>
            <a:off x="532383" y="6406168"/>
            <a:ext cx="226024" cy="19236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fld id="{86CB4B4D-7CA3-9044-876B-883B54F8677D}" type="slidenum">
              <a:rPr sz="1250">
                <a:solidFill>
                  <a:srgbClr val="A6AAA9"/>
                </a:solidFill>
                <a:latin typeface="GT America Trial Light"/>
                <a:ea typeface="GT America Trial Light"/>
                <a:cs typeface="GT America Trial Light"/>
                <a:sym typeface="GT America Trial Light"/>
              </a:rPr>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t>‹#›</a:t>
            </a:fld>
            <a:r>
              <a:rPr sz="1250" dirty="0">
                <a:solidFill>
                  <a:srgbClr val="A6AAA9"/>
                </a:solidFill>
                <a:latin typeface="GT America Trial Light"/>
                <a:ea typeface="GT America Trial Light"/>
                <a:cs typeface="GT America Trial Light"/>
                <a:sym typeface="GT America Trial Light"/>
              </a:rPr>
              <a:t>￼</a:t>
            </a:r>
          </a:p>
        </p:txBody>
      </p:sp>
      <p:sp>
        <p:nvSpPr>
          <p:cNvPr id="2" name="Rectangle 1">
            <a:extLst>
              <a:ext uri="{FF2B5EF4-FFF2-40B4-BE49-F238E27FC236}">
                <a16:creationId xmlns:a16="http://schemas.microsoft.com/office/drawing/2014/main" id="{9E279E47-15C4-4E69-3F65-EB161947E0C7}"/>
              </a:ext>
            </a:extLst>
          </p:cNvPr>
          <p:cNvSpPr/>
          <p:nvPr userDrawn="1"/>
        </p:nvSpPr>
        <p:spPr>
          <a:xfrm>
            <a:off x="0" y="0"/>
            <a:ext cx="226024" cy="6858000"/>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461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11. Activity/video slide - v3">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DB70A307-B117-A6A9-6B7E-61A79E6276AF}"/>
              </a:ext>
            </a:extLst>
          </p:cNvPr>
          <p:cNvSpPr>
            <a:spLocks noGrp="1"/>
          </p:cNvSpPr>
          <p:nvPr>
            <p:ph type="title"/>
          </p:nvPr>
        </p:nvSpPr>
        <p:spPr>
          <a:xfrm>
            <a:off x="1090800" y="914400"/>
            <a:ext cx="8921621" cy="617337"/>
          </a:xfrm>
          <a:prstGeom prst="rect">
            <a:avLst/>
          </a:prstGeom>
        </p:spPr>
        <p:txBody>
          <a:bodyPr>
            <a:noAutofit/>
          </a:bodyPr>
          <a:lstStyle>
            <a:lvl1pPr>
              <a:lnSpc>
                <a:spcPct val="100000"/>
              </a:lnSpc>
              <a:defRPr sz="3400" b="1">
                <a:solidFill>
                  <a:srgbClr val="12263F"/>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0" name="Shape 19">
            <a:extLst>
              <a:ext uri="{FF2B5EF4-FFF2-40B4-BE49-F238E27FC236}">
                <a16:creationId xmlns:a16="http://schemas.microsoft.com/office/drawing/2014/main" id="{2FDF0C0A-83FB-4142-ABD3-E5A42AF84AB2}"/>
              </a:ext>
            </a:extLst>
          </p:cNvPr>
          <p:cNvSpPr/>
          <p:nvPr userDrawn="1"/>
        </p:nvSpPr>
        <p:spPr>
          <a:xfrm>
            <a:off x="532383" y="6406168"/>
            <a:ext cx="226024" cy="19236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fld id="{86CB4B4D-7CA3-9044-876B-883B54F8677D}" type="slidenum">
              <a:rPr sz="1250">
                <a:solidFill>
                  <a:srgbClr val="A6AAA9"/>
                </a:solidFill>
                <a:latin typeface="GT America Trial Light"/>
                <a:ea typeface="GT America Trial Light"/>
                <a:cs typeface="GT America Trial Light"/>
                <a:sym typeface="GT America Trial Light"/>
              </a:rPr>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t>‹#›</a:t>
            </a:fld>
            <a:r>
              <a:rPr sz="1250" dirty="0">
                <a:solidFill>
                  <a:srgbClr val="A6AAA9"/>
                </a:solidFill>
                <a:latin typeface="GT America Trial Light"/>
                <a:ea typeface="GT America Trial Light"/>
                <a:cs typeface="GT America Trial Light"/>
                <a:sym typeface="GT America Trial Light"/>
              </a:rPr>
              <a:t>￼</a:t>
            </a:r>
          </a:p>
        </p:txBody>
      </p:sp>
      <p:sp>
        <p:nvSpPr>
          <p:cNvPr id="6" name="Content Placeholder 3">
            <a:extLst>
              <a:ext uri="{FF2B5EF4-FFF2-40B4-BE49-F238E27FC236}">
                <a16:creationId xmlns:a16="http://schemas.microsoft.com/office/drawing/2014/main" id="{BA34026B-FD53-C7B7-E4C2-774F2F97A2D1}"/>
              </a:ext>
            </a:extLst>
          </p:cNvPr>
          <p:cNvSpPr>
            <a:spLocks noGrp="1"/>
          </p:cNvSpPr>
          <p:nvPr>
            <p:ph sz="half" idx="2"/>
          </p:nvPr>
        </p:nvSpPr>
        <p:spPr>
          <a:xfrm>
            <a:off x="1090800" y="2034000"/>
            <a:ext cx="8921621" cy="3684588"/>
          </a:xfrm>
          <a:prstGeom prst="rect">
            <a:avLst/>
          </a:prstGeom>
        </p:spPr>
        <p:txBody>
          <a:bodyPr>
            <a:noAutofit/>
          </a:bodyPr>
          <a:lstStyle>
            <a:lvl1pPr marL="0" indent="0">
              <a:buNone/>
              <a:defRPr sz="2000">
                <a:solidFill>
                  <a:srgbClr val="12263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 name="Rectangle 1">
            <a:extLst>
              <a:ext uri="{FF2B5EF4-FFF2-40B4-BE49-F238E27FC236}">
                <a16:creationId xmlns:a16="http://schemas.microsoft.com/office/drawing/2014/main" id="{9989C331-EA8C-10D0-9B0F-0A271A223721}"/>
              </a:ext>
            </a:extLst>
          </p:cNvPr>
          <p:cNvSpPr/>
          <p:nvPr userDrawn="1"/>
        </p:nvSpPr>
        <p:spPr>
          <a:xfrm>
            <a:off x="0" y="0"/>
            <a:ext cx="226024" cy="6858000"/>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274B71-79C6-9360-3A4D-28D581D3180E}"/>
              </a:ext>
            </a:extLst>
          </p:cNvPr>
          <p:cNvSpPr/>
          <p:nvPr userDrawn="1"/>
        </p:nvSpPr>
        <p:spPr>
          <a:xfrm>
            <a:off x="5756031" y="6335548"/>
            <a:ext cx="6096000" cy="246221"/>
          </a:xfrm>
          <a:prstGeom prst="rect">
            <a:avLst/>
          </a:prstGeom>
        </p:spPr>
        <p:txBody>
          <a:bodyPr>
            <a:spAutoFit/>
          </a:bodyPr>
          <a:lstStyle/>
          <a:p>
            <a:pPr algn="r"/>
            <a:r>
              <a:rPr lang="en-US" sz="1000" b="0" i="0" dirty="0">
                <a:solidFill>
                  <a:schemeClr val="bg1">
                    <a:lumMod val="50000"/>
                  </a:schemeClr>
                </a:solidFill>
                <a:effectLst/>
                <a:latin typeface="Slack-Lato"/>
              </a:rPr>
              <a:t>© The Key Support Services Ltd | For terms of use, visit </a:t>
            </a:r>
            <a:r>
              <a:rPr lang="en-US" sz="1000" b="0" i="0" u="none" strike="noStrike" dirty="0">
                <a:solidFill>
                  <a:schemeClr val="bg1">
                    <a:lumMod val="50000"/>
                  </a:schemeClr>
                </a:solidFill>
                <a:effectLst/>
                <a:latin typeface="Slack-Lato"/>
                <a:hlinkClick r:id="rId2">
                  <a:extLst>
                    <a:ext uri="{A12FA001-AC4F-418D-AE19-62706E023703}">
                      <ahyp:hlinkClr xmlns:ahyp="http://schemas.microsoft.com/office/drawing/2018/hyperlinkcolor" xmlns="" val="tx"/>
                    </a:ext>
                  </a:extLst>
                </a:hlinkClick>
              </a:rPr>
              <a:t>thekeysupport.com/terms</a:t>
            </a:r>
            <a:endParaRPr lang="en-GB" sz="1000" dirty="0">
              <a:solidFill>
                <a:schemeClr val="bg1">
                  <a:lumMod val="50000"/>
                </a:schemeClr>
              </a:solidFill>
            </a:endParaRPr>
          </a:p>
        </p:txBody>
      </p:sp>
    </p:spTree>
    <p:extLst>
      <p:ext uri="{BB962C8B-B14F-4D97-AF65-F5344CB8AC3E}">
        <p14:creationId xmlns:p14="http://schemas.microsoft.com/office/powerpoint/2010/main" val="2804243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518E4C-0211-40FF-92E8-FE793CAEFC9D}" type="datetimeFigureOut">
              <a:rPr lang="en-GB" smtClean="0"/>
              <a:t>12/08/2025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A5BEBD-C40D-4983-8A5C-A3C96FA64BD4}" type="slidenum">
              <a:rPr lang="en-GB" smtClean="0"/>
              <a:t>‹#›</a:t>
            </a:fld>
            <a:endParaRPr lang="en-GB"/>
          </a:p>
        </p:txBody>
      </p:sp>
    </p:spTree>
    <p:extLst>
      <p:ext uri="{BB962C8B-B14F-4D97-AF65-F5344CB8AC3E}">
        <p14:creationId xmlns:p14="http://schemas.microsoft.com/office/powerpoint/2010/main" val="398340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325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15209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87319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517500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410173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584378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 Activity/video slide - v3">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0958F9B-E726-70AC-CA0A-5E59ED946B6F}"/>
              </a:ext>
            </a:extLst>
          </p:cNvPr>
          <p:cNvSpPr/>
          <p:nvPr userDrawn="1"/>
        </p:nvSpPr>
        <p:spPr>
          <a:xfrm>
            <a:off x="9969308" y="263302"/>
            <a:ext cx="1950766" cy="753631"/>
          </a:xfrm>
          <a:prstGeom prst="round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DB70A307-B117-A6A9-6B7E-61A79E6276AF}"/>
              </a:ext>
            </a:extLst>
          </p:cNvPr>
          <p:cNvSpPr>
            <a:spLocks noGrp="1"/>
          </p:cNvSpPr>
          <p:nvPr>
            <p:ph type="title"/>
          </p:nvPr>
        </p:nvSpPr>
        <p:spPr>
          <a:xfrm>
            <a:off x="1090800" y="914400"/>
            <a:ext cx="8921621" cy="617337"/>
          </a:xfrm>
          <a:prstGeom prst="rect">
            <a:avLst/>
          </a:prstGeom>
        </p:spPr>
        <p:txBody>
          <a:bodyPr>
            <a:noAutofit/>
          </a:bodyPr>
          <a:lstStyle>
            <a:lvl1pPr>
              <a:lnSpc>
                <a:spcPct val="100000"/>
              </a:lnSpc>
              <a:defRPr sz="3400" b="1">
                <a:solidFill>
                  <a:srgbClr val="12263F"/>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0" name="Shape 19">
            <a:extLst>
              <a:ext uri="{FF2B5EF4-FFF2-40B4-BE49-F238E27FC236}">
                <a16:creationId xmlns:a16="http://schemas.microsoft.com/office/drawing/2014/main" id="{2FDF0C0A-83FB-4142-ABD3-E5A42AF84AB2}"/>
              </a:ext>
            </a:extLst>
          </p:cNvPr>
          <p:cNvSpPr/>
          <p:nvPr userDrawn="1"/>
        </p:nvSpPr>
        <p:spPr>
          <a:xfrm>
            <a:off x="532383" y="6406168"/>
            <a:ext cx="226024" cy="19236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fld id="{86CB4B4D-7CA3-9044-876B-883B54F8677D}" type="slidenum">
              <a:rPr sz="1250">
                <a:solidFill>
                  <a:srgbClr val="A6AAA9"/>
                </a:solidFill>
                <a:latin typeface="GT America Trial Light"/>
                <a:ea typeface="GT America Trial Light"/>
                <a:cs typeface="GT America Trial Light"/>
                <a:sym typeface="GT America Trial Light"/>
              </a:rPr>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t>‹#›</a:t>
            </a:fld>
            <a:r>
              <a:rPr sz="1250" dirty="0">
                <a:solidFill>
                  <a:srgbClr val="A6AAA9"/>
                </a:solidFill>
                <a:latin typeface="GT America Trial Light"/>
                <a:ea typeface="GT America Trial Light"/>
                <a:cs typeface="GT America Trial Light"/>
                <a:sym typeface="GT America Trial Light"/>
              </a:rPr>
              <a:t>￼</a:t>
            </a:r>
          </a:p>
        </p:txBody>
      </p:sp>
      <p:sp>
        <p:nvSpPr>
          <p:cNvPr id="16" name="Text Placeholder 6">
            <a:extLst>
              <a:ext uri="{FF2B5EF4-FFF2-40B4-BE49-F238E27FC236}">
                <a16:creationId xmlns:a16="http://schemas.microsoft.com/office/drawing/2014/main" id="{ADF4851B-F4AF-8F61-D6F2-E3326AD8E3D4}"/>
              </a:ext>
            </a:extLst>
          </p:cNvPr>
          <p:cNvSpPr>
            <a:spLocks noGrp="1"/>
          </p:cNvSpPr>
          <p:nvPr>
            <p:ph type="body" sz="quarter" idx="10"/>
          </p:nvPr>
        </p:nvSpPr>
        <p:spPr>
          <a:xfrm>
            <a:off x="10224618" y="483724"/>
            <a:ext cx="1583026" cy="341362"/>
          </a:xfrm>
          <a:prstGeom prst="rect">
            <a:avLst/>
          </a:prstGeom>
        </p:spPr>
        <p:txBody>
          <a:bodyPr>
            <a:noAutofit/>
          </a:bodyPr>
          <a:lstStyle>
            <a:lvl1pPr marL="0" indent="0">
              <a:buNone/>
              <a:defRPr sz="1800" b="1">
                <a:solidFill>
                  <a:srgbClr val="12263F"/>
                </a:solidFill>
                <a:latin typeface="Arial" panose="020B0604020202020204" pitchFamily="34" charset="0"/>
                <a:cs typeface="Arial" panose="020B0604020202020204" pitchFamily="34" charset="0"/>
              </a:defRPr>
            </a:lvl1pPr>
          </a:lstStyle>
          <a:p>
            <a:pPr lvl="0"/>
            <a:r>
              <a:rPr lang="en-GB" dirty="0"/>
              <a:t>Click to edit</a:t>
            </a:r>
          </a:p>
        </p:txBody>
      </p:sp>
      <p:sp>
        <p:nvSpPr>
          <p:cNvPr id="6" name="Content Placeholder 3">
            <a:extLst>
              <a:ext uri="{FF2B5EF4-FFF2-40B4-BE49-F238E27FC236}">
                <a16:creationId xmlns:a16="http://schemas.microsoft.com/office/drawing/2014/main" id="{BA34026B-FD53-C7B7-E4C2-774F2F97A2D1}"/>
              </a:ext>
            </a:extLst>
          </p:cNvPr>
          <p:cNvSpPr>
            <a:spLocks noGrp="1"/>
          </p:cNvSpPr>
          <p:nvPr>
            <p:ph sz="half" idx="2"/>
          </p:nvPr>
        </p:nvSpPr>
        <p:spPr>
          <a:xfrm>
            <a:off x="1090800" y="2034000"/>
            <a:ext cx="8921621" cy="3684588"/>
          </a:xfrm>
          <a:prstGeom prst="rect">
            <a:avLst/>
          </a:prstGeom>
        </p:spPr>
        <p:txBody>
          <a:bodyPr>
            <a:noAutofit/>
          </a:bodyPr>
          <a:lstStyle>
            <a:lvl1pPr marL="0" indent="0">
              <a:buNone/>
              <a:defRPr sz="2000">
                <a:solidFill>
                  <a:srgbClr val="12263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 name="Rectangle 1">
            <a:extLst>
              <a:ext uri="{FF2B5EF4-FFF2-40B4-BE49-F238E27FC236}">
                <a16:creationId xmlns:a16="http://schemas.microsoft.com/office/drawing/2014/main" id="{9989C331-EA8C-10D0-9B0F-0A271A223721}"/>
              </a:ext>
            </a:extLst>
          </p:cNvPr>
          <p:cNvSpPr/>
          <p:nvPr userDrawn="1"/>
        </p:nvSpPr>
        <p:spPr>
          <a:xfrm>
            <a:off x="0" y="0"/>
            <a:ext cx="226024" cy="6858000"/>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274B71-79C6-9360-3A4D-28D581D3180E}"/>
              </a:ext>
            </a:extLst>
          </p:cNvPr>
          <p:cNvSpPr/>
          <p:nvPr userDrawn="1"/>
        </p:nvSpPr>
        <p:spPr>
          <a:xfrm>
            <a:off x="5756031" y="6335548"/>
            <a:ext cx="6096000" cy="246221"/>
          </a:xfrm>
          <a:prstGeom prst="rect">
            <a:avLst/>
          </a:prstGeom>
        </p:spPr>
        <p:txBody>
          <a:bodyPr>
            <a:spAutoFit/>
          </a:bodyPr>
          <a:lstStyle/>
          <a:p>
            <a:pPr algn="r"/>
            <a:r>
              <a:rPr lang="en-US" sz="1000" b="0" i="0" dirty="0">
                <a:solidFill>
                  <a:schemeClr val="bg1">
                    <a:lumMod val="50000"/>
                  </a:schemeClr>
                </a:solidFill>
                <a:effectLst/>
                <a:latin typeface="Slack-Lato"/>
              </a:rPr>
              <a:t>© The Key Support Services Ltd | For terms of use, visit </a:t>
            </a:r>
            <a:r>
              <a:rPr lang="en-US" sz="1000" b="0" i="0" u="none" strike="noStrike" dirty="0">
                <a:solidFill>
                  <a:schemeClr val="bg1">
                    <a:lumMod val="50000"/>
                  </a:schemeClr>
                </a:solidFill>
                <a:effectLst/>
                <a:latin typeface="Slack-Lato"/>
                <a:hlinkClick r:id="rId2">
                  <a:extLst>
                    <a:ext uri="{A12FA001-AC4F-418D-AE19-62706E023703}">
                      <ahyp:hlinkClr xmlns="" xmlns:ahyp="http://schemas.microsoft.com/office/drawing/2018/hyperlinkcolor" val="tx"/>
                    </a:ext>
                  </a:extLst>
                </a:hlinkClick>
              </a:rPr>
              <a:t>thekeysupport.com/terms</a:t>
            </a:r>
            <a:endParaRPr lang="en-GB" sz="1000" dirty="0">
              <a:solidFill>
                <a:schemeClr val="bg1">
                  <a:lumMod val="50000"/>
                </a:schemeClr>
              </a:solidFill>
            </a:endParaRPr>
          </a:p>
        </p:txBody>
      </p:sp>
    </p:spTree>
    <p:extLst>
      <p:ext uri="{BB962C8B-B14F-4D97-AF65-F5344CB8AC3E}">
        <p14:creationId xmlns:p14="http://schemas.microsoft.com/office/powerpoint/2010/main" val="730921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 Copy Call Out &amp; Photo Slide">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4F1D1364-67EE-40B0-5145-DF0CA0F6C841}"/>
              </a:ext>
            </a:extLst>
          </p:cNvPr>
          <p:cNvSpPr>
            <a:spLocks noGrp="1"/>
          </p:cNvSpPr>
          <p:nvPr>
            <p:ph type="pic" sz="quarter" idx="12"/>
          </p:nvPr>
        </p:nvSpPr>
        <p:spPr>
          <a:xfrm>
            <a:off x="7153901" y="1914524"/>
            <a:ext cx="3985355" cy="3780219"/>
          </a:xfrm>
          <a:prstGeom prst="rect">
            <a:avLst/>
          </a:prstGeom>
        </p:spPr>
        <p:txBody>
          <a:bodyPr/>
          <a:lstStyle>
            <a:lvl1pPr marL="0" indent="0">
              <a:buNone/>
              <a:defRPr/>
            </a:lvl1pPr>
          </a:lstStyle>
          <a:p>
            <a:endParaRPr lang="en-US" dirty="0"/>
          </a:p>
        </p:txBody>
      </p:sp>
      <p:sp>
        <p:nvSpPr>
          <p:cNvPr id="4" name="Text Placeholder 3">
            <a:extLst>
              <a:ext uri="{FF2B5EF4-FFF2-40B4-BE49-F238E27FC236}">
                <a16:creationId xmlns:a16="http://schemas.microsoft.com/office/drawing/2014/main" id="{5EE66F5E-E944-7C35-2BE0-7FDA56791731}"/>
              </a:ext>
            </a:extLst>
          </p:cNvPr>
          <p:cNvSpPr>
            <a:spLocks noGrp="1"/>
          </p:cNvSpPr>
          <p:nvPr>
            <p:ph type="body" sz="quarter" idx="13"/>
          </p:nvPr>
        </p:nvSpPr>
        <p:spPr>
          <a:xfrm>
            <a:off x="623888" y="1914524"/>
            <a:ext cx="6297773" cy="3780219"/>
          </a:xfrm>
          <a:prstGeom prst="rect">
            <a:avLst/>
          </a:prstGeom>
        </p:spPr>
        <p:txBody>
          <a:bodyPr/>
          <a:lstStyle>
            <a:lvl1pPr marL="0" indent="0">
              <a:buNone/>
              <a:defRPr>
                <a:solidFill>
                  <a:srgbClr val="12263F"/>
                </a:solidFill>
                <a:latin typeface="Arial" panose="020B0604020202020204" pitchFamily="34" charset="0"/>
                <a:cs typeface="Arial" panose="020B0604020202020204" pitchFamily="34" charset="0"/>
              </a:defRPr>
            </a:lvl1pPr>
            <a:lvl2pPr>
              <a:defRPr>
                <a:solidFill>
                  <a:srgbClr val="12263F"/>
                </a:solidFill>
                <a:latin typeface="Arial" panose="020B0604020202020204" pitchFamily="34" charset="0"/>
                <a:cs typeface="Arial" panose="020B0604020202020204" pitchFamily="34" charset="0"/>
              </a:defRPr>
            </a:lvl2pPr>
            <a:lvl3pPr>
              <a:defRPr>
                <a:solidFill>
                  <a:srgbClr val="12263F"/>
                </a:solidFill>
                <a:latin typeface="Arial" panose="020B0604020202020204" pitchFamily="34" charset="0"/>
                <a:cs typeface="Arial" panose="020B0604020202020204" pitchFamily="34" charset="0"/>
              </a:defRPr>
            </a:lvl3pPr>
            <a:lvl4pPr>
              <a:defRPr>
                <a:solidFill>
                  <a:srgbClr val="12263F"/>
                </a:solidFill>
                <a:latin typeface="Arial" panose="020B0604020202020204" pitchFamily="34" charset="0"/>
                <a:cs typeface="Arial" panose="020B0604020202020204" pitchFamily="34" charset="0"/>
              </a:defRPr>
            </a:lvl4pPr>
            <a:lvl5pPr>
              <a:defRPr b="1">
                <a:solidFill>
                  <a:srgbClr val="12263F"/>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3"/>
            <a:endParaRPr lang="en-GB" dirty="0"/>
          </a:p>
          <a:p>
            <a:pPr lvl="3"/>
            <a:endParaRPr lang="en-GB" dirty="0"/>
          </a:p>
          <a:p>
            <a:pPr lvl="4"/>
            <a:r>
              <a:rPr lang="en-GB" dirty="0"/>
              <a:t>Fifth level</a:t>
            </a:r>
            <a:endParaRPr lang="en-US" dirty="0"/>
          </a:p>
        </p:txBody>
      </p:sp>
      <p:sp>
        <p:nvSpPr>
          <p:cNvPr id="8" name="Title 2">
            <a:extLst>
              <a:ext uri="{FF2B5EF4-FFF2-40B4-BE49-F238E27FC236}">
                <a16:creationId xmlns:a16="http://schemas.microsoft.com/office/drawing/2014/main" id="{ED44591A-4DE2-AD39-E291-89410F9DF507}"/>
              </a:ext>
            </a:extLst>
          </p:cNvPr>
          <p:cNvSpPr>
            <a:spLocks noGrp="1"/>
          </p:cNvSpPr>
          <p:nvPr>
            <p:ph type="title"/>
          </p:nvPr>
        </p:nvSpPr>
        <p:spPr>
          <a:xfrm>
            <a:off x="623656" y="469794"/>
            <a:ext cx="10515600" cy="1325563"/>
          </a:xfrm>
          <a:prstGeom prst="rect">
            <a:avLst/>
          </a:prstGeom>
        </p:spPr>
        <p:txBody>
          <a:bodyPr/>
          <a:lstStyle>
            <a:lvl1pPr>
              <a:lnSpc>
                <a:spcPct val="100000"/>
              </a:lnSpc>
              <a:defRPr sz="3400" b="1">
                <a:solidFill>
                  <a:srgbClr val="12263F"/>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9" name="Shape 19">
            <a:extLst>
              <a:ext uri="{FF2B5EF4-FFF2-40B4-BE49-F238E27FC236}">
                <a16:creationId xmlns:a16="http://schemas.microsoft.com/office/drawing/2014/main" id="{BB5A7A0F-312D-0448-88F9-913A98BF40D9}"/>
              </a:ext>
            </a:extLst>
          </p:cNvPr>
          <p:cNvSpPr/>
          <p:nvPr userDrawn="1"/>
        </p:nvSpPr>
        <p:spPr>
          <a:xfrm>
            <a:off x="532383" y="6406168"/>
            <a:ext cx="226024" cy="19236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fld id="{86CB4B4D-7CA3-9044-876B-883B54F8677D}" type="slidenum">
              <a:rPr sz="1250">
                <a:solidFill>
                  <a:srgbClr val="A6AAA9"/>
                </a:solidFill>
                <a:latin typeface="GT America Trial Light"/>
                <a:ea typeface="GT America Trial Light"/>
                <a:cs typeface="GT America Trial Light"/>
                <a:sym typeface="GT America Trial Light"/>
              </a:rPr>
              <a:pPr algn="r" defTabSz="412750" hangingPunct="0">
                <a:buClrTx/>
                <a:buFontTx/>
                <a:buNone/>
                <a:defRPr sz="2500">
                  <a:solidFill>
                    <a:srgbClr val="A6AAA9"/>
                  </a:solidFill>
                  <a:latin typeface="GT America Trial Light"/>
                  <a:ea typeface="GT America Trial Light"/>
                  <a:cs typeface="GT America Trial Light"/>
                  <a:sym typeface="GT America Trial Light"/>
                </a:defRPr>
              </a:pPr>
              <a:t>‹#›</a:t>
            </a:fld>
            <a:r>
              <a:rPr sz="1250" dirty="0">
                <a:solidFill>
                  <a:srgbClr val="A6AAA9"/>
                </a:solidFill>
                <a:latin typeface="GT America Trial Light"/>
                <a:ea typeface="GT America Trial Light"/>
                <a:cs typeface="GT America Trial Light"/>
                <a:sym typeface="GT America Trial Light"/>
              </a:rPr>
              <a:t>￼</a:t>
            </a:r>
          </a:p>
        </p:txBody>
      </p:sp>
      <p:sp>
        <p:nvSpPr>
          <p:cNvPr id="2" name="Rectangle 1">
            <a:extLst>
              <a:ext uri="{FF2B5EF4-FFF2-40B4-BE49-F238E27FC236}">
                <a16:creationId xmlns:a16="http://schemas.microsoft.com/office/drawing/2014/main" id="{8CDFC4AE-A76A-BA13-BED5-3EBCF8397A7B}"/>
              </a:ext>
            </a:extLst>
          </p:cNvPr>
          <p:cNvSpPr/>
          <p:nvPr userDrawn="1"/>
        </p:nvSpPr>
        <p:spPr>
          <a:xfrm>
            <a:off x="0" y="0"/>
            <a:ext cx="226024" cy="6858000"/>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9CEE302-F362-F1F6-EFC3-4CA6F7FB57DB}"/>
              </a:ext>
            </a:extLst>
          </p:cNvPr>
          <p:cNvSpPr/>
          <p:nvPr userDrawn="1"/>
        </p:nvSpPr>
        <p:spPr>
          <a:xfrm>
            <a:off x="5964753" y="6457513"/>
            <a:ext cx="6096000" cy="246221"/>
          </a:xfrm>
          <a:prstGeom prst="rect">
            <a:avLst/>
          </a:prstGeom>
        </p:spPr>
        <p:txBody>
          <a:bodyPr>
            <a:spAutoFit/>
          </a:bodyPr>
          <a:lstStyle/>
          <a:p>
            <a:pPr algn="r"/>
            <a:r>
              <a:rPr lang="en-US" sz="1000" b="0" i="0" dirty="0">
                <a:solidFill>
                  <a:schemeClr val="bg1">
                    <a:lumMod val="50000"/>
                  </a:schemeClr>
                </a:solidFill>
                <a:effectLst/>
                <a:latin typeface="Slack-Lato"/>
              </a:rPr>
              <a:t>© The Key Support Services Ltd | For terms of use, visit </a:t>
            </a:r>
            <a:r>
              <a:rPr lang="en-US" sz="1000" b="0" i="0" u="none" strike="noStrike" dirty="0">
                <a:solidFill>
                  <a:schemeClr val="bg1">
                    <a:lumMod val="50000"/>
                  </a:schemeClr>
                </a:solidFill>
                <a:effectLst/>
                <a:latin typeface="Slack-Lato"/>
                <a:hlinkClick r:id="rId2">
                  <a:extLst>
                    <a:ext uri="{A12FA001-AC4F-418D-AE19-62706E023703}">
                      <ahyp:hlinkClr xmlns="" xmlns:ahyp="http://schemas.microsoft.com/office/drawing/2018/hyperlinkcolor" val="tx"/>
                    </a:ext>
                  </a:extLst>
                </a:hlinkClick>
              </a:rPr>
              <a:t>thekeysupport.com/terms</a:t>
            </a:r>
            <a:endParaRPr lang="en-GB" sz="1000" dirty="0">
              <a:solidFill>
                <a:schemeClr val="bg1">
                  <a:lumMod val="50000"/>
                </a:schemeClr>
              </a:solidFill>
            </a:endParaRPr>
          </a:p>
        </p:txBody>
      </p:sp>
    </p:spTree>
    <p:extLst>
      <p:ext uri="{BB962C8B-B14F-4D97-AF65-F5344CB8AC3E}">
        <p14:creationId xmlns:p14="http://schemas.microsoft.com/office/powerpoint/2010/main" val="210129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6" r:id="rId2"/>
    <p:sldLayoutId id="2147483662" r:id="rId3"/>
    <p:sldLayoutId id="2147483665"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1" r:id="rId15"/>
    <p:sldLayoutId id="2147483692" r:id="rId1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hyperlink" Target="http://thekeysupport.com/terms"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2.png"/><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ubtitle 5">
            <a:extLst>
              <a:ext uri="{FF2B5EF4-FFF2-40B4-BE49-F238E27FC236}">
                <a16:creationId xmlns:a16="http://schemas.microsoft.com/office/drawing/2014/main" id="{48E7E470-9488-AA67-C72D-5E9BEF05E7B5}"/>
              </a:ext>
            </a:extLst>
          </p:cNvPr>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GB" b="1" dirty="0" smtClean="0">
                <a:solidFill>
                  <a:srgbClr val="8A0066"/>
                </a:solidFill>
                <a:effectLst/>
                <a:latin typeface="Calibri" panose="020F0502020204030204" pitchFamily="34" charset="0"/>
              </a:rPr>
              <a:t>Education Safeguarding Refresher 2025</a:t>
            </a:r>
          </a:p>
          <a:p>
            <a:pPr algn="ctr"/>
            <a:endParaRPr lang="en-GB" altLang="en-US" dirty="0">
              <a:solidFill>
                <a:srgbClr val="8A0066"/>
              </a:solidFill>
              <a:latin typeface="Calibri" panose="020F0502020204030204" pitchFamily="34" charset="0"/>
              <a:ea typeface="ＭＳ Ｐゴシック" panose="020B0600070205080204" pitchFamily="34" charset="-128"/>
            </a:endParaRPr>
          </a:p>
          <a:p>
            <a:pPr algn="ctr"/>
            <a:endParaRPr lang="en-GB" altLang="en-US" dirty="0">
              <a:ea typeface="ＭＳ Ｐゴシック" panose="020B0600070205080204" pitchFamily="34" charset="-128"/>
            </a:endParaRPr>
          </a:p>
        </p:txBody>
      </p:sp>
      <p:sp>
        <p:nvSpPr>
          <p:cNvPr id="2" name="TextBox 1"/>
          <p:cNvSpPr txBox="1"/>
          <p:nvPr/>
        </p:nvSpPr>
        <p:spPr>
          <a:xfrm>
            <a:off x="1415480" y="4581128"/>
            <a:ext cx="9793088" cy="461665"/>
          </a:xfrm>
          <a:prstGeom prst="rect">
            <a:avLst/>
          </a:prstGeom>
          <a:noFill/>
        </p:spPr>
        <p:txBody>
          <a:bodyPr wrap="square" rtlCol="0">
            <a:spAutoFit/>
          </a:bodyPr>
          <a:lstStyle/>
          <a:p>
            <a:pPr algn="ctr"/>
            <a:r>
              <a:rPr lang="en-GB" b="1" dirty="0" smtClean="0">
                <a:solidFill>
                  <a:srgbClr val="830065"/>
                </a:solidFill>
              </a:rPr>
              <a:t>Mark Cowell &amp; Rachel Orwin </a:t>
            </a:r>
            <a:endParaRPr lang="en-GB" b="1" dirty="0">
              <a:solidFill>
                <a:srgbClr val="83006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stretch>
            <a:fillRect/>
          </a:stretch>
        </p:blipFill>
        <p:spPr>
          <a:xfrm>
            <a:off x="6312025" y="1484784"/>
            <a:ext cx="4792538" cy="3744416"/>
          </a:xfrm>
          <a:prstGeom prst="rect">
            <a:avLst/>
          </a:prstGeom>
        </p:spPr>
      </p:pic>
      <p:sp>
        <p:nvSpPr>
          <p:cNvPr id="3" name="Content Placeholder 2"/>
          <p:cNvSpPr>
            <a:spLocks noGrp="1"/>
          </p:cNvSpPr>
          <p:nvPr>
            <p:ph sz="half" idx="1"/>
          </p:nvPr>
        </p:nvSpPr>
        <p:spPr>
          <a:xfrm>
            <a:off x="612159" y="2276872"/>
            <a:ext cx="5384800" cy="1834156"/>
          </a:xfrm>
        </p:spPr>
        <p:txBody>
          <a:bodyPr/>
          <a:lstStyle/>
          <a:p>
            <a:r>
              <a:rPr lang="en-US" dirty="0"/>
              <a:t>Clarification that misinformation, disinformation and conspiracy theories are safeguarding harms</a:t>
            </a:r>
          </a:p>
          <a:p>
            <a:endParaRPr lang="en-US" dirty="0"/>
          </a:p>
          <a:p>
            <a:r>
              <a:rPr lang="en-US" dirty="0"/>
              <a:t>Filtering and monitoring and the use of AI</a:t>
            </a:r>
          </a:p>
          <a:p>
            <a:endParaRPr lang="en-GB" dirty="0"/>
          </a:p>
        </p:txBody>
      </p:sp>
      <p:sp>
        <p:nvSpPr>
          <p:cNvPr id="5" name="Title 1"/>
          <p:cNvSpPr>
            <a:spLocks noGrp="1"/>
          </p:cNvSpPr>
          <p:nvPr>
            <p:ph type="title"/>
          </p:nvPr>
        </p:nvSpPr>
        <p:spPr>
          <a:xfrm>
            <a:off x="505382" y="404664"/>
            <a:ext cx="10978035" cy="633230"/>
          </a:xfrm>
          <a:prstGeom prst="rect">
            <a:avLst/>
          </a:prstGeom>
        </p:spPr>
        <p:txBody>
          <a:bodyPr/>
          <a:lstStyle/>
          <a:p>
            <a:r>
              <a:rPr lang="en-US" sz="3400" dirty="0">
                <a:solidFill>
                  <a:srgbClr val="830065"/>
                </a:solidFill>
              </a:rPr>
              <a:t>Changes to Keeping Children Safe in Education and what they mean for you</a:t>
            </a:r>
            <a:endParaRPr lang="en-GB" sz="3400" dirty="0">
              <a:solidFill>
                <a:srgbClr val="830065"/>
              </a:solidFill>
            </a:endParaRPr>
          </a:p>
        </p:txBody>
      </p:sp>
    </p:spTree>
    <p:extLst>
      <p:ext uri="{BB962C8B-B14F-4D97-AF65-F5344CB8AC3E}">
        <p14:creationId xmlns:p14="http://schemas.microsoft.com/office/powerpoint/2010/main" val="80139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1384" y="1268760"/>
            <a:ext cx="9302824" cy="4354510"/>
          </a:xfrm>
        </p:spPr>
        <p:txBody>
          <a:bodyPr/>
          <a:lstStyle/>
          <a:p>
            <a:r>
              <a:rPr lang="en-US" dirty="0"/>
              <a:t>Disinformation, misinformation and conspiracy theories are online safety risks for children</a:t>
            </a:r>
          </a:p>
          <a:p>
            <a:endParaRPr lang="en-US" dirty="0"/>
          </a:p>
          <a:p>
            <a:r>
              <a:rPr lang="en-US" dirty="0"/>
              <a:t>They refer to the spread of false information or ‘fake news’ online </a:t>
            </a:r>
          </a:p>
          <a:p>
            <a:endParaRPr lang="en-US" dirty="0"/>
          </a:p>
          <a:p>
            <a:r>
              <a:rPr lang="en-US" dirty="0"/>
              <a:t>Children can be more at risk of taking this content at face value</a:t>
            </a:r>
          </a:p>
          <a:p>
            <a:endParaRPr lang="en-US" dirty="0"/>
          </a:p>
          <a:p>
            <a:r>
              <a:rPr lang="en-US" dirty="0"/>
              <a:t>Advanced AI tools can be used to present the information as fact, making it appear realistic, including the use of AI-generated images and videos</a:t>
            </a:r>
          </a:p>
          <a:p>
            <a:endParaRPr lang="en-US" dirty="0"/>
          </a:p>
          <a:p>
            <a:r>
              <a:rPr lang="en-US" dirty="0"/>
              <a:t>As school staff we all have a role to play to ensure pupils are kept safe online from this risk</a:t>
            </a:r>
            <a:br>
              <a:rPr lang="en-US" dirty="0"/>
            </a:br>
            <a:endParaRPr lang="en-US" dirty="0"/>
          </a:p>
          <a:p>
            <a:r>
              <a:rPr lang="en-US" dirty="0">
                <a:solidFill>
                  <a:srgbClr val="830065"/>
                </a:solidFill>
              </a:rPr>
              <a:t>It’s important that we find opportunities to discuss where pupils get their information from, so they understand the risks</a:t>
            </a:r>
          </a:p>
          <a:p>
            <a:endParaRPr lang="en-GB" dirty="0"/>
          </a:p>
        </p:txBody>
      </p:sp>
      <p:sp>
        <p:nvSpPr>
          <p:cNvPr id="4" name="Title 3"/>
          <p:cNvSpPr>
            <a:spLocks noGrp="1"/>
          </p:cNvSpPr>
          <p:nvPr>
            <p:ph type="title"/>
          </p:nvPr>
        </p:nvSpPr>
        <p:spPr>
          <a:xfrm>
            <a:off x="609600" y="404664"/>
            <a:ext cx="10978035" cy="633230"/>
          </a:xfrm>
        </p:spPr>
        <p:txBody>
          <a:bodyPr/>
          <a:lstStyle/>
          <a:p>
            <a:r>
              <a:rPr lang="en-US" sz="3600" dirty="0"/>
              <a:t>Disinformation, misinformation and conspiracy theories</a:t>
            </a:r>
            <a:endParaRPr lang="en-GB" sz="3600" dirty="0"/>
          </a:p>
        </p:txBody>
      </p:sp>
      <p:pic>
        <p:nvPicPr>
          <p:cNvPr id="5" name="Picture 4"/>
          <p:cNvPicPr>
            <a:picLocks noChangeAspect="1"/>
          </p:cNvPicPr>
          <p:nvPr/>
        </p:nvPicPr>
        <p:blipFill>
          <a:blip r:embed="rId3"/>
          <a:stretch>
            <a:fillRect/>
          </a:stretch>
        </p:blipFill>
        <p:spPr>
          <a:xfrm>
            <a:off x="9198148" y="1412776"/>
            <a:ext cx="2850951" cy="2242835"/>
          </a:xfrm>
          <a:prstGeom prst="rect">
            <a:avLst/>
          </a:prstGeom>
        </p:spPr>
      </p:pic>
    </p:spTree>
    <p:extLst>
      <p:ext uri="{BB962C8B-B14F-4D97-AF65-F5344CB8AC3E}">
        <p14:creationId xmlns:p14="http://schemas.microsoft.com/office/powerpoint/2010/main" val="1429254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7368" y="1268760"/>
            <a:ext cx="11319048" cy="4536504"/>
          </a:xfrm>
        </p:spPr>
        <p:txBody>
          <a:bodyPr/>
          <a:lstStyle/>
          <a:p>
            <a:pPr marL="285750" indent="-285750">
              <a:buFont typeface="Arial" panose="020B0604020202020204" pitchFamily="34" charset="0"/>
              <a:buChar char="•"/>
            </a:pPr>
            <a:r>
              <a:rPr lang="en-US" dirty="0"/>
              <a:t>As a school, </a:t>
            </a:r>
            <a:r>
              <a:rPr lang="en-US" dirty="0" smtClean="0"/>
              <a:t>the </a:t>
            </a:r>
            <a:r>
              <a:rPr lang="en-US" dirty="0"/>
              <a:t>filtering and monitoring procedures also apply to the use of generative AI</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need to make sure pupils are using gen-AI safely, and should monitor any use of AI in the classroom closely</a:t>
            </a:r>
            <a:br>
              <a:rPr lang="en-US" dirty="0"/>
            </a:br>
            <a:endParaRPr lang="en-US" dirty="0"/>
          </a:p>
          <a:p>
            <a:pPr marL="285750" indent="-285750">
              <a:buFont typeface="Arial" panose="020B0604020202020204" pitchFamily="34" charset="0"/>
              <a:buChar char="•"/>
            </a:pPr>
            <a:r>
              <a:rPr lang="en-US" dirty="0"/>
              <a:t>It’s important that any AI products pupils are using in school have the highest standards of filtering possible</a:t>
            </a:r>
            <a:br>
              <a:rPr lang="en-US" dirty="0"/>
            </a:br>
            <a:endParaRPr lang="en-US" dirty="0"/>
          </a:p>
          <a:p>
            <a:pPr marL="285750" indent="-285750">
              <a:buFont typeface="Arial" panose="020B0604020202020204" pitchFamily="34" charset="0"/>
              <a:buChar char="•"/>
            </a:pPr>
            <a:r>
              <a:rPr lang="en-US" dirty="0"/>
              <a:t>We also need to make that if we are asking pupils to use AI in lessons, that they’re not accessing harmful or inappropriate content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you find that pupils are able to access inappropriate content while using an AI tool, report this </a:t>
            </a:r>
            <a:r>
              <a:rPr lang="en-US" dirty="0" smtClean="0"/>
              <a:t>to </a:t>
            </a:r>
            <a:r>
              <a:rPr lang="en-US" dirty="0"/>
              <a:t>your school’s </a:t>
            </a:r>
            <a:r>
              <a:rPr lang="en-US" dirty="0" smtClean="0"/>
              <a:t>DSL </a:t>
            </a:r>
            <a:r>
              <a:rPr lang="en-US" dirty="0"/>
              <a:t>as soon as possible</a:t>
            </a:r>
            <a:endParaRPr lang="en-GB" dirty="0"/>
          </a:p>
        </p:txBody>
      </p:sp>
      <p:sp>
        <p:nvSpPr>
          <p:cNvPr id="4" name="Title 3"/>
          <p:cNvSpPr>
            <a:spLocks noGrp="1"/>
          </p:cNvSpPr>
          <p:nvPr>
            <p:ph type="title"/>
          </p:nvPr>
        </p:nvSpPr>
        <p:spPr>
          <a:xfrm>
            <a:off x="407368" y="332656"/>
            <a:ext cx="10978035" cy="633230"/>
          </a:xfrm>
        </p:spPr>
        <p:txBody>
          <a:bodyPr/>
          <a:lstStyle/>
          <a:p>
            <a:r>
              <a:rPr lang="en-US" sz="3600" dirty="0"/>
              <a:t>Filtering and monitoring and the use of AI</a:t>
            </a:r>
            <a:endParaRPr lang="en-GB" sz="3600" dirty="0"/>
          </a:p>
        </p:txBody>
      </p:sp>
    </p:spTree>
    <p:extLst>
      <p:ext uri="{BB962C8B-B14F-4D97-AF65-F5344CB8AC3E}">
        <p14:creationId xmlns:p14="http://schemas.microsoft.com/office/powerpoint/2010/main" val="1073449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9250E9-4FCA-FA6D-9D44-A19FD7868FA3}"/>
              </a:ext>
            </a:extLst>
          </p:cNvPr>
          <p:cNvPicPr>
            <a:picLocks noChangeAspect="1"/>
          </p:cNvPicPr>
          <p:nvPr/>
        </p:nvPicPr>
        <p:blipFill>
          <a:blip r:embed="rId3"/>
          <a:stretch>
            <a:fillRect/>
          </a:stretch>
        </p:blipFill>
        <p:spPr>
          <a:xfrm>
            <a:off x="2085350" y="1994869"/>
            <a:ext cx="2209800" cy="673100"/>
          </a:xfrm>
          <a:prstGeom prst="rect">
            <a:avLst/>
          </a:prstGeom>
        </p:spPr>
      </p:pic>
      <p:pic>
        <p:nvPicPr>
          <p:cNvPr id="16" name="Picture 15">
            <a:extLst>
              <a:ext uri="{FF2B5EF4-FFF2-40B4-BE49-F238E27FC236}">
                <a16:creationId xmlns:a16="http://schemas.microsoft.com/office/drawing/2014/main" id="{1719087C-7646-E558-880A-9BD809035980}"/>
              </a:ext>
            </a:extLst>
          </p:cNvPr>
          <p:cNvPicPr>
            <a:picLocks noChangeAspect="1"/>
          </p:cNvPicPr>
          <p:nvPr/>
        </p:nvPicPr>
        <p:blipFill>
          <a:blip r:embed="rId4"/>
          <a:stretch>
            <a:fillRect/>
          </a:stretch>
        </p:blipFill>
        <p:spPr>
          <a:xfrm rot="10800000">
            <a:off x="2345604" y="4708858"/>
            <a:ext cx="1524000" cy="431800"/>
          </a:xfrm>
          <a:prstGeom prst="rect">
            <a:avLst/>
          </a:prstGeom>
        </p:spPr>
      </p:pic>
      <p:pic>
        <p:nvPicPr>
          <p:cNvPr id="17" name="Picture 16">
            <a:extLst>
              <a:ext uri="{FF2B5EF4-FFF2-40B4-BE49-F238E27FC236}">
                <a16:creationId xmlns:a16="http://schemas.microsoft.com/office/drawing/2014/main" id="{9D18D026-870D-6715-5C1E-C88FAFA73E7F}"/>
              </a:ext>
            </a:extLst>
          </p:cNvPr>
          <p:cNvPicPr>
            <a:picLocks noChangeAspect="1"/>
          </p:cNvPicPr>
          <p:nvPr/>
        </p:nvPicPr>
        <p:blipFill>
          <a:blip r:embed="rId4"/>
          <a:stretch>
            <a:fillRect/>
          </a:stretch>
        </p:blipFill>
        <p:spPr>
          <a:xfrm>
            <a:off x="8850875" y="2147046"/>
            <a:ext cx="1524000" cy="431800"/>
          </a:xfrm>
          <a:prstGeom prst="rect">
            <a:avLst/>
          </a:prstGeom>
        </p:spPr>
      </p:pic>
      <p:pic>
        <p:nvPicPr>
          <p:cNvPr id="18" name="Picture 17">
            <a:extLst>
              <a:ext uri="{FF2B5EF4-FFF2-40B4-BE49-F238E27FC236}">
                <a16:creationId xmlns:a16="http://schemas.microsoft.com/office/drawing/2014/main" id="{5FFF452E-3C31-98E2-7E47-F5D29179DDC5}"/>
              </a:ext>
            </a:extLst>
          </p:cNvPr>
          <p:cNvPicPr>
            <a:picLocks noChangeAspect="1"/>
          </p:cNvPicPr>
          <p:nvPr/>
        </p:nvPicPr>
        <p:blipFill>
          <a:blip r:embed="rId3"/>
          <a:stretch>
            <a:fillRect/>
          </a:stretch>
        </p:blipFill>
        <p:spPr>
          <a:xfrm rot="10535302">
            <a:off x="8058080" y="4075561"/>
            <a:ext cx="1666320" cy="673100"/>
          </a:xfrm>
          <a:prstGeom prst="rect">
            <a:avLst/>
          </a:prstGeom>
        </p:spPr>
      </p:pic>
      <p:sp>
        <p:nvSpPr>
          <p:cNvPr id="20" name="Title 19">
            <a:extLst>
              <a:ext uri="{FF2B5EF4-FFF2-40B4-BE49-F238E27FC236}">
                <a16:creationId xmlns:a16="http://schemas.microsoft.com/office/drawing/2014/main" id="{37171BE6-ED96-ADED-2A4C-C3CC66C0DA75}"/>
              </a:ext>
            </a:extLst>
          </p:cNvPr>
          <p:cNvSpPr>
            <a:spLocks noGrp="1"/>
          </p:cNvSpPr>
          <p:nvPr>
            <p:ph type="title"/>
          </p:nvPr>
        </p:nvSpPr>
        <p:spPr>
          <a:xfrm>
            <a:off x="727935" y="303747"/>
            <a:ext cx="10978035" cy="633230"/>
          </a:xfrm>
        </p:spPr>
        <p:txBody>
          <a:bodyPr/>
          <a:lstStyle/>
          <a:p>
            <a:pPr algn="ctr"/>
            <a:r>
              <a:rPr lang="en-US" sz="4000" dirty="0"/>
              <a:t>Safeguarding is everyone’s responsibility</a:t>
            </a:r>
          </a:p>
        </p:txBody>
      </p:sp>
      <p:sp>
        <p:nvSpPr>
          <p:cNvPr id="21" name="Rounded Rectangle 20">
            <a:extLst>
              <a:ext uri="{FF2B5EF4-FFF2-40B4-BE49-F238E27FC236}">
                <a16:creationId xmlns:a16="http://schemas.microsoft.com/office/drawing/2014/main" id="{C826A256-3BA1-289F-D18D-8BC052B90909}"/>
              </a:ext>
            </a:extLst>
          </p:cNvPr>
          <p:cNvSpPr/>
          <p:nvPr/>
        </p:nvSpPr>
        <p:spPr>
          <a:xfrm>
            <a:off x="727935" y="2523244"/>
            <a:ext cx="2209800" cy="673100"/>
          </a:xfrm>
          <a:prstGeom prst="roundRect">
            <a:avLst>
              <a:gd name="adj" fmla="val 8308"/>
            </a:avLst>
          </a:prstGeom>
          <a:solidFill>
            <a:srgbClr val="83006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2263F"/>
                </a:solidFill>
                <a:latin typeface="Arial" panose="020B0604020202020204" pitchFamily="34" charset="0"/>
                <a:cs typeface="Arial" panose="020B0604020202020204" pitchFamily="34" charset="0"/>
              </a:rPr>
              <a:t>Catering staff</a:t>
            </a:r>
          </a:p>
        </p:txBody>
      </p:sp>
      <p:sp>
        <p:nvSpPr>
          <p:cNvPr id="22" name="Rounded Rectangle 21">
            <a:extLst>
              <a:ext uri="{FF2B5EF4-FFF2-40B4-BE49-F238E27FC236}">
                <a16:creationId xmlns:a16="http://schemas.microsoft.com/office/drawing/2014/main" id="{070A0C7D-44E0-0EB1-8736-12C984DD1C0E}"/>
              </a:ext>
            </a:extLst>
          </p:cNvPr>
          <p:cNvSpPr/>
          <p:nvPr/>
        </p:nvSpPr>
        <p:spPr>
          <a:xfrm>
            <a:off x="470181" y="4398971"/>
            <a:ext cx="1875422" cy="673100"/>
          </a:xfrm>
          <a:prstGeom prst="roundRect">
            <a:avLst>
              <a:gd name="adj" fmla="val 8308"/>
            </a:avLst>
          </a:prstGeom>
          <a:solidFill>
            <a:srgbClr val="83006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2263F"/>
                </a:solidFill>
                <a:latin typeface="Arial" panose="020B0604020202020204" pitchFamily="34" charset="0"/>
                <a:cs typeface="Arial" panose="020B0604020202020204" pitchFamily="34" charset="0"/>
              </a:rPr>
              <a:t>Office staff</a:t>
            </a:r>
          </a:p>
        </p:txBody>
      </p:sp>
      <p:sp>
        <p:nvSpPr>
          <p:cNvPr id="23" name="Rounded Rectangle 22">
            <a:extLst>
              <a:ext uri="{FF2B5EF4-FFF2-40B4-BE49-F238E27FC236}">
                <a16:creationId xmlns:a16="http://schemas.microsoft.com/office/drawing/2014/main" id="{17ABC9B6-0A19-5A28-0F97-437E456D5CE3}"/>
              </a:ext>
            </a:extLst>
          </p:cNvPr>
          <p:cNvSpPr/>
          <p:nvPr/>
        </p:nvSpPr>
        <p:spPr>
          <a:xfrm>
            <a:off x="5921185" y="4743456"/>
            <a:ext cx="2209800" cy="673100"/>
          </a:xfrm>
          <a:prstGeom prst="roundRect">
            <a:avLst>
              <a:gd name="adj" fmla="val 8308"/>
            </a:avLst>
          </a:prstGeom>
          <a:solidFill>
            <a:srgbClr val="83006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2263F"/>
                </a:solidFill>
                <a:latin typeface="Arial" panose="020B0604020202020204" pitchFamily="34" charset="0"/>
                <a:cs typeface="Arial" panose="020B0604020202020204" pitchFamily="34" charset="0"/>
              </a:rPr>
              <a:t>IT technicians</a:t>
            </a:r>
          </a:p>
        </p:txBody>
      </p:sp>
      <p:sp>
        <p:nvSpPr>
          <p:cNvPr id="24" name="Rounded Rectangle 23">
            <a:extLst>
              <a:ext uri="{FF2B5EF4-FFF2-40B4-BE49-F238E27FC236}">
                <a16:creationId xmlns:a16="http://schemas.microsoft.com/office/drawing/2014/main" id="{AA6ECE9D-6AEA-5DBC-FBF6-17E1C4019547}"/>
              </a:ext>
            </a:extLst>
          </p:cNvPr>
          <p:cNvSpPr/>
          <p:nvPr/>
        </p:nvSpPr>
        <p:spPr>
          <a:xfrm>
            <a:off x="9725643" y="3652585"/>
            <a:ext cx="1689733" cy="673100"/>
          </a:xfrm>
          <a:prstGeom prst="roundRect">
            <a:avLst>
              <a:gd name="adj" fmla="val 8308"/>
            </a:avLst>
          </a:prstGeom>
          <a:solidFill>
            <a:srgbClr val="83006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2263F"/>
                </a:solidFill>
                <a:latin typeface="Arial" panose="020B0604020202020204" pitchFamily="34" charset="0"/>
                <a:cs typeface="Arial" panose="020B0604020202020204" pitchFamily="34" charset="0"/>
              </a:rPr>
              <a:t>Teachers</a:t>
            </a:r>
          </a:p>
        </p:txBody>
      </p:sp>
      <p:pic>
        <p:nvPicPr>
          <p:cNvPr id="2" name="Picture 1">
            <a:extLst>
              <a:ext uri="{FF2B5EF4-FFF2-40B4-BE49-F238E27FC236}">
                <a16:creationId xmlns:a16="http://schemas.microsoft.com/office/drawing/2014/main" id="{F90564CE-608B-F7EF-CEF5-8D32389F79FB}"/>
              </a:ext>
            </a:extLst>
          </p:cNvPr>
          <p:cNvPicPr>
            <a:picLocks noChangeAspect="1"/>
          </p:cNvPicPr>
          <p:nvPr/>
        </p:nvPicPr>
        <p:blipFill>
          <a:blip r:embed="rId3"/>
          <a:stretch>
            <a:fillRect/>
          </a:stretch>
        </p:blipFill>
        <p:spPr>
          <a:xfrm rot="12399105">
            <a:off x="4526972" y="4684816"/>
            <a:ext cx="1300905" cy="663856"/>
          </a:xfrm>
          <a:prstGeom prst="rect">
            <a:avLst/>
          </a:prstGeom>
        </p:spPr>
      </p:pic>
      <p:sp>
        <p:nvSpPr>
          <p:cNvPr id="3" name="Rounded Rectangle 23">
            <a:extLst>
              <a:ext uri="{FF2B5EF4-FFF2-40B4-BE49-F238E27FC236}">
                <a16:creationId xmlns:a16="http://schemas.microsoft.com/office/drawing/2014/main" id="{2F1CEA55-F181-DDED-194B-61479FECEECD}"/>
              </a:ext>
            </a:extLst>
          </p:cNvPr>
          <p:cNvSpPr/>
          <p:nvPr/>
        </p:nvSpPr>
        <p:spPr>
          <a:xfrm>
            <a:off x="9653769" y="1321769"/>
            <a:ext cx="1972545" cy="673100"/>
          </a:xfrm>
          <a:prstGeom prst="roundRect">
            <a:avLst>
              <a:gd name="adj" fmla="val 8308"/>
            </a:avLst>
          </a:prstGeom>
          <a:solidFill>
            <a:srgbClr val="83006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2263F"/>
                </a:solidFill>
                <a:latin typeface="Arial" panose="020B0604020202020204" pitchFamily="34" charset="0"/>
                <a:cs typeface="Arial" panose="020B0604020202020204" pitchFamily="34" charset="0"/>
              </a:rPr>
              <a:t>Teaching assistants</a:t>
            </a:r>
          </a:p>
        </p:txBody>
      </p:sp>
      <p:pic>
        <p:nvPicPr>
          <p:cNvPr id="4" name="Picture 3"/>
          <p:cNvPicPr>
            <a:picLocks noChangeAspect="1"/>
          </p:cNvPicPr>
          <p:nvPr/>
        </p:nvPicPr>
        <p:blipFill>
          <a:blip r:embed="rId5"/>
          <a:stretch>
            <a:fillRect/>
          </a:stretch>
        </p:blipFill>
        <p:spPr>
          <a:xfrm>
            <a:off x="4206544" y="1411035"/>
            <a:ext cx="3819525" cy="2914650"/>
          </a:xfrm>
          <a:prstGeom prst="rect">
            <a:avLst/>
          </a:prstGeom>
        </p:spPr>
      </p:pic>
    </p:spTree>
    <p:extLst>
      <p:ext uri="{BB962C8B-B14F-4D97-AF65-F5344CB8AC3E}">
        <p14:creationId xmlns:p14="http://schemas.microsoft.com/office/powerpoint/2010/main" val="124073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13F00288-6CD5-A9CF-E301-4855915A4035}"/>
              </a:ext>
            </a:extLst>
          </p:cNvPr>
          <p:cNvSpPr/>
          <p:nvPr/>
        </p:nvSpPr>
        <p:spPr>
          <a:xfrm>
            <a:off x="8507204" y="2850465"/>
            <a:ext cx="2870066"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2263F"/>
                </a:solidFill>
                <a:latin typeface="Arial" panose="020B0604020202020204" pitchFamily="34" charset="0"/>
                <a:cs typeface="Arial" panose="020B0604020202020204" pitchFamily="34" charset="0"/>
              </a:rPr>
              <a:t>Tiredness</a:t>
            </a:r>
          </a:p>
        </p:txBody>
      </p:sp>
      <p:sp>
        <p:nvSpPr>
          <p:cNvPr id="4" name="Title 3"/>
          <p:cNvSpPr>
            <a:spLocks noGrp="1"/>
          </p:cNvSpPr>
          <p:nvPr>
            <p:ph type="title"/>
          </p:nvPr>
        </p:nvSpPr>
        <p:spPr>
          <a:xfrm>
            <a:off x="708582" y="217880"/>
            <a:ext cx="10978035" cy="633230"/>
          </a:xfrm>
        </p:spPr>
        <p:txBody>
          <a:bodyPr/>
          <a:lstStyle/>
          <a:p>
            <a:r>
              <a:rPr lang="en-US" sz="3400" dirty="0">
                <a:solidFill>
                  <a:srgbClr val="12263F"/>
                </a:solidFill>
              </a:rPr>
              <a:t>Look out for changes in a child</a:t>
            </a:r>
            <a:endParaRPr lang="en-GB" sz="3400" dirty="0">
              <a:solidFill>
                <a:srgbClr val="12263F"/>
              </a:solidFill>
            </a:endParaRPr>
          </a:p>
        </p:txBody>
      </p:sp>
      <p:sp>
        <p:nvSpPr>
          <p:cNvPr id="3" name="Rounded Rectangle 2">
            <a:extLst>
              <a:ext uri="{FF2B5EF4-FFF2-40B4-BE49-F238E27FC236}">
                <a16:creationId xmlns:a16="http://schemas.microsoft.com/office/drawing/2014/main" id="{06FAF0B9-CCE8-A260-62AD-E07AB9302A7F}"/>
              </a:ext>
            </a:extLst>
          </p:cNvPr>
          <p:cNvSpPr/>
          <p:nvPr/>
        </p:nvSpPr>
        <p:spPr>
          <a:xfrm>
            <a:off x="918147" y="1399405"/>
            <a:ext cx="2870066" cy="1213234"/>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2263F"/>
                </a:solidFill>
                <a:latin typeface="Arial" panose="020B0604020202020204" pitchFamily="34" charset="0"/>
                <a:cs typeface="Arial" panose="020B0604020202020204" pitchFamily="34" charset="0"/>
              </a:rPr>
              <a:t>Difficulty concentrating </a:t>
            </a:r>
            <a:r>
              <a:rPr lang="en-GB" sz="2200" dirty="0" smtClean="0">
                <a:solidFill>
                  <a:srgbClr val="12263F"/>
                </a:solidFill>
                <a:latin typeface="Arial" panose="020B0604020202020204" pitchFamily="34" charset="0"/>
                <a:cs typeface="Arial" panose="020B0604020202020204" pitchFamily="34" charset="0"/>
              </a:rPr>
              <a:t>or grades dropping</a:t>
            </a:r>
            <a:endParaRPr lang="en-GB" sz="2200" dirty="0">
              <a:solidFill>
                <a:srgbClr val="12263F"/>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EDF75DB9-7069-BFE8-D905-B7FF778435CD}"/>
              </a:ext>
            </a:extLst>
          </p:cNvPr>
          <p:cNvSpPr/>
          <p:nvPr/>
        </p:nvSpPr>
        <p:spPr>
          <a:xfrm>
            <a:off x="918147" y="2878137"/>
            <a:ext cx="2870066"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2263F"/>
                </a:solidFill>
                <a:latin typeface="Arial" panose="020B0604020202020204" pitchFamily="34" charset="0"/>
                <a:cs typeface="Arial" panose="020B0604020202020204" pitchFamily="34" charset="0"/>
              </a:rPr>
              <a:t>Becoming withdrawn</a:t>
            </a:r>
          </a:p>
        </p:txBody>
      </p:sp>
      <p:sp>
        <p:nvSpPr>
          <p:cNvPr id="10" name="Rounded Rectangle 9">
            <a:extLst>
              <a:ext uri="{FF2B5EF4-FFF2-40B4-BE49-F238E27FC236}">
                <a16:creationId xmlns:a16="http://schemas.microsoft.com/office/drawing/2014/main" id="{AC941086-B845-60F0-B029-50C49FCA3D65}"/>
              </a:ext>
            </a:extLst>
          </p:cNvPr>
          <p:cNvSpPr/>
          <p:nvPr/>
        </p:nvSpPr>
        <p:spPr>
          <a:xfrm>
            <a:off x="957320" y="4060732"/>
            <a:ext cx="2870066"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2263F"/>
                </a:solidFill>
                <a:latin typeface="Arial" panose="020B0604020202020204" pitchFamily="34" charset="0"/>
                <a:cs typeface="Arial" panose="020B0604020202020204" pitchFamily="34" charset="0"/>
              </a:rPr>
              <a:t>Mood or behaviour changes</a:t>
            </a:r>
          </a:p>
        </p:txBody>
      </p:sp>
      <p:sp>
        <p:nvSpPr>
          <p:cNvPr id="11" name="Rounded Rectangle 10">
            <a:extLst>
              <a:ext uri="{FF2B5EF4-FFF2-40B4-BE49-F238E27FC236}">
                <a16:creationId xmlns:a16="http://schemas.microsoft.com/office/drawing/2014/main" id="{81AF4704-6A20-B6E2-C358-985821E6572D}"/>
              </a:ext>
            </a:extLst>
          </p:cNvPr>
          <p:cNvSpPr/>
          <p:nvPr/>
        </p:nvSpPr>
        <p:spPr>
          <a:xfrm>
            <a:off x="5015880" y="2853728"/>
            <a:ext cx="2870066"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2263F"/>
                </a:solidFill>
                <a:latin typeface="Arial" panose="020B0604020202020204" pitchFamily="34" charset="0"/>
                <a:cs typeface="Arial" panose="020B0604020202020204" pitchFamily="34" charset="0"/>
              </a:rPr>
              <a:t>Risk-taking behaviour</a:t>
            </a:r>
          </a:p>
        </p:txBody>
      </p:sp>
      <p:sp>
        <p:nvSpPr>
          <p:cNvPr id="29" name="Rounded Rectangle 28">
            <a:extLst>
              <a:ext uri="{FF2B5EF4-FFF2-40B4-BE49-F238E27FC236}">
                <a16:creationId xmlns:a16="http://schemas.microsoft.com/office/drawing/2014/main" id="{F91A57F8-EFD8-E421-6CA3-4D076B383240}"/>
              </a:ext>
            </a:extLst>
          </p:cNvPr>
          <p:cNvSpPr/>
          <p:nvPr/>
        </p:nvSpPr>
        <p:spPr>
          <a:xfrm>
            <a:off x="8482732" y="1368663"/>
            <a:ext cx="2870066" cy="1243976"/>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12263F"/>
                </a:solidFill>
                <a:latin typeface="Arial" panose="020B0604020202020204" pitchFamily="34" charset="0"/>
                <a:cs typeface="Arial" panose="020B0604020202020204" pitchFamily="34" charset="0"/>
              </a:rPr>
              <a:t>Increased absence from school or lessons</a:t>
            </a:r>
            <a:endParaRPr lang="en-US" sz="2200" dirty="0">
              <a:solidFill>
                <a:srgbClr val="12263F"/>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188E6189-B108-1FF3-4359-1188B82108A3}"/>
              </a:ext>
            </a:extLst>
          </p:cNvPr>
          <p:cNvSpPr/>
          <p:nvPr/>
        </p:nvSpPr>
        <p:spPr>
          <a:xfrm>
            <a:off x="8507204" y="4060732"/>
            <a:ext cx="2870066"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2263F"/>
                </a:solidFill>
                <a:latin typeface="Arial" panose="020B0604020202020204" pitchFamily="34" charset="0"/>
                <a:cs typeface="Arial" panose="020B0604020202020204" pitchFamily="34" charset="0"/>
              </a:rPr>
              <a:t>Self-harming</a:t>
            </a:r>
          </a:p>
        </p:txBody>
      </p:sp>
      <p:sp>
        <p:nvSpPr>
          <p:cNvPr id="33" name="Rounded Rectangle 32">
            <a:extLst>
              <a:ext uri="{FF2B5EF4-FFF2-40B4-BE49-F238E27FC236}">
                <a16:creationId xmlns:a16="http://schemas.microsoft.com/office/drawing/2014/main" id="{779B39E2-215C-1046-0CB0-99FD2CCE0F11}"/>
              </a:ext>
            </a:extLst>
          </p:cNvPr>
          <p:cNvSpPr/>
          <p:nvPr/>
        </p:nvSpPr>
        <p:spPr>
          <a:xfrm>
            <a:off x="5005432" y="1442404"/>
            <a:ext cx="2870066" cy="1127236"/>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2263F"/>
                </a:solidFill>
                <a:latin typeface="Arial" panose="020B0604020202020204" pitchFamily="34" charset="0"/>
                <a:cs typeface="Arial" panose="020B0604020202020204" pitchFamily="34" charset="0"/>
              </a:rPr>
              <a:t>Using drugs or alcohol</a:t>
            </a:r>
          </a:p>
        </p:txBody>
      </p:sp>
      <p:sp>
        <p:nvSpPr>
          <p:cNvPr id="5" name="Rounded Rectangle 31">
            <a:extLst>
              <a:ext uri="{FF2B5EF4-FFF2-40B4-BE49-F238E27FC236}">
                <a16:creationId xmlns:a16="http://schemas.microsoft.com/office/drawing/2014/main" id="{6EF24968-AAEA-D174-C99D-2DAFF691C728}"/>
              </a:ext>
            </a:extLst>
          </p:cNvPr>
          <p:cNvSpPr/>
          <p:nvPr/>
        </p:nvSpPr>
        <p:spPr>
          <a:xfrm>
            <a:off x="5005432" y="4060732"/>
            <a:ext cx="2870066"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12263F"/>
                </a:solidFill>
                <a:latin typeface="Arial" panose="020B0604020202020204" pitchFamily="34" charset="0"/>
                <a:cs typeface="Arial" panose="020B0604020202020204" pitchFamily="34" charset="0"/>
              </a:rPr>
              <a:t>Mental Health </a:t>
            </a:r>
            <a:endParaRPr lang="en-GB" sz="2200" dirty="0">
              <a:solidFill>
                <a:srgbClr val="1226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02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8" grpId="0" animBg="1"/>
      <p:bldP spid="10" grpId="0" animBg="1"/>
      <p:bldP spid="11" grpId="0" animBg="1"/>
      <p:bldP spid="29" grpId="0" animBg="1"/>
      <p:bldP spid="32" grpId="0" animBg="1"/>
      <p:bldP spid="3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13F00288-6CD5-A9CF-E301-4855915A4035}"/>
              </a:ext>
            </a:extLst>
          </p:cNvPr>
          <p:cNvSpPr/>
          <p:nvPr/>
        </p:nvSpPr>
        <p:spPr>
          <a:xfrm>
            <a:off x="6799841" y="1317040"/>
            <a:ext cx="2613304" cy="655804"/>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Are young carers</a:t>
            </a:r>
            <a:endParaRPr lang="en-GB" sz="1800" dirty="0">
              <a:solidFill>
                <a:srgbClr val="12263F"/>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06FAF0B9-CCE8-A260-62AD-E07AB9302A7F}"/>
              </a:ext>
            </a:extLst>
          </p:cNvPr>
          <p:cNvSpPr/>
          <p:nvPr/>
        </p:nvSpPr>
        <p:spPr>
          <a:xfrm>
            <a:off x="765743" y="1436711"/>
            <a:ext cx="2613305" cy="95941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Live in challenging family circumstances</a:t>
            </a:r>
            <a:endParaRPr lang="en-GB" sz="1800" dirty="0">
              <a:solidFill>
                <a:srgbClr val="12263F"/>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EDF75DB9-7069-BFE8-D905-B7FF778435CD}"/>
              </a:ext>
            </a:extLst>
          </p:cNvPr>
          <p:cNvSpPr/>
          <p:nvPr/>
        </p:nvSpPr>
        <p:spPr>
          <a:xfrm>
            <a:off x="2022827" y="2600676"/>
            <a:ext cx="2508213" cy="808439"/>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Are at risk of </a:t>
            </a:r>
            <a:br>
              <a:rPr lang="en-US" sz="1800" dirty="0">
                <a:solidFill>
                  <a:srgbClr val="12263F"/>
                </a:solidFill>
                <a:latin typeface="Arial" panose="020B0604020202020204" pitchFamily="34" charset="0"/>
                <a:cs typeface="Arial" panose="020B0604020202020204" pitchFamily="34" charset="0"/>
              </a:rPr>
            </a:br>
            <a:r>
              <a:rPr lang="en-US" sz="1800" dirty="0">
                <a:solidFill>
                  <a:srgbClr val="12263F"/>
                </a:solidFill>
                <a:latin typeface="Arial" panose="020B0604020202020204" pitchFamily="34" charset="0"/>
                <a:cs typeface="Arial" panose="020B0604020202020204" pitchFamily="34" charset="0"/>
              </a:rPr>
              <a:t>abuse linked to </a:t>
            </a:r>
            <a:br>
              <a:rPr lang="en-US" sz="1800" dirty="0">
                <a:solidFill>
                  <a:srgbClr val="12263F"/>
                </a:solidFill>
                <a:latin typeface="Arial" panose="020B0604020202020204" pitchFamily="34" charset="0"/>
                <a:cs typeface="Arial" panose="020B0604020202020204" pitchFamily="34" charset="0"/>
              </a:rPr>
            </a:br>
            <a:r>
              <a:rPr lang="en-US" sz="1800" dirty="0">
                <a:solidFill>
                  <a:srgbClr val="12263F"/>
                </a:solidFill>
                <a:latin typeface="Arial" panose="020B0604020202020204" pitchFamily="34" charset="0"/>
                <a:cs typeface="Arial" panose="020B0604020202020204" pitchFamily="34" charset="0"/>
              </a:rPr>
              <a:t>faith or belief</a:t>
            </a:r>
            <a:endParaRPr lang="en-GB" sz="1800" dirty="0">
              <a:solidFill>
                <a:srgbClr val="12263F"/>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AC941086-B845-60F0-B029-50C49FCA3D65}"/>
              </a:ext>
            </a:extLst>
          </p:cNvPr>
          <p:cNvSpPr/>
          <p:nvPr/>
        </p:nvSpPr>
        <p:spPr>
          <a:xfrm>
            <a:off x="551384" y="3615284"/>
            <a:ext cx="2052407"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Are at risk of </a:t>
            </a:r>
            <a:r>
              <a:rPr lang="en-US" sz="1800" dirty="0" err="1">
                <a:solidFill>
                  <a:srgbClr val="12263F"/>
                </a:solidFill>
                <a:latin typeface="Arial" panose="020B0604020202020204" pitchFamily="34" charset="0"/>
                <a:cs typeface="Arial" panose="020B0604020202020204" pitchFamily="34" charset="0"/>
              </a:rPr>
              <a:t>radicalisation</a:t>
            </a:r>
            <a:endParaRPr lang="en-GB" sz="1800" dirty="0">
              <a:solidFill>
                <a:srgbClr val="12263F"/>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81AF4704-6A20-B6E2-C358-985821E6572D}"/>
              </a:ext>
            </a:extLst>
          </p:cNvPr>
          <p:cNvSpPr/>
          <p:nvPr/>
        </p:nvSpPr>
        <p:spPr>
          <a:xfrm>
            <a:off x="1404216" y="4618854"/>
            <a:ext cx="2870067" cy="1061736"/>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Are at risk of </a:t>
            </a:r>
            <a:br>
              <a:rPr lang="en-US" sz="1800" dirty="0">
                <a:solidFill>
                  <a:srgbClr val="12263F"/>
                </a:solidFill>
                <a:latin typeface="Arial" panose="020B0604020202020204" pitchFamily="34" charset="0"/>
                <a:cs typeface="Arial" panose="020B0604020202020204" pitchFamily="34" charset="0"/>
              </a:rPr>
            </a:br>
            <a:r>
              <a:rPr lang="en-US" sz="1800" dirty="0">
                <a:solidFill>
                  <a:srgbClr val="12263F"/>
                </a:solidFill>
                <a:latin typeface="Arial" panose="020B0604020202020204" pitchFamily="34" charset="0"/>
                <a:cs typeface="Arial" panose="020B0604020202020204" pitchFamily="34" charset="0"/>
              </a:rPr>
              <a:t>modern slavery, trafficking or exploitation</a:t>
            </a:r>
            <a:endParaRPr lang="en-GB" sz="1800" dirty="0">
              <a:solidFill>
                <a:srgbClr val="12263F"/>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188E6189-B108-1FF3-4359-1188B82108A3}"/>
              </a:ext>
            </a:extLst>
          </p:cNvPr>
          <p:cNvSpPr/>
          <p:nvPr/>
        </p:nvSpPr>
        <p:spPr>
          <a:xfrm>
            <a:off x="8151885" y="3241050"/>
            <a:ext cx="2613304" cy="1132674"/>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Are being drawn into </a:t>
            </a:r>
            <a:br>
              <a:rPr lang="en-US" sz="1800" dirty="0">
                <a:solidFill>
                  <a:srgbClr val="12263F"/>
                </a:solidFill>
                <a:latin typeface="Arial" panose="020B0604020202020204" pitchFamily="34" charset="0"/>
                <a:cs typeface="Arial" panose="020B0604020202020204" pitchFamily="34" charset="0"/>
              </a:rPr>
            </a:br>
            <a:r>
              <a:rPr lang="en-US" sz="1800" dirty="0">
                <a:solidFill>
                  <a:srgbClr val="12263F"/>
                </a:solidFill>
                <a:latin typeface="Arial" panose="020B0604020202020204" pitchFamily="34" charset="0"/>
                <a:cs typeface="Arial" panose="020B0604020202020204" pitchFamily="34" charset="0"/>
              </a:rPr>
              <a:t>antisocial or </a:t>
            </a:r>
            <a:br>
              <a:rPr lang="en-US" sz="1800" dirty="0">
                <a:solidFill>
                  <a:srgbClr val="12263F"/>
                </a:solidFill>
                <a:latin typeface="Arial" panose="020B0604020202020204" pitchFamily="34" charset="0"/>
                <a:cs typeface="Arial" panose="020B0604020202020204" pitchFamily="34" charset="0"/>
              </a:rPr>
            </a:br>
            <a:r>
              <a:rPr lang="en-US" sz="1800" dirty="0">
                <a:solidFill>
                  <a:srgbClr val="12263F"/>
                </a:solidFill>
                <a:latin typeface="Arial" panose="020B0604020202020204" pitchFamily="34" charset="0"/>
                <a:cs typeface="Arial" panose="020B0604020202020204" pitchFamily="34" charset="0"/>
              </a:rPr>
              <a:t>criminal behaviour</a:t>
            </a:r>
            <a:endParaRPr lang="en-GB" sz="1800" dirty="0">
              <a:solidFill>
                <a:srgbClr val="12263F"/>
              </a:solidFill>
              <a:latin typeface="Arial" panose="020B0604020202020204" pitchFamily="34" charset="0"/>
              <a:cs typeface="Arial" panose="020B0604020202020204" pitchFamily="34" charset="0"/>
            </a:endParaRPr>
          </a:p>
        </p:txBody>
      </p:sp>
      <p:sp>
        <p:nvSpPr>
          <p:cNvPr id="31" name="Title 3">
            <a:extLst>
              <a:ext uri="{FF2B5EF4-FFF2-40B4-BE49-F238E27FC236}">
                <a16:creationId xmlns:a16="http://schemas.microsoft.com/office/drawing/2014/main" id="{569E8F6A-42A3-4C43-42E8-46AC96C2E48F}"/>
              </a:ext>
            </a:extLst>
          </p:cNvPr>
          <p:cNvSpPr txBox="1">
            <a:spLocks/>
          </p:cNvSpPr>
          <p:nvPr/>
        </p:nvSpPr>
        <p:spPr>
          <a:xfrm>
            <a:off x="0" y="486592"/>
            <a:ext cx="11928647" cy="655803"/>
          </a:xfrm>
          <a:prstGeom prst="rect">
            <a:avLst/>
          </a:prstGeom>
        </p:spPr>
        <p:txBody>
          <a:bodyPr/>
          <a:lstStyle>
            <a:lvl1pPr algn="l" defTabSz="914400" rtl="0" eaLnBrk="1" latinLnBrk="0" hangingPunct="1">
              <a:lnSpc>
                <a:spcPct val="100000"/>
              </a:lnSpc>
              <a:spcBef>
                <a:spcPct val="0"/>
              </a:spcBef>
              <a:buNone/>
              <a:defRPr sz="3200" b="1" kern="1200">
                <a:solidFill>
                  <a:srgbClr val="12263F"/>
                </a:solidFill>
                <a:latin typeface="Arial" panose="020B0604020202020204" pitchFamily="34" charset="0"/>
                <a:ea typeface="+mj-ea"/>
                <a:cs typeface="Arial" panose="020B0604020202020204" pitchFamily="34" charset="0"/>
              </a:defRPr>
            </a:lvl1pPr>
          </a:lstStyle>
          <a:p>
            <a:pPr algn="ctr"/>
            <a:r>
              <a:rPr lang="en-US" sz="4000" dirty="0">
                <a:solidFill>
                  <a:srgbClr val="830065"/>
                </a:solidFill>
              </a:rPr>
              <a:t>Some children are more vulnerable than others</a:t>
            </a:r>
            <a:endParaRPr lang="en-GB" sz="4000" dirty="0">
              <a:solidFill>
                <a:srgbClr val="830065"/>
              </a:solidFill>
            </a:endParaRPr>
          </a:p>
        </p:txBody>
      </p:sp>
      <p:sp>
        <p:nvSpPr>
          <p:cNvPr id="27" name="Rounded Rectangle 26">
            <a:extLst>
              <a:ext uri="{FF2B5EF4-FFF2-40B4-BE49-F238E27FC236}">
                <a16:creationId xmlns:a16="http://schemas.microsoft.com/office/drawing/2014/main" id="{1517DED7-AFBC-A50B-976E-4DDE4360CB46}"/>
              </a:ext>
            </a:extLst>
          </p:cNvPr>
          <p:cNvSpPr/>
          <p:nvPr/>
        </p:nvSpPr>
        <p:spPr>
          <a:xfrm>
            <a:off x="3818790" y="1385393"/>
            <a:ext cx="2330421"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Are misusing drugs </a:t>
            </a:r>
            <a:br>
              <a:rPr lang="en-US" sz="1800" dirty="0">
                <a:solidFill>
                  <a:srgbClr val="12263F"/>
                </a:solidFill>
                <a:latin typeface="Arial" panose="020B0604020202020204" pitchFamily="34" charset="0"/>
                <a:cs typeface="Arial" panose="020B0604020202020204" pitchFamily="34" charset="0"/>
              </a:rPr>
            </a:br>
            <a:r>
              <a:rPr lang="en-US" sz="1800" dirty="0">
                <a:solidFill>
                  <a:srgbClr val="12263F"/>
                </a:solidFill>
                <a:latin typeface="Arial" panose="020B0604020202020204" pitchFamily="34" charset="0"/>
                <a:cs typeface="Arial" panose="020B0604020202020204" pitchFamily="34" charset="0"/>
              </a:rPr>
              <a:t>or alcohol</a:t>
            </a:r>
            <a:endParaRPr lang="en-GB" sz="1800" dirty="0">
              <a:solidFill>
                <a:srgbClr val="12263F"/>
              </a:solidFill>
              <a:latin typeface="Arial" panose="020B0604020202020204" pitchFamily="34" charset="0"/>
              <a:cs typeface="Arial" panose="020B0604020202020204" pitchFamily="34" charset="0"/>
            </a:endParaRPr>
          </a:p>
        </p:txBody>
      </p:sp>
      <p:sp>
        <p:nvSpPr>
          <p:cNvPr id="2" name="Rounded Rectangle 9">
            <a:extLst>
              <a:ext uri="{FF2B5EF4-FFF2-40B4-BE49-F238E27FC236}">
                <a16:creationId xmlns:a16="http://schemas.microsoft.com/office/drawing/2014/main" id="{517C43EF-13F7-339A-700F-86DD53F06122}"/>
              </a:ext>
            </a:extLst>
          </p:cNvPr>
          <p:cNvSpPr/>
          <p:nvPr/>
        </p:nvSpPr>
        <p:spPr>
          <a:xfrm>
            <a:off x="9424009" y="4587392"/>
            <a:ext cx="2052407" cy="758440"/>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Are educated at home</a:t>
            </a:r>
            <a:endParaRPr lang="en-GB" sz="1800" dirty="0">
              <a:solidFill>
                <a:srgbClr val="12263F"/>
              </a:solidFill>
              <a:latin typeface="Arial" panose="020B0604020202020204" pitchFamily="34" charset="0"/>
              <a:cs typeface="Arial" panose="020B0604020202020204" pitchFamily="34" charset="0"/>
            </a:endParaRPr>
          </a:p>
        </p:txBody>
      </p:sp>
      <p:sp>
        <p:nvSpPr>
          <p:cNvPr id="9" name="Rounded Rectangle 9">
            <a:extLst>
              <a:ext uri="{FF2B5EF4-FFF2-40B4-BE49-F238E27FC236}">
                <a16:creationId xmlns:a16="http://schemas.microsoft.com/office/drawing/2014/main" id="{138940A8-3410-7367-D07B-A0224210AAE2}"/>
              </a:ext>
            </a:extLst>
          </p:cNvPr>
          <p:cNvSpPr/>
          <p:nvPr/>
        </p:nvSpPr>
        <p:spPr>
          <a:xfrm>
            <a:off x="8657424" y="2085503"/>
            <a:ext cx="3379535" cy="950119"/>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12263F"/>
                </a:solidFill>
                <a:latin typeface="Arial" panose="020B0604020202020204" pitchFamily="34" charset="0"/>
                <a:cs typeface="Arial" panose="020B0604020202020204" pitchFamily="34" charset="0"/>
              </a:rPr>
              <a:t>Have a family member experiencing poor mental health</a:t>
            </a:r>
            <a:endParaRPr lang="en-GB" sz="1800" dirty="0">
              <a:solidFill>
                <a:srgbClr val="12263F"/>
              </a:solidFill>
              <a:latin typeface="Arial" panose="020B0604020202020204" pitchFamily="34" charset="0"/>
              <a:cs typeface="Arial" panose="020B0604020202020204" pitchFamily="34" charset="0"/>
            </a:endParaRPr>
          </a:p>
        </p:txBody>
      </p:sp>
      <p:pic>
        <p:nvPicPr>
          <p:cNvPr id="6" name="Picture Placeholder 5" descr="A group of kids in a classroom raising their hand&#10;&#10;Description automatically generated with medium confidence">
            <a:extLst>
              <a:ext uri="{FF2B5EF4-FFF2-40B4-BE49-F238E27FC236}">
                <a16:creationId xmlns:a16="http://schemas.microsoft.com/office/drawing/2014/main" id="{15B93669-D0C0-3ABB-E9C2-A41143443BFD}"/>
              </a:ext>
            </a:extLst>
          </p:cNvPr>
          <p:cNvPicPr>
            <a:picLocks noChangeAspect="1"/>
          </p:cNvPicPr>
          <p:nvPr/>
        </p:nvPicPr>
        <p:blipFill>
          <a:blip r:embed="rId3"/>
          <a:srcRect t="19525" b="19525"/>
          <a:stretch/>
        </p:blipFill>
        <p:spPr>
          <a:xfrm>
            <a:off x="4531040" y="2665742"/>
            <a:ext cx="3345832" cy="2889998"/>
          </a:xfrm>
          <a:custGeom>
            <a:avLst/>
            <a:gdLst>
              <a:gd name="connsiteX0" fmla="*/ 0 w 4486275"/>
              <a:gd name="connsiteY0" fmla="*/ 2159000 h 4318000"/>
              <a:gd name="connsiteX1" fmla="*/ 2243138 w 4486275"/>
              <a:gd name="connsiteY1" fmla="*/ 0 h 4318000"/>
              <a:gd name="connsiteX2" fmla="*/ 4486276 w 4486275"/>
              <a:gd name="connsiteY2" fmla="*/ 2159000 h 4318000"/>
              <a:gd name="connsiteX3" fmla="*/ 2243138 w 4486275"/>
              <a:gd name="connsiteY3" fmla="*/ 4318000 h 4318000"/>
              <a:gd name="connsiteX4" fmla="*/ 0 w 4486275"/>
              <a:gd name="connsiteY4" fmla="*/ 2159000 h 4318000"/>
              <a:gd name="connsiteX0" fmla="*/ 0 w 5687755"/>
              <a:gd name="connsiteY0" fmla="*/ 1936991 h 4320276"/>
              <a:gd name="connsiteX1" fmla="*/ 3444617 w 5687755"/>
              <a:gd name="connsiteY1" fmla="*/ 1274 h 4320276"/>
              <a:gd name="connsiteX2" fmla="*/ 5687755 w 5687755"/>
              <a:gd name="connsiteY2" fmla="*/ 2160274 h 4320276"/>
              <a:gd name="connsiteX3" fmla="*/ 3444617 w 5687755"/>
              <a:gd name="connsiteY3" fmla="*/ 4319274 h 4320276"/>
              <a:gd name="connsiteX4" fmla="*/ 0 w 5687755"/>
              <a:gd name="connsiteY4" fmla="*/ 1936991 h 4320276"/>
              <a:gd name="connsiteX0" fmla="*/ 2488 w 5690243"/>
              <a:gd name="connsiteY0" fmla="*/ 2531725 h 4915010"/>
              <a:gd name="connsiteX1" fmla="*/ 4010631 w 5690243"/>
              <a:gd name="connsiteY1" fmla="*/ 584 h 4915010"/>
              <a:gd name="connsiteX2" fmla="*/ 5690243 w 5690243"/>
              <a:gd name="connsiteY2" fmla="*/ 2755008 h 4915010"/>
              <a:gd name="connsiteX3" fmla="*/ 3447105 w 5690243"/>
              <a:gd name="connsiteY3" fmla="*/ 4914008 h 4915010"/>
              <a:gd name="connsiteX4" fmla="*/ 2488 w 5690243"/>
              <a:gd name="connsiteY4" fmla="*/ 2531725 h 491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243" h="4915010">
                <a:moveTo>
                  <a:pt x="2488" y="2531725"/>
                </a:moveTo>
                <a:cubicBezTo>
                  <a:pt x="96409" y="1712821"/>
                  <a:pt x="3062672" y="-36630"/>
                  <a:pt x="4010631" y="584"/>
                </a:cubicBezTo>
                <a:cubicBezTo>
                  <a:pt x="4958590" y="37798"/>
                  <a:pt x="5690243" y="1562625"/>
                  <a:pt x="5690243" y="2755008"/>
                </a:cubicBezTo>
                <a:cubicBezTo>
                  <a:pt x="5690243" y="3947391"/>
                  <a:pt x="4395064" y="4951222"/>
                  <a:pt x="3447105" y="4914008"/>
                </a:cubicBezTo>
                <a:cubicBezTo>
                  <a:pt x="2499146" y="4876794"/>
                  <a:pt x="-91433" y="3350629"/>
                  <a:pt x="2488" y="2531725"/>
                </a:cubicBezTo>
                <a:close/>
              </a:path>
            </a:pathLst>
          </a:custGeom>
        </p:spPr>
      </p:pic>
    </p:spTree>
    <p:extLst>
      <p:ext uri="{BB962C8B-B14F-4D97-AF65-F5344CB8AC3E}">
        <p14:creationId xmlns:p14="http://schemas.microsoft.com/office/powerpoint/2010/main" val="66235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8" grpId="0" animBg="1"/>
      <p:bldP spid="10" grpId="0" animBg="1"/>
      <p:bldP spid="11" grpId="0" animBg="1"/>
      <p:bldP spid="32" grpId="0" animBg="1"/>
      <p:bldP spid="27" grpId="0" animBg="1"/>
      <p:bldP spid="2"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5334BF0-BB97-8C0A-CAFD-BC5B077BB727}"/>
              </a:ext>
            </a:extLst>
          </p:cNvPr>
          <p:cNvSpPr>
            <a:spLocks noGrp="1"/>
          </p:cNvSpPr>
          <p:nvPr>
            <p:ph type="title"/>
          </p:nvPr>
        </p:nvSpPr>
        <p:spPr>
          <a:xfrm>
            <a:off x="633504" y="322860"/>
            <a:ext cx="10978035" cy="633230"/>
          </a:xfrm>
        </p:spPr>
        <p:txBody>
          <a:bodyPr vert="horz" lIns="91440" tIns="45720" rIns="91440" bIns="45720" rtlCol="0" anchor="ctr">
            <a:normAutofit/>
          </a:bodyPr>
          <a:lstStyle/>
          <a:p>
            <a:pPr>
              <a:lnSpc>
                <a:spcPct val="90000"/>
              </a:lnSpc>
            </a:pPr>
            <a:r>
              <a:rPr lang="en-US" sz="3200" kern="1200" dirty="0"/>
              <a:t>Be even more alert to our </a:t>
            </a:r>
            <a:r>
              <a:rPr lang="en-US" sz="3200" kern="1200" dirty="0" smtClean="0"/>
              <a:t>Children </a:t>
            </a:r>
            <a:r>
              <a:rPr lang="en-US" sz="3200" kern="1200" dirty="0"/>
              <a:t>with SEND</a:t>
            </a:r>
            <a:r>
              <a:rPr lang="en-US" sz="3200" dirty="0"/>
              <a:t> and</a:t>
            </a:r>
            <a:r>
              <a:rPr lang="en-US" sz="3200" kern="1200" dirty="0"/>
              <a:t> SEMH needs</a:t>
            </a:r>
          </a:p>
        </p:txBody>
      </p:sp>
      <p:sp>
        <p:nvSpPr>
          <p:cNvPr id="16" name="Rounded Rectangle 15">
            <a:extLst>
              <a:ext uri="{FF2B5EF4-FFF2-40B4-BE49-F238E27FC236}">
                <a16:creationId xmlns:a16="http://schemas.microsoft.com/office/drawing/2014/main" id="{430F30EF-3A12-2B35-EE27-441C12D5992E}"/>
              </a:ext>
            </a:extLst>
          </p:cNvPr>
          <p:cNvSpPr/>
          <p:nvPr/>
        </p:nvSpPr>
        <p:spPr>
          <a:xfrm>
            <a:off x="2364427" y="4875905"/>
            <a:ext cx="9293752" cy="531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800" b="1" kern="1200" dirty="0">
                <a:solidFill>
                  <a:srgbClr val="12263F"/>
                </a:solidFill>
                <a:latin typeface="Arial" panose="020B0604020202020204" pitchFamily="34" charset="0"/>
                <a:ea typeface="+mn-ea"/>
                <a:cs typeface="Arial" panose="020B0604020202020204" pitchFamily="34" charset="0"/>
              </a:rPr>
              <a:t>Always use professional curiosity: think ‘why?’ or ‘what might be going on here?’</a:t>
            </a:r>
            <a:endParaRPr lang="en-US" altLang="en-US" sz="1800" b="1" dirty="0">
              <a:solidFill>
                <a:srgbClr val="12263F"/>
              </a:solidFill>
              <a:latin typeface="Arial" panose="020B0604020202020204" pitchFamily="34" charset="0"/>
              <a:cs typeface="Arial" panose="020B0604020202020204" pitchFamily="34" charset="0"/>
            </a:endParaRPr>
          </a:p>
        </p:txBody>
      </p:sp>
      <p:sp>
        <p:nvSpPr>
          <p:cNvPr id="18" name="Text Placeholder 2">
            <a:extLst>
              <a:ext uri="{FF2B5EF4-FFF2-40B4-BE49-F238E27FC236}">
                <a16:creationId xmlns:a16="http://schemas.microsoft.com/office/drawing/2014/main" id="{D2ED9ECB-808D-5428-3AE8-36DDF1FDBD6A}"/>
              </a:ext>
            </a:extLst>
          </p:cNvPr>
          <p:cNvSpPr txBox="1">
            <a:spLocks/>
          </p:cNvSpPr>
          <p:nvPr/>
        </p:nvSpPr>
        <p:spPr>
          <a:xfrm>
            <a:off x="498851" y="1670347"/>
            <a:ext cx="11112688" cy="298792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2263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2263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2263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2263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12263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323" indent="-298323" defTabSz="795528">
              <a:lnSpc>
                <a:spcPts val="2088"/>
              </a:lnSpc>
              <a:spcBef>
                <a:spcPct val="0"/>
              </a:spcBef>
              <a:spcAft>
                <a:spcPts val="1044"/>
              </a:spcAft>
              <a:buSzPct val="115000"/>
              <a:buFont typeface="Arial" panose="020B0604020202020204" pitchFamily="34" charset="0"/>
              <a:buChar char="•"/>
            </a:pPr>
            <a:r>
              <a:rPr lang="en-GB" altLang="en-US" sz="2000" b="1" kern="1200" dirty="0">
                <a:solidFill>
                  <a:srgbClr val="12263F"/>
                </a:solidFill>
                <a:latin typeface="Arial" panose="020B0604020202020204" pitchFamily="34" charset="0"/>
                <a:ea typeface="+mn-ea"/>
                <a:cs typeface="Arial" panose="020B0604020202020204" pitchFamily="34" charset="0"/>
              </a:rPr>
              <a:t>Rely on others </a:t>
            </a:r>
            <a:r>
              <a:rPr lang="en-GB" altLang="en-US" sz="2000" kern="1200" dirty="0">
                <a:solidFill>
                  <a:srgbClr val="12263F"/>
                </a:solidFill>
                <a:latin typeface="Arial" panose="020B0604020202020204" pitchFamily="34" charset="0"/>
                <a:ea typeface="+mn-ea"/>
                <a:cs typeface="Arial" panose="020B0604020202020204" pitchFamily="34" charset="0"/>
              </a:rPr>
              <a:t>more, or be </a:t>
            </a:r>
            <a:r>
              <a:rPr lang="en-GB" altLang="en-US" sz="2000" b="1" kern="1200" dirty="0">
                <a:solidFill>
                  <a:srgbClr val="12263F"/>
                </a:solidFill>
                <a:latin typeface="Arial" panose="020B0604020202020204" pitchFamily="34" charset="0"/>
                <a:ea typeface="+mn-ea"/>
                <a:cs typeface="Arial" panose="020B0604020202020204" pitchFamily="34" charset="0"/>
              </a:rPr>
              <a:t>more innocent or trusting </a:t>
            </a:r>
            <a:endParaRPr lang="en-GB" altLang="en-US" sz="2000" kern="1200" dirty="0">
              <a:solidFill>
                <a:srgbClr val="12263F"/>
              </a:solidFill>
              <a:latin typeface="Arial" panose="020B0604020202020204" pitchFamily="34" charset="0"/>
              <a:ea typeface="+mn-ea"/>
              <a:cs typeface="Arial" panose="020B0604020202020204" pitchFamily="34" charset="0"/>
            </a:endParaRPr>
          </a:p>
          <a:p>
            <a:pPr marL="298323" indent="-298323" defTabSz="795528">
              <a:lnSpc>
                <a:spcPts val="2088"/>
              </a:lnSpc>
              <a:spcBef>
                <a:spcPct val="0"/>
              </a:spcBef>
              <a:spcAft>
                <a:spcPts val="1044"/>
              </a:spcAft>
              <a:buSzPct val="115000"/>
              <a:buFont typeface="Arial" panose="020B0604020202020204" pitchFamily="34" charset="0"/>
              <a:buChar char="•"/>
            </a:pPr>
            <a:r>
              <a:rPr lang="en-GB" altLang="en-US" sz="2000" dirty="0"/>
              <a:t>F</a:t>
            </a:r>
            <a:r>
              <a:rPr lang="en-GB" altLang="en-US" sz="2000" kern="1200" dirty="0">
                <a:solidFill>
                  <a:srgbClr val="12263F"/>
                </a:solidFill>
                <a:latin typeface="Arial" panose="020B0604020202020204" pitchFamily="34" charset="0"/>
                <a:ea typeface="+mn-ea"/>
                <a:cs typeface="Arial" panose="020B0604020202020204" pitchFamily="34" charset="0"/>
              </a:rPr>
              <a:t>ind it </a:t>
            </a:r>
            <a:r>
              <a:rPr lang="en-GB" altLang="en-US" sz="2000" b="1" kern="1200" dirty="0">
                <a:solidFill>
                  <a:srgbClr val="12263F"/>
                </a:solidFill>
                <a:latin typeface="Arial" panose="020B0604020202020204" pitchFamily="34" charset="0"/>
                <a:ea typeface="+mn-ea"/>
                <a:cs typeface="Arial" panose="020B0604020202020204" pitchFamily="34" charset="0"/>
              </a:rPr>
              <a:t>harder to tell someone </a:t>
            </a:r>
            <a:r>
              <a:rPr lang="en-GB" altLang="en-US" sz="2000" kern="1200" dirty="0">
                <a:solidFill>
                  <a:srgbClr val="12263F"/>
                </a:solidFill>
                <a:latin typeface="Arial" panose="020B0604020202020204" pitchFamily="34" charset="0"/>
                <a:ea typeface="+mn-ea"/>
                <a:cs typeface="Arial" panose="020B0604020202020204" pitchFamily="34" charset="0"/>
              </a:rPr>
              <a:t>about their abuse</a:t>
            </a:r>
          </a:p>
          <a:p>
            <a:pPr marL="298323" indent="-298323" defTabSz="795528">
              <a:lnSpc>
                <a:spcPts val="2088"/>
              </a:lnSpc>
              <a:spcBef>
                <a:spcPct val="0"/>
              </a:spcBef>
              <a:spcAft>
                <a:spcPts val="1044"/>
              </a:spcAft>
              <a:buSzPct val="115000"/>
              <a:buFont typeface="Arial" panose="020B0604020202020204" pitchFamily="34" charset="0"/>
              <a:buChar char="•"/>
            </a:pPr>
            <a:r>
              <a:rPr lang="en-GB" altLang="en-US" sz="2000" dirty="0"/>
              <a:t>B</a:t>
            </a:r>
            <a:r>
              <a:rPr lang="en-GB" altLang="en-US" sz="2000" kern="1200" dirty="0">
                <a:solidFill>
                  <a:srgbClr val="12263F"/>
                </a:solidFill>
                <a:latin typeface="Arial" panose="020B0604020202020204" pitchFamily="34" charset="0"/>
                <a:ea typeface="+mn-ea"/>
                <a:cs typeface="Arial" panose="020B0604020202020204" pitchFamily="34" charset="0"/>
              </a:rPr>
              <a:t>e </a:t>
            </a:r>
            <a:r>
              <a:rPr lang="en-GB" altLang="en-US" sz="2000" b="1" kern="1200" dirty="0">
                <a:solidFill>
                  <a:srgbClr val="12263F"/>
                </a:solidFill>
                <a:latin typeface="Arial" panose="020B0604020202020204" pitchFamily="34" charset="0"/>
                <a:ea typeface="+mn-ea"/>
                <a:cs typeface="Arial" panose="020B0604020202020204" pitchFamily="34" charset="0"/>
              </a:rPr>
              <a:t>less likely to understand </a:t>
            </a:r>
            <a:r>
              <a:rPr lang="en-GB" altLang="en-US" sz="2000" kern="1200" dirty="0">
                <a:solidFill>
                  <a:srgbClr val="12263F"/>
                </a:solidFill>
                <a:latin typeface="Arial" panose="020B0604020202020204" pitchFamily="34" charset="0"/>
                <a:ea typeface="+mn-ea"/>
                <a:cs typeface="Arial" panose="020B0604020202020204" pitchFamily="34" charset="0"/>
              </a:rPr>
              <a:t>their experiences as abuse</a:t>
            </a:r>
          </a:p>
          <a:p>
            <a:pPr marL="298323" indent="-298323" defTabSz="795528">
              <a:lnSpc>
                <a:spcPts val="2088"/>
              </a:lnSpc>
              <a:spcBef>
                <a:spcPct val="0"/>
              </a:spcBef>
              <a:spcAft>
                <a:spcPts val="1044"/>
              </a:spcAft>
              <a:buSzPct val="115000"/>
              <a:buFont typeface="Arial" panose="020B0604020202020204" pitchFamily="34" charset="0"/>
              <a:buChar char="•"/>
            </a:pPr>
            <a:r>
              <a:rPr lang="en-GB" altLang="en-US" sz="2000" dirty="0"/>
              <a:t>B</a:t>
            </a:r>
            <a:r>
              <a:rPr lang="en-GB" altLang="en-US" sz="2000" kern="1200" dirty="0">
                <a:solidFill>
                  <a:srgbClr val="12263F"/>
                </a:solidFill>
                <a:latin typeface="Arial" panose="020B0604020202020204" pitchFamily="34" charset="0"/>
                <a:ea typeface="+mn-ea"/>
                <a:cs typeface="Arial" panose="020B0604020202020204" pitchFamily="34" charset="0"/>
              </a:rPr>
              <a:t>e more prone to </a:t>
            </a:r>
            <a:r>
              <a:rPr lang="en-GB" altLang="en-US" sz="2000" b="1" kern="1200" dirty="0">
                <a:solidFill>
                  <a:srgbClr val="12263F"/>
                </a:solidFill>
                <a:latin typeface="Arial" panose="020B0604020202020204" pitchFamily="34" charset="0"/>
                <a:ea typeface="+mn-ea"/>
                <a:cs typeface="Arial" panose="020B0604020202020204" pitchFamily="34" charset="0"/>
              </a:rPr>
              <a:t>isolation or bullying</a:t>
            </a:r>
          </a:p>
          <a:p>
            <a:pPr marL="298323" indent="-298323" defTabSz="795528">
              <a:lnSpc>
                <a:spcPts val="2088"/>
              </a:lnSpc>
              <a:spcBef>
                <a:spcPct val="0"/>
              </a:spcBef>
              <a:spcAft>
                <a:spcPts val="1044"/>
              </a:spcAft>
              <a:buSzPct val="115000"/>
              <a:buFont typeface="Arial" panose="020B0604020202020204" pitchFamily="34" charset="0"/>
              <a:buChar char="•"/>
            </a:pPr>
            <a:r>
              <a:rPr lang="en-GB" altLang="en-US" sz="2000" dirty="0"/>
              <a:t>Find it </a:t>
            </a:r>
            <a:r>
              <a:rPr lang="en-GB" altLang="en-US" sz="2000" b="1" dirty="0"/>
              <a:t>harder to communicate their feelings and emotions</a:t>
            </a:r>
            <a:endParaRPr lang="en-GB" altLang="en-US" sz="2000" b="1" kern="1200" dirty="0">
              <a:solidFill>
                <a:srgbClr val="12263F"/>
              </a:solidFill>
            </a:endParaRPr>
          </a:p>
          <a:p>
            <a:pPr defTabSz="795528">
              <a:lnSpc>
                <a:spcPts val="2088"/>
              </a:lnSpc>
              <a:spcBef>
                <a:spcPct val="0"/>
              </a:spcBef>
              <a:spcAft>
                <a:spcPts val="1044"/>
              </a:spcAft>
              <a:buSzPct val="115000"/>
            </a:pPr>
            <a:r>
              <a:rPr lang="en-GB" altLang="en-US" sz="2000" kern="1200" dirty="0">
                <a:solidFill>
                  <a:srgbClr val="12263F"/>
                </a:solidFill>
                <a:latin typeface="Arial" panose="020B0604020202020204" pitchFamily="34" charset="0"/>
                <a:ea typeface="+mn-ea"/>
                <a:cs typeface="Arial" panose="020B0604020202020204" pitchFamily="34" charset="0"/>
              </a:rPr>
              <a:t>Signs of </a:t>
            </a:r>
            <a:r>
              <a:rPr lang="en-GB" altLang="en-US" sz="2000" b="1" kern="1200" dirty="0">
                <a:solidFill>
                  <a:srgbClr val="12263F"/>
                </a:solidFill>
                <a:latin typeface="Arial" panose="020B0604020202020204" pitchFamily="34" charset="0"/>
                <a:ea typeface="+mn-ea"/>
                <a:cs typeface="Arial" panose="020B0604020202020204" pitchFamily="34" charset="0"/>
              </a:rPr>
              <a:t>abuse might also be missed </a:t>
            </a:r>
            <a:r>
              <a:rPr lang="en-GB" altLang="en-US" sz="2000" kern="1200" dirty="0">
                <a:solidFill>
                  <a:srgbClr val="12263F"/>
                </a:solidFill>
                <a:latin typeface="Arial" panose="020B0604020202020204" pitchFamily="34" charset="0"/>
                <a:ea typeface="+mn-ea"/>
                <a:cs typeface="Arial" panose="020B0604020202020204" pitchFamily="34" charset="0"/>
              </a:rPr>
              <a:t>or dismissed.</a:t>
            </a:r>
            <a:r>
              <a:rPr lang="en-GB" altLang="en-US" sz="2000" dirty="0"/>
              <a:t/>
            </a:r>
            <a:br>
              <a:rPr lang="en-GB" altLang="en-US" sz="2000" dirty="0"/>
            </a:br>
            <a:r>
              <a:rPr lang="en-GB" altLang="en-US" sz="2000" dirty="0"/>
              <a:t/>
            </a:r>
            <a:br>
              <a:rPr lang="en-GB" altLang="en-US" sz="2000" dirty="0"/>
            </a:br>
            <a:r>
              <a:rPr lang="en-GB" altLang="en-US" sz="2000" kern="1200" dirty="0">
                <a:solidFill>
                  <a:srgbClr val="12263F"/>
                </a:solidFill>
                <a:latin typeface="Arial" panose="020B0604020202020204" pitchFamily="34" charset="0"/>
                <a:ea typeface="+mn-ea"/>
                <a:cs typeface="Arial" panose="020B0604020202020204" pitchFamily="34" charset="0"/>
              </a:rPr>
              <a:t>Many forms of SEND are </a:t>
            </a:r>
            <a:r>
              <a:rPr lang="en-GB" altLang="en-US" sz="2000" b="1" kern="1200" dirty="0">
                <a:solidFill>
                  <a:srgbClr val="12263F"/>
                </a:solidFill>
                <a:latin typeface="Arial" panose="020B0604020202020204" pitchFamily="34" charset="0"/>
                <a:ea typeface="+mn-ea"/>
                <a:cs typeface="Arial" panose="020B0604020202020204" pitchFamily="34" charset="0"/>
              </a:rPr>
              <a:t>invisible</a:t>
            </a:r>
            <a:r>
              <a:rPr lang="en-GB" altLang="en-US" sz="2000" kern="1200" dirty="0">
                <a:solidFill>
                  <a:srgbClr val="12263F"/>
                </a:solidFill>
                <a:latin typeface="Arial" panose="020B0604020202020204" pitchFamily="34" charset="0"/>
                <a:ea typeface="+mn-ea"/>
                <a:cs typeface="Arial" panose="020B0604020202020204" pitchFamily="34" charset="0"/>
              </a:rPr>
              <a:t> – this doesn’t mean </a:t>
            </a:r>
            <a:r>
              <a:rPr lang="en-GB" altLang="en-US" sz="2000" kern="1200" dirty="0" smtClean="0">
                <a:solidFill>
                  <a:srgbClr val="12263F"/>
                </a:solidFill>
                <a:latin typeface="Arial" panose="020B0604020202020204" pitchFamily="34" charset="0"/>
                <a:ea typeface="+mn-ea"/>
                <a:cs typeface="Arial" panose="020B0604020202020204" pitchFamily="34" charset="0"/>
              </a:rPr>
              <a:t>these children are </a:t>
            </a:r>
            <a:r>
              <a:rPr lang="en-GB" altLang="en-US" sz="2000" b="1" kern="1200" dirty="0">
                <a:solidFill>
                  <a:srgbClr val="12263F"/>
                </a:solidFill>
                <a:latin typeface="Arial" panose="020B0604020202020204" pitchFamily="34" charset="0"/>
                <a:ea typeface="+mn-ea"/>
                <a:cs typeface="Arial" panose="020B0604020202020204" pitchFamily="34" charset="0"/>
              </a:rPr>
              <a:t>less vulnerable</a:t>
            </a:r>
            <a:r>
              <a:rPr lang="en-GB" altLang="en-US" sz="2000" kern="1200" dirty="0">
                <a:solidFill>
                  <a:srgbClr val="12263F"/>
                </a:solidFill>
                <a:latin typeface="Arial" panose="020B0604020202020204" pitchFamily="34" charset="0"/>
                <a:ea typeface="+mn-ea"/>
                <a:cs typeface="Arial" panose="020B0604020202020204" pitchFamily="34" charset="0"/>
              </a:rPr>
              <a:t>.</a:t>
            </a:r>
            <a:endParaRPr lang="en-GB" altLang="en-US" sz="2000" dirty="0"/>
          </a:p>
        </p:txBody>
      </p:sp>
      <p:sp>
        <p:nvSpPr>
          <p:cNvPr id="19" name="Content Placeholder 2">
            <a:extLst>
              <a:ext uri="{FF2B5EF4-FFF2-40B4-BE49-F238E27FC236}">
                <a16:creationId xmlns:a16="http://schemas.microsoft.com/office/drawing/2014/main" id="{688B6C20-94E9-5CB1-6088-6241F4BE3886}"/>
              </a:ext>
            </a:extLst>
          </p:cNvPr>
          <p:cNvSpPr txBox="1">
            <a:spLocks/>
          </p:cNvSpPr>
          <p:nvPr/>
        </p:nvSpPr>
        <p:spPr>
          <a:xfrm>
            <a:off x="633504" y="1067903"/>
            <a:ext cx="6377799" cy="3848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2263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95528">
              <a:lnSpc>
                <a:spcPts val="2088"/>
              </a:lnSpc>
              <a:spcBef>
                <a:spcPct val="0"/>
              </a:spcBef>
              <a:spcAft>
                <a:spcPts val="1044"/>
              </a:spcAft>
              <a:buSzPct val="115000"/>
            </a:pPr>
            <a:r>
              <a:rPr lang="en-US" altLang="en-US" kern="1200" dirty="0">
                <a:solidFill>
                  <a:srgbClr val="12263F"/>
                </a:solidFill>
                <a:latin typeface="Arial" panose="020B0604020202020204" pitchFamily="34" charset="0"/>
                <a:ea typeface="+mn-ea"/>
                <a:cs typeface="Arial" panose="020B0604020202020204" pitchFamily="34" charset="0"/>
              </a:rPr>
              <a:t>They can be more vulnerable because they might:</a:t>
            </a:r>
            <a:endParaRPr lang="en-US" altLang="en-US" dirty="0"/>
          </a:p>
        </p:txBody>
      </p:sp>
      <p:pic>
        <p:nvPicPr>
          <p:cNvPr id="2" name="Picture 1" descr="A group of girls sitting at a desk&#10;&#10;AI-generated content may be incorrect.">
            <a:extLst>
              <a:ext uri="{FF2B5EF4-FFF2-40B4-BE49-F238E27FC236}">
                <a16:creationId xmlns:a16="http://schemas.microsoft.com/office/drawing/2014/main" id="{BA9F98F3-AA33-D728-A885-491A28BC6D9B}"/>
              </a:ext>
            </a:extLst>
          </p:cNvPr>
          <p:cNvPicPr>
            <a:picLocks noChangeAspect="1"/>
          </p:cNvPicPr>
          <p:nvPr/>
        </p:nvPicPr>
        <p:blipFill>
          <a:blip r:embed="rId3"/>
          <a:srcRect t="16658" r="-3810" b="21666"/>
          <a:stretch/>
        </p:blipFill>
        <p:spPr>
          <a:xfrm>
            <a:off x="8184630" y="1018485"/>
            <a:ext cx="3652040" cy="3254620"/>
          </a:xfrm>
          <a:prstGeom prst="rect">
            <a:avLst/>
          </a:prstGeom>
        </p:spPr>
      </p:pic>
    </p:spTree>
    <p:extLst>
      <p:ext uri="{BB962C8B-B14F-4D97-AF65-F5344CB8AC3E}">
        <p14:creationId xmlns:p14="http://schemas.microsoft.com/office/powerpoint/2010/main" val="18811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
            <a:extLst>
              <a:ext uri="{FF2B5EF4-FFF2-40B4-BE49-F238E27FC236}">
                <a16:creationId xmlns:a16="http://schemas.microsoft.com/office/drawing/2014/main" id="{A9172E1E-D7F3-4724-FF6B-DB26E4489F10}"/>
              </a:ext>
            </a:extLst>
          </p:cNvPr>
          <p:cNvSpPr/>
          <p:nvPr/>
        </p:nvSpPr>
        <p:spPr>
          <a:xfrm>
            <a:off x="610724" y="548680"/>
            <a:ext cx="8653542" cy="3730168"/>
          </a:xfrm>
          <a:prstGeom prst="roundRect">
            <a:avLst>
              <a:gd name="adj" fmla="val 1034"/>
            </a:avLst>
          </a:prstGeom>
          <a:solidFill>
            <a:srgbClr val="E4E9E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F5A850E-7402-C874-8190-FF5FBBCFFCE9}"/>
              </a:ext>
            </a:extLst>
          </p:cNvPr>
          <p:cNvSpPr>
            <a:spLocks noGrp="1"/>
          </p:cNvSpPr>
          <p:nvPr>
            <p:ph type="title" idx="4294967295"/>
          </p:nvPr>
        </p:nvSpPr>
        <p:spPr>
          <a:xfrm>
            <a:off x="191344" y="746321"/>
            <a:ext cx="4936824" cy="657225"/>
          </a:xfrm>
          <a:prstGeom prst="rect">
            <a:avLst/>
          </a:prstGeom>
        </p:spPr>
        <p:txBody>
          <a:bodyPr/>
          <a:lstStyle/>
          <a:p>
            <a:r>
              <a:rPr lang="en-US" sz="4000" b="1" dirty="0">
                <a:solidFill>
                  <a:srgbClr val="830065"/>
                </a:solidFill>
              </a:rPr>
              <a:t>Let’s discuss …</a:t>
            </a:r>
            <a:endParaRPr lang="en-GB" sz="4000" b="1" dirty="0">
              <a:solidFill>
                <a:srgbClr val="830065"/>
              </a:solidFill>
            </a:endParaRPr>
          </a:p>
        </p:txBody>
      </p:sp>
      <p:sp>
        <p:nvSpPr>
          <p:cNvPr id="6" name="Text Placeholder 2">
            <a:extLst>
              <a:ext uri="{FF2B5EF4-FFF2-40B4-BE49-F238E27FC236}">
                <a16:creationId xmlns:a16="http://schemas.microsoft.com/office/drawing/2014/main" id="{987FA3F3-8FA3-B383-6AA8-7831C7F1F246}"/>
              </a:ext>
            </a:extLst>
          </p:cNvPr>
          <p:cNvSpPr txBox="1">
            <a:spLocks/>
          </p:cNvSpPr>
          <p:nvPr/>
        </p:nvSpPr>
        <p:spPr>
          <a:xfrm>
            <a:off x="1991544" y="1772816"/>
            <a:ext cx="6029453" cy="17857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2263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2263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2263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2263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12263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ct val="0"/>
              </a:spcBef>
              <a:spcAft>
                <a:spcPts val="1200"/>
              </a:spcAft>
              <a:buSzPct val="115000"/>
            </a:pPr>
            <a:r>
              <a:rPr lang="en-GB" altLang="en-US" sz="2400" b="1" dirty="0"/>
              <a:t>What do we mean by ‘abuse’? </a:t>
            </a:r>
          </a:p>
          <a:p>
            <a:pPr marL="342900" indent="-342900">
              <a:lnSpc>
                <a:spcPts val="2400"/>
              </a:lnSpc>
              <a:spcBef>
                <a:spcPct val="0"/>
              </a:spcBef>
              <a:spcAft>
                <a:spcPts val="1200"/>
              </a:spcAft>
              <a:buSzPct val="115000"/>
              <a:buFont typeface="Arial" panose="020B0604020202020204" pitchFamily="34" charset="0"/>
              <a:buChar char="•"/>
            </a:pPr>
            <a:r>
              <a:rPr lang="en-GB" altLang="en-US" sz="2400" dirty="0"/>
              <a:t>What would you define it as?</a:t>
            </a:r>
          </a:p>
          <a:p>
            <a:pPr marL="342900" indent="-342900">
              <a:lnSpc>
                <a:spcPts val="2400"/>
              </a:lnSpc>
              <a:spcBef>
                <a:spcPct val="0"/>
              </a:spcBef>
              <a:spcAft>
                <a:spcPts val="1200"/>
              </a:spcAft>
              <a:buSzPct val="115000"/>
              <a:buFont typeface="Arial" panose="020B0604020202020204" pitchFamily="34" charset="0"/>
              <a:buChar char="•"/>
            </a:pPr>
            <a:r>
              <a:rPr lang="en-GB" altLang="en-US" sz="2400" dirty="0"/>
              <a:t>Where can abuse take place?</a:t>
            </a:r>
          </a:p>
        </p:txBody>
      </p:sp>
      <p:pic>
        <p:nvPicPr>
          <p:cNvPr id="4" name="Picture 3"/>
          <p:cNvPicPr>
            <a:picLocks noChangeAspect="1"/>
          </p:cNvPicPr>
          <p:nvPr/>
        </p:nvPicPr>
        <p:blipFill>
          <a:blip r:embed="rId3"/>
          <a:stretch>
            <a:fillRect/>
          </a:stretch>
        </p:blipFill>
        <p:spPr>
          <a:xfrm>
            <a:off x="7144392" y="1034276"/>
            <a:ext cx="4514850" cy="2581275"/>
          </a:xfrm>
          <a:prstGeom prst="rect">
            <a:avLst/>
          </a:prstGeom>
        </p:spPr>
      </p:pic>
    </p:spTree>
    <p:extLst>
      <p:ext uri="{BB962C8B-B14F-4D97-AF65-F5344CB8AC3E}">
        <p14:creationId xmlns:p14="http://schemas.microsoft.com/office/powerpoint/2010/main" val="68396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1C1694C-3156-4CB8-881B-C513D71E1F45}"/>
              </a:ext>
            </a:extLst>
          </p:cNvPr>
          <p:cNvSpPr txBox="1">
            <a:spLocks/>
          </p:cNvSpPr>
          <p:nvPr/>
        </p:nvSpPr>
        <p:spPr>
          <a:xfrm>
            <a:off x="767408" y="548680"/>
            <a:ext cx="6633287" cy="6052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830065"/>
                </a:solidFill>
                <a:latin typeface="Arial" panose="020B0604020202020204" pitchFamily="34" charset="0"/>
                <a:cs typeface="Arial" panose="020B0604020202020204" pitchFamily="34" charset="0"/>
              </a:rPr>
              <a:t>Let’s take a look … </a:t>
            </a:r>
          </a:p>
        </p:txBody>
      </p:sp>
      <p:sp>
        <p:nvSpPr>
          <p:cNvPr id="10" name="Rectangle 9">
            <a:extLst>
              <a:ext uri="{FF2B5EF4-FFF2-40B4-BE49-F238E27FC236}">
                <a16:creationId xmlns:a16="http://schemas.microsoft.com/office/drawing/2014/main" id="{D6627655-B156-441F-FCF7-7AADE0D51968}"/>
              </a:ext>
            </a:extLst>
          </p:cNvPr>
          <p:cNvSpPr/>
          <p:nvPr/>
        </p:nvSpPr>
        <p:spPr>
          <a:xfrm>
            <a:off x="1559496" y="1700808"/>
            <a:ext cx="8545780" cy="3693319"/>
          </a:xfrm>
          <a:prstGeom prst="rect">
            <a:avLst/>
          </a:prstGeom>
        </p:spPr>
        <p:txBody>
          <a:bodyPr wrap="square" lIns="0" tIns="0" rIns="0" bIns="0">
            <a:spAutoFit/>
          </a:bodyPr>
          <a:lstStyle/>
          <a:p>
            <a:pPr marL="342900" indent="-342900">
              <a:buFont typeface="Arial" panose="020B0604020202020204" pitchFamily="34" charset="0"/>
              <a:buChar char="•"/>
            </a:pPr>
            <a:r>
              <a:rPr lang="en-US" sz="2400" baseline="0" dirty="0">
                <a:solidFill>
                  <a:srgbClr val="12263F"/>
                </a:solidFill>
                <a:latin typeface="Arial" panose="020B0604020202020204" pitchFamily="34" charset="0"/>
                <a:cs typeface="Arial" panose="020B0604020202020204" pitchFamily="34" charset="0"/>
              </a:rPr>
              <a:t>Abuse is a form of maltreatment of a child, where someone inflicts harm on a child, or fails to act to prevent harm</a:t>
            </a:r>
            <a:br>
              <a:rPr lang="en-US" sz="2400" baseline="0" dirty="0">
                <a:solidFill>
                  <a:srgbClr val="12263F"/>
                </a:solidFill>
                <a:latin typeface="Arial" panose="020B0604020202020204" pitchFamily="34" charset="0"/>
                <a:cs typeface="Arial" panose="020B0604020202020204" pitchFamily="34" charset="0"/>
              </a:rPr>
            </a:br>
            <a:endParaRPr lang="en-US" sz="2400" baseline="0" dirty="0">
              <a:solidFill>
                <a:srgbClr val="1226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aseline="0" dirty="0">
                <a:solidFill>
                  <a:srgbClr val="12263F"/>
                </a:solidFill>
                <a:latin typeface="Arial" panose="020B0604020202020204" pitchFamily="34" charset="0"/>
                <a:cs typeface="Arial" panose="020B0604020202020204" pitchFamily="34" charset="0"/>
              </a:rPr>
              <a:t>‘Harm’ can include ill treatment that isn’t physical, as wel</a:t>
            </a:r>
            <a:r>
              <a:rPr lang="en-US" sz="2400" dirty="0">
                <a:solidFill>
                  <a:srgbClr val="12263F"/>
                </a:solidFill>
                <a:latin typeface="Arial" panose="020B0604020202020204" pitchFamily="34" charset="0"/>
                <a:cs typeface="Arial" panose="020B0604020202020204" pitchFamily="34" charset="0"/>
              </a:rPr>
              <a:t>l as</a:t>
            </a:r>
            <a:r>
              <a:rPr lang="en-US" sz="2400" baseline="0" dirty="0">
                <a:solidFill>
                  <a:srgbClr val="12263F"/>
                </a:solidFill>
                <a:latin typeface="Arial" panose="020B0604020202020204" pitchFamily="34" charset="0"/>
                <a:cs typeface="Arial" panose="020B0604020202020204" pitchFamily="34" charset="0"/>
              </a:rPr>
              <a:t> the impact of witnessing the ill treatment of others</a:t>
            </a:r>
            <a:br>
              <a:rPr lang="en-US" sz="2400" baseline="0" dirty="0">
                <a:solidFill>
                  <a:srgbClr val="12263F"/>
                </a:solidFill>
                <a:latin typeface="Arial" panose="020B0604020202020204" pitchFamily="34" charset="0"/>
                <a:cs typeface="Arial" panose="020B0604020202020204" pitchFamily="34" charset="0"/>
              </a:rPr>
            </a:br>
            <a:endParaRPr lang="en-GB" sz="2400" baseline="0" dirty="0">
              <a:solidFill>
                <a:srgbClr val="1226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aseline="0" dirty="0">
                <a:solidFill>
                  <a:srgbClr val="12263F"/>
                </a:solidFill>
                <a:latin typeface="Arial" panose="020B0604020202020204" pitchFamily="34" charset="0"/>
                <a:cs typeface="Arial" panose="020B0604020202020204" pitchFamily="34" charset="0"/>
              </a:rPr>
              <a:t>Children can be at risk of abuse in situations both outside and within their families</a:t>
            </a:r>
            <a:br>
              <a:rPr lang="en-GB" sz="2400" baseline="0" dirty="0">
                <a:solidFill>
                  <a:srgbClr val="12263F"/>
                </a:solidFill>
                <a:latin typeface="Arial" panose="020B0604020202020204" pitchFamily="34" charset="0"/>
                <a:cs typeface="Arial" panose="020B0604020202020204" pitchFamily="34" charset="0"/>
              </a:rPr>
            </a:br>
            <a:endParaRPr lang="en-GB" sz="2400" baseline="0" dirty="0">
              <a:solidFill>
                <a:srgbClr val="1226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aseline="0" dirty="0">
                <a:solidFill>
                  <a:srgbClr val="12263F"/>
                </a:solidFill>
                <a:latin typeface="Arial" panose="020B0604020202020204" pitchFamily="34" charset="0"/>
                <a:cs typeface="Arial" panose="020B0604020202020204" pitchFamily="34" charset="0"/>
              </a:rPr>
              <a:t>It can happen online and offline</a:t>
            </a:r>
            <a:endParaRPr lang="en-GB" altLang="en-US" sz="3600" dirty="0">
              <a:solidFill>
                <a:srgbClr val="1226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54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B9F5A36-7FB2-D5F7-0AC9-5D3B0512404E}"/>
              </a:ext>
            </a:extLst>
          </p:cNvPr>
          <p:cNvSpPr/>
          <p:nvPr/>
        </p:nvSpPr>
        <p:spPr>
          <a:xfrm>
            <a:off x="2879150" y="332656"/>
            <a:ext cx="2668082" cy="120746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spcBef>
                <a:spcPct val="0"/>
              </a:spcBef>
              <a:spcAft>
                <a:spcPts val="1200"/>
              </a:spcAft>
              <a:buSzPct val="115000"/>
            </a:pPr>
            <a:r>
              <a:rPr lang="en-GB" altLang="en-US" b="1" dirty="0">
                <a:solidFill>
                  <a:srgbClr val="12263F"/>
                </a:solidFill>
                <a:latin typeface="Arial" panose="020B0604020202020204" pitchFamily="34" charset="0"/>
                <a:cs typeface="Arial" panose="020B0604020202020204" pitchFamily="34" charset="0"/>
              </a:rPr>
              <a:t>Physical abuse</a:t>
            </a:r>
          </a:p>
        </p:txBody>
      </p:sp>
      <p:sp>
        <p:nvSpPr>
          <p:cNvPr id="6" name="Rounded Rectangle 5">
            <a:extLst>
              <a:ext uri="{FF2B5EF4-FFF2-40B4-BE49-F238E27FC236}">
                <a16:creationId xmlns:a16="http://schemas.microsoft.com/office/drawing/2014/main" id="{56844ADC-8BAB-A987-D328-18B7B35F7ACB}"/>
              </a:ext>
            </a:extLst>
          </p:cNvPr>
          <p:cNvSpPr/>
          <p:nvPr/>
        </p:nvSpPr>
        <p:spPr>
          <a:xfrm>
            <a:off x="1219455" y="4036770"/>
            <a:ext cx="2668082" cy="120746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spcBef>
                <a:spcPct val="0"/>
              </a:spcBef>
              <a:spcAft>
                <a:spcPts val="1200"/>
              </a:spcAft>
              <a:buSzPct val="115000"/>
            </a:pPr>
            <a:r>
              <a:rPr lang="en-GB" altLang="en-US" b="1" dirty="0">
                <a:solidFill>
                  <a:srgbClr val="12263F"/>
                </a:solidFill>
                <a:latin typeface="Arial" panose="020B0604020202020204" pitchFamily="34" charset="0"/>
                <a:cs typeface="Arial" panose="020B0604020202020204" pitchFamily="34" charset="0"/>
              </a:rPr>
              <a:t>Sexual abuse</a:t>
            </a:r>
          </a:p>
        </p:txBody>
      </p:sp>
      <p:sp>
        <p:nvSpPr>
          <p:cNvPr id="7" name="Rounded Rectangle 6">
            <a:extLst>
              <a:ext uri="{FF2B5EF4-FFF2-40B4-BE49-F238E27FC236}">
                <a16:creationId xmlns:a16="http://schemas.microsoft.com/office/drawing/2014/main" id="{F8C1C1E6-FF51-0CD7-626E-6F2784543C95}"/>
              </a:ext>
            </a:extLst>
          </p:cNvPr>
          <p:cNvSpPr/>
          <p:nvPr/>
        </p:nvSpPr>
        <p:spPr>
          <a:xfrm>
            <a:off x="6888088" y="3861048"/>
            <a:ext cx="2407651" cy="120746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spcBef>
                <a:spcPct val="0"/>
              </a:spcBef>
              <a:spcAft>
                <a:spcPts val="1200"/>
              </a:spcAft>
              <a:buSzPct val="115000"/>
            </a:pPr>
            <a:r>
              <a:rPr lang="en-GB" altLang="en-US" b="1" dirty="0">
                <a:solidFill>
                  <a:srgbClr val="12263F"/>
                </a:solidFill>
                <a:latin typeface="Arial" panose="020B0604020202020204" pitchFamily="34" charset="0"/>
                <a:cs typeface="Arial" panose="020B0604020202020204" pitchFamily="34" charset="0"/>
              </a:rPr>
              <a:t>Emotional</a:t>
            </a:r>
            <a:br>
              <a:rPr lang="en-GB" altLang="en-US" b="1" dirty="0">
                <a:solidFill>
                  <a:srgbClr val="12263F"/>
                </a:solidFill>
                <a:latin typeface="Arial" panose="020B0604020202020204" pitchFamily="34" charset="0"/>
                <a:cs typeface="Arial" panose="020B0604020202020204" pitchFamily="34" charset="0"/>
              </a:rPr>
            </a:br>
            <a:r>
              <a:rPr lang="en-GB" altLang="en-US" b="1" dirty="0">
                <a:solidFill>
                  <a:srgbClr val="12263F"/>
                </a:solidFill>
                <a:latin typeface="Arial" panose="020B0604020202020204" pitchFamily="34" charset="0"/>
                <a:cs typeface="Arial" panose="020B0604020202020204" pitchFamily="34" charset="0"/>
              </a:rPr>
              <a:t>abuse</a:t>
            </a:r>
          </a:p>
        </p:txBody>
      </p:sp>
      <p:sp>
        <p:nvSpPr>
          <p:cNvPr id="8" name="Rounded Rectangle 7">
            <a:extLst>
              <a:ext uri="{FF2B5EF4-FFF2-40B4-BE49-F238E27FC236}">
                <a16:creationId xmlns:a16="http://schemas.microsoft.com/office/drawing/2014/main" id="{CF688DCF-BABB-05DD-D107-815007B5C1AA}"/>
              </a:ext>
            </a:extLst>
          </p:cNvPr>
          <p:cNvSpPr/>
          <p:nvPr/>
        </p:nvSpPr>
        <p:spPr>
          <a:xfrm>
            <a:off x="8803807" y="2231428"/>
            <a:ext cx="2097439" cy="120746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spcBef>
                <a:spcPct val="0"/>
              </a:spcBef>
              <a:spcAft>
                <a:spcPts val="1200"/>
              </a:spcAft>
              <a:buSzPct val="115000"/>
            </a:pPr>
            <a:r>
              <a:rPr lang="en-GB" altLang="en-US" b="1" dirty="0">
                <a:solidFill>
                  <a:srgbClr val="12263F"/>
                </a:solidFill>
                <a:latin typeface="Arial" panose="020B0604020202020204" pitchFamily="34" charset="0"/>
                <a:cs typeface="Arial" panose="020B0604020202020204" pitchFamily="34" charset="0"/>
              </a:rPr>
              <a:t>Neglect</a:t>
            </a:r>
          </a:p>
        </p:txBody>
      </p:sp>
      <p:pic>
        <p:nvPicPr>
          <p:cNvPr id="5" name="Picture 4"/>
          <p:cNvPicPr>
            <a:picLocks noChangeAspect="1"/>
          </p:cNvPicPr>
          <p:nvPr/>
        </p:nvPicPr>
        <p:blipFill rotWithShape="1">
          <a:blip r:embed="rId3"/>
          <a:srcRect b="12697"/>
          <a:stretch/>
        </p:blipFill>
        <p:spPr>
          <a:xfrm>
            <a:off x="4413184" y="2230292"/>
            <a:ext cx="2066925" cy="2569507"/>
          </a:xfrm>
          <a:prstGeom prst="rect">
            <a:avLst/>
          </a:prstGeom>
        </p:spPr>
      </p:pic>
      <p:pic>
        <p:nvPicPr>
          <p:cNvPr id="9" name="Picture 8"/>
          <p:cNvPicPr>
            <a:picLocks noChangeAspect="1"/>
          </p:cNvPicPr>
          <p:nvPr/>
        </p:nvPicPr>
        <p:blipFill rotWithShape="1">
          <a:blip r:embed="rId4"/>
          <a:srcRect l="3877" t="8184" r="-3877" b="8589"/>
          <a:stretch/>
        </p:blipFill>
        <p:spPr>
          <a:xfrm>
            <a:off x="839416" y="427168"/>
            <a:ext cx="1857375" cy="2425768"/>
          </a:xfrm>
          <a:prstGeom prst="rect">
            <a:avLst/>
          </a:prstGeom>
        </p:spPr>
      </p:pic>
      <p:pic>
        <p:nvPicPr>
          <p:cNvPr id="10" name="Picture 9"/>
          <p:cNvPicPr>
            <a:picLocks noChangeAspect="1"/>
          </p:cNvPicPr>
          <p:nvPr/>
        </p:nvPicPr>
        <p:blipFill>
          <a:blip r:embed="rId5"/>
          <a:stretch>
            <a:fillRect/>
          </a:stretch>
        </p:blipFill>
        <p:spPr>
          <a:xfrm>
            <a:off x="8759485" y="350168"/>
            <a:ext cx="2444361" cy="1791841"/>
          </a:xfrm>
          <a:prstGeom prst="rect">
            <a:avLst/>
          </a:prstGeom>
        </p:spPr>
      </p:pic>
    </p:spTree>
    <p:extLst>
      <p:ext uri="{BB962C8B-B14F-4D97-AF65-F5344CB8AC3E}">
        <p14:creationId xmlns:p14="http://schemas.microsoft.com/office/powerpoint/2010/main" val="123025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45" y="0"/>
            <a:ext cx="10978035" cy="633230"/>
          </a:xfrm>
        </p:spPr>
        <p:txBody>
          <a:bodyPr/>
          <a:lstStyle/>
          <a:p>
            <a:r>
              <a:rPr lang="en-GB" sz="4000" dirty="0" smtClean="0"/>
              <a:t>Why is Safeguarding so important?</a:t>
            </a:r>
            <a:endParaRPr lang="en-GB" sz="4000" dirty="0"/>
          </a:p>
        </p:txBody>
      </p:sp>
      <p:sp>
        <p:nvSpPr>
          <p:cNvPr id="3" name="Content Placeholder 2"/>
          <p:cNvSpPr>
            <a:spLocks noGrp="1"/>
          </p:cNvSpPr>
          <p:nvPr>
            <p:ph sz="half" idx="1"/>
          </p:nvPr>
        </p:nvSpPr>
        <p:spPr>
          <a:xfrm>
            <a:off x="581245" y="836712"/>
            <a:ext cx="10945520" cy="4282500"/>
          </a:xfrm>
        </p:spPr>
        <p:txBody>
          <a:bodyPr/>
          <a:lstStyle/>
          <a:p>
            <a:r>
              <a:rPr lang="en-US" sz="2000" b="0" dirty="0">
                <a:solidFill>
                  <a:schemeClr val="tx1"/>
                </a:solidFill>
              </a:rPr>
              <a:t>Blackpool is the most deprived district in the Index </a:t>
            </a:r>
            <a:r>
              <a:rPr lang="en-US" sz="2000" b="0" dirty="0" smtClean="0">
                <a:solidFill>
                  <a:schemeClr val="tx1"/>
                </a:solidFill>
              </a:rPr>
              <a:t>of </a:t>
            </a:r>
            <a:r>
              <a:rPr lang="en-US" sz="2000" b="0" dirty="0">
                <a:solidFill>
                  <a:schemeClr val="tx1"/>
                </a:solidFill>
              </a:rPr>
              <a:t>Multiple Deprivation against all local authorities </a:t>
            </a:r>
          </a:p>
          <a:p>
            <a:r>
              <a:rPr lang="en-US" sz="2000" b="0" dirty="0">
                <a:solidFill>
                  <a:schemeClr val="tx1"/>
                </a:solidFill>
              </a:rPr>
              <a:t>in England</a:t>
            </a:r>
            <a:r>
              <a:rPr lang="en-US" sz="2000" b="0" dirty="0" smtClean="0">
                <a:solidFill>
                  <a:schemeClr val="tx1"/>
                </a:solidFill>
              </a:rPr>
              <a:t>. Approximately </a:t>
            </a:r>
            <a:r>
              <a:rPr lang="en-US" sz="2000" b="0" dirty="0">
                <a:solidFill>
                  <a:schemeClr val="tx1"/>
                </a:solidFill>
              </a:rPr>
              <a:t>32.9% (8,237) of children live in relative low-income </a:t>
            </a:r>
            <a:r>
              <a:rPr lang="en-US" sz="2000" b="0" dirty="0" smtClean="0">
                <a:solidFill>
                  <a:schemeClr val="tx1"/>
                </a:solidFill>
              </a:rPr>
              <a:t>families</a:t>
            </a:r>
          </a:p>
          <a:p>
            <a:endParaRPr lang="en-US" sz="2000" b="0" dirty="0">
              <a:solidFill>
                <a:schemeClr val="tx1"/>
              </a:solidFill>
            </a:endParaRPr>
          </a:p>
          <a:p>
            <a:r>
              <a:rPr lang="en-US" sz="2000" dirty="0">
                <a:solidFill>
                  <a:schemeClr val="tx1"/>
                </a:solidFill>
              </a:rPr>
              <a:t>Crime and Anti-Social </a:t>
            </a:r>
            <a:r>
              <a:rPr lang="en-US" sz="2000" dirty="0" err="1">
                <a:solidFill>
                  <a:schemeClr val="tx1"/>
                </a:solidFill>
              </a:rPr>
              <a:t>Behaviour</a:t>
            </a:r>
            <a:r>
              <a:rPr lang="en-US" sz="2000" dirty="0">
                <a:solidFill>
                  <a:schemeClr val="tx1"/>
                </a:solidFill>
              </a:rPr>
              <a:t> headlines</a:t>
            </a:r>
          </a:p>
          <a:p>
            <a:pPr marL="342900" indent="-342900">
              <a:buFont typeface="Arial" panose="020B0604020202020204" pitchFamily="34" charset="0"/>
              <a:buChar char="•"/>
            </a:pPr>
            <a:r>
              <a:rPr lang="en-US" sz="2000" b="0" dirty="0" smtClean="0">
                <a:solidFill>
                  <a:schemeClr val="tx1"/>
                </a:solidFill>
              </a:rPr>
              <a:t>Blackpool </a:t>
            </a:r>
            <a:r>
              <a:rPr lang="en-US" sz="2000" b="0" dirty="0">
                <a:solidFill>
                  <a:schemeClr val="tx1"/>
                </a:solidFill>
              </a:rPr>
              <a:t>had the highest rate of all crime per 1000 population across the county in 2024.</a:t>
            </a:r>
          </a:p>
          <a:p>
            <a:pPr marL="342900" indent="-342900">
              <a:buFont typeface="Arial" panose="020B0604020202020204" pitchFamily="34" charset="0"/>
              <a:buChar char="•"/>
            </a:pPr>
            <a:r>
              <a:rPr lang="en-US" sz="2000" b="0" dirty="0" smtClean="0">
                <a:solidFill>
                  <a:schemeClr val="tx1"/>
                </a:solidFill>
              </a:rPr>
              <a:t>Blackpool </a:t>
            </a:r>
            <a:r>
              <a:rPr lang="en-US" sz="2000" b="0" dirty="0">
                <a:solidFill>
                  <a:schemeClr val="tx1"/>
                </a:solidFill>
              </a:rPr>
              <a:t>had the peak volume and rates across Lancashire for robbery, vehicle crime, and violent crime. </a:t>
            </a:r>
          </a:p>
          <a:p>
            <a:pPr marL="342900" indent="-342900">
              <a:buFont typeface="Arial" panose="020B0604020202020204" pitchFamily="34" charset="0"/>
              <a:buChar char="•"/>
            </a:pPr>
            <a:r>
              <a:rPr lang="en-US" sz="2000" b="0" dirty="0" smtClean="0">
                <a:solidFill>
                  <a:schemeClr val="tx1"/>
                </a:solidFill>
              </a:rPr>
              <a:t>Anti-Social </a:t>
            </a:r>
            <a:r>
              <a:rPr lang="en-US" sz="2000" b="0" dirty="0" err="1">
                <a:solidFill>
                  <a:schemeClr val="tx1"/>
                </a:solidFill>
              </a:rPr>
              <a:t>Behaviour</a:t>
            </a:r>
            <a:r>
              <a:rPr lang="en-US" sz="2000" b="0" dirty="0">
                <a:solidFill>
                  <a:schemeClr val="tx1"/>
                </a:solidFill>
              </a:rPr>
              <a:t> incidents – Blackpool had the peak volume and rate per 1000 population across </a:t>
            </a:r>
            <a:r>
              <a:rPr lang="en-US" sz="2000" b="0" dirty="0" smtClean="0">
                <a:solidFill>
                  <a:schemeClr val="tx1"/>
                </a:solidFill>
              </a:rPr>
              <a:t>Lancashire </a:t>
            </a:r>
            <a:r>
              <a:rPr lang="en-US" sz="2000" b="0" dirty="0">
                <a:solidFill>
                  <a:schemeClr val="tx1"/>
                </a:solidFill>
              </a:rPr>
              <a:t>in 2024</a:t>
            </a:r>
            <a:r>
              <a:rPr lang="en-US" sz="2000" b="0" dirty="0" smtClean="0">
                <a:solidFill>
                  <a:schemeClr val="tx1"/>
                </a:solidFill>
              </a:rPr>
              <a:t>.</a:t>
            </a:r>
          </a:p>
          <a:p>
            <a:pPr marL="342900" indent="-342900">
              <a:buFont typeface="Arial" panose="020B0604020202020204" pitchFamily="34" charset="0"/>
              <a:buChar char="•"/>
            </a:pPr>
            <a:r>
              <a:rPr lang="en-US" sz="2000" dirty="0">
                <a:solidFill>
                  <a:schemeClr val="tx1"/>
                </a:solidFill>
              </a:rPr>
              <a:t>Domestic abuse </a:t>
            </a:r>
            <a:r>
              <a:rPr lang="en-US" sz="2000" dirty="0" smtClean="0">
                <a:solidFill>
                  <a:schemeClr val="tx1"/>
                </a:solidFill>
              </a:rPr>
              <a:t>:</a:t>
            </a:r>
            <a:r>
              <a:rPr lang="en-US" sz="2000" b="0" dirty="0" smtClean="0">
                <a:solidFill>
                  <a:schemeClr val="tx1"/>
                </a:solidFill>
              </a:rPr>
              <a:t>The </a:t>
            </a:r>
            <a:r>
              <a:rPr lang="en-US" sz="2000" b="0" dirty="0">
                <a:solidFill>
                  <a:schemeClr val="tx1"/>
                </a:solidFill>
              </a:rPr>
              <a:t>highest number of offences were </a:t>
            </a:r>
            <a:r>
              <a:rPr lang="en-US" sz="2000" b="0" dirty="0" smtClean="0">
                <a:solidFill>
                  <a:schemeClr val="tx1"/>
                </a:solidFill>
              </a:rPr>
              <a:t>reported </a:t>
            </a:r>
            <a:r>
              <a:rPr lang="en-US" sz="2000" b="0" dirty="0">
                <a:solidFill>
                  <a:schemeClr val="tx1"/>
                </a:solidFill>
              </a:rPr>
              <a:t>in the Bloomfield ward, followed </a:t>
            </a:r>
            <a:r>
              <a:rPr lang="en-US" sz="2000" b="0" dirty="0" smtClean="0">
                <a:solidFill>
                  <a:schemeClr val="tx1"/>
                </a:solidFill>
              </a:rPr>
              <a:t>by Claremont</a:t>
            </a:r>
            <a:r>
              <a:rPr lang="en-US" sz="2000" b="0" dirty="0">
                <a:solidFill>
                  <a:schemeClr val="tx1"/>
                </a:solidFill>
              </a:rPr>
              <a:t>, Talbot, and Brunswick wards.</a:t>
            </a:r>
          </a:p>
          <a:p>
            <a:pPr marL="342900" indent="-342900">
              <a:buFont typeface="Arial" panose="020B0604020202020204" pitchFamily="34" charset="0"/>
              <a:buChar char="•"/>
            </a:pPr>
            <a:endParaRPr lang="en-US" sz="2000" b="0" dirty="0" smtClean="0">
              <a:solidFill>
                <a:schemeClr val="tx1"/>
              </a:solidFill>
            </a:endParaRPr>
          </a:p>
        </p:txBody>
      </p:sp>
    </p:spTree>
    <p:extLst>
      <p:ext uri="{BB962C8B-B14F-4D97-AF65-F5344CB8AC3E}">
        <p14:creationId xmlns:p14="http://schemas.microsoft.com/office/powerpoint/2010/main" val="3445396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pPr marL="342900" indent="-342900">
              <a:buFont typeface="Arial" panose="020B0604020202020204" pitchFamily="34" charset="0"/>
              <a:buChar char="•"/>
            </a:pPr>
            <a:r>
              <a:rPr lang="en-US" sz="2400" b="0" dirty="0">
                <a:solidFill>
                  <a:schemeClr val="tx1"/>
                </a:solidFill>
              </a:rPr>
              <a:t>Not providing adequate food, clothing and shelter </a:t>
            </a:r>
            <a:endParaRPr lang="en-US" sz="2400" b="0" dirty="0" smtClean="0">
              <a:solidFill>
                <a:schemeClr val="tx1"/>
              </a:solidFill>
            </a:endParaRPr>
          </a:p>
          <a:p>
            <a:pPr marL="342900" indent="-342900">
              <a:buFont typeface="Arial" panose="020B0604020202020204" pitchFamily="34" charset="0"/>
              <a:buChar char="•"/>
            </a:pPr>
            <a:r>
              <a:rPr lang="en-US" sz="2400" b="0" dirty="0" smtClean="0">
                <a:solidFill>
                  <a:schemeClr val="tx1"/>
                </a:solidFill>
              </a:rPr>
              <a:t>Failing </a:t>
            </a:r>
            <a:r>
              <a:rPr lang="en-US" sz="2400" b="0" dirty="0">
                <a:solidFill>
                  <a:schemeClr val="tx1"/>
                </a:solidFill>
              </a:rPr>
              <a:t>to protect a child from physical or emotional harm or danger</a:t>
            </a:r>
          </a:p>
          <a:p>
            <a:pPr marL="342900" indent="-342900">
              <a:buFont typeface="Arial" panose="020B0604020202020204" pitchFamily="34" charset="0"/>
              <a:buChar char="•"/>
            </a:pPr>
            <a:r>
              <a:rPr lang="en-US" sz="2400" b="0" dirty="0">
                <a:solidFill>
                  <a:schemeClr val="tx1"/>
                </a:solidFill>
              </a:rPr>
              <a:t>Not making sure a child has proper supervision</a:t>
            </a:r>
          </a:p>
          <a:p>
            <a:pPr marL="342900" indent="-342900">
              <a:buFont typeface="Arial" panose="020B0604020202020204" pitchFamily="34" charset="0"/>
              <a:buChar char="•"/>
            </a:pPr>
            <a:r>
              <a:rPr lang="en-US" sz="2400" b="0" dirty="0">
                <a:solidFill>
                  <a:schemeClr val="tx1"/>
                </a:solidFill>
              </a:rPr>
              <a:t>Not getting medical care or treatment for a child</a:t>
            </a:r>
          </a:p>
          <a:p>
            <a:pPr marL="342900" indent="-342900">
              <a:buFont typeface="Arial" panose="020B0604020202020204" pitchFamily="34" charset="0"/>
              <a:buChar char="•"/>
            </a:pPr>
            <a:r>
              <a:rPr lang="en-US" sz="2400" b="0" dirty="0">
                <a:solidFill>
                  <a:schemeClr val="tx1"/>
                </a:solidFill>
              </a:rPr>
              <a:t>Failing to meet or respond to a child’s basic emotional needs</a:t>
            </a:r>
          </a:p>
          <a:p>
            <a:endParaRPr lang="en-GB" dirty="0"/>
          </a:p>
        </p:txBody>
      </p:sp>
      <p:sp>
        <p:nvSpPr>
          <p:cNvPr id="7" name="Title 1">
            <a:extLst>
              <a:ext uri="{FF2B5EF4-FFF2-40B4-BE49-F238E27FC236}">
                <a16:creationId xmlns:a16="http://schemas.microsoft.com/office/drawing/2014/main" id="{618BB455-E494-7F17-DBC7-BC3C763B3065}"/>
              </a:ext>
            </a:extLst>
          </p:cNvPr>
          <p:cNvSpPr>
            <a:spLocks noGrp="1"/>
          </p:cNvSpPr>
          <p:nvPr>
            <p:ph type="title" idx="4294967295"/>
          </p:nvPr>
        </p:nvSpPr>
        <p:spPr>
          <a:xfrm>
            <a:off x="767408" y="284720"/>
            <a:ext cx="7818438" cy="617537"/>
          </a:xfrm>
          <a:prstGeom prst="rect">
            <a:avLst/>
          </a:prstGeom>
        </p:spPr>
        <p:txBody>
          <a:bodyPr/>
          <a:lstStyle/>
          <a:p>
            <a:pPr algn="l"/>
            <a:r>
              <a:rPr lang="en-US" sz="4000" b="1" dirty="0" smtClean="0">
                <a:solidFill>
                  <a:srgbClr val="830065"/>
                </a:solidFill>
              </a:rPr>
              <a:t>Neglect: what </a:t>
            </a:r>
            <a:r>
              <a:rPr lang="en-US" sz="4000" b="1" dirty="0">
                <a:solidFill>
                  <a:srgbClr val="830065"/>
                </a:solidFill>
              </a:rPr>
              <a:t>to look out for</a:t>
            </a:r>
            <a:endParaRPr lang="en-GB" sz="4000" b="1" dirty="0">
              <a:solidFill>
                <a:srgbClr val="830065"/>
              </a:solidFill>
            </a:endParaRPr>
          </a:p>
        </p:txBody>
      </p:sp>
      <p:sp>
        <p:nvSpPr>
          <p:cNvPr id="4" name="TextBox 3"/>
          <p:cNvSpPr txBox="1"/>
          <p:nvPr/>
        </p:nvSpPr>
        <p:spPr>
          <a:xfrm>
            <a:off x="9887744" y="233800"/>
            <a:ext cx="2040904" cy="18002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714935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D7BBF3B-6D61-AD44-50CD-F0116930479E}"/>
              </a:ext>
            </a:extLst>
          </p:cNvPr>
          <p:cNvSpPr txBox="1">
            <a:spLocks/>
          </p:cNvSpPr>
          <p:nvPr/>
        </p:nvSpPr>
        <p:spPr>
          <a:xfrm>
            <a:off x="7259234" y="46384"/>
            <a:ext cx="6926322" cy="3972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dirty="0">
              <a:solidFill>
                <a:srgbClr val="12263F"/>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2669AA05-F6D0-DB27-C379-668A923AAF2E}"/>
              </a:ext>
            </a:extLst>
          </p:cNvPr>
          <p:cNvSpPr>
            <a:spLocks noGrp="1"/>
          </p:cNvSpPr>
          <p:nvPr>
            <p:ph type="title"/>
          </p:nvPr>
        </p:nvSpPr>
        <p:spPr>
          <a:xfrm>
            <a:off x="694700" y="259392"/>
            <a:ext cx="10978035" cy="633230"/>
          </a:xfrm>
        </p:spPr>
        <p:txBody>
          <a:bodyPr/>
          <a:lstStyle/>
          <a:p>
            <a:r>
              <a:rPr lang="en-GB" sz="4000" dirty="0">
                <a:solidFill>
                  <a:srgbClr val="830065"/>
                </a:solidFill>
              </a:rPr>
              <a:t>Neglect and material poverty</a:t>
            </a:r>
          </a:p>
        </p:txBody>
      </p:sp>
      <p:sp>
        <p:nvSpPr>
          <p:cNvPr id="10" name="Text Placeholder 2">
            <a:extLst>
              <a:ext uri="{FF2B5EF4-FFF2-40B4-BE49-F238E27FC236}">
                <a16:creationId xmlns:a16="http://schemas.microsoft.com/office/drawing/2014/main" id="{E6CB80ED-8C0C-91BF-F6BE-C8DD95AFC991}"/>
              </a:ext>
            </a:extLst>
          </p:cNvPr>
          <p:cNvSpPr txBox="1">
            <a:spLocks/>
          </p:cNvSpPr>
          <p:nvPr/>
        </p:nvSpPr>
        <p:spPr>
          <a:xfrm>
            <a:off x="673607" y="1553908"/>
            <a:ext cx="7799502" cy="25963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2263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2263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2263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2263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12263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ct val="0"/>
              </a:spcBef>
              <a:spcAft>
                <a:spcPts val="1200"/>
              </a:spcAft>
              <a:buSzPct val="115000"/>
              <a:buFont typeface="Arial" panose="020B0604020202020204" pitchFamily="34" charset="0"/>
              <a:buChar char="•"/>
            </a:pPr>
            <a:r>
              <a:rPr lang="en-GB" sz="2400" dirty="0"/>
              <a:t>More than 1 in 4 children are living in poverty</a:t>
            </a:r>
          </a:p>
          <a:p>
            <a:pPr marL="342900" indent="-342900">
              <a:lnSpc>
                <a:spcPct val="100000"/>
              </a:lnSpc>
              <a:spcBef>
                <a:spcPct val="0"/>
              </a:spcBef>
              <a:spcAft>
                <a:spcPts val="1200"/>
              </a:spcAft>
              <a:buSzPct val="115000"/>
              <a:buFont typeface="Arial" panose="020B0604020202020204" pitchFamily="34" charset="0"/>
              <a:buChar char="•"/>
            </a:pPr>
            <a:r>
              <a:rPr lang="en-GB" sz="2400" dirty="0"/>
              <a:t>Families are still struggling to afford food, heating and electricity</a:t>
            </a:r>
            <a:endParaRPr lang="en-GB" altLang="en-US" sz="2400" dirty="0"/>
          </a:p>
          <a:p>
            <a:pPr marL="342900" indent="-342900">
              <a:lnSpc>
                <a:spcPct val="100000"/>
              </a:lnSpc>
              <a:spcBef>
                <a:spcPct val="0"/>
              </a:spcBef>
              <a:spcAft>
                <a:spcPts val="1200"/>
              </a:spcAft>
              <a:buSzPct val="115000"/>
              <a:buFont typeface="Arial" panose="020B0604020202020204" pitchFamily="34" charset="0"/>
              <a:buChar char="•"/>
            </a:pPr>
            <a:r>
              <a:rPr lang="en-GB" sz="2400" dirty="0"/>
              <a:t>Poverty can cause children’s mental and physical health to worsen, and they are more likely to be exposed to crime and </a:t>
            </a:r>
            <a:r>
              <a:rPr lang="en-GB" sz="2400" dirty="0" smtClean="0"/>
              <a:t>violence</a:t>
            </a:r>
          </a:p>
          <a:p>
            <a:pPr marL="342900" indent="-342900">
              <a:lnSpc>
                <a:spcPct val="100000"/>
              </a:lnSpc>
              <a:spcBef>
                <a:spcPct val="0"/>
              </a:spcBef>
              <a:spcAft>
                <a:spcPts val="1200"/>
              </a:spcAft>
              <a:buSzPct val="115000"/>
              <a:buFont typeface="Arial" panose="020B0604020202020204" pitchFamily="34" charset="0"/>
              <a:buChar char="•"/>
            </a:pPr>
            <a:r>
              <a:rPr lang="en-US" sz="2400" dirty="0"/>
              <a:t>Poverty and financial hardship are not the same as neglect – but they do increase the risk of experiencing neglect</a:t>
            </a:r>
          </a:p>
          <a:p>
            <a:pPr>
              <a:lnSpc>
                <a:spcPct val="100000"/>
              </a:lnSpc>
              <a:spcBef>
                <a:spcPct val="0"/>
              </a:spcBef>
              <a:spcAft>
                <a:spcPts val="1200"/>
              </a:spcAft>
              <a:buSzPct val="115000"/>
            </a:pPr>
            <a:endParaRPr lang="en-GB" sz="2400" dirty="0" smtClean="0"/>
          </a:p>
          <a:p>
            <a:pPr marL="342900" indent="-342900">
              <a:lnSpc>
                <a:spcPct val="100000"/>
              </a:lnSpc>
              <a:spcBef>
                <a:spcPct val="0"/>
              </a:spcBef>
              <a:spcAft>
                <a:spcPts val="1200"/>
              </a:spcAft>
              <a:buSzPct val="115000"/>
              <a:buBlip>
                <a:blip r:embed="rId3"/>
              </a:buBlip>
            </a:pPr>
            <a:endParaRPr lang="en-GB" sz="2400" dirty="0"/>
          </a:p>
        </p:txBody>
      </p:sp>
    </p:spTree>
    <p:extLst>
      <p:ext uri="{BB962C8B-B14F-4D97-AF65-F5344CB8AC3E}">
        <p14:creationId xmlns:p14="http://schemas.microsoft.com/office/powerpoint/2010/main" val="148250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EC4D887-4895-25D5-EEE8-C7477F720130}"/>
              </a:ext>
            </a:extLst>
          </p:cNvPr>
          <p:cNvSpPr>
            <a:spLocks noGrp="1"/>
          </p:cNvSpPr>
          <p:nvPr>
            <p:ph type="title"/>
          </p:nvPr>
        </p:nvSpPr>
        <p:spPr>
          <a:xfrm>
            <a:off x="589629" y="547146"/>
            <a:ext cx="10978035" cy="633230"/>
          </a:xfrm>
          <a:prstGeom prst="rect">
            <a:avLst/>
          </a:prstGeom>
        </p:spPr>
        <p:txBody>
          <a:bodyPr/>
          <a:lstStyle/>
          <a:p>
            <a:r>
              <a:rPr lang="en-US" sz="4000" dirty="0"/>
              <a:t>Physical abuse: what to look out for</a:t>
            </a:r>
            <a:endParaRPr lang="en-GB" sz="4000" dirty="0"/>
          </a:p>
        </p:txBody>
      </p:sp>
      <p:pic>
        <p:nvPicPr>
          <p:cNvPr id="3" name="Content Placeholder 2"/>
          <p:cNvPicPr>
            <a:picLocks noGrp="1" noChangeAspect="1"/>
          </p:cNvPicPr>
          <p:nvPr>
            <p:ph sz="half" idx="1"/>
          </p:nvPr>
        </p:nvPicPr>
        <p:blipFill>
          <a:blip r:embed="rId3"/>
          <a:stretch>
            <a:fillRect/>
          </a:stretch>
        </p:blipFill>
        <p:spPr>
          <a:xfrm>
            <a:off x="839416" y="1915077"/>
            <a:ext cx="2376264" cy="2601181"/>
          </a:xfrm>
          <a:prstGeom prst="rect">
            <a:avLst/>
          </a:prstGeom>
        </p:spPr>
      </p:pic>
      <p:sp>
        <p:nvSpPr>
          <p:cNvPr id="30" name="Rounded Rectangle 29">
            <a:extLst>
              <a:ext uri="{FF2B5EF4-FFF2-40B4-BE49-F238E27FC236}">
                <a16:creationId xmlns:a16="http://schemas.microsoft.com/office/drawing/2014/main" id="{A4C3BCA7-5309-9A29-7874-39BD625C6AF0}"/>
              </a:ext>
            </a:extLst>
          </p:cNvPr>
          <p:cNvSpPr/>
          <p:nvPr/>
        </p:nvSpPr>
        <p:spPr>
          <a:xfrm>
            <a:off x="4111799" y="1900272"/>
            <a:ext cx="2087861" cy="96841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Bruises, cuts, scratches or scars</a:t>
            </a:r>
          </a:p>
        </p:txBody>
      </p:sp>
      <p:sp>
        <p:nvSpPr>
          <p:cNvPr id="31" name="Rounded Rectangle 30">
            <a:extLst>
              <a:ext uri="{FF2B5EF4-FFF2-40B4-BE49-F238E27FC236}">
                <a16:creationId xmlns:a16="http://schemas.microsoft.com/office/drawing/2014/main" id="{8169D958-5E8C-994F-3872-595E90BAD502}"/>
              </a:ext>
            </a:extLst>
          </p:cNvPr>
          <p:cNvSpPr/>
          <p:nvPr/>
        </p:nvSpPr>
        <p:spPr>
          <a:xfrm>
            <a:off x="6594467" y="1900272"/>
            <a:ext cx="2087861" cy="96841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Fractures</a:t>
            </a:r>
          </a:p>
        </p:txBody>
      </p:sp>
      <p:sp>
        <p:nvSpPr>
          <p:cNvPr id="36" name="Rounded Rectangle 35">
            <a:extLst>
              <a:ext uri="{FF2B5EF4-FFF2-40B4-BE49-F238E27FC236}">
                <a16:creationId xmlns:a16="http://schemas.microsoft.com/office/drawing/2014/main" id="{362D7ABE-09A0-2322-5281-A6E6E794B3E0}"/>
              </a:ext>
            </a:extLst>
          </p:cNvPr>
          <p:cNvSpPr/>
          <p:nvPr/>
        </p:nvSpPr>
        <p:spPr>
          <a:xfrm>
            <a:off x="9115315" y="1915078"/>
            <a:ext cx="2087861" cy="96841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Bite marks</a:t>
            </a:r>
          </a:p>
        </p:txBody>
      </p:sp>
      <p:sp>
        <p:nvSpPr>
          <p:cNvPr id="37" name="Rounded Rectangle 36">
            <a:extLst>
              <a:ext uri="{FF2B5EF4-FFF2-40B4-BE49-F238E27FC236}">
                <a16:creationId xmlns:a16="http://schemas.microsoft.com/office/drawing/2014/main" id="{524E21AC-A7B0-F19C-1932-BA414A136D27}"/>
              </a:ext>
            </a:extLst>
          </p:cNvPr>
          <p:cNvSpPr/>
          <p:nvPr/>
        </p:nvSpPr>
        <p:spPr>
          <a:xfrm>
            <a:off x="4111798" y="3178653"/>
            <a:ext cx="2087861" cy="96841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Burns or scalds</a:t>
            </a:r>
          </a:p>
        </p:txBody>
      </p:sp>
      <p:sp>
        <p:nvSpPr>
          <p:cNvPr id="38" name="Rounded Rectangle 37">
            <a:extLst>
              <a:ext uri="{FF2B5EF4-FFF2-40B4-BE49-F238E27FC236}">
                <a16:creationId xmlns:a16="http://schemas.microsoft.com/office/drawing/2014/main" id="{3194429F-772A-4318-5AAD-80EABC7D4311}"/>
              </a:ext>
            </a:extLst>
          </p:cNvPr>
          <p:cNvSpPr/>
          <p:nvPr/>
        </p:nvSpPr>
        <p:spPr>
          <a:xfrm>
            <a:off x="6594467" y="3195000"/>
            <a:ext cx="2087861" cy="96841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Vomiting, drowsiness or seizures</a:t>
            </a:r>
          </a:p>
        </p:txBody>
      </p:sp>
      <p:sp>
        <p:nvSpPr>
          <p:cNvPr id="39" name="Rounded Rectangle 38">
            <a:extLst>
              <a:ext uri="{FF2B5EF4-FFF2-40B4-BE49-F238E27FC236}">
                <a16:creationId xmlns:a16="http://schemas.microsoft.com/office/drawing/2014/main" id="{6700E919-27EE-ACD5-A2AD-E93DA0D8500C}"/>
              </a:ext>
            </a:extLst>
          </p:cNvPr>
          <p:cNvSpPr/>
          <p:nvPr/>
        </p:nvSpPr>
        <p:spPr>
          <a:xfrm>
            <a:off x="9115315" y="3236337"/>
            <a:ext cx="2087861" cy="96841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Breathing problems</a:t>
            </a:r>
          </a:p>
        </p:txBody>
      </p:sp>
      <p:sp>
        <p:nvSpPr>
          <p:cNvPr id="40" name="Rounded Rectangle 39">
            <a:extLst>
              <a:ext uri="{FF2B5EF4-FFF2-40B4-BE49-F238E27FC236}">
                <a16:creationId xmlns:a16="http://schemas.microsoft.com/office/drawing/2014/main" id="{00466B76-EB30-29A8-68E4-DD98A06BE4AC}"/>
              </a:ext>
            </a:extLst>
          </p:cNvPr>
          <p:cNvSpPr/>
          <p:nvPr/>
        </p:nvSpPr>
        <p:spPr>
          <a:xfrm>
            <a:off x="6594467" y="4516259"/>
            <a:ext cx="2087861" cy="968418"/>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Suspicious illnesses</a:t>
            </a:r>
          </a:p>
        </p:txBody>
      </p:sp>
    </p:spTree>
    <p:extLst>
      <p:ext uri="{BB962C8B-B14F-4D97-AF65-F5344CB8AC3E}">
        <p14:creationId xmlns:p14="http://schemas.microsoft.com/office/powerpoint/2010/main" val="6568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6" grpId="0" animBg="1"/>
      <p:bldP spid="37" grpId="0" animBg="1"/>
      <p:bldP spid="38" grpId="0" animBg="1"/>
      <p:bldP spid="39"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B16513-9364-A8F8-2105-ECFEE609D6E0}"/>
              </a:ext>
            </a:extLst>
          </p:cNvPr>
          <p:cNvSpPr>
            <a:spLocks noGrp="1"/>
          </p:cNvSpPr>
          <p:nvPr>
            <p:ph type="title"/>
          </p:nvPr>
        </p:nvSpPr>
        <p:spPr>
          <a:xfrm>
            <a:off x="566709" y="476672"/>
            <a:ext cx="10978035" cy="633230"/>
          </a:xfrm>
        </p:spPr>
        <p:txBody>
          <a:bodyPr/>
          <a:lstStyle/>
          <a:p>
            <a:r>
              <a:rPr lang="en-GB" sz="4000" dirty="0"/>
              <a:t>Emotional </a:t>
            </a:r>
            <a:r>
              <a:rPr lang="en-GB" sz="4000" dirty="0" smtClean="0"/>
              <a:t>abuse: what </a:t>
            </a:r>
            <a:r>
              <a:rPr lang="en-GB" sz="4000" dirty="0"/>
              <a:t>to look out for</a:t>
            </a:r>
            <a:endParaRPr lang="en-US" sz="4000" dirty="0"/>
          </a:p>
        </p:txBody>
      </p:sp>
      <p:sp>
        <p:nvSpPr>
          <p:cNvPr id="3" name="Content Placeholder 2"/>
          <p:cNvSpPr>
            <a:spLocks noGrp="1"/>
          </p:cNvSpPr>
          <p:nvPr>
            <p:ph sz="half" idx="1"/>
          </p:nvPr>
        </p:nvSpPr>
        <p:spPr>
          <a:xfrm>
            <a:off x="623240" y="4149080"/>
            <a:ext cx="10945520" cy="1008112"/>
          </a:xfrm>
        </p:spPr>
        <p:txBody>
          <a:bodyPr/>
          <a:lstStyle/>
          <a:p>
            <a:pPr marL="342900" indent="-342900">
              <a:buFont typeface="Arial" panose="020B0604020202020204" pitchFamily="34" charset="0"/>
              <a:buChar char="•"/>
            </a:pPr>
            <a:r>
              <a:rPr lang="en-US" sz="2400" b="0" dirty="0">
                <a:solidFill>
                  <a:schemeClr val="tx1"/>
                </a:solidFill>
              </a:rPr>
              <a:t>Struggling to control their emotions, such as having outbursts </a:t>
            </a:r>
            <a:r>
              <a:rPr lang="en-US" sz="2400" b="0" dirty="0" smtClean="0">
                <a:solidFill>
                  <a:schemeClr val="tx1"/>
                </a:solidFill>
              </a:rPr>
              <a:t>or issues with mental health</a:t>
            </a:r>
          </a:p>
          <a:p>
            <a:pPr marL="342900" indent="-342900">
              <a:buFont typeface="Arial" panose="020B0604020202020204" pitchFamily="34" charset="0"/>
              <a:buChar char="•"/>
            </a:pPr>
            <a:r>
              <a:rPr lang="en-US" sz="2400" b="0" dirty="0">
                <a:solidFill>
                  <a:schemeClr val="tx1"/>
                </a:solidFill>
              </a:rPr>
              <a:t>Lacking social skills or </a:t>
            </a:r>
            <a:r>
              <a:rPr lang="en-US" sz="2400" b="0" dirty="0" smtClean="0">
                <a:solidFill>
                  <a:schemeClr val="tx1"/>
                </a:solidFill>
              </a:rPr>
              <a:t>friends</a:t>
            </a:r>
          </a:p>
          <a:p>
            <a:pPr marL="342900" indent="-342900">
              <a:buFont typeface="Arial" panose="020B0604020202020204" pitchFamily="34" charset="0"/>
              <a:buChar char="•"/>
            </a:pPr>
            <a:r>
              <a:rPr lang="en-US" sz="2400" b="0" dirty="0" smtClean="0">
                <a:solidFill>
                  <a:schemeClr val="tx1"/>
                </a:solidFill>
              </a:rPr>
              <a:t>Negative </a:t>
            </a:r>
            <a:r>
              <a:rPr lang="en-US" sz="2400" b="0" dirty="0">
                <a:solidFill>
                  <a:schemeClr val="tx1"/>
                </a:solidFill>
              </a:rPr>
              <a:t>interactions with parents or </a:t>
            </a:r>
            <a:r>
              <a:rPr lang="en-US" sz="2400" b="0" dirty="0" err="1" smtClean="0">
                <a:solidFill>
                  <a:schemeClr val="tx1"/>
                </a:solidFill>
              </a:rPr>
              <a:t>carers</a:t>
            </a:r>
            <a:endParaRPr lang="en-US" sz="2400" b="0" dirty="0" smtClean="0">
              <a:solidFill>
                <a:schemeClr val="tx1"/>
              </a:solidFill>
            </a:endParaRPr>
          </a:p>
          <a:p>
            <a:pPr marL="342900" indent="-342900">
              <a:buFont typeface="Arial" panose="020B0604020202020204" pitchFamily="34" charset="0"/>
              <a:buChar char="•"/>
            </a:pPr>
            <a:r>
              <a:rPr lang="en-US" sz="2400" b="0" dirty="0">
                <a:solidFill>
                  <a:schemeClr val="tx1"/>
                </a:solidFill>
              </a:rPr>
              <a:t>Trying to make people dislike them, or bullying other </a:t>
            </a:r>
            <a:r>
              <a:rPr lang="en-US" sz="2400" b="0" dirty="0" smtClean="0">
                <a:solidFill>
                  <a:schemeClr val="tx1"/>
                </a:solidFill>
              </a:rPr>
              <a:t>children</a:t>
            </a:r>
          </a:p>
          <a:p>
            <a:pPr marL="342900" indent="-342900">
              <a:buFont typeface="Arial" panose="020B0604020202020204" pitchFamily="34" charset="0"/>
              <a:buChar char="•"/>
            </a:pPr>
            <a:r>
              <a:rPr lang="en-US" sz="2400" b="0" dirty="0">
                <a:solidFill>
                  <a:schemeClr val="tx1"/>
                </a:solidFill>
              </a:rPr>
              <a:t>Language </a:t>
            </a:r>
            <a:r>
              <a:rPr lang="en-US" sz="2400" b="0" dirty="0" smtClean="0">
                <a:solidFill>
                  <a:schemeClr val="tx1"/>
                </a:solidFill>
              </a:rPr>
              <a:t>delay</a:t>
            </a:r>
          </a:p>
          <a:p>
            <a:pPr marL="342900" indent="-342900">
              <a:buFont typeface="Arial" panose="020B0604020202020204" pitchFamily="34" charset="0"/>
              <a:buChar char="•"/>
            </a:pPr>
            <a:r>
              <a:rPr lang="en-US" sz="2400" b="0" dirty="0">
                <a:solidFill>
                  <a:schemeClr val="tx1"/>
                </a:solidFill>
              </a:rPr>
              <a:t>Low </a:t>
            </a:r>
            <a:r>
              <a:rPr lang="en-US" sz="2400" b="0" dirty="0" smtClean="0">
                <a:solidFill>
                  <a:schemeClr val="tx1"/>
                </a:solidFill>
              </a:rPr>
              <a:t>self-esteem or </a:t>
            </a:r>
            <a:r>
              <a:rPr lang="en-US" sz="2400" b="0" dirty="0">
                <a:solidFill>
                  <a:schemeClr val="tx1"/>
                </a:solidFill>
              </a:rPr>
              <a:t>self-confidence</a:t>
            </a:r>
          </a:p>
          <a:p>
            <a:pPr marL="342900" indent="-342900">
              <a:buFont typeface="Arial" panose="020B0604020202020204" pitchFamily="34" charset="0"/>
              <a:buChar char="•"/>
            </a:pPr>
            <a:r>
              <a:rPr lang="en-US" sz="2400" b="0" dirty="0" err="1" smtClean="0">
                <a:solidFill>
                  <a:schemeClr val="tx1"/>
                </a:solidFill>
              </a:rPr>
              <a:t>Behaviour</a:t>
            </a:r>
            <a:r>
              <a:rPr lang="en-US" sz="2400" b="0" dirty="0">
                <a:solidFill>
                  <a:schemeClr val="tx1"/>
                </a:solidFill>
              </a:rPr>
              <a:t>, language or knowledge you wouldn’t expect for their age</a:t>
            </a: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GB" dirty="0"/>
          </a:p>
        </p:txBody>
      </p:sp>
      <p:pic>
        <p:nvPicPr>
          <p:cNvPr id="7" name="Picture 6"/>
          <p:cNvPicPr>
            <a:picLocks noChangeAspect="1"/>
          </p:cNvPicPr>
          <p:nvPr/>
        </p:nvPicPr>
        <p:blipFill>
          <a:blip r:embed="rId3"/>
          <a:stretch>
            <a:fillRect/>
          </a:stretch>
        </p:blipFill>
        <p:spPr>
          <a:xfrm>
            <a:off x="9408368" y="2636912"/>
            <a:ext cx="1912615" cy="1924349"/>
          </a:xfrm>
          <a:prstGeom prst="rect">
            <a:avLst/>
          </a:prstGeom>
        </p:spPr>
      </p:pic>
    </p:spTree>
    <p:extLst>
      <p:ext uri="{BB962C8B-B14F-4D97-AF65-F5344CB8AC3E}">
        <p14:creationId xmlns:p14="http://schemas.microsoft.com/office/powerpoint/2010/main" val="2990787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B16513-9364-A8F8-2105-ECFEE609D6E0}"/>
              </a:ext>
            </a:extLst>
          </p:cNvPr>
          <p:cNvSpPr>
            <a:spLocks noGrp="1"/>
          </p:cNvSpPr>
          <p:nvPr>
            <p:ph type="title"/>
          </p:nvPr>
        </p:nvSpPr>
        <p:spPr>
          <a:xfrm>
            <a:off x="590725" y="359264"/>
            <a:ext cx="10978035" cy="633230"/>
          </a:xfrm>
        </p:spPr>
        <p:txBody>
          <a:bodyPr/>
          <a:lstStyle/>
          <a:p>
            <a:r>
              <a:rPr lang="en-US" sz="4000" dirty="0"/>
              <a:t>Sexual abuse</a:t>
            </a:r>
            <a:r>
              <a:rPr lang="en-US" sz="4000" dirty="0" smtClean="0"/>
              <a:t>: what </a:t>
            </a:r>
            <a:r>
              <a:rPr lang="en-US" sz="4000" dirty="0"/>
              <a:t>to look out for</a:t>
            </a:r>
            <a:endParaRPr lang="en-GB" sz="4000" dirty="0"/>
          </a:p>
        </p:txBody>
      </p:sp>
      <p:pic>
        <p:nvPicPr>
          <p:cNvPr id="10" name="Content Placeholder 9"/>
          <p:cNvPicPr>
            <a:picLocks noGrp="1" noChangeAspect="1"/>
          </p:cNvPicPr>
          <p:nvPr>
            <p:ph sz="half" idx="1"/>
          </p:nvPr>
        </p:nvPicPr>
        <p:blipFill>
          <a:blip r:embed="rId3"/>
          <a:stretch>
            <a:fillRect/>
          </a:stretch>
        </p:blipFill>
        <p:spPr>
          <a:xfrm>
            <a:off x="9768408" y="2207074"/>
            <a:ext cx="1943100" cy="3055563"/>
          </a:xfrm>
          <a:prstGeom prst="rect">
            <a:avLst/>
          </a:prstGeom>
        </p:spPr>
      </p:pic>
      <p:sp>
        <p:nvSpPr>
          <p:cNvPr id="5" name="Rounded Rectangle 4">
            <a:extLst>
              <a:ext uri="{FF2B5EF4-FFF2-40B4-BE49-F238E27FC236}">
                <a16:creationId xmlns:a16="http://schemas.microsoft.com/office/drawing/2014/main" id="{98C60E29-9197-EB07-490A-DCD8093175CA}"/>
              </a:ext>
            </a:extLst>
          </p:cNvPr>
          <p:cNvSpPr/>
          <p:nvPr/>
        </p:nvSpPr>
        <p:spPr>
          <a:xfrm>
            <a:off x="724421" y="2147393"/>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Changes in behaviour</a:t>
            </a:r>
          </a:p>
        </p:txBody>
      </p:sp>
      <p:sp>
        <p:nvSpPr>
          <p:cNvPr id="2" name="Rounded Rectangle 1">
            <a:extLst>
              <a:ext uri="{FF2B5EF4-FFF2-40B4-BE49-F238E27FC236}">
                <a16:creationId xmlns:a16="http://schemas.microsoft.com/office/drawing/2014/main" id="{59AF0409-0289-A489-530D-3B9B67A2093C}"/>
              </a:ext>
            </a:extLst>
          </p:cNvPr>
          <p:cNvSpPr/>
          <p:nvPr/>
        </p:nvSpPr>
        <p:spPr>
          <a:xfrm>
            <a:off x="3591189" y="2147393"/>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Avoiding a particular person</a:t>
            </a:r>
          </a:p>
        </p:txBody>
      </p:sp>
      <p:sp>
        <p:nvSpPr>
          <p:cNvPr id="3" name="Rounded Rectangle 2">
            <a:extLst>
              <a:ext uri="{FF2B5EF4-FFF2-40B4-BE49-F238E27FC236}">
                <a16:creationId xmlns:a16="http://schemas.microsoft.com/office/drawing/2014/main" id="{A6CF2714-3858-0CAD-C4B0-008604299EB8}"/>
              </a:ext>
            </a:extLst>
          </p:cNvPr>
          <p:cNvSpPr/>
          <p:nvPr/>
        </p:nvSpPr>
        <p:spPr>
          <a:xfrm>
            <a:off x="6457956" y="2207074"/>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Sexually inappropriate behaviour</a:t>
            </a:r>
          </a:p>
        </p:txBody>
      </p:sp>
      <p:sp>
        <p:nvSpPr>
          <p:cNvPr id="7" name="Rounded Rectangle 6">
            <a:extLst>
              <a:ext uri="{FF2B5EF4-FFF2-40B4-BE49-F238E27FC236}">
                <a16:creationId xmlns:a16="http://schemas.microsoft.com/office/drawing/2014/main" id="{0C016434-849F-79B2-0E3B-79F9BD3F3DC2}"/>
              </a:ext>
            </a:extLst>
          </p:cNvPr>
          <p:cNvSpPr/>
          <p:nvPr/>
        </p:nvSpPr>
        <p:spPr>
          <a:xfrm>
            <a:off x="724421" y="3245803"/>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Difficulty concentrating at school</a:t>
            </a:r>
          </a:p>
        </p:txBody>
      </p:sp>
      <p:sp>
        <p:nvSpPr>
          <p:cNvPr id="9" name="Rounded Rectangle 8">
            <a:extLst>
              <a:ext uri="{FF2B5EF4-FFF2-40B4-BE49-F238E27FC236}">
                <a16:creationId xmlns:a16="http://schemas.microsoft.com/office/drawing/2014/main" id="{4229CBFF-9CDF-2F3C-D3FD-5E7E6F289008}"/>
              </a:ext>
            </a:extLst>
          </p:cNvPr>
          <p:cNvSpPr/>
          <p:nvPr/>
        </p:nvSpPr>
        <p:spPr>
          <a:xfrm>
            <a:off x="3591189" y="3245803"/>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Needing the toilet a lot</a:t>
            </a:r>
          </a:p>
        </p:txBody>
      </p:sp>
      <p:sp>
        <p:nvSpPr>
          <p:cNvPr id="13" name="Rounded Rectangle 12">
            <a:extLst>
              <a:ext uri="{FF2B5EF4-FFF2-40B4-BE49-F238E27FC236}">
                <a16:creationId xmlns:a16="http://schemas.microsoft.com/office/drawing/2014/main" id="{57AF1AE8-0B45-7EFF-60C6-0DBBDB01436B}"/>
              </a:ext>
            </a:extLst>
          </p:cNvPr>
          <p:cNvSpPr/>
          <p:nvPr/>
        </p:nvSpPr>
        <p:spPr>
          <a:xfrm>
            <a:off x="6457956" y="3245803"/>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Difficulty sitting</a:t>
            </a:r>
          </a:p>
        </p:txBody>
      </p:sp>
      <p:sp>
        <p:nvSpPr>
          <p:cNvPr id="16" name="Rounded Rectangle 15">
            <a:extLst>
              <a:ext uri="{FF2B5EF4-FFF2-40B4-BE49-F238E27FC236}">
                <a16:creationId xmlns:a16="http://schemas.microsoft.com/office/drawing/2014/main" id="{D46CD814-01F2-71CF-BACD-41B83EF4FEFA}"/>
              </a:ext>
            </a:extLst>
          </p:cNvPr>
          <p:cNvSpPr/>
          <p:nvPr/>
        </p:nvSpPr>
        <p:spPr>
          <a:xfrm>
            <a:off x="724421" y="4370269"/>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Dropping hints or mentioning ‘secrets’</a:t>
            </a:r>
          </a:p>
        </p:txBody>
      </p:sp>
      <p:sp>
        <p:nvSpPr>
          <p:cNvPr id="17" name="Rounded Rectangle 16">
            <a:extLst>
              <a:ext uri="{FF2B5EF4-FFF2-40B4-BE49-F238E27FC236}">
                <a16:creationId xmlns:a16="http://schemas.microsoft.com/office/drawing/2014/main" id="{852AE5DA-91E9-BD27-ADD2-0FA1A58A090C}"/>
              </a:ext>
            </a:extLst>
          </p:cNvPr>
          <p:cNvSpPr/>
          <p:nvPr/>
        </p:nvSpPr>
        <p:spPr>
          <a:xfrm>
            <a:off x="3591189" y="4357911"/>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Pregnancy and STIs</a:t>
            </a:r>
          </a:p>
        </p:txBody>
      </p:sp>
      <p:sp>
        <p:nvSpPr>
          <p:cNvPr id="18" name="Rounded Rectangle 17">
            <a:extLst>
              <a:ext uri="{FF2B5EF4-FFF2-40B4-BE49-F238E27FC236}">
                <a16:creationId xmlns:a16="http://schemas.microsoft.com/office/drawing/2014/main" id="{535D88E7-EED4-D0CE-5553-ED136CD480FB}"/>
              </a:ext>
            </a:extLst>
          </p:cNvPr>
          <p:cNvSpPr/>
          <p:nvPr/>
        </p:nvSpPr>
        <p:spPr>
          <a:xfrm>
            <a:off x="6457956" y="4345554"/>
            <a:ext cx="2673687" cy="917083"/>
          </a:xfrm>
          <a:prstGeom prst="roundRect">
            <a:avLst>
              <a:gd name="adj" fmla="val 8308"/>
            </a:avLst>
          </a:prstGeom>
          <a:solidFill>
            <a:srgbClr val="E4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2263F"/>
                </a:solidFill>
                <a:latin typeface="Arial" panose="020B0604020202020204" pitchFamily="34" charset="0"/>
                <a:cs typeface="Arial" panose="020B0604020202020204" pitchFamily="34" charset="0"/>
              </a:rPr>
              <a:t>Secretive online behaviour</a:t>
            </a:r>
          </a:p>
        </p:txBody>
      </p:sp>
      <p:sp>
        <p:nvSpPr>
          <p:cNvPr id="11" name="AutoShape 2" descr="Unhappy Child Time Out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8664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7" grpId="0" animBg="1"/>
      <p:bldP spid="9" grpId="0" animBg="1"/>
      <p:bldP spid="13"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C257784E-E696-474E-461B-875C5DC820B9}"/>
              </a:ext>
            </a:extLst>
          </p:cNvPr>
          <p:cNvSpPr/>
          <p:nvPr/>
        </p:nvSpPr>
        <p:spPr>
          <a:xfrm>
            <a:off x="8295025" y="1646236"/>
            <a:ext cx="3121429" cy="1170891"/>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2263F"/>
                </a:solidFill>
                <a:latin typeface="Arial" panose="020B0604020202020204" pitchFamily="34" charset="0"/>
                <a:cs typeface="Arial" panose="020B0604020202020204" pitchFamily="34" charset="0"/>
              </a:rPr>
              <a:t>Texts and messaging apps (e.g. WhatsApp)</a:t>
            </a:r>
          </a:p>
        </p:txBody>
      </p:sp>
      <p:sp>
        <p:nvSpPr>
          <p:cNvPr id="4" name="Title 3">
            <a:extLst>
              <a:ext uri="{FF2B5EF4-FFF2-40B4-BE49-F238E27FC236}">
                <a16:creationId xmlns:a16="http://schemas.microsoft.com/office/drawing/2014/main" id="{ADFC9DDC-A6C7-40E2-2885-CF704D28AED9}"/>
              </a:ext>
            </a:extLst>
          </p:cNvPr>
          <p:cNvSpPr>
            <a:spLocks noGrp="1"/>
          </p:cNvSpPr>
          <p:nvPr>
            <p:ph type="title"/>
          </p:nvPr>
        </p:nvSpPr>
        <p:spPr>
          <a:xfrm>
            <a:off x="404531" y="496015"/>
            <a:ext cx="10978035" cy="633230"/>
          </a:xfrm>
        </p:spPr>
        <p:txBody>
          <a:bodyPr/>
          <a:lstStyle/>
          <a:p>
            <a:r>
              <a:rPr lang="en-GB" sz="4000" dirty="0"/>
              <a:t>Remember: abuse happens online, too</a:t>
            </a:r>
            <a:endParaRPr lang="en-US" sz="4000" dirty="0"/>
          </a:p>
        </p:txBody>
      </p:sp>
      <p:sp>
        <p:nvSpPr>
          <p:cNvPr id="7" name="Rounded Rectangle 6">
            <a:extLst>
              <a:ext uri="{FF2B5EF4-FFF2-40B4-BE49-F238E27FC236}">
                <a16:creationId xmlns:a16="http://schemas.microsoft.com/office/drawing/2014/main" id="{3D389530-D42C-1F2D-D45D-94EE2FD34512}"/>
              </a:ext>
            </a:extLst>
          </p:cNvPr>
          <p:cNvSpPr/>
          <p:nvPr/>
        </p:nvSpPr>
        <p:spPr>
          <a:xfrm>
            <a:off x="1580390" y="1884688"/>
            <a:ext cx="2673687" cy="1170891"/>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2263F"/>
                </a:solidFill>
                <a:latin typeface="Arial" panose="020B0604020202020204" pitchFamily="34" charset="0"/>
                <a:cs typeface="Arial" panose="020B0604020202020204" pitchFamily="34" charset="0"/>
              </a:rPr>
              <a:t>Social media (e.g. Snapchat, TikTok)</a:t>
            </a:r>
          </a:p>
        </p:txBody>
      </p:sp>
      <p:sp>
        <p:nvSpPr>
          <p:cNvPr id="8" name="Rounded Rectangle 7">
            <a:extLst>
              <a:ext uri="{FF2B5EF4-FFF2-40B4-BE49-F238E27FC236}">
                <a16:creationId xmlns:a16="http://schemas.microsoft.com/office/drawing/2014/main" id="{561358BE-3280-6E67-06D5-68F61407651C}"/>
              </a:ext>
            </a:extLst>
          </p:cNvPr>
          <p:cNvSpPr/>
          <p:nvPr/>
        </p:nvSpPr>
        <p:spPr>
          <a:xfrm>
            <a:off x="4966513" y="4147947"/>
            <a:ext cx="2673687" cy="861469"/>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2263F"/>
                </a:solidFill>
                <a:latin typeface="Arial" panose="020B0604020202020204" pitchFamily="34" charset="0"/>
                <a:cs typeface="Arial" panose="020B0604020202020204" pitchFamily="34" charset="0"/>
              </a:rPr>
              <a:t>AI (e.g. text-to-image systems)</a:t>
            </a:r>
          </a:p>
        </p:txBody>
      </p:sp>
      <p:sp>
        <p:nvSpPr>
          <p:cNvPr id="9" name="Rounded Rectangle 8">
            <a:extLst>
              <a:ext uri="{FF2B5EF4-FFF2-40B4-BE49-F238E27FC236}">
                <a16:creationId xmlns:a16="http://schemas.microsoft.com/office/drawing/2014/main" id="{9780D291-D53A-8438-907B-ADAE343DDF75}"/>
              </a:ext>
            </a:extLst>
          </p:cNvPr>
          <p:cNvSpPr/>
          <p:nvPr/>
        </p:nvSpPr>
        <p:spPr>
          <a:xfrm>
            <a:off x="9192344" y="3055579"/>
            <a:ext cx="2673687" cy="861469"/>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2263F"/>
                </a:solidFill>
                <a:latin typeface="Arial" panose="020B0604020202020204" pitchFamily="34" charset="0"/>
                <a:cs typeface="Arial" panose="020B0604020202020204" pitchFamily="34" charset="0"/>
              </a:rPr>
              <a:t>Email</a:t>
            </a:r>
          </a:p>
        </p:txBody>
      </p:sp>
      <p:sp>
        <p:nvSpPr>
          <p:cNvPr id="10" name="Rounded Rectangle 9">
            <a:extLst>
              <a:ext uri="{FF2B5EF4-FFF2-40B4-BE49-F238E27FC236}">
                <a16:creationId xmlns:a16="http://schemas.microsoft.com/office/drawing/2014/main" id="{9B93FA9F-4D74-FF5F-1ACF-2B9B37B15607}"/>
              </a:ext>
            </a:extLst>
          </p:cNvPr>
          <p:cNvSpPr/>
          <p:nvPr/>
        </p:nvSpPr>
        <p:spPr>
          <a:xfrm>
            <a:off x="796434" y="3286478"/>
            <a:ext cx="3121429" cy="861469"/>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2263F"/>
                </a:solidFill>
                <a:latin typeface="Arial" panose="020B0604020202020204" pitchFamily="34" charset="0"/>
                <a:cs typeface="Arial" panose="020B0604020202020204" pitchFamily="34" charset="0"/>
              </a:rPr>
              <a:t>Online chatrooms</a:t>
            </a:r>
          </a:p>
        </p:txBody>
      </p:sp>
      <p:sp>
        <p:nvSpPr>
          <p:cNvPr id="12" name="Rounded Rectangle 11">
            <a:extLst>
              <a:ext uri="{FF2B5EF4-FFF2-40B4-BE49-F238E27FC236}">
                <a16:creationId xmlns:a16="http://schemas.microsoft.com/office/drawing/2014/main" id="{694415A5-E8C0-1035-0820-E8D569A4EED9}"/>
              </a:ext>
            </a:extLst>
          </p:cNvPr>
          <p:cNvSpPr/>
          <p:nvPr/>
        </p:nvSpPr>
        <p:spPr>
          <a:xfrm>
            <a:off x="8269833" y="4545507"/>
            <a:ext cx="2673687" cy="861470"/>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2263F"/>
                </a:solidFill>
                <a:latin typeface="Arial" panose="020B0604020202020204" pitchFamily="34" charset="0"/>
                <a:cs typeface="Arial" panose="020B0604020202020204" pitchFamily="34" charset="0"/>
              </a:rPr>
              <a:t>Streaming sites</a:t>
            </a:r>
            <a:br>
              <a:rPr lang="en-GB" sz="2000" dirty="0">
                <a:solidFill>
                  <a:srgbClr val="12263F"/>
                </a:solidFill>
                <a:latin typeface="Arial" panose="020B0604020202020204" pitchFamily="34" charset="0"/>
                <a:cs typeface="Arial" panose="020B0604020202020204" pitchFamily="34" charset="0"/>
              </a:rPr>
            </a:br>
            <a:r>
              <a:rPr lang="en-GB" sz="2000" dirty="0">
                <a:solidFill>
                  <a:srgbClr val="12263F"/>
                </a:solidFill>
                <a:latin typeface="Arial" panose="020B0604020202020204" pitchFamily="34" charset="0"/>
                <a:cs typeface="Arial" panose="020B0604020202020204" pitchFamily="34" charset="0"/>
              </a:rPr>
              <a:t>(e.g. Twitch)</a:t>
            </a:r>
          </a:p>
        </p:txBody>
      </p:sp>
      <p:sp>
        <p:nvSpPr>
          <p:cNvPr id="13" name="Rounded Rectangle 12">
            <a:extLst>
              <a:ext uri="{FF2B5EF4-FFF2-40B4-BE49-F238E27FC236}">
                <a16:creationId xmlns:a16="http://schemas.microsoft.com/office/drawing/2014/main" id="{6D3BBFCB-9D4C-0CB5-CC09-2CB05BB63E50}"/>
              </a:ext>
            </a:extLst>
          </p:cNvPr>
          <p:cNvSpPr/>
          <p:nvPr/>
        </p:nvSpPr>
        <p:spPr>
          <a:xfrm>
            <a:off x="1580389" y="4578681"/>
            <a:ext cx="2673687" cy="861469"/>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2263F"/>
                </a:solidFill>
                <a:latin typeface="Arial" panose="020B0604020202020204" pitchFamily="34" charset="0"/>
                <a:cs typeface="Arial" panose="020B0604020202020204" pitchFamily="34" charset="0"/>
              </a:rPr>
              <a:t>Online gaming</a:t>
            </a:r>
          </a:p>
        </p:txBody>
      </p:sp>
      <p:pic>
        <p:nvPicPr>
          <p:cNvPr id="5" name="Picture 4"/>
          <p:cNvPicPr>
            <a:picLocks noChangeAspect="1"/>
          </p:cNvPicPr>
          <p:nvPr/>
        </p:nvPicPr>
        <p:blipFill>
          <a:blip r:embed="rId3"/>
          <a:stretch>
            <a:fillRect/>
          </a:stretch>
        </p:blipFill>
        <p:spPr>
          <a:xfrm>
            <a:off x="4715194" y="1884687"/>
            <a:ext cx="2882489" cy="1938553"/>
          </a:xfrm>
          <a:prstGeom prst="rect">
            <a:avLst/>
          </a:prstGeom>
        </p:spPr>
      </p:pic>
    </p:spTree>
    <p:extLst>
      <p:ext uri="{BB962C8B-B14F-4D97-AF65-F5344CB8AC3E}">
        <p14:creationId xmlns:p14="http://schemas.microsoft.com/office/powerpoint/2010/main" val="4133419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F0A9-04DD-23A6-E897-AC0D74CA5EA7}"/>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71D5E1BC-2D3E-96E9-0C61-B021762F1244}"/>
              </a:ext>
            </a:extLst>
          </p:cNvPr>
          <p:cNvSpPr txBox="1">
            <a:spLocks/>
          </p:cNvSpPr>
          <p:nvPr/>
        </p:nvSpPr>
        <p:spPr>
          <a:xfrm>
            <a:off x="456766" y="297525"/>
            <a:ext cx="4301444" cy="666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830065"/>
                </a:solidFill>
                <a:latin typeface="Arial" panose="020B0604020202020204" pitchFamily="34" charset="0"/>
                <a:cs typeface="Arial" panose="020B0604020202020204" pitchFamily="34" charset="0"/>
              </a:rPr>
              <a:t>Online grooming</a:t>
            </a:r>
          </a:p>
          <a:p>
            <a:endParaRPr lang="en-US" sz="3400" dirty="0">
              <a:solidFill>
                <a:srgbClr val="12263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0E0EAD9-02A4-A3FE-549C-26F5BFAB45E5}"/>
              </a:ext>
            </a:extLst>
          </p:cNvPr>
          <p:cNvSpPr/>
          <p:nvPr/>
        </p:nvSpPr>
        <p:spPr>
          <a:xfrm>
            <a:off x="5964753" y="6457513"/>
            <a:ext cx="6096000" cy="246221"/>
          </a:xfrm>
          <a:prstGeom prst="rect">
            <a:avLst/>
          </a:prstGeom>
        </p:spPr>
        <p:txBody>
          <a:bodyPr>
            <a:spAutoFit/>
          </a:bodyPr>
          <a:lstStyle/>
          <a:p>
            <a:pPr algn="r"/>
            <a:r>
              <a:rPr lang="en-US" sz="1000" b="0" i="0" dirty="0">
                <a:solidFill>
                  <a:schemeClr val="bg1">
                    <a:lumMod val="50000"/>
                  </a:schemeClr>
                </a:solidFill>
                <a:effectLst/>
                <a:latin typeface="Slack-Lato"/>
              </a:rPr>
              <a:t>© The Key Support Services Ltd | For terms of use, visit </a:t>
            </a:r>
            <a:r>
              <a:rPr lang="en-US" sz="1000" b="0" i="0" u="none" strike="noStrike" dirty="0">
                <a:solidFill>
                  <a:schemeClr val="bg1">
                    <a:lumMod val="50000"/>
                  </a:schemeClr>
                </a:solidFill>
                <a:effectLst/>
                <a:latin typeface="Slack-Lato"/>
                <a:hlinkClick r:id="rId4">
                  <a:extLst>
                    <a:ext uri="{A12FA001-AC4F-418D-AE19-62706E023703}">
                      <ahyp:hlinkClr xmlns="" xmlns:ahyp="http://schemas.microsoft.com/office/drawing/2018/hyperlinkcolor" val="tx"/>
                    </a:ext>
                  </a:extLst>
                </a:hlinkClick>
              </a:rPr>
              <a:t>thekeysupport.com/terms</a:t>
            </a:r>
            <a:endParaRPr lang="en-GB" sz="1000" dirty="0">
              <a:solidFill>
                <a:schemeClr val="bg1">
                  <a:lumMod val="50000"/>
                </a:schemeClr>
              </a:solidFill>
            </a:endParaRPr>
          </a:p>
        </p:txBody>
      </p:sp>
      <p:sp>
        <p:nvSpPr>
          <p:cNvPr id="9" name="Google Shape;978;p70">
            <a:extLst>
              <a:ext uri="{FF2B5EF4-FFF2-40B4-BE49-F238E27FC236}">
                <a16:creationId xmlns:a16="http://schemas.microsoft.com/office/drawing/2014/main" id="{0C1C2C0A-9327-5133-96E2-508F6F50928E}"/>
              </a:ext>
            </a:extLst>
          </p:cNvPr>
          <p:cNvSpPr/>
          <p:nvPr/>
        </p:nvSpPr>
        <p:spPr>
          <a:xfrm>
            <a:off x="456766" y="1783034"/>
            <a:ext cx="1914908" cy="433999"/>
          </a:xfrm>
          <a:prstGeom prst="roundRect">
            <a:avLst>
              <a:gd name="adj" fmla="val 8308"/>
            </a:avLst>
          </a:prstGeom>
          <a:solidFill>
            <a:srgbClr val="830065"/>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12263F"/>
              </a:buClr>
              <a:buSzPts val="1840"/>
              <a:buFont typeface="Arial"/>
              <a:buNone/>
            </a:pPr>
            <a:r>
              <a:rPr lang="en-GB" sz="1600" b="1" dirty="0">
                <a:solidFill>
                  <a:schemeClr val="bg1"/>
                </a:solidFill>
                <a:latin typeface="Arial"/>
                <a:ea typeface="Arial"/>
                <a:cs typeface="Arial"/>
                <a:sym typeface="Arial"/>
              </a:rPr>
              <a:t>What is it</a:t>
            </a:r>
            <a:r>
              <a:rPr lang="en-GB" sz="1600" b="1" dirty="0">
                <a:solidFill>
                  <a:srgbClr val="12263F"/>
                </a:solidFill>
                <a:latin typeface="Arial"/>
                <a:ea typeface="Arial"/>
                <a:cs typeface="Arial"/>
                <a:sym typeface="Arial"/>
              </a:rPr>
              <a:t>?</a:t>
            </a:r>
            <a:endParaRPr dirty="0"/>
          </a:p>
        </p:txBody>
      </p:sp>
      <p:sp>
        <p:nvSpPr>
          <p:cNvPr id="10" name="Google Shape;980;p70">
            <a:extLst>
              <a:ext uri="{FF2B5EF4-FFF2-40B4-BE49-F238E27FC236}">
                <a16:creationId xmlns:a16="http://schemas.microsoft.com/office/drawing/2014/main" id="{2CB0F39D-B279-F2AC-B26E-6A1893E72626}"/>
              </a:ext>
            </a:extLst>
          </p:cNvPr>
          <p:cNvSpPr/>
          <p:nvPr/>
        </p:nvSpPr>
        <p:spPr>
          <a:xfrm>
            <a:off x="456766" y="4134269"/>
            <a:ext cx="1914908" cy="433999"/>
          </a:xfrm>
          <a:prstGeom prst="roundRect">
            <a:avLst>
              <a:gd name="adj" fmla="val 8308"/>
            </a:avLst>
          </a:prstGeom>
          <a:solidFill>
            <a:srgbClr val="830065"/>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12263F"/>
              </a:buClr>
              <a:buSzPts val="1840"/>
              <a:buFont typeface="Arial"/>
              <a:buNone/>
            </a:pPr>
            <a:r>
              <a:rPr lang="en-GB" sz="1600" b="1" dirty="0">
                <a:solidFill>
                  <a:schemeClr val="bg1"/>
                </a:solidFill>
                <a:latin typeface="Arial"/>
                <a:ea typeface="Arial"/>
                <a:cs typeface="Arial"/>
                <a:sym typeface="Arial"/>
              </a:rPr>
              <a:t>Who is at risk?</a:t>
            </a:r>
            <a:endParaRPr dirty="0">
              <a:solidFill>
                <a:schemeClr val="bg1"/>
              </a:solidFill>
            </a:endParaRPr>
          </a:p>
        </p:txBody>
      </p:sp>
      <p:sp>
        <p:nvSpPr>
          <p:cNvPr id="12" name="TextBox 11">
            <a:extLst>
              <a:ext uri="{FF2B5EF4-FFF2-40B4-BE49-F238E27FC236}">
                <a16:creationId xmlns:a16="http://schemas.microsoft.com/office/drawing/2014/main" id="{B4D542B3-5FE5-E9F2-CAA5-7482127D433B}"/>
              </a:ext>
            </a:extLst>
          </p:cNvPr>
          <p:cNvSpPr txBox="1"/>
          <p:nvPr/>
        </p:nvSpPr>
        <p:spPr>
          <a:xfrm>
            <a:off x="2740426" y="1302725"/>
            <a:ext cx="8396134" cy="283154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Grooming involves someone building a relationship with a child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gaining their trust, in preparation for abuse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Online platforms make it easier for groomers to target several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children at once, which can make the grooming process quicker</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After making contact online, a groomer may convince a child to meet in person or persuade them to take part in online sexual activity</a:t>
            </a:r>
          </a:p>
          <a:p>
            <a:pPr marL="0" indent="0">
              <a:buNone/>
            </a:pPr>
            <a:endParaRPr lang="en-US" sz="18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BFAC116-00DB-3E72-DD2F-C75322606D1C}"/>
              </a:ext>
            </a:extLst>
          </p:cNvPr>
          <p:cNvSpPr txBox="1"/>
          <p:nvPr/>
        </p:nvSpPr>
        <p:spPr>
          <a:xfrm>
            <a:off x="2740426" y="4115297"/>
            <a:ext cx="8396134" cy="101566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Grooming can affect any child, regardless of age, gender, race or socio-economic background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However, some children are more vulnerable than others </a:t>
            </a:r>
          </a:p>
        </p:txBody>
      </p:sp>
    </p:spTree>
    <p:custDataLst>
      <p:tags r:id="rId1"/>
    </p:custDataLst>
    <p:extLst>
      <p:ext uri="{BB962C8B-B14F-4D97-AF65-F5344CB8AC3E}">
        <p14:creationId xmlns:p14="http://schemas.microsoft.com/office/powerpoint/2010/main" val="740993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8D65533-B50F-F74F-5D7B-EDBB9E66FFF1}"/>
              </a:ext>
            </a:extLst>
          </p:cNvPr>
          <p:cNvSpPr txBox="1">
            <a:spLocks/>
          </p:cNvSpPr>
          <p:nvPr/>
        </p:nvSpPr>
        <p:spPr>
          <a:xfrm>
            <a:off x="602512" y="1492223"/>
            <a:ext cx="6439733"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a:p>
          <a:p>
            <a:pPr marL="342900" indent="-342900"/>
            <a:endParaRPr lang="en-GB" dirty="0"/>
          </a:p>
        </p:txBody>
      </p:sp>
      <p:sp>
        <p:nvSpPr>
          <p:cNvPr id="6" name="Title 3">
            <a:extLst>
              <a:ext uri="{FF2B5EF4-FFF2-40B4-BE49-F238E27FC236}">
                <a16:creationId xmlns:a16="http://schemas.microsoft.com/office/drawing/2014/main" id="{C9EBF4ED-F015-37E1-8EBD-30AF6DB07076}"/>
              </a:ext>
            </a:extLst>
          </p:cNvPr>
          <p:cNvSpPr>
            <a:spLocks noGrp="1"/>
          </p:cNvSpPr>
          <p:nvPr>
            <p:ph type="title"/>
          </p:nvPr>
        </p:nvSpPr>
        <p:spPr>
          <a:xfrm>
            <a:off x="403705" y="330702"/>
            <a:ext cx="10978035" cy="633230"/>
          </a:xfrm>
        </p:spPr>
        <p:txBody>
          <a:bodyPr>
            <a:noAutofit/>
          </a:bodyPr>
          <a:lstStyle/>
          <a:p>
            <a:r>
              <a:rPr lang="en-GB" sz="4000" dirty="0"/>
              <a:t>Online grooming: what to look out for …</a:t>
            </a:r>
          </a:p>
        </p:txBody>
      </p:sp>
      <p:sp>
        <p:nvSpPr>
          <p:cNvPr id="8" name="Content Placeholder 7"/>
          <p:cNvSpPr>
            <a:spLocks noGrp="1"/>
          </p:cNvSpPr>
          <p:nvPr>
            <p:ph sz="half" idx="1"/>
          </p:nvPr>
        </p:nvSpPr>
        <p:spPr/>
        <p:txBody>
          <a:bodyPr/>
          <a:lstStyle/>
          <a:p>
            <a:endParaRPr lang="en-GB"/>
          </a:p>
        </p:txBody>
      </p:sp>
      <p:pic>
        <p:nvPicPr>
          <p:cNvPr id="14" name="Picture 13">
            <a:extLst>
              <a:ext uri="{FF2B5EF4-FFF2-40B4-BE49-F238E27FC236}">
                <a16:creationId xmlns:a16="http://schemas.microsoft.com/office/drawing/2014/main" id="{74F50E7C-88DE-58AB-7F2B-8A4E3DEAB5B1}"/>
              </a:ext>
            </a:extLst>
          </p:cNvPr>
          <p:cNvPicPr>
            <a:picLocks noChangeAspect="1"/>
          </p:cNvPicPr>
          <p:nvPr/>
        </p:nvPicPr>
        <p:blipFill>
          <a:blip r:embed="rId4"/>
          <a:stretch>
            <a:fillRect/>
          </a:stretch>
        </p:blipFill>
        <p:spPr>
          <a:xfrm rot="2018460">
            <a:off x="2585987" y="2286476"/>
            <a:ext cx="723900" cy="76200"/>
          </a:xfrm>
          <a:prstGeom prst="rect">
            <a:avLst/>
          </a:prstGeom>
        </p:spPr>
      </p:pic>
      <p:pic>
        <p:nvPicPr>
          <p:cNvPr id="15" name="Picture 14">
            <a:extLst>
              <a:ext uri="{FF2B5EF4-FFF2-40B4-BE49-F238E27FC236}">
                <a16:creationId xmlns:a16="http://schemas.microsoft.com/office/drawing/2014/main" id="{DE7AC3E4-6DA7-5CB3-81A6-98767C030990}"/>
              </a:ext>
            </a:extLst>
          </p:cNvPr>
          <p:cNvPicPr>
            <a:picLocks noChangeAspect="1"/>
          </p:cNvPicPr>
          <p:nvPr/>
        </p:nvPicPr>
        <p:blipFill>
          <a:blip r:embed="rId4"/>
          <a:stretch>
            <a:fillRect/>
          </a:stretch>
        </p:blipFill>
        <p:spPr>
          <a:xfrm rot="8333809">
            <a:off x="5374847" y="2374153"/>
            <a:ext cx="723900" cy="76200"/>
          </a:xfrm>
          <a:prstGeom prst="rect">
            <a:avLst/>
          </a:prstGeom>
        </p:spPr>
      </p:pic>
      <p:pic>
        <p:nvPicPr>
          <p:cNvPr id="16" name="Picture 15">
            <a:extLst>
              <a:ext uri="{FF2B5EF4-FFF2-40B4-BE49-F238E27FC236}">
                <a16:creationId xmlns:a16="http://schemas.microsoft.com/office/drawing/2014/main" id="{A727A486-3D1A-FAEF-4897-A792DC62D699}"/>
              </a:ext>
            </a:extLst>
          </p:cNvPr>
          <p:cNvPicPr>
            <a:picLocks noChangeAspect="1"/>
          </p:cNvPicPr>
          <p:nvPr/>
        </p:nvPicPr>
        <p:blipFill>
          <a:blip r:embed="rId4"/>
          <a:stretch>
            <a:fillRect/>
          </a:stretch>
        </p:blipFill>
        <p:spPr>
          <a:xfrm rot="13022724">
            <a:off x="5218926" y="4215244"/>
            <a:ext cx="723900" cy="76200"/>
          </a:xfrm>
          <a:prstGeom prst="rect">
            <a:avLst/>
          </a:prstGeom>
        </p:spPr>
      </p:pic>
      <p:pic>
        <p:nvPicPr>
          <p:cNvPr id="17" name="Picture 16">
            <a:extLst>
              <a:ext uri="{FF2B5EF4-FFF2-40B4-BE49-F238E27FC236}">
                <a16:creationId xmlns:a16="http://schemas.microsoft.com/office/drawing/2014/main" id="{B050FB5F-60CB-5CD5-E160-6245374F6701}"/>
              </a:ext>
            </a:extLst>
          </p:cNvPr>
          <p:cNvPicPr>
            <a:picLocks noChangeAspect="1"/>
          </p:cNvPicPr>
          <p:nvPr/>
        </p:nvPicPr>
        <p:blipFill>
          <a:blip r:embed="rId4"/>
          <a:stretch>
            <a:fillRect/>
          </a:stretch>
        </p:blipFill>
        <p:spPr>
          <a:xfrm rot="18986380">
            <a:off x="2552089" y="4575972"/>
            <a:ext cx="723900" cy="76200"/>
          </a:xfrm>
          <a:prstGeom prst="rect">
            <a:avLst/>
          </a:prstGeom>
        </p:spPr>
      </p:pic>
      <p:pic>
        <p:nvPicPr>
          <p:cNvPr id="22" name="Picture 21">
            <a:extLst>
              <a:ext uri="{FF2B5EF4-FFF2-40B4-BE49-F238E27FC236}">
                <a16:creationId xmlns:a16="http://schemas.microsoft.com/office/drawing/2014/main" id="{AD94D319-C597-33CF-18E4-C48E4F814D51}"/>
              </a:ext>
            </a:extLst>
          </p:cNvPr>
          <p:cNvPicPr>
            <a:picLocks noChangeAspect="1"/>
          </p:cNvPicPr>
          <p:nvPr/>
        </p:nvPicPr>
        <p:blipFill>
          <a:blip r:embed="rId4"/>
          <a:stretch>
            <a:fillRect/>
          </a:stretch>
        </p:blipFill>
        <p:spPr>
          <a:xfrm rot="16838857">
            <a:off x="3564617" y="4660465"/>
            <a:ext cx="721161" cy="75912"/>
          </a:xfrm>
          <a:prstGeom prst="rect">
            <a:avLst/>
          </a:prstGeom>
        </p:spPr>
      </p:pic>
      <p:sp>
        <p:nvSpPr>
          <p:cNvPr id="23" name="Rounded Rectangle 22">
            <a:extLst>
              <a:ext uri="{FF2B5EF4-FFF2-40B4-BE49-F238E27FC236}">
                <a16:creationId xmlns:a16="http://schemas.microsoft.com/office/drawing/2014/main" id="{4F2C2F6C-2BC5-EDDF-3438-83C2FC44D0CB}"/>
              </a:ext>
            </a:extLst>
          </p:cNvPr>
          <p:cNvSpPr/>
          <p:nvPr/>
        </p:nvSpPr>
        <p:spPr>
          <a:xfrm>
            <a:off x="847783" y="1858389"/>
            <a:ext cx="1777714" cy="1000212"/>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Unexplained gifts, or having more money than usual</a:t>
            </a:r>
          </a:p>
        </p:txBody>
      </p:sp>
      <p:sp>
        <p:nvSpPr>
          <p:cNvPr id="25" name="Rounded Rectangle 24">
            <a:extLst>
              <a:ext uri="{FF2B5EF4-FFF2-40B4-BE49-F238E27FC236}">
                <a16:creationId xmlns:a16="http://schemas.microsoft.com/office/drawing/2014/main" id="{249486CC-1B56-93D5-FB45-9A0BAA0615B6}"/>
              </a:ext>
            </a:extLst>
          </p:cNvPr>
          <p:cNvSpPr/>
          <p:nvPr/>
        </p:nvSpPr>
        <p:spPr>
          <a:xfrm>
            <a:off x="847783" y="4383026"/>
            <a:ext cx="1777714" cy="722772"/>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Spending more or less time online than usual</a:t>
            </a:r>
          </a:p>
        </p:txBody>
      </p:sp>
      <p:sp>
        <p:nvSpPr>
          <p:cNvPr id="26" name="Rounded Rectangle 25">
            <a:extLst>
              <a:ext uri="{FF2B5EF4-FFF2-40B4-BE49-F238E27FC236}">
                <a16:creationId xmlns:a16="http://schemas.microsoft.com/office/drawing/2014/main" id="{BD154DE8-03D3-F72E-5110-00BA2F848503}"/>
              </a:ext>
            </a:extLst>
          </p:cNvPr>
          <p:cNvSpPr/>
          <p:nvPr/>
        </p:nvSpPr>
        <p:spPr>
          <a:xfrm>
            <a:off x="6039206" y="1681189"/>
            <a:ext cx="1427573" cy="1064588"/>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Spending less time with friends</a:t>
            </a:r>
            <a:endParaRPr lang="en-GB" sz="1600" dirty="0">
              <a:solidFill>
                <a:schemeClr val="tx1"/>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B820FFEC-0526-9E60-8CD4-E46C9879B51B}"/>
              </a:ext>
            </a:extLst>
          </p:cNvPr>
          <p:cNvSpPr/>
          <p:nvPr/>
        </p:nvSpPr>
        <p:spPr>
          <a:xfrm>
            <a:off x="5182956" y="4564424"/>
            <a:ext cx="2168633" cy="653368"/>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12263F"/>
                </a:solidFill>
                <a:latin typeface="Arial" panose="020B0604020202020204" pitchFamily="34" charset="0"/>
                <a:cs typeface="Arial" panose="020B0604020202020204" pitchFamily="34" charset="0"/>
              </a:rPr>
              <a:t>Being secretive about their devices, or what they do online</a:t>
            </a:r>
          </a:p>
        </p:txBody>
      </p:sp>
      <p:sp>
        <p:nvSpPr>
          <p:cNvPr id="28" name="Rounded Rectangle 27">
            <a:extLst>
              <a:ext uri="{FF2B5EF4-FFF2-40B4-BE49-F238E27FC236}">
                <a16:creationId xmlns:a16="http://schemas.microsoft.com/office/drawing/2014/main" id="{CCD51B8A-E9E5-77E9-3E8F-0381CAA35E6C}"/>
              </a:ext>
            </a:extLst>
          </p:cNvPr>
          <p:cNvSpPr/>
          <p:nvPr/>
        </p:nvSpPr>
        <p:spPr>
          <a:xfrm>
            <a:off x="3164095" y="5067950"/>
            <a:ext cx="1522206" cy="708979"/>
          </a:xfrm>
          <a:prstGeom prst="roundRect">
            <a:avLst>
              <a:gd name="adj" fmla="val 8308"/>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12263F"/>
                </a:solidFill>
                <a:latin typeface="Arial" panose="020B0604020202020204" pitchFamily="34" charset="0"/>
                <a:cs typeface="Arial" panose="020B0604020202020204" pitchFamily="34" charset="0"/>
              </a:rPr>
              <a:t>Signs of sexual abuse</a:t>
            </a:r>
          </a:p>
        </p:txBody>
      </p:sp>
      <p:sp>
        <p:nvSpPr>
          <p:cNvPr id="7" name="TextBox 6">
            <a:extLst>
              <a:ext uri="{FF2B5EF4-FFF2-40B4-BE49-F238E27FC236}">
                <a16:creationId xmlns:a16="http://schemas.microsoft.com/office/drawing/2014/main" id="{10FF5E71-287A-7F38-1439-86A1EDCEC07B}"/>
              </a:ext>
            </a:extLst>
          </p:cNvPr>
          <p:cNvSpPr txBox="1"/>
          <p:nvPr/>
        </p:nvSpPr>
        <p:spPr>
          <a:xfrm>
            <a:off x="8202501" y="1375724"/>
            <a:ext cx="3955228" cy="4401205"/>
          </a:xfrm>
          <a:prstGeom prst="rect">
            <a:avLst/>
          </a:prstGeom>
          <a:noFill/>
        </p:spPr>
        <p:txBody>
          <a:bodyPr wrap="square">
            <a:spAutoFit/>
          </a:bodyPr>
          <a:lstStyle/>
          <a:p>
            <a:r>
              <a:rPr lang="en-GB" sz="2000" dirty="0">
                <a:solidFill>
                  <a:srgbClr val="12263F"/>
                </a:solidFill>
                <a:latin typeface="Arial"/>
                <a:cs typeface="Arial"/>
              </a:rPr>
              <a:t>“He was really nice to me when no one else was. I thought he was my friend ... I didn’t think I needed to tell anyone because I didn’t think he was doing anything wrong, at first anyway.</a:t>
            </a:r>
            <a:br>
              <a:rPr lang="en-GB" sz="2000" dirty="0">
                <a:solidFill>
                  <a:srgbClr val="12263F"/>
                </a:solidFill>
                <a:latin typeface="Arial"/>
                <a:cs typeface="Arial"/>
              </a:rPr>
            </a:br>
            <a:r>
              <a:rPr lang="en-GB" sz="2000" dirty="0">
                <a:solidFill>
                  <a:srgbClr val="12263F"/>
                </a:solidFill>
                <a:latin typeface="Arial"/>
                <a:cs typeface="Arial"/>
              </a:rPr>
              <a:t/>
            </a:r>
            <a:br>
              <a:rPr lang="en-GB" sz="2000" dirty="0">
                <a:solidFill>
                  <a:srgbClr val="12263F"/>
                </a:solidFill>
                <a:latin typeface="Arial"/>
                <a:cs typeface="Arial"/>
              </a:rPr>
            </a:br>
            <a:r>
              <a:rPr lang="en-GB" sz="2000" dirty="0">
                <a:solidFill>
                  <a:srgbClr val="12263F"/>
                </a:solidFill>
                <a:latin typeface="Arial"/>
                <a:cs typeface="Arial"/>
              </a:rPr>
              <a:t>“I didn’t tell anyone because I thought I’d </a:t>
            </a:r>
            <a:br>
              <a:rPr lang="en-GB" sz="2000" dirty="0">
                <a:solidFill>
                  <a:srgbClr val="12263F"/>
                </a:solidFill>
                <a:latin typeface="Arial"/>
                <a:cs typeface="Arial"/>
              </a:rPr>
            </a:br>
            <a:r>
              <a:rPr lang="en-GB" sz="2000" dirty="0">
                <a:solidFill>
                  <a:srgbClr val="12263F"/>
                </a:solidFill>
                <a:latin typeface="Arial"/>
                <a:cs typeface="Arial"/>
              </a:rPr>
              <a:t>get in trouble. He said no one would believe me, and I didn’t want my mum to be angry with me.”</a:t>
            </a:r>
            <a:br>
              <a:rPr lang="en-GB" sz="2000" dirty="0">
                <a:solidFill>
                  <a:srgbClr val="12263F"/>
                </a:solidFill>
                <a:latin typeface="Arial"/>
                <a:cs typeface="Arial"/>
              </a:rPr>
            </a:br>
            <a:endParaRPr lang="en-US" sz="2000" dirty="0"/>
          </a:p>
        </p:txBody>
      </p:sp>
      <p:pic>
        <p:nvPicPr>
          <p:cNvPr id="9" name="Picture 8"/>
          <p:cNvPicPr>
            <a:picLocks noChangeAspect="1"/>
          </p:cNvPicPr>
          <p:nvPr/>
        </p:nvPicPr>
        <p:blipFill>
          <a:blip r:embed="rId5"/>
          <a:stretch>
            <a:fillRect/>
          </a:stretch>
        </p:blipFill>
        <p:spPr>
          <a:xfrm>
            <a:off x="3215727" y="2615378"/>
            <a:ext cx="2269534" cy="1486936"/>
          </a:xfrm>
          <a:prstGeom prst="rect">
            <a:avLst/>
          </a:prstGeom>
        </p:spPr>
      </p:pic>
    </p:spTree>
    <p:custDataLst>
      <p:tags r:id="rId1"/>
    </p:custDataLst>
    <p:extLst>
      <p:ext uri="{BB962C8B-B14F-4D97-AF65-F5344CB8AC3E}">
        <p14:creationId xmlns:p14="http://schemas.microsoft.com/office/powerpoint/2010/main" val="89696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B33DF9-387D-3DB6-B4E1-442D9DE79CA0}"/>
              </a:ext>
            </a:extLst>
          </p:cNvPr>
          <p:cNvSpPr>
            <a:spLocks noGrp="1"/>
          </p:cNvSpPr>
          <p:nvPr>
            <p:ph sz="half" idx="1"/>
          </p:nvPr>
        </p:nvSpPr>
        <p:spPr>
          <a:xfrm>
            <a:off x="0" y="393700"/>
            <a:ext cx="11712624" cy="728663"/>
          </a:xfrm>
          <a:prstGeom prst="rect">
            <a:avLst/>
          </a:prstGeom>
        </p:spPr>
        <p:txBody>
          <a:bodyPr/>
          <a:lstStyle/>
          <a:p>
            <a:pPr marL="0" indent="0">
              <a:buNone/>
            </a:pPr>
            <a:r>
              <a:rPr lang="en-US" sz="3400" dirty="0" smtClean="0"/>
              <a:t>     </a:t>
            </a:r>
            <a:r>
              <a:rPr lang="en-US" sz="4000" b="1" dirty="0" smtClean="0">
                <a:solidFill>
                  <a:srgbClr val="830065"/>
                </a:solidFill>
              </a:rPr>
              <a:t>Misinformation </a:t>
            </a:r>
            <a:r>
              <a:rPr lang="en-US" sz="4000" b="1" dirty="0">
                <a:solidFill>
                  <a:srgbClr val="830065"/>
                </a:solidFill>
              </a:rPr>
              <a:t>online and toxic masculinity </a:t>
            </a:r>
          </a:p>
        </p:txBody>
      </p:sp>
      <p:pic>
        <p:nvPicPr>
          <p:cNvPr id="5" name="Picture 4" descr="A person sitting on a couch with a computer&#10;&#10;AI-generated content may be incorrect.">
            <a:extLst>
              <a:ext uri="{FF2B5EF4-FFF2-40B4-BE49-F238E27FC236}">
                <a16:creationId xmlns:a16="http://schemas.microsoft.com/office/drawing/2014/main" id="{382F6A70-76F8-2EEA-1153-D138ED13ED4C}"/>
              </a:ext>
            </a:extLst>
          </p:cNvPr>
          <p:cNvPicPr>
            <a:picLocks noChangeAspect="1"/>
          </p:cNvPicPr>
          <p:nvPr/>
        </p:nvPicPr>
        <p:blipFill>
          <a:blip r:embed="rId3"/>
          <a:stretch>
            <a:fillRect/>
          </a:stretch>
        </p:blipFill>
        <p:spPr>
          <a:xfrm>
            <a:off x="1055440" y="945728"/>
            <a:ext cx="9865096" cy="4931544"/>
          </a:xfrm>
          <a:prstGeom prst="rect">
            <a:avLst/>
          </a:prstGeom>
        </p:spPr>
      </p:pic>
    </p:spTree>
    <p:extLst>
      <p:ext uri="{BB962C8B-B14F-4D97-AF65-F5344CB8AC3E}">
        <p14:creationId xmlns:p14="http://schemas.microsoft.com/office/powerpoint/2010/main" val="4188137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2AE5F-0ECA-C1FF-0668-267720B584B6}"/>
            </a:ext>
          </a:extLst>
        </p:cNvPr>
        <p:cNvGrpSpPr/>
        <p:nvPr/>
      </p:nvGrpSpPr>
      <p:grpSpPr>
        <a:xfrm>
          <a:off x="0" y="0"/>
          <a:ext cx="0" cy="0"/>
          <a:chOff x="0" y="0"/>
          <a:chExt cx="0" cy="0"/>
        </a:xfrm>
      </p:grpSpPr>
      <p:sp>
        <p:nvSpPr>
          <p:cNvPr id="6" name="Title 5"/>
          <p:cNvSpPr>
            <a:spLocks noGrp="1"/>
          </p:cNvSpPr>
          <p:nvPr>
            <p:ph type="title"/>
          </p:nvPr>
        </p:nvSpPr>
        <p:spPr>
          <a:xfrm>
            <a:off x="444176" y="548680"/>
            <a:ext cx="10978035" cy="633230"/>
          </a:xfrm>
        </p:spPr>
        <p:txBody>
          <a:bodyPr/>
          <a:lstStyle/>
          <a:p>
            <a:r>
              <a:rPr lang="en-US" sz="4000" dirty="0"/>
              <a:t>What signs of radicalisation should I be alert to?</a:t>
            </a:r>
            <a:r>
              <a:rPr lang="en-US" dirty="0"/>
              <a:t/>
            </a:r>
            <a:br>
              <a:rPr lang="en-US" dirty="0"/>
            </a:br>
            <a:endParaRPr lang="en-GB" dirty="0"/>
          </a:p>
        </p:txBody>
      </p:sp>
      <p:sp>
        <p:nvSpPr>
          <p:cNvPr id="4" name="TextBox 3">
            <a:extLst>
              <a:ext uri="{FF2B5EF4-FFF2-40B4-BE49-F238E27FC236}">
                <a16:creationId xmlns:a16="http://schemas.microsoft.com/office/drawing/2014/main" id="{D17F611C-B8DC-0E56-5429-3BEC073603FE}"/>
              </a:ext>
            </a:extLst>
          </p:cNvPr>
          <p:cNvSpPr txBox="1"/>
          <p:nvPr/>
        </p:nvSpPr>
        <p:spPr>
          <a:xfrm>
            <a:off x="443432" y="1476973"/>
            <a:ext cx="9686685"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12263F"/>
                </a:solidFill>
                <a:latin typeface="Arial" panose="020B0604020202020204" pitchFamily="34" charset="0"/>
                <a:cs typeface="Arial" panose="020B0604020202020204" pitchFamily="34" charset="0"/>
              </a:rPr>
              <a:t>Becoming more isolated from friends and family</a:t>
            </a:r>
          </a:p>
          <a:p>
            <a:pPr marL="342900" indent="-342900">
              <a:buFont typeface="Arial" panose="020B0604020202020204" pitchFamily="34" charset="0"/>
              <a:buChar char="•"/>
            </a:pPr>
            <a:endParaRPr lang="en-US" sz="2400" dirty="0">
              <a:solidFill>
                <a:srgbClr val="1226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12263F"/>
                </a:solidFill>
                <a:latin typeface="Arial" panose="020B0604020202020204" pitchFamily="34" charset="0"/>
                <a:cs typeface="Arial" panose="020B0604020202020204" pitchFamily="34" charset="0"/>
              </a:rPr>
              <a:t>Not being willing or able to talk about their views</a:t>
            </a:r>
          </a:p>
          <a:p>
            <a:pPr marL="342900" indent="-342900">
              <a:buFont typeface="Arial" panose="020B0604020202020204" pitchFamily="34" charset="0"/>
              <a:buChar char="•"/>
            </a:pPr>
            <a:endParaRPr lang="en-US" sz="2400" dirty="0">
              <a:solidFill>
                <a:srgbClr val="1226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12263F"/>
                </a:solidFill>
                <a:latin typeface="Arial" panose="020B0604020202020204" pitchFamily="34" charset="0"/>
                <a:cs typeface="Arial" panose="020B0604020202020204" pitchFamily="34" charset="0"/>
              </a:rPr>
              <a:t>Becoming more angry</a:t>
            </a:r>
          </a:p>
          <a:p>
            <a:pPr marL="342900" indent="-342900">
              <a:buFont typeface="Arial" panose="020B0604020202020204" pitchFamily="34" charset="0"/>
              <a:buChar char="•"/>
            </a:pPr>
            <a:endParaRPr lang="en-US" sz="2400" dirty="0">
              <a:solidFill>
                <a:srgbClr val="1226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12263F"/>
                </a:solidFill>
                <a:latin typeface="Arial" panose="020B0604020202020204" pitchFamily="34" charset="0"/>
                <a:cs typeface="Arial" panose="020B0604020202020204" pitchFamily="34" charset="0"/>
              </a:rPr>
              <a:t>Talking as if from a script, or using new phrases</a:t>
            </a:r>
          </a:p>
          <a:p>
            <a:pPr marL="342900" indent="-342900">
              <a:buFont typeface="Arial" panose="020B0604020202020204" pitchFamily="34" charset="0"/>
              <a:buChar char="•"/>
            </a:pPr>
            <a:endParaRPr lang="en-US" sz="2400" dirty="0">
              <a:solidFill>
                <a:srgbClr val="1226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12263F"/>
                </a:solidFill>
                <a:latin typeface="Arial" panose="020B0604020202020204" pitchFamily="34" charset="0"/>
                <a:cs typeface="Arial" panose="020B0604020202020204" pitchFamily="34" charset="0"/>
              </a:rPr>
              <a:t>A sudden disrespectful attitude towards women and girls</a:t>
            </a:r>
          </a:p>
          <a:p>
            <a:pPr marL="342900" indent="-342900">
              <a:buFont typeface="Arial" panose="020B0604020202020204" pitchFamily="34" charset="0"/>
              <a:buChar char="•"/>
            </a:pPr>
            <a:endParaRPr lang="en-US" sz="2400" dirty="0">
              <a:solidFill>
                <a:srgbClr val="1226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12263F"/>
                </a:solidFill>
                <a:latin typeface="Arial" panose="020B0604020202020204" pitchFamily="34" charset="0"/>
                <a:cs typeface="Arial" panose="020B0604020202020204" pitchFamily="34" charset="0"/>
              </a:rPr>
              <a:t>Being more secretive, especially about their internet use</a:t>
            </a:r>
          </a:p>
        </p:txBody>
      </p:sp>
    </p:spTree>
    <p:extLst>
      <p:ext uri="{BB962C8B-B14F-4D97-AF65-F5344CB8AC3E}">
        <p14:creationId xmlns:p14="http://schemas.microsoft.com/office/powerpoint/2010/main" val="28757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287671" y="1309088"/>
            <a:ext cx="1460029" cy="1460029"/>
          </a:xfrm>
          <a:prstGeom prst="rect">
            <a:avLst/>
          </a:prstGeom>
        </p:spPr>
      </p:pic>
      <p:sp>
        <p:nvSpPr>
          <p:cNvPr id="4" name="Title 3"/>
          <p:cNvSpPr>
            <a:spLocks noGrp="1"/>
          </p:cNvSpPr>
          <p:nvPr>
            <p:ph type="title"/>
          </p:nvPr>
        </p:nvSpPr>
        <p:spPr>
          <a:xfrm>
            <a:off x="479376" y="188640"/>
            <a:ext cx="10978035" cy="633230"/>
          </a:xfrm>
        </p:spPr>
        <p:txBody>
          <a:bodyPr/>
          <a:lstStyle/>
          <a:p>
            <a:pPr algn="ctr"/>
            <a:r>
              <a:rPr lang="en-GB" sz="4000" dirty="0" smtClean="0"/>
              <a:t>Blackpool Council Team</a:t>
            </a:r>
            <a:endParaRPr lang="en-GB" sz="4000" dirty="0"/>
          </a:p>
        </p:txBody>
      </p:sp>
      <p:sp>
        <p:nvSpPr>
          <p:cNvPr id="7" name="TextBox 6"/>
          <p:cNvSpPr txBox="1"/>
          <p:nvPr/>
        </p:nvSpPr>
        <p:spPr>
          <a:xfrm>
            <a:off x="1850614" y="1265144"/>
            <a:ext cx="2157154" cy="1569660"/>
          </a:xfrm>
          <a:prstGeom prst="rect">
            <a:avLst/>
          </a:prstGeom>
          <a:noFill/>
        </p:spPr>
        <p:txBody>
          <a:bodyPr wrap="square" rtlCol="0">
            <a:spAutoFit/>
          </a:bodyPr>
          <a:lstStyle/>
          <a:p>
            <a:r>
              <a:rPr lang="en-US" dirty="0" smtClean="0">
                <a:solidFill>
                  <a:srgbClr val="830065"/>
                </a:solidFill>
              </a:rPr>
              <a:t>Mark Cowell</a:t>
            </a:r>
            <a:endParaRPr lang="en-US" dirty="0" smtClean="0"/>
          </a:p>
          <a:p>
            <a:r>
              <a:rPr lang="en-US" dirty="0" smtClean="0"/>
              <a:t>Head</a:t>
            </a:r>
            <a:r>
              <a:rPr lang="en-US" dirty="0" smtClean="0">
                <a:solidFill>
                  <a:srgbClr val="830065"/>
                </a:solidFill>
              </a:rPr>
              <a:t> </a:t>
            </a:r>
            <a:r>
              <a:rPr lang="en-US" dirty="0"/>
              <a:t>of Service </a:t>
            </a:r>
            <a:endParaRPr lang="en-US" dirty="0" smtClean="0"/>
          </a:p>
          <a:p>
            <a:r>
              <a:rPr lang="en-US" dirty="0" smtClean="0"/>
              <a:t> </a:t>
            </a:r>
            <a:r>
              <a:rPr lang="en-US" dirty="0"/>
              <a:t>School </a:t>
            </a:r>
            <a:r>
              <a:rPr lang="en-US" dirty="0" smtClean="0"/>
              <a:t>Standards</a:t>
            </a:r>
            <a:endParaRPr lang="en-GB" dirty="0"/>
          </a:p>
        </p:txBody>
      </p:sp>
      <p:pic>
        <p:nvPicPr>
          <p:cNvPr id="8" name="Picture 7"/>
          <p:cNvPicPr>
            <a:picLocks noChangeAspect="1"/>
          </p:cNvPicPr>
          <p:nvPr/>
        </p:nvPicPr>
        <p:blipFill>
          <a:blip r:embed="rId3"/>
          <a:stretch>
            <a:fillRect/>
          </a:stretch>
        </p:blipFill>
        <p:spPr>
          <a:xfrm flipH="1">
            <a:off x="4110682" y="1353031"/>
            <a:ext cx="1429916" cy="1481773"/>
          </a:xfrm>
          <a:prstGeom prst="rect">
            <a:avLst/>
          </a:prstGeom>
        </p:spPr>
      </p:pic>
      <p:sp>
        <p:nvSpPr>
          <p:cNvPr id="9" name="TextBox 8"/>
          <p:cNvSpPr txBox="1"/>
          <p:nvPr/>
        </p:nvSpPr>
        <p:spPr>
          <a:xfrm>
            <a:off x="5643512" y="1311088"/>
            <a:ext cx="2664296" cy="1569660"/>
          </a:xfrm>
          <a:prstGeom prst="rect">
            <a:avLst/>
          </a:prstGeom>
          <a:noFill/>
        </p:spPr>
        <p:txBody>
          <a:bodyPr wrap="square" rtlCol="0">
            <a:spAutoFit/>
          </a:bodyPr>
          <a:lstStyle/>
          <a:p>
            <a:r>
              <a:rPr lang="en-US" dirty="0" smtClean="0">
                <a:solidFill>
                  <a:srgbClr val="830065"/>
                </a:solidFill>
              </a:rPr>
              <a:t>Rachel Orwin</a:t>
            </a:r>
            <a:endParaRPr lang="en-US" dirty="0"/>
          </a:p>
          <a:p>
            <a:r>
              <a:rPr lang="en-US" dirty="0" smtClean="0"/>
              <a:t>Early </a:t>
            </a:r>
            <a:r>
              <a:rPr lang="en-US" dirty="0"/>
              <a:t>Intervention and Safeguarding Officer</a:t>
            </a:r>
          </a:p>
        </p:txBody>
      </p:sp>
      <p:sp>
        <p:nvSpPr>
          <p:cNvPr id="10" name="Rectangle 9"/>
          <p:cNvSpPr/>
          <p:nvPr/>
        </p:nvSpPr>
        <p:spPr>
          <a:xfrm>
            <a:off x="191344" y="3501008"/>
            <a:ext cx="2952328" cy="1938992"/>
          </a:xfrm>
          <a:prstGeom prst="rect">
            <a:avLst/>
          </a:prstGeom>
        </p:spPr>
        <p:txBody>
          <a:bodyPr wrap="square">
            <a:spAutoFit/>
          </a:bodyPr>
          <a:lstStyle/>
          <a:p>
            <a:endParaRPr lang="en-US" dirty="0"/>
          </a:p>
          <a:p>
            <a:r>
              <a:rPr lang="en-US" dirty="0">
                <a:solidFill>
                  <a:srgbClr val="830065"/>
                </a:solidFill>
              </a:rPr>
              <a:t>Natasha Armstead</a:t>
            </a:r>
          </a:p>
          <a:p>
            <a:r>
              <a:rPr lang="en-US" dirty="0"/>
              <a:t>Pupil Welfare and Licensing Service Manager</a:t>
            </a:r>
            <a:endParaRPr lang="en-GB" dirty="0"/>
          </a:p>
        </p:txBody>
      </p:sp>
      <p:sp>
        <p:nvSpPr>
          <p:cNvPr id="11" name="Rectangle 10"/>
          <p:cNvSpPr/>
          <p:nvPr/>
        </p:nvSpPr>
        <p:spPr>
          <a:xfrm>
            <a:off x="3503712" y="3870339"/>
            <a:ext cx="2602936" cy="1200329"/>
          </a:xfrm>
          <a:prstGeom prst="rect">
            <a:avLst/>
          </a:prstGeom>
        </p:spPr>
        <p:txBody>
          <a:bodyPr wrap="square">
            <a:spAutoFit/>
          </a:bodyPr>
          <a:lstStyle/>
          <a:p>
            <a:r>
              <a:rPr lang="en-US" dirty="0">
                <a:solidFill>
                  <a:srgbClr val="830065"/>
                </a:solidFill>
              </a:rPr>
              <a:t>Ged McNally</a:t>
            </a:r>
          </a:p>
          <a:p>
            <a:r>
              <a:rPr lang="en-US" dirty="0"/>
              <a:t>Education Inclusion Officer</a:t>
            </a:r>
            <a:endParaRPr lang="en-GB" dirty="0"/>
          </a:p>
        </p:txBody>
      </p:sp>
      <p:sp>
        <p:nvSpPr>
          <p:cNvPr id="12" name="Rectangle 11"/>
          <p:cNvSpPr/>
          <p:nvPr/>
        </p:nvSpPr>
        <p:spPr>
          <a:xfrm>
            <a:off x="6538558" y="3717032"/>
            <a:ext cx="2903984" cy="1200329"/>
          </a:xfrm>
          <a:prstGeom prst="rect">
            <a:avLst/>
          </a:prstGeom>
        </p:spPr>
        <p:txBody>
          <a:bodyPr wrap="square">
            <a:spAutoFit/>
          </a:bodyPr>
          <a:lstStyle/>
          <a:p>
            <a:r>
              <a:rPr lang="en-US" dirty="0" smtClean="0">
                <a:solidFill>
                  <a:srgbClr val="830065"/>
                </a:solidFill>
              </a:rPr>
              <a:t>Helen Piggott</a:t>
            </a:r>
          </a:p>
          <a:p>
            <a:r>
              <a:rPr lang="en-US" dirty="0" smtClean="0"/>
              <a:t>Head of Virtual School</a:t>
            </a:r>
            <a:endParaRPr lang="en-US" dirty="0"/>
          </a:p>
        </p:txBody>
      </p:sp>
      <p:sp>
        <p:nvSpPr>
          <p:cNvPr id="13" name="Rectangle 12"/>
          <p:cNvSpPr/>
          <p:nvPr/>
        </p:nvSpPr>
        <p:spPr>
          <a:xfrm>
            <a:off x="9192344" y="3672015"/>
            <a:ext cx="2615952" cy="1200329"/>
          </a:xfrm>
          <a:prstGeom prst="rect">
            <a:avLst/>
          </a:prstGeom>
        </p:spPr>
        <p:txBody>
          <a:bodyPr wrap="square">
            <a:spAutoFit/>
          </a:bodyPr>
          <a:lstStyle/>
          <a:p>
            <a:r>
              <a:rPr lang="en-US" dirty="0">
                <a:solidFill>
                  <a:srgbClr val="830065"/>
                </a:solidFill>
              </a:rPr>
              <a:t>Charlotte Baron</a:t>
            </a:r>
          </a:p>
          <a:p>
            <a:r>
              <a:rPr lang="en-US" dirty="0"/>
              <a:t>Head of </a:t>
            </a:r>
            <a:r>
              <a:rPr lang="en-US" dirty="0" smtClean="0"/>
              <a:t>Service for SEND</a:t>
            </a:r>
            <a:endParaRPr lang="en-GB" dirty="0"/>
          </a:p>
        </p:txBody>
      </p:sp>
      <p:pic>
        <p:nvPicPr>
          <p:cNvPr id="2" name="Picture 1"/>
          <p:cNvPicPr>
            <a:picLocks noChangeAspect="1"/>
          </p:cNvPicPr>
          <p:nvPr/>
        </p:nvPicPr>
        <p:blipFill>
          <a:blip r:embed="rId4"/>
          <a:stretch>
            <a:fillRect/>
          </a:stretch>
        </p:blipFill>
        <p:spPr>
          <a:xfrm>
            <a:off x="8001558" y="1309088"/>
            <a:ext cx="1651227" cy="1651227"/>
          </a:xfrm>
          <a:prstGeom prst="rect">
            <a:avLst/>
          </a:prstGeom>
        </p:spPr>
      </p:pic>
      <p:sp>
        <p:nvSpPr>
          <p:cNvPr id="3" name="TextBox 2"/>
          <p:cNvSpPr txBox="1"/>
          <p:nvPr/>
        </p:nvSpPr>
        <p:spPr>
          <a:xfrm flipH="1">
            <a:off x="9652785" y="1353031"/>
            <a:ext cx="2155511" cy="1200329"/>
          </a:xfrm>
          <a:prstGeom prst="rect">
            <a:avLst/>
          </a:prstGeom>
          <a:noFill/>
        </p:spPr>
        <p:txBody>
          <a:bodyPr wrap="square" rtlCol="0">
            <a:spAutoFit/>
          </a:bodyPr>
          <a:lstStyle/>
          <a:p>
            <a:r>
              <a:rPr lang="en-GB" dirty="0" smtClean="0">
                <a:solidFill>
                  <a:srgbClr val="830065"/>
                </a:solidFill>
              </a:rPr>
              <a:t>Faye Weszka</a:t>
            </a:r>
          </a:p>
          <a:p>
            <a:r>
              <a:rPr lang="en-GB" dirty="0" smtClean="0"/>
              <a:t>Education Officer</a:t>
            </a:r>
            <a:r>
              <a:rPr lang="en-GB" dirty="0" smtClean="0">
                <a:solidFill>
                  <a:srgbClr val="830065"/>
                </a:solidFill>
              </a:rPr>
              <a:t>  </a:t>
            </a:r>
            <a:endParaRPr lang="en-GB" dirty="0">
              <a:solidFill>
                <a:srgbClr val="830065"/>
              </a:solidFill>
            </a:endParaRPr>
          </a:p>
        </p:txBody>
      </p:sp>
    </p:spTree>
    <p:extLst>
      <p:ext uri="{BB962C8B-B14F-4D97-AF65-F5344CB8AC3E}">
        <p14:creationId xmlns:p14="http://schemas.microsoft.com/office/powerpoint/2010/main" val="2543498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725" y="278278"/>
            <a:ext cx="10978035" cy="633230"/>
          </a:xfrm>
        </p:spPr>
        <p:txBody>
          <a:bodyPr/>
          <a:lstStyle/>
          <a:p>
            <a:r>
              <a:rPr lang="en-US" sz="4000" dirty="0"/>
              <a:t>Deep fake </a:t>
            </a:r>
            <a:r>
              <a:rPr lang="en-US" sz="4000" dirty="0" smtClean="0"/>
              <a:t>Images </a:t>
            </a:r>
            <a:r>
              <a:rPr lang="en-US" sz="4000" dirty="0"/>
              <a:t>and </a:t>
            </a:r>
            <a:r>
              <a:rPr lang="en-US" sz="4000" dirty="0" smtClean="0"/>
              <a:t>Videos</a:t>
            </a:r>
            <a:endParaRPr lang="en-GB" sz="4000" dirty="0"/>
          </a:p>
        </p:txBody>
      </p:sp>
      <p:pic>
        <p:nvPicPr>
          <p:cNvPr id="5" name="Content Placeholder 4"/>
          <p:cNvPicPr>
            <a:picLocks noGrp="1" noChangeAspect="1"/>
          </p:cNvPicPr>
          <p:nvPr>
            <p:ph sz="half" idx="1"/>
          </p:nvPr>
        </p:nvPicPr>
        <p:blipFill>
          <a:blip r:embed="rId3"/>
          <a:stretch>
            <a:fillRect/>
          </a:stretch>
        </p:blipFill>
        <p:spPr>
          <a:xfrm>
            <a:off x="9062947" y="2849817"/>
            <a:ext cx="2627604" cy="1743607"/>
          </a:xfrm>
          <a:prstGeom prst="rect">
            <a:avLst/>
          </a:prstGeom>
        </p:spPr>
      </p:pic>
      <p:pic>
        <p:nvPicPr>
          <p:cNvPr id="4" name="Picture 3"/>
          <p:cNvPicPr>
            <a:picLocks noChangeAspect="1"/>
          </p:cNvPicPr>
          <p:nvPr/>
        </p:nvPicPr>
        <p:blipFill>
          <a:blip r:embed="rId4"/>
          <a:stretch>
            <a:fillRect/>
          </a:stretch>
        </p:blipFill>
        <p:spPr>
          <a:xfrm>
            <a:off x="263352" y="1196752"/>
            <a:ext cx="4316342" cy="4109060"/>
          </a:xfrm>
          <a:prstGeom prst="rect">
            <a:avLst/>
          </a:prstGeom>
        </p:spPr>
      </p:pic>
      <p:pic>
        <p:nvPicPr>
          <p:cNvPr id="6" name="Picture 5"/>
          <p:cNvPicPr>
            <a:picLocks noChangeAspect="1"/>
          </p:cNvPicPr>
          <p:nvPr/>
        </p:nvPicPr>
        <p:blipFill>
          <a:blip r:embed="rId5"/>
          <a:stretch>
            <a:fillRect/>
          </a:stretch>
        </p:blipFill>
        <p:spPr>
          <a:xfrm>
            <a:off x="9158450" y="509348"/>
            <a:ext cx="2436598" cy="2109399"/>
          </a:xfrm>
          <a:prstGeom prst="rect">
            <a:avLst/>
          </a:prstGeom>
        </p:spPr>
      </p:pic>
      <p:pic>
        <p:nvPicPr>
          <p:cNvPr id="7" name="Picture 6"/>
          <p:cNvPicPr>
            <a:picLocks noChangeAspect="1"/>
          </p:cNvPicPr>
          <p:nvPr/>
        </p:nvPicPr>
        <p:blipFill>
          <a:blip r:embed="rId6"/>
          <a:stretch>
            <a:fillRect/>
          </a:stretch>
        </p:blipFill>
        <p:spPr>
          <a:xfrm>
            <a:off x="4865278" y="827710"/>
            <a:ext cx="2094818" cy="2840982"/>
          </a:xfrm>
          <a:prstGeom prst="rect">
            <a:avLst/>
          </a:prstGeom>
        </p:spPr>
      </p:pic>
      <p:pic>
        <p:nvPicPr>
          <p:cNvPr id="8" name="Picture 7"/>
          <p:cNvPicPr>
            <a:picLocks noChangeAspect="1"/>
          </p:cNvPicPr>
          <p:nvPr/>
        </p:nvPicPr>
        <p:blipFill>
          <a:blip r:embed="rId7"/>
          <a:stretch>
            <a:fillRect/>
          </a:stretch>
        </p:blipFill>
        <p:spPr>
          <a:xfrm>
            <a:off x="5939719" y="3538724"/>
            <a:ext cx="2627604" cy="2109399"/>
          </a:xfrm>
          <a:prstGeom prst="rect">
            <a:avLst/>
          </a:prstGeom>
        </p:spPr>
      </p:pic>
    </p:spTree>
    <p:extLst>
      <p:ext uri="{BB962C8B-B14F-4D97-AF65-F5344CB8AC3E}">
        <p14:creationId xmlns:p14="http://schemas.microsoft.com/office/powerpoint/2010/main" val="407683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5360" y="320476"/>
            <a:ext cx="10978035" cy="633230"/>
          </a:xfrm>
        </p:spPr>
        <p:txBody>
          <a:bodyPr/>
          <a:lstStyle/>
          <a:p>
            <a:r>
              <a:rPr lang="en-GB" sz="4000" dirty="0"/>
              <a:t>Sextortion</a:t>
            </a:r>
            <a:r>
              <a:rPr lang="en-GB" dirty="0"/>
              <a:t/>
            </a:r>
            <a:br>
              <a:rPr lang="en-GB" dirty="0"/>
            </a:br>
            <a:endParaRPr lang="en-GB" dirty="0"/>
          </a:p>
        </p:txBody>
      </p:sp>
      <p:sp>
        <p:nvSpPr>
          <p:cNvPr id="4" name="TextBox 3">
            <a:extLst>
              <a:ext uri="{FF2B5EF4-FFF2-40B4-BE49-F238E27FC236}">
                <a16:creationId xmlns:a16="http://schemas.microsoft.com/office/drawing/2014/main" id="{0C3222D3-63A1-6300-9673-5670EE07C0AD}"/>
              </a:ext>
            </a:extLst>
          </p:cNvPr>
          <p:cNvSpPr txBox="1"/>
          <p:nvPr/>
        </p:nvSpPr>
        <p:spPr>
          <a:xfrm>
            <a:off x="761411" y="1373735"/>
            <a:ext cx="6100996" cy="5016758"/>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What is it?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Sextortion is a form of online blackmail where someone threatens to share sexual images or information unless the victim complies with their demands.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It might begin with grooming, where an offender has built up a relationship of trust with the victim first.</a:t>
            </a:r>
          </a:p>
          <a:p>
            <a:endParaRPr lang="en-US" dirty="0"/>
          </a:p>
          <a:p>
            <a:endParaRPr lang="en-US" dirty="0"/>
          </a:p>
          <a:p>
            <a:endParaRPr lang="en-US" dirty="0"/>
          </a:p>
          <a:p>
            <a:endParaRPr lang="en-US" dirty="0"/>
          </a:p>
        </p:txBody>
      </p:sp>
      <p:pic>
        <p:nvPicPr>
          <p:cNvPr id="8" name="Picture 7"/>
          <p:cNvPicPr>
            <a:picLocks noChangeAspect="1"/>
          </p:cNvPicPr>
          <p:nvPr/>
        </p:nvPicPr>
        <p:blipFill>
          <a:blip r:embed="rId3"/>
          <a:stretch>
            <a:fillRect/>
          </a:stretch>
        </p:blipFill>
        <p:spPr>
          <a:xfrm>
            <a:off x="7536160" y="1373735"/>
            <a:ext cx="4105275" cy="2790825"/>
          </a:xfrm>
          <a:prstGeom prst="rect">
            <a:avLst/>
          </a:prstGeom>
        </p:spPr>
      </p:pic>
    </p:spTree>
    <p:extLst>
      <p:ext uri="{BB962C8B-B14F-4D97-AF65-F5344CB8AC3E}">
        <p14:creationId xmlns:p14="http://schemas.microsoft.com/office/powerpoint/2010/main" val="3911799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AB7A7-EA1A-9624-4390-B165247D93C3}"/>
            </a:ext>
          </a:extLst>
        </p:cNvPr>
        <p:cNvGrpSpPr/>
        <p:nvPr/>
      </p:nvGrpSpPr>
      <p:grpSpPr>
        <a:xfrm>
          <a:off x="0" y="0"/>
          <a:ext cx="0" cy="0"/>
          <a:chOff x="0" y="0"/>
          <a:chExt cx="0" cy="0"/>
        </a:xfrm>
      </p:grpSpPr>
      <p:sp>
        <p:nvSpPr>
          <p:cNvPr id="3" name="Title 2"/>
          <p:cNvSpPr>
            <a:spLocks noGrp="1"/>
          </p:cNvSpPr>
          <p:nvPr>
            <p:ph type="title"/>
          </p:nvPr>
        </p:nvSpPr>
        <p:spPr>
          <a:xfrm>
            <a:off x="602639" y="188640"/>
            <a:ext cx="10978035" cy="633230"/>
          </a:xfrm>
        </p:spPr>
        <p:txBody>
          <a:bodyPr/>
          <a:lstStyle/>
          <a:p>
            <a:r>
              <a:rPr lang="en-US" sz="4000" dirty="0"/>
              <a:t>Sextortion: what are the warning signs?</a:t>
            </a:r>
            <a:r>
              <a:rPr lang="en-US" dirty="0"/>
              <a:t/>
            </a:r>
            <a:br>
              <a:rPr lang="en-US" dirty="0"/>
            </a:br>
            <a:endParaRPr lang="en-GB" dirty="0"/>
          </a:p>
        </p:txBody>
      </p:sp>
      <p:sp>
        <p:nvSpPr>
          <p:cNvPr id="4" name="TextBox 3">
            <a:extLst>
              <a:ext uri="{FF2B5EF4-FFF2-40B4-BE49-F238E27FC236}">
                <a16:creationId xmlns:a16="http://schemas.microsoft.com/office/drawing/2014/main" id="{06AFA3B2-49A3-84AB-F224-0E76999D646D}"/>
              </a:ext>
            </a:extLst>
          </p:cNvPr>
          <p:cNvSpPr txBox="1"/>
          <p:nvPr/>
        </p:nvSpPr>
        <p:spPr>
          <a:xfrm>
            <a:off x="5519936" y="2289620"/>
            <a:ext cx="2907065"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Signs of being distracted, upset or afraid after being online</a:t>
            </a:r>
          </a:p>
        </p:txBody>
      </p:sp>
      <p:sp>
        <p:nvSpPr>
          <p:cNvPr id="11" name="TextBox 10">
            <a:extLst>
              <a:ext uri="{FF2B5EF4-FFF2-40B4-BE49-F238E27FC236}">
                <a16:creationId xmlns:a16="http://schemas.microsoft.com/office/drawing/2014/main" id="{D762C4D7-411F-4430-EB40-B5F2C1FBEA74}"/>
              </a:ext>
            </a:extLst>
          </p:cNvPr>
          <p:cNvSpPr txBox="1"/>
          <p:nvPr/>
        </p:nvSpPr>
        <p:spPr>
          <a:xfrm>
            <a:off x="608319" y="2302188"/>
            <a:ext cx="2061882"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Sudden changes in mood</a:t>
            </a:r>
          </a:p>
        </p:txBody>
      </p:sp>
      <p:sp>
        <p:nvSpPr>
          <p:cNvPr id="13" name="TextBox 12">
            <a:extLst>
              <a:ext uri="{FF2B5EF4-FFF2-40B4-BE49-F238E27FC236}">
                <a16:creationId xmlns:a16="http://schemas.microsoft.com/office/drawing/2014/main" id="{75CFD3DB-F063-0F6C-70A3-81BDF0B7D371}"/>
              </a:ext>
            </a:extLst>
          </p:cNvPr>
          <p:cNvSpPr txBox="1"/>
          <p:nvPr/>
        </p:nvSpPr>
        <p:spPr>
          <a:xfrm>
            <a:off x="2845986" y="3429000"/>
            <a:ext cx="2061882"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Excessive secrecy about online activity</a:t>
            </a:r>
          </a:p>
        </p:txBody>
      </p:sp>
      <p:pic>
        <p:nvPicPr>
          <p:cNvPr id="8" name="Picture 7"/>
          <p:cNvPicPr>
            <a:picLocks noChangeAspect="1"/>
          </p:cNvPicPr>
          <p:nvPr/>
        </p:nvPicPr>
        <p:blipFill>
          <a:blip r:embed="rId3"/>
          <a:stretch>
            <a:fillRect/>
          </a:stretch>
        </p:blipFill>
        <p:spPr>
          <a:xfrm>
            <a:off x="8904312" y="1027879"/>
            <a:ext cx="3009900" cy="3841281"/>
          </a:xfrm>
          <a:prstGeom prst="rect">
            <a:avLst/>
          </a:prstGeom>
        </p:spPr>
      </p:pic>
    </p:spTree>
    <p:extLst>
      <p:ext uri="{BB962C8B-B14F-4D97-AF65-F5344CB8AC3E}">
        <p14:creationId xmlns:p14="http://schemas.microsoft.com/office/powerpoint/2010/main" val="4015865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D24CF-4F08-727C-4A58-52CCAD0A4596}"/>
              </a:ext>
            </a:extLst>
          </p:cNvPr>
          <p:cNvSpPr txBox="1"/>
          <p:nvPr/>
        </p:nvSpPr>
        <p:spPr>
          <a:xfrm>
            <a:off x="486572" y="2052550"/>
            <a:ext cx="6700612" cy="2246769"/>
          </a:xfrm>
          <a:prstGeom prst="rect">
            <a:avLst/>
          </a:prstGeom>
          <a:noFill/>
        </p:spPr>
        <p:txBody>
          <a:bodyPr wrap="square" rtlCol="0">
            <a:spAutoFit/>
          </a:bodyPr>
          <a:lstStyle/>
          <a:p>
            <a:pPr lvl="0"/>
            <a:r>
              <a:rPr lang="en-US" sz="2800" dirty="0">
                <a:solidFill>
                  <a:srgbClr val="12263F"/>
                </a:solidFill>
                <a:latin typeface="Arial" panose="020B0604020202020204" pitchFamily="34" charset="0"/>
                <a:cs typeface="Arial" panose="020B0604020202020204" pitchFamily="34" charset="0"/>
              </a:rPr>
              <a:t>Child-on-child abuse is abuse between children.</a:t>
            </a:r>
          </a:p>
          <a:p>
            <a:pPr lvl="0"/>
            <a:r>
              <a:rPr lang="en-US" sz="2800" dirty="0">
                <a:solidFill>
                  <a:srgbClr val="12263F"/>
                </a:solidFill>
                <a:latin typeface="Arial" panose="020B0604020202020204" pitchFamily="34" charset="0"/>
                <a:cs typeface="Arial" panose="020B0604020202020204" pitchFamily="34" charset="0"/>
              </a:rPr>
              <a:t> </a:t>
            </a:r>
          </a:p>
          <a:p>
            <a:pPr lvl="0"/>
            <a:r>
              <a:rPr lang="en-US" sz="2800" dirty="0">
                <a:solidFill>
                  <a:srgbClr val="12263F"/>
                </a:solidFill>
                <a:latin typeface="Arial" panose="020B0604020202020204" pitchFamily="34" charset="0"/>
                <a:cs typeface="Arial" panose="020B0604020202020204" pitchFamily="34" charset="0"/>
              </a:rPr>
              <a:t>It can happen in and outside of school, and online.</a:t>
            </a:r>
          </a:p>
        </p:txBody>
      </p:sp>
      <p:sp>
        <p:nvSpPr>
          <p:cNvPr id="6" name="Title 5"/>
          <p:cNvSpPr>
            <a:spLocks noGrp="1"/>
          </p:cNvSpPr>
          <p:nvPr>
            <p:ph type="title"/>
          </p:nvPr>
        </p:nvSpPr>
        <p:spPr>
          <a:xfrm>
            <a:off x="486572" y="389816"/>
            <a:ext cx="10978035" cy="633230"/>
          </a:xfrm>
        </p:spPr>
        <p:txBody>
          <a:bodyPr/>
          <a:lstStyle/>
          <a:p>
            <a:r>
              <a:rPr lang="en-GB" sz="4000" dirty="0"/>
              <a:t>Child-on-child abuse</a:t>
            </a:r>
            <a:r>
              <a:rPr lang="en-GB" dirty="0"/>
              <a:t/>
            </a:r>
            <a:br>
              <a:rPr lang="en-GB" dirty="0"/>
            </a:br>
            <a:endParaRPr lang="en-GB" dirty="0"/>
          </a:p>
        </p:txBody>
      </p:sp>
      <p:pic>
        <p:nvPicPr>
          <p:cNvPr id="9" name="Picture 8"/>
          <p:cNvPicPr>
            <a:picLocks noChangeAspect="1"/>
          </p:cNvPicPr>
          <p:nvPr/>
        </p:nvPicPr>
        <p:blipFill>
          <a:blip r:embed="rId3"/>
          <a:stretch>
            <a:fillRect/>
          </a:stretch>
        </p:blipFill>
        <p:spPr>
          <a:xfrm>
            <a:off x="8978582" y="1353053"/>
            <a:ext cx="2486025" cy="2914650"/>
          </a:xfrm>
          <a:prstGeom prst="rect">
            <a:avLst/>
          </a:prstGeom>
        </p:spPr>
      </p:pic>
    </p:spTree>
    <p:extLst>
      <p:ext uri="{BB962C8B-B14F-4D97-AF65-F5344CB8AC3E}">
        <p14:creationId xmlns:p14="http://schemas.microsoft.com/office/powerpoint/2010/main" val="1064974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1A1ADFE-C1C2-594E-A69D-FA1D690252AF}"/>
              </a:ext>
            </a:extLst>
          </p:cNvPr>
          <p:cNvSpPr/>
          <p:nvPr/>
        </p:nvSpPr>
        <p:spPr>
          <a:xfrm>
            <a:off x="384841" y="1340768"/>
            <a:ext cx="2660380" cy="1384025"/>
          </a:xfrm>
          <a:prstGeom prst="roundRect">
            <a:avLst>
              <a:gd name="adj" fmla="val 8308"/>
            </a:avLst>
          </a:prstGeom>
          <a:solidFill>
            <a:srgbClr val="83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sz="2000" dirty="0">
                <a:solidFill>
                  <a:schemeClr val="bg1"/>
                </a:solidFill>
                <a:latin typeface="Arial" panose="020B0604020202020204" pitchFamily="34" charset="0"/>
                <a:cs typeface="Arial" panose="020B0604020202020204" pitchFamily="34" charset="0"/>
              </a:rPr>
              <a:t>Bullying</a:t>
            </a:r>
          </a:p>
        </p:txBody>
      </p:sp>
      <p:sp>
        <p:nvSpPr>
          <p:cNvPr id="5" name="Rounded Rectangle 4">
            <a:extLst>
              <a:ext uri="{FF2B5EF4-FFF2-40B4-BE49-F238E27FC236}">
                <a16:creationId xmlns:a16="http://schemas.microsoft.com/office/drawing/2014/main" id="{C14533F2-3605-65F2-737E-B3C207F0FDE4}"/>
              </a:ext>
            </a:extLst>
          </p:cNvPr>
          <p:cNvSpPr/>
          <p:nvPr/>
        </p:nvSpPr>
        <p:spPr>
          <a:xfrm>
            <a:off x="3264675" y="1367840"/>
            <a:ext cx="2660380" cy="1384025"/>
          </a:xfrm>
          <a:prstGeom prst="roundRect">
            <a:avLst>
              <a:gd name="adj" fmla="val 8308"/>
            </a:avLst>
          </a:prstGeom>
          <a:solidFill>
            <a:srgbClr val="83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sz="2000" dirty="0">
                <a:solidFill>
                  <a:schemeClr val="bg1"/>
                </a:solidFill>
                <a:latin typeface="Arial" panose="020B0604020202020204" pitchFamily="34" charset="0"/>
                <a:cs typeface="Arial" panose="020B0604020202020204" pitchFamily="34" charset="0"/>
              </a:rPr>
              <a:t>Abuse in intimate personal relationships</a:t>
            </a:r>
          </a:p>
        </p:txBody>
      </p:sp>
      <p:sp>
        <p:nvSpPr>
          <p:cNvPr id="6" name="Rounded Rectangle 5">
            <a:extLst>
              <a:ext uri="{FF2B5EF4-FFF2-40B4-BE49-F238E27FC236}">
                <a16:creationId xmlns:a16="http://schemas.microsoft.com/office/drawing/2014/main" id="{6999E3AA-A6B4-9B18-B89E-A744445E80F3}"/>
              </a:ext>
            </a:extLst>
          </p:cNvPr>
          <p:cNvSpPr/>
          <p:nvPr/>
        </p:nvSpPr>
        <p:spPr>
          <a:xfrm>
            <a:off x="6077427" y="1366312"/>
            <a:ext cx="2660380" cy="1384025"/>
          </a:xfrm>
          <a:prstGeom prst="roundRect">
            <a:avLst>
              <a:gd name="adj" fmla="val 8308"/>
            </a:avLst>
          </a:prstGeom>
          <a:solidFill>
            <a:srgbClr val="83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sz="2000" dirty="0">
                <a:solidFill>
                  <a:schemeClr val="bg1"/>
                </a:solidFill>
                <a:latin typeface="Arial" panose="020B0604020202020204" pitchFamily="34" charset="0"/>
                <a:cs typeface="Arial" panose="020B0604020202020204" pitchFamily="34" charset="0"/>
              </a:rPr>
              <a:t>Physical abuse</a:t>
            </a:r>
          </a:p>
        </p:txBody>
      </p:sp>
      <p:sp>
        <p:nvSpPr>
          <p:cNvPr id="7" name="Rounded Rectangle 6">
            <a:extLst>
              <a:ext uri="{FF2B5EF4-FFF2-40B4-BE49-F238E27FC236}">
                <a16:creationId xmlns:a16="http://schemas.microsoft.com/office/drawing/2014/main" id="{C6C2E9F1-9F20-6253-3C6C-9B47AD918C03}"/>
              </a:ext>
            </a:extLst>
          </p:cNvPr>
          <p:cNvSpPr/>
          <p:nvPr/>
        </p:nvSpPr>
        <p:spPr>
          <a:xfrm>
            <a:off x="8849355" y="1340767"/>
            <a:ext cx="2660380" cy="1384025"/>
          </a:xfrm>
          <a:prstGeom prst="roundRect">
            <a:avLst>
              <a:gd name="adj" fmla="val 8308"/>
            </a:avLst>
          </a:prstGeom>
          <a:solidFill>
            <a:srgbClr val="83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sz="2000" dirty="0">
                <a:solidFill>
                  <a:schemeClr val="bg1"/>
                </a:solidFill>
                <a:latin typeface="Arial" panose="020B0604020202020204" pitchFamily="34" charset="0"/>
                <a:cs typeface="Arial" panose="020B0604020202020204" pitchFamily="34" charset="0"/>
              </a:rPr>
              <a:t>Sexual violence</a:t>
            </a:r>
          </a:p>
        </p:txBody>
      </p:sp>
      <p:sp>
        <p:nvSpPr>
          <p:cNvPr id="8" name="Rounded Rectangle 7">
            <a:extLst>
              <a:ext uri="{FF2B5EF4-FFF2-40B4-BE49-F238E27FC236}">
                <a16:creationId xmlns:a16="http://schemas.microsoft.com/office/drawing/2014/main" id="{3096D12F-5EC8-D3FE-9C40-1D3292E9B3B5}"/>
              </a:ext>
            </a:extLst>
          </p:cNvPr>
          <p:cNvSpPr/>
          <p:nvPr/>
        </p:nvSpPr>
        <p:spPr>
          <a:xfrm>
            <a:off x="380217" y="3645024"/>
            <a:ext cx="2660380" cy="1384025"/>
          </a:xfrm>
          <a:prstGeom prst="roundRect">
            <a:avLst>
              <a:gd name="adj" fmla="val 8308"/>
            </a:avLst>
          </a:prstGeom>
          <a:solidFill>
            <a:srgbClr val="83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sz="2000" dirty="0">
                <a:solidFill>
                  <a:schemeClr val="bg1"/>
                </a:solidFill>
                <a:latin typeface="Arial" panose="020B0604020202020204" pitchFamily="34" charset="0"/>
                <a:cs typeface="Arial" panose="020B0604020202020204" pitchFamily="34" charset="0"/>
              </a:rPr>
              <a:t>Sexual harassment</a:t>
            </a:r>
          </a:p>
        </p:txBody>
      </p:sp>
      <p:sp>
        <p:nvSpPr>
          <p:cNvPr id="9" name="Rounded Rectangle 8">
            <a:extLst>
              <a:ext uri="{FF2B5EF4-FFF2-40B4-BE49-F238E27FC236}">
                <a16:creationId xmlns:a16="http://schemas.microsoft.com/office/drawing/2014/main" id="{729AC4D1-BE53-39BF-9C0C-764AEEB409A7}"/>
              </a:ext>
            </a:extLst>
          </p:cNvPr>
          <p:cNvSpPr/>
          <p:nvPr/>
        </p:nvSpPr>
        <p:spPr>
          <a:xfrm>
            <a:off x="6020588" y="3609216"/>
            <a:ext cx="2660380" cy="1384025"/>
          </a:xfrm>
          <a:prstGeom prst="roundRect">
            <a:avLst>
              <a:gd name="adj" fmla="val 8308"/>
            </a:avLst>
          </a:prstGeom>
          <a:solidFill>
            <a:srgbClr val="83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2000" dirty="0">
                <a:solidFill>
                  <a:schemeClr val="bg1"/>
                </a:solidFill>
                <a:latin typeface="Arial" panose="020B0604020202020204" pitchFamily="34" charset="0"/>
                <a:cs typeface="Arial" panose="020B0604020202020204" pitchFamily="34" charset="0"/>
              </a:rPr>
              <a:t>Initiating or hazing-type violence and rituals</a:t>
            </a:r>
          </a:p>
        </p:txBody>
      </p:sp>
      <p:sp>
        <p:nvSpPr>
          <p:cNvPr id="10" name="Rounded Rectangle 9">
            <a:extLst>
              <a:ext uri="{FF2B5EF4-FFF2-40B4-BE49-F238E27FC236}">
                <a16:creationId xmlns:a16="http://schemas.microsoft.com/office/drawing/2014/main" id="{CF6211C2-701C-FC9A-AB1A-A21F9639C520}"/>
              </a:ext>
            </a:extLst>
          </p:cNvPr>
          <p:cNvSpPr/>
          <p:nvPr/>
        </p:nvSpPr>
        <p:spPr>
          <a:xfrm>
            <a:off x="3265811" y="3609216"/>
            <a:ext cx="2660380" cy="1384025"/>
          </a:xfrm>
          <a:prstGeom prst="roundRect">
            <a:avLst>
              <a:gd name="adj" fmla="val 8308"/>
            </a:avLst>
          </a:prstGeom>
          <a:solidFill>
            <a:srgbClr val="83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sz="2000" dirty="0">
                <a:solidFill>
                  <a:schemeClr val="bg1"/>
                </a:solidFill>
                <a:latin typeface="Arial" panose="020B0604020202020204" pitchFamily="34" charset="0"/>
                <a:cs typeface="Arial" panose="020B0604020202020204" pitchFamily="34" charset="0"/>
              </a:rPr>
              <a:t>Sexual activity without consent</a:t>
            </a:r>
          </a:p>
        </p:txBody>
      </p:sp>
      <p:sp>
        <p:nvSpPr>
          <p:cNvPr id="11" name="Rounded Rectangle 10">
            <a:extLst>
              <a:ext uri="{FF2B5EF4-FFF2-40B4-BE49-F238E27FC236}">
                <a16:creationId xmlns:a16="http://schemas.microsoft.com/office/drawing/2014/main" id="{E85D181D-17C6-1D49-AE3C-5588DB85D3F5}"/>
              </a:ext>
            </a:extLst>
          </p:cNvPr>
          <p:cNvSpPr/>
          <p:nvPr/>
        </p:nvSpPr>
        <p:spPr>
          <a:xfrm>
            <a:off x="8858171" y="3609216"/>
            <a:ext cx="2660380" cy="1384025"/>
          </a:xfrm>
          <a:prstGeom prst="roundRect">
            <a:avLst>
              <a:gd name="adj" fmla="val 8308"/>
            </a:avLst>
          </a:prstGeom>
          <a:solidFill>
            <a:srgbClr val="8300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sz="2000" dirty="0">
                <a:solidFill>
                  <a:schemeClr val="bg1"/>
                </a:solidFill>
                <a:latin typeface="Arial" panose="020B0604020202020204" pitchFamily="34" charset="0"/>
                <a:cs typeface="Arial" panose="020B0604020202020204" pitchFamily="34" charset="0"/>
              </a:rPr>
              <a:t>Sharing nudes or semi-nude images</a:t>
            </a:r>
          </a:p>
        </p:txBody>
      </p:sp>
      <p:sp>
        <p:nvSpPr>
          <p:cNvPr id="15" name="Title 14"/>
          <p:cNvSpPr>
            <a:spLocks noGrp="1"/>
          </p:cNvSpPr>
          <p:nvPr>
            <p:ph type="title"/>
          </p:nvPr>
        </p:nvSpPr>
        <p:spPr>
          <a:xfrm>
            <a:off x="263352" y="148701"/>
            <a:ext cx="10978035" cy="633230"/>
          </a:xfrm>
        </p:spPr>
        <p:txBody>
          <a:bodyPr/>
          <a:lstStyle/>
          <a:p>
            <a:r>
              <a:rPr lang="en-GB" sz="4000" dirty="0"/>
              <a:t>Child-on-child abuse can include:</a:t>
            </a:r>
            <a:r>
              <a:rPr lang="en-GB" dirty="0"/>
              <a:t/>
            </a:r>
            <a:br>
              <a:rPr lang="en-GB" dirty="0"/>
            </a:br>
            <a:endParaRPr lang="en-GB" dirty="0"/>
          </a:p>
        </p:txBody>
      </p:sp>
    </p:spTree>
    <p:extLst>
      <p:ext uri="{BB962C8B-B14F-4D97-AF65-F5344CB8AC3E}">
        <p14:creationId xmlns:p14="http://schemas.microsoft.com/office/powerpoint/2010/main" val="8207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835EA8-1AAF-9CA0-0A7D-743A766DF38F}"/>
              </a:ext>
            </a:extLst>
          </p:cNvPr>
          <p:cNvSpPr txBox="1"/>
          <p:nvPr/>
        </p:nvSpPr>
        <p:spPr>
          <a:xfrm>
            <a:off x="1669040" y="1996759"/>
            <a:ext cx="7889020" cy="646331"/>
          </a:xfrm>
          <a:prstGeom prst="rect">
            <a:avLst/>
          </a:prstGeom>
          <a:noFill/>
        </p:spPr>
        <p:txBody>
          <a:bodyPr wrap="square" lIns="0" tIns="0" rIns="0" bIns="0" rtlCol="0">
            <a:spAutoFit/>
          </a:bodyPr>
          <a:lstStyle/>
          <a:p>
            <a:r>
              <a:rPr lang="en-US" altLang="en-US" sz="2400" b="1" dirty="0">
                <a:solidFill>
                  <a:srgbClr val="12263F"/>
                </a:solidFill>
                <a:latin typeface="Arial" panose="020B0604020202020204" pitchFamily="34" charset="0"/>
                <a:cs typeface="Arial" panose="020B0604020202020204" pitchFamily="34" charset="0"/>
              </a:rPr>
              <a:t>Act</a:t>
            </a:r>
            <a:r>
              <a:rPr lang="en-US" altLang="en-US" sz="2400" dirty="0">
                <a:solidFill>
                  <a:srgbClr val="12263F"/>
                </a:solidFill>
                <a:latin typeface="Arial" panose="020B0604020202020204" pitchFamily="34" charset="0"/>
                <a:cs typeface="Arial" panose="020B0604020202020204" pitchFamily="34" charset="0"/>
              </a:rPr>
              <a:t> </a:t>
            </a:r>
            <a:r>
              <a:rPr lang="en-US" altLang="en-US" sz="2400" b="1" dirty="0">
                <a:solidFill>
                  <a:srgbClr val="12263F"/>
                </a:solidFill>
                <a:latin typeface="Arial" panose="020B0604020202020204" pitchFamily="34" charset="0"/>
                <a:cs typeface="Arial" panose="020B0604020202020204" pitchFamily="34" charset="0"/>
              </a:rPr>
              <a:t>immediately</a:t>
            </a:r>
            <a:r>
              <a:rPr lang="en-US" altLang="en-US" sz="2400" dirty="0">
                <a:solidFill>
                  <a:srgbClr val="12263F"/>
                </a:solidFill>
                <a:latin typeface="Arial" panose="020B0604020202020204" pitchFamily="34" charset="0"/>
                <a:cs typeface="Arial" panose="020B0604020202020204" pitchFamily="34" charset="0"/>
              </a:rPr>
              <a:t> on any concerns or disclosures</a:t>
            </a:r>
            <a:endParaRPr lang="en-GB" altLang="en-US" sz="2400" dirty="0">
              <a:solidFill>
                <a:srgbClr val="12263F"/>
              </a:solidFill>
              <a:latin typeface="Arial" panose="020B0604020202020204" pitchFamily="34" charset="0"/>
              <a:cs typeface="Arial" panose="020B0604020202020204" pitchFamily="34" charset="0"/>
            </a:endParaRPr>
          </a:p>
          <a:p>
            <a:endParaRPr lang="en-GB" dirty="0">
              <a:solidFill>
                <a:srgbClr val="12263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00AEA63-CAB0-B73A-DE07-CABD0B86E108}"/>
              </a:ext>
            </a:extLst>
          </p:cNvPr>
          <p:cNvSpPr txBox="1"/>
          <p:nvPr/>
        </p:nvSpPr>
        <p:spPr>
          <a:xfrm>
            <a:off x="1669040" y="2810675"/>
            <a:ext cx="7070553" cy="1015663"/>
          </a:xfrm>
          <a:prstGeom prst="rect">
            <a:avLst/>
          </a:prstGeom>
          <a:noFill/>
        </p:spPr>
        <p:txBody>
          <a:bodyPr wrap="square" lIns="0" tIns="0" rIns="0" bIns="0" rtlCol="0">
            <a:spAutoFit/>
          </a:bodyPr>
          <a:lstStyle/>
          <a:p>
            <a:r>
              <a:rPr lang="en-US" altLang="en-US" sz="2400" b="1" dirty="0">
                <a:solidFill>
                  <a:srgbClr val="12263F"/>
                </a:solidFill>
                <a:latin typeface="Arial" panose="020B0604020202020204" pitchFamily="34" charset="0"/>
                <a:cs typeface="Arial" panose="020B0604020202020204" pitchFamily="34" charset="0"/>
              </a:rPr>
              <a:t>Reassure</a:t>
            </a:r>
            <a:r>
              <a:rPr lang="en-US" altLang="en-US" sz="2400" dirty="0">
                <a:solidFill>
                  <a:srgbClr val="12263F"/>
                </a:solidFill>
                <a:latin typeface="Arial" panose="020B0604020202020204" pitchFamily="34" charset="0"/>
                <a:cs typeface="Arial" panose="020B0604020202020204" pitchFamily="34" charset="0"/>
              </a:rPr>
              <a:t> the child they’ll be supported and kept safe</a:t>
            </a:r>
            <a:endParaRPr lang="en-GB" altLang="en-US" sz="2400" dirty="0">
              <a:solidFill>
                <a:srgbClr val="12263F"/>
              </a:solidFill>
              <a:latin typeface="Arial" panose="020B0604020202020204" pitchFamily="34" charset="0"/>
              <a:cs typeface="Arial" panose="020B0604020202020204" pitchFamily="34" charset="0"/>
            </a:endParaRPr>
          </a:p>
          <a:p>
            <a:endParaRPr lang="en-GB" dirty="0">
              <a:solidFill>
                <a:srgbClr val="12263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AB85BD0-5772-2E76-20B5-0D58F31CA2F6}"/>
              </a:ext>
            </a:extLst>
          </p:cNvPr>
          <p:cNvSpPr txBox="1"/>
          <p:nvPr/>
        </p:nvSpPr>
        <p:spPr>
          <a:xfrm>
            <a:off x="1648943" y="3855456"/>
            <a:ext cx="7889020" cy="307777"/>
          </a:xfrm>
          <a:prstGeom prst="rect">
            <a:avLst/>
          </a:prstGeom>
          <a:noFill/>
        </p:spPr>
        <p:txBody>
          <a:bodyPr wrap="square" lIns="0" tIns="0" rIns="0" bIns="0" rtlCol="0">
            <a:spAutoFit/>
          </a:bodyPr>
          <a:lstStyle/>
          <a:p>
            <a:pPr marL="285750" indent="-285750">
              <a:lnSpc>
                <a:spcPts val="2400"/>
              </a:lnSpc>
              <a:spcBef>
                <a:spcPct val="0"/>
              </a:spcBef>
              <a:spcAft>
                <a:spcPts val="1200"/>
              </a:spcAft>
              <a:buSzPct val="115000"/>
            </a:pPr>
            <a:r>
              <a:rPr lang="en-US" altLang="en-US" sz="2400" b="1" dirty="0">
                <a:solidFill>
                  <a:srgbClr val="12263F"/>
                </a:solidFill>
                <a:latin typeface="Arial" panose="020B0604020202020204" pitchFamily="34" charset="0"/>
                <a:cs typeface="Arial" panose="020B0604020202020204" pitchFamily="34" charset="0"/>
              </a:rPr>
              <a:t>Don’t dismiss </a:t>
            </a:r>
            <a:r>
              <a:rPr lang="en-US" altLang="en-US" sz="2400" dirty="0">
                <a:solidFill>
                  <a:srgbClr val="12263F"/>
                </a:solidFill>
                <a:latin typeface="Arial" panose="020B0604020202020204" pitchFamily="34" charset="0"/>
                <a:cs typeface="Arial" panose="020B0604020202020204" pitchFamily="34" charset="0"/>
              </a:rPr>
              <a:t>or downplay any reports</a:t>
            </a:r>
          </a:p>
        </p:txBody>
      </p:sp>
      <p:pic>
        <p:nvPicPr>
          <p:cNvPr id="13" name="Picture 12" descr="A yellow and blue logo&#10;&#10;Description automatically generated">
            <a:extLst>
              <a:ext uri="{FF2B5EF4-FFF2-40B4-BE49-F238E27FC236}">
                <a16:creationId xmlns:a16="http://schemas.microsoft.com/office/drawing/2014/main" id="{7AA3B782-F458-E699-007F-634EC3DDE76A}"/>
              </a:ext>
            </a:extLst>
          </p:cNvPr>
          <p:cNvPicPr>
            <a:picLocks noChangeAspect="1"/>
          </p:cNvPicPr>
          <p:nvPr/>
        </p:nvPicPr>
        <p:blipFill>
          <a:blip r:embed="rId3"/>
          <a:stretch>
            <a:fillRect/>
          </a:stretch>
        </p:blipFill>
        <p:spPr>
          <a:xfrm>
            <a:off x="709314" y="1784892"/>
            <a:ext cx="684265" cy="684265"/>
          </a:xfrm>
          <a:prstGeom prst="rect">
            <a:avLst/>
          </a:prstGeom>
        </p:spPr>
      </p:pic>
      <p:pic>
        <p:nvPicPr>
          <p:cNvPr id="14" name="Picture 13" descr="A yellow guitar pick with a hand and a black background&#10;&#10;Description automatically generated">
            <a:extLst>
              <a:ext uri="{FF2B5EF4-FFF2-40B4-BE49-F238E27FC236}">
                <a16:creationId xmlns:a16="http://schemas.microsoft.com/office/drawing/2014/main" id="{FA7419DE-DC88-AA56-86A8-0CBBCE224AFF}"/>
              </a:ext>
            </a:extLst>
          </p:cNvPr>
          <p:cNvPicPr>
            <a:picLocks noChangeAspect="1"/>
          </p:cNvPicPr>
          <p:nvPr/>
        </p:nvPicPr>
        <p:blipFill>
          <a:blip r:embed="rId4"/>
          <a:stretch>
            <a:fillRect/>
          </a:stretch>
        </p:blipFill>
        <p:spPr>
          <a:xfrm>
            <a:off x="744395" y="2722523"/>
            <a:ext cx="684265" cy="685423"/>
          </a:xfrm>
          <a:prstGeom prst="rect">
            <a:avLst/>
          </a:prstGeom>
        </p:spPr>
      </p:pic>
      <p:pic>
        <p:nvPicPr>
          <p:cNvPr id="15" name="Picture 14" descr="A yellow and blue x in a circle&#10;&#10;Description automatically generated">
            <a:extLst>
              <a:ext uri="{FF2B5EF4-FFF2-40B4-BE49-F238E27FC236}">
                <a16:creationId xmlns:a16="http://schemas.microsoft.com/office/drawing/2014/main" id="{C4158511-5F86-A001-EEBB-9B7131EF5C68}"/>
              </a:ext>
            </a:extLst>
          </p:cNvPr>
          <p:cNvPicPr>
            <a:picLocks noChangeAspect="1"/>
          </p:cNvPicPr>
          <p:nvPr/>
        </p:nvPicPr>
        <p:blipFill>
          <a:blip r:embed="rId5"/>
          <a:stretch>
            <a:fillRect/>
          </a:stretch>
        </p:blipFill>
        <p:spPr>
          <a:xfrm>
            <a:off x="709313" y="3666632"/>
            <a:ext cx="684266" cy="685423"/>
          </a:xfrm>
          <a:prstGeom prst="rect">
            <a:avLst/>
          </a:prstGeom>
        </p:spPr>
      </p:pic>
      <p:pic>
        <p:nvPicPr>
          <p:cNvPr id="16" name="Picture 15">
            <a:extLst>
              <a:ext uri="{FF2B5EF4-FFF2-40B4-BE49-F238E27FC236}">
                <a16:creationId xmlns:a16="http://schemas.microsoft.com/office/drawing/2014/main" id="{19E7BFB7-7CA9-65B6-79ED-E0AF02755673}"/>
              </a:ext>
            </a:extLst>
          </p:cNvPr>
          <p:cNvPicPr>
            <a:picLocks noChangeAspect="1"/>
          </p:cNvPicPr>
          <p:nvPr/>
        </p:nvPicPr>
        <p:blipFill>
          <a:blip r:embed="rId6"/>
          <a:stretch>
            <a:fillRect/>
          </a:stretch>
        </p:blipFill>
        <p:spPr>
          <a:xfrm flipH="1">
            <a:off x="9071451" y="1034041"/>
            <a:ext cx="1666902" cy="4933129"/>
          </a:xfrm>
          <a:prstGeom prst="rect">
            <a:avLst/>
          </a:prstGeom>
        </p:spPr>
      </p:pic>
      <p:sp>
        <p:nvSpPr>
          <p:cNvPr id="19" name="Rectangle 18">
            <a:extLst>
              <a:ext uri="{FF2B5EF4-FFF2-40B4-BE49-F238E27FC236}">
                <a16:creationId xmlns:a16="http://schemas.microsoft.com/office/drawing/2014/main" id="{A109FD42-0817-D79C-022C-B3256044F630}"/>
              </a:ext>
            </a:extLst>
          </p:cNvPr>
          <p:cNvSpPr/>
          <p:nvPr/>
        </p:nvSpPr>
        <p:spPr>
          <a:xfrm>
            <a:off x="780243" y="4689457"/>
            <a:ext cx="7561954" cy="402033"/>
          </a:xfrm>
          <a:prstGeom prst="rect">
            <a:avLst/>
          </a:prstGeom>
          <a:noFill/>
          <a:ln w="57150">
            <a:solidFill>
              <a:schemeClr val="tx1"/>
            </a:solidFill>
          </a:ln>
        </p:spPr>
        <p:txBody>
          <a:bodyPr wrap="square">
            <a:spAutoFit/>
          </a:bodyPr>
          <a:lstStyle/>
          <a:p>
            <a:pPr marL="0" indent="0">
              <a:lnSpc>
                <a:spcPts val="2400"/>
              </a:lnSpc>
              <a:spcBef>
                <a:spcPct val="0"/>
              </a:spcBef>
              <a:spcAft>
                <a:spcPts val="1200"/>
              </a:spcAft>
              <a:buSzPct val="115000"/>
              <a:buFont typeface="Arial" panose="020B0604020202020204" pitchFamily="34" charset="0"/>
              <a:buNone/>
            </a:pPr>
            <a:r>
              <a:rPr lang="en-US" altLang="en-US" dirty="0"/>
              <a:t>Report via your Safeguarding Systems </a:t>
            </a:r>
            <a:endParaRPr lang="en-GB" dirty="0"/>
          </a:p>
        </p:txBody>
      </p:sp>
      <p:sp>
        <p:nvSpPr>
          <p:cNvPr id="2" name="Title 1"/>
          <p:cNvSpPr>
            <a:spLocks noGrp="1"/>
          </p:cNvSpPr>
          <p:nvPr>
            <p:ph type="title"/>
          </p:nvPr>
        </p:nvSpPr>
        <p:spPr>
          <a:xfrm>
            <a:off x="690313" y="448177"/>
            <a:ext cx="10978035" cy="633230"/>
          </a:xfrm>
        </p:spPr>
        <p:txBody>
          <a:bodyPr/>
          <a:lstStyle/>
          <a:p>
            <a:r>
              <a:rPr lang="en-GB" sz="4000" dirty="0"/>
              <a:t>Child-on-child abuse</a:t>
            </a:r>
            <a:r>
              <a:rPr lang="en-GB" dirty="0"/>
              <a:t/>
            </a:r>
            <a:br>
              <a:rPr lang="en-GB" dirty="0"/>
            </a:br>
            <a:endParaRPr lang="en-GB" dirty="0"/>
          </a:p>
        </p:txBody>
      </p:sp>
    </p:spTree>
    <p:extLst>
      <p:ext uri="{BB962C8B-B14F-4D97-AF65-F5344CB8AC3E}">
        <p14:creationId xmlns:p14="http://schemas.microsoft.com/office/powerpoint/2010/main" val="2001875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21B88-E621-06A9-27C9-B22D69E429ED}"/>
            </a:ext>
          </a:extLst>
        </p:cNvPr>
        <p:cNvGrpSpPr/>
        <p:nvPr/>
      </p:nvGrpSpPr>
      <p:grpSpPr>
        <a:xfrm>
          <a:off x="0" y="0"/>
          <a:ext cx="0" cy="0"/>
          <a:chOff x="0" y="0"/>
          <a:chExt cx="0" cy="0"/>
        </a:xfrm>
      </p:grpSpPr>
      <p:sp>
        <p:nvSpPr>
          <p:cNvPr id="3" name="Title 2"/>
          <p:cNvSpPr>
            <a:spLocks noGrp="1"/>
          </p:cNvSpPr>
          <p:nvPr>
            <p:ph type="title"/>
          </p:nvPr>
        </p:nvSpPr>
        <p:spPr>
          <a:xfrm>
            <a:off x="579677" y="338579"/>
            <a:ext cx="10978035" cy="633230"/>
          </a:xfrm>
        </p:spPr>
        <p:txBody>
          <a:bodyPr/>
          <a:lstStyle/>
          <a:p>
            <a:r>
              <a:rPr lang="en-GB" sz="4000" dirty="0"/>
              <a:t>Report your concerns</a:t>
            </a:r>
            <a:r>
              <a:rPr lang="en-GB" dirty="0"/>
              <a:t/>
            </a:r>
            <a:br>
              <a:rPr lang="en-GB" dirty="0"/>
            </a:br>
            <a:endParaRPr lang="en-GB" dirty="0"/>
          </a:p>
        </p:txBody>
      </p:sp>
      <p:sp>
        <p:nvSpPr>
          <p:cNvPr id="4" name="TextBox 3">
            <a:extLst>
              <a:ext uri="{FF2B5EF4-FFF2-40B4-BE49-F238E27FC236}">
                <a16:creationId xmlns:a16="http://schemas.microsoft.com/office/drawing/2014/main" id="{3C66B81E-FF8A-F343-5592-99B76A1BF809}"/>
              </a:ext>
            </a:extLst>
          </p:cNvPr>
          <p:cNvSpPr txBox="1"/>
          <p:nvPr/>
        </p:nvSpPr>
        <p:spPr>
          <a:xfrm>
            <a:off x="722178" y="1916832"/>
            <a:ext cx="1083553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should always report any concerns you have, even if you’re not sure what the problem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Your DSL is here</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to help you and will decide what the next course of action will be….</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1680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FB9DFB1-86E0-829D-1D93-B2D1A611FFD3}"/>
              </a:ext>
            </a:extLst>
          </p:cNvPr>
          <p:cNvSpPr/>
          <p:nvPr/>
        </p:nvSpPr>
        <p:spPr>
          <a:xfrm>
            <a:off x="4824370" y="3707134"/>
            <a:ext cx="3722002" cy="540611"/>
          </a:xfrm>
          <a:prstGeom prst="roundRect">
            <a:avLst>
              <a:gd name="adj" fmla="val 10933"/>
            </a:avLst>
          </a:prstGeom>
          <a:solidFill>
            <a:srgbClr val="E4E9E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t>The DSL decides what to do next</a:t>
            </a:r>
          </a:p>
        </p:txBody>
      </p:sp>
      <p:sp>
        <p:nvSpPr>
          <p:cNvPr id="6" name="Rounded Rectangle 5">
            <a:extLst>
              <a:ext uri="{FF2B5EF4-FFF2-40B4-BE49-F238E27FC236}">
                <a16:creationId xmlns:a16="http://schemas.microsoft.com/office/drawing/2014/main" id="{C5D657D3-D772-1315-9FE3-E2A9DA472F46}"/>
              </a:ext>
            </a:extLst>
          </p:cNvPr>
          <p:cNvSpPr/>
          <p:nvPr/>
        </p:nvSpPr>
        <p:spPr>
          <a:xfrm>
            <a:off x="4824371" y="2656232"/>
            <a:ext cx="3520802" cy="610365"/>
          </a:xfrm>
          <a:prstGeom prst="roundRect">
            <a:avLst>
              <a:gd name="adj" fmla="val 11589"/>
            </a:avLst>
          </a:prstGeom>
          <a:solidFill>
            <a:srgbClr val="E4E9E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t>You report it to the DSL or deputy DSL</a:t>
            </a:r>
          </a:p>
        </p:txBody>
      </p:sp>
      <p:sp>
        <p:nvSpPr>
          <p:cNvPr id="7" name="Rounded Rectangle 6">
            <a:extLst>
              <a:ext uri="{FF2B5EF4-FFF2-40B4-BE49-F238E27FC236}">
                <a16:creationId xmlns:a16="http://schemas.microsoft.com/office/drawing/2014/main" id="{58B0CDB7-3EC9-836A-42A5-3EF4105FE01E}"/>
              </a:ext>
            </a:extLst>
          </p:cNvPr>
          <p:cNvSpPr/>
          <p:nvPr/>
        </p:nvSpPr>
        <p:spPr>
          <a:xfrm>
            <a:off x="725167" y="1441425"/>
            <a:ext cx="3297024" cy="923331"/>
          </a:xfrm>
          <a:prstGeom prst="roundRect">
            <a:avLst>
              <a:gd name="adj" fmla="val 9114"/>
            </a:avLst>
          </a:prstGeom>
          <a:solidFill>
            <a:srgbClr val="E4E9E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t>You have a concern or </a:t>
            </a:r>
            <a:b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t>a child tells you about abuse</a:t>
            </a:r>
          </a:p>
        </p:txBody>
      </p:sp>
      <p:sp>
        <p:nvSpPr>
          <p:cNvPr id="8" name="Rounded Rectangle 7">
            <a:extLst>
              <a:ext uri="{FF2B5EF4-FFF2-40B4-BE49-F238E27FC236}">
                <a16:creationId xmlns:a16="http://schemas.microsoft.com/office/drawing/2014/main" id="{648EE74E-8825-70A0-4E1F-A75744AABF62}"/>
              </a:ext>
            </a:extLst>
          </p:cNvPr>
          <p:cNvSpPr/>
          <p:nvPr/>
        </p:nvSpPr>
        <p:spPr>
          <a:xfrm>
            <a:off x="3510977" y="5255700"/>
            <a:ext cx="2023050" cy="853071"/>
          </a:xfrm>
          <a:prstGeom prst="roundRect">
            <a:avLst>
              <a:gd name="adj" fmla="val 11170"/>
            </a:avLst>
          </a:prstGeom>
          <a:solidFill>
            <a:srgbClr val="E4E9E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t>Early help</a:t>
            </a:r>
          </a:p>
        </p:txBody>
      </p:sp>
      <p:sp>
        <p:nvSpPr>
          <p:cNvPr id="9" name="Rounded Rectangle 8">
            <a:extLst>
              <a:ext uri="{FF2B5EF4-FFF2-40B4-BE49-F238E27FC236}">
                <a16:creationId xmlns:a16="http://schemas.microsoft.com/office/drawing/2014/main" id="{4A951902-EF4E-847E-36DE-A7D957B7781F}"/>
              </a:ext>
            </a:extLst>
          </p:cNvPr>
          <p:cNvSpPr/>
          <p:nvPr/>
        </p:nvSpPr>
        <p:spPr>
          <a:xfrm>
            <a:off x="5985431" y="5258480"/>
            <a:ext cx="2596673" cy="884161"/>
          </a:xfrm>
          <a:prstGeom prst="roundRect">
            <a:avLst>
              <a:gd name="adj" fmla="val 10509"/>
            </a:avLst>
          </a:prstGeom>
          <a:solidFill>
            <a:srgbClr val="E4E9E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t>Referral to </a:t>
            </a:r>
            <a:b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t>children’s social care</a:t>
            </a:r>
          </a:p>
        </p:txBody>
      </p:sp>
      <p:sp>
        <p:nvSpPr>
          <p:cNvPr id="10" name="Rounded Rectangle 9">
            <a:extLst>
              <a:ext uri="{FF2B5EF4-FFF2-40B4-BE49-F238E27FC236}">
                <a16:creationId xmlns:a16="http://schemas.microsoft.com/office/drawing/2014/main" id="{510438CF-6673-F33E-BCB1-DC838525C808}"/>
              </a:ext>
            </a:extLst>
          </p:cNvPr>
          <p:cNvSpPr/>
          <p:nvPr/>
        </p:nvSpPr>
        <p:spPr>
          <a:xfrm>
            <a:off x="1123917" y="5255700"/>
            <a:ext cx="2023050" cy="853072"/>
          </a:xfrm>
          <a:prstGeom prst="roundRect">
            <a:avLst>
              <a:gd name="adj" fmla="val 9796"/>
            </a:avLst>
          </a:prstGeom>
          <a:solidFill>
            <a:srgbClr val="E4E9E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2263F"/>
                </a:solidFill>
                <a:effectLst/>
                <a:uLnTx/>
                <a:uFillTx/>
                <a:latin typeface="Arial" panose="020B0604020202020204" pitchFamily="34" charset="0"/>
                <a:ea typeface="+mn-ea"/>
                <a:cs typeface="Arial" panose="020B0604020202020204" pitchFamily="34" charset="0"/>
              </a:rPr>
              <a:t>Further support within school</a:t>
            </a:r>
          </a:p>
        </p:txBody>
      </p:sp>
      <p:sp>
        <p:nvSpPr>
          <p:cNvPr id="11" name="Title 1">
            <a:extLst>
              <a:ext uri="{FF2B5EF4-FFF2-40B4-BE49-F238E27FC236}">
                <a16:creationId xmlns:a16="http://schemas.microsoft.com/office/drawing/2014/main" id="{6C12AF84-E7EA-7148-B479-BC90167A2706}"/>
              </a:ext>
            </a:extLst>
          </p:cNvPr>
          <p:cNvSpPr>
            <a:spLocks noGrp="1"/>
          </p:cNvSpPr>
          <p:nvPr>
            <p:ph type="title" idx="4294967295"/>
          </p:nvPr>
        </p:nvSpPr>
        <p:spPr>
          <a:xfrm>
            <a:off x="0" y="469900"/>
            <a:ext cx="8262938" cy="606425"/>
          </a:xfrm>
          <a:prstGeom prst="rect">
            <a:avLst/>
          </a:prstGeom>
        </p:spPr>
        <p:txBody>
          <a:bodyPr/>
          <a:lstStyle/>
          <a:p>
            <a:r>
              <a:rPr lang="en-US" sz="3400" b="1" dirty="0">
                <a:solidFill>
                  <a:srgbClr val="830065"/>
                </a:solidFill>
              </a:rPr>
              <a:t>What happens after you make a report</a:t>
            </a:r>
            <a:endParaRPr lang="en-GB" sz="3400" b="1" dirty="0">
              <a:solidFill>
                <a:srgbClr val="830065"/>
              </a:solidFill>
            </a:endParaRPr>
          </a:p>
        </p:txBody>
      </p:sp>
      <p:cxnSp>
        <p:nvCxnSpPr>
          <p:cNvPr id="12" name="Straight Connector 11">
            <a:extLst>
              <a:ext uri="{FF2B5EF4-FFF2-40B4-BE49-F238E27FC236}">
                <a16:creationId xmlns:a16="http://schemas.microsoft.com/office/drawing/2014/main" id="{38A44C99-F24C-B473-B024-65C0D2DA4C23}"/>
              </a:ext>
            </a:extLst>
          </p:cNvPr>
          <p:cNvCxnSpPr>
            <a:cxnSpLocks/>
          </p:cNvCxnSpPr>
          <p:nvPr/>
        </p:nvCxnSpPr>
        <p:spPr>
          <a:xfrm flipV="1">
            <a:off x="7283768" y="4480201"/>
            <a:ext cx="0" cy="642433"/>
          </a:xfrm>
          <a:prstGeom prst="line">
            <a:avLst/>
          </a:prstGeom>
          <a:ln w="63500">
            <a:solidFill>
              <a:srgbClr val="FFCD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545DFF-A4E8-B7C2-A7D0-C290C4325B07}"/>
              </a:ext>
            </a:extLst>
          </p:cNvPr>
          <p:cNvCxnSpPr>
            <a:cxnSpLocks/>
            <a:stCxn id="20" idx="4"/>
          </p:cNvCxnSpPr>
          <p:nvPr/>
        </p:nvCxnSpPr>
        <p:spPr>
          <a:xfrm flipH="1">
            <a:off x="4520994" y="2052993"/>
            <a:ext cx="7146" cy="2713606"/>
          </a:xfrm>
          <a:prstGeom prst="line">
            <a:avLst/>
          </a:prstGeom>
          <a:ln w="63500">
            <a:solidFill>
              <a:srgbClr val="FFCD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6693C91-1C71-BE04-56F2-C6CBED2A6CE3}"/>
              </a:ext>
            </a:extLst>
          </p:cNvPr>
          <p:cNvSpPr/>
          <p:nvPr/>
        </p:nvSpPr>
        <p:spPr>
          <a:xfrm>
            <a:off x="4378238" y="1753190"/>
            <a:ext cx="299803" cy="299803"/>
          </a:xfrm>
          <a:prstGeom prst="ellipse">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BACBE48-3351-5AD0-30AE-234C55C8D3C8}"/>
              </a:ext>
            </a:extLst>
          </p:cNvPr>
          <p:cNvSpPr/>
          <p:nvPr/>
        </p:nvSpPr>
        <p:spPr>
          <a:xfrm>
            <a:off x="4378238" y="2816192"/>
            <a:ext cx="299803" cy="299803"/>
          </a:xfrm>
          <a:prstGeom prst="ellipse">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D8402ED-4F3E-FAE9-1DEF-B827CDDF1320}"/>
              </a:ext>
            </a:extLst>
          </p:cNvPr>
          <p:cNvSpPr/>
          <p:nvPr/>
        </p:nvSpPr>
        <p:spPr>
          <a:xfrm>
            <a:off x="4378414" y="3863049"/>
            <a:ext cx="299803" cy="299803"/>
          </a:xfrm>
          <a:prstGeom prst="ellipse">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D121CC1C-C575-CD6A-15E6-F68EE7BF64D1}"/>
              </a:ext>
            </a:extLst>
          </p:cNvPr>
          <p:cNvCxnSpPr>
            <a:cxnSpLocks/>
          </p:cNvCxnSpPr>
          <p:nvPr/>
        </p:nvCxnSpPr>
        <p:spPr>
          <a:xfrm flipH="1" flipV="1">
            <a:off x="2135441" y="4480201"/>
            <a:ext cx="5148327" cy="34877"/>
          </a:xfrm>
          <a:prstGeom prst="line">
            <a:avLst/>
          </a:prstGeom>
          <a:ln w="63500">
            <a:solidFill>
              <a:srgbClr val="FFCD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B9E993-FE85-8D6E-A3B4-0BD897138A8B}"/>
              </a:ext>
            </a:extLst>
          </p:cNvPr>
          <p:cNvCxnSpPr>
            <a:cxnSpLocks/>
          </p:cNvCxnSpPr>
          <p:nvPr/>
        </p:nvCxnSpPr>
        <p:spPr>
          <a:xfrm flipV="1">
            <a:off x="4528139" y="4496970"/>
            <a:ext cx="0" cy="625664"/>
          </a:xfrm>
          <a:prstGeom prst="line">
            <a:avLst/>
          </a:prstGeom>
          <a:ln w="63500">
            <a:solidFill>
              <a:srgbClr val="FFCD00"/>
            </a:solidFill>
          </a:ln>
        </p:spPr>
        <p:style>
          <a:lnRef idx="1">
            <a:schemeClr val="accent1"/>
          </a:lnRef>
          <a:fillRef idx="0">
            <a:schemeClr val="accent1"/>
          </a:fillRef>
          <a:effectRef idx="0">
            <a:schemeClr val="accent1"/>
          </a:effectRef>
          <a:fontRef idx="minor">
            <a:schemeClr val="tx1"/>
          </a:fontRef>
        </p:style>
      </p:cxnSp>
      <p:pic>
        <p:nvPicPr>
          <p:cNvPr id="27" name="Picture 26" descr="Shape, arrow&#10;&#10;Description automatically generated">
            <a:extLst>
              <a:ext uri="{FF2B5EF4-FFF2-40B4-BE49-F238E27FC236}">
                <a16:creationId xmlns:a16="http://schemas.microsoft.com/office/drawing/2014/main" id="{1748E418-F549-B351-E7D4-D1A3671B7EE4}"/>
              </a:ext>
            </a:extLst>
          </p:cNvPr>
          <p:cNvPicPr>
            <a:picLocks noChangeAspect="1"/>
          </p:cNvPicPr>
          <p:nvPr/>
        </p:nvPicPr>
        <p:blipFill>
          <a:blip r:embed="rId3"/>
          <a:stretch>
            <a:fillRect/>
          </a:stretch>
        </p:blipFill>
        <p:spPr>
          <a:xfrm rot="5400000">
            <a:off x="7180697" y="4881977"/>
            <a:ext cx="217604" cy="383397"/>
          </a:xfrm>
          <a:prstGeom prst="rect">
            <a:avLst/>
          </a:prstGeom>
        </p:spPr>
      </p:pic>
      <p:cxnSp>
        <p:nvCxnSpPr>
          <p:cNvPr id="28" name="Straight Connector 27">
            <a:extLst>
              <a:ext uri="{FF2B5EF4-FFF2-40B4-BE49-F238E27FC236}">
                <a16:creationId xmlns:a16="http://schemas.microsoft.com/office/drawing/2014/main" id="{45E3FF2C-E38C-20BB-9A77-F4F75A2EF8F6}"/>
              </a:ext>
            </a:extLst>
          </p:cNvPr>
          <p:cNvCxnSpPr>
            <a:cxnSpLocks/>
          </p:cNvCxnSpPr>
          <p:nvPr/>
        </p:nvCxnSpPr>
        <p:spPr>
          <a:xfrm flipV="1">
            <a:off x="2135441" y="4450010"/>
            <a:ext cx="1" cy="672624"/>
          </a:xfrm>
          <a:prstGeom prst="line">
            <a:avLst/>
          </a:prstGeom>
          <a:ln w="63500">
            <a:solidFill>
              <a:srgbClr val="FFCD00"/>
            </a:solidFill>
          </a:ln>
        </p:spPr>
        <p:style>
          <a:lnRef idx="1">
            <a:schemeClr val="accent1"/>
          </a:lnRef>
          <a:fillRef idx="0">
            <a:schemeClr val="accent1"/>
          </a:fillRef>
          <a:effectRef idx="0">
            <a:schemeClr val="accent1"/>
          </a:effectRef>
          <a:fontRef idx="minor">
            <a:schemeClr val="tx1"/>
          </a:fontRef>
        </p:style>
      </p:cxnSp>
      <p:pic>
        <p:nvPicPr>
          <p:cNvPr id="29" name="Picture 28" descr="Shape, arrow&#10;&#10;Description automatically generated">
            <a:extLst>
              <a:ext uri="{FF2B5EF4-FFF2-40B4-BE49-F238E27FC236}">
                <a16:creationId xmlns:a16="http://schemas.microsoft.com/office/drawing/2014/main" id="{0B7B1A3E-4BE5-758B-01B1-4F07AFEDBB1D}"/>
              </a:ext>
            </a:extLst>
          </p:cNvPr>
          <p:cNvPicPr>
            <a:picLocks noChangeAspect="1"/>
          </p:cNvPicPr>
          <p:nvPr/>
        </p:nvPicPr>
        <p:blipFill>
          <a:blip r:embed="rId3"/>
          <a:stretch>
            <a:fillRect/>
          </a:stretch>
        </p:blipFill>
        <p:spPr>
          <a:xfrm rot="5400000">
            <a:off x="2026639" y="4886577"/>
            <a:ext cx="217604" cy="383397"/>
          </a:xfrm>
          <a:prstGeom prst="rect">
            <a:avLst/>
          </a:prstGeom>
        </p:spPr>
      </p:pic>
      <p:pic>
        <p:nvPicPr>
          <p:cNvPr id="30" name="Picture 29" descr="Shape, arrow&#10;&#10;Description automatically generated">
            <a:extLst>
              <a:ext uri="{FF2B5EF4-FFF2-40B4-BE49-F238E27FC236}">
                <a16:creationId xmlns:a16="http://schemas.microsoft.com/office/drawing/2014/main" id="{CCC8AE26-6CEF-062D-72E0-E57905FFAF13}"/>
              </a:ext>
            </a:extLst>
          </p:cNvPr>
          <p:cNvPicPr>
            <a:picLocks noChangeAspect="1"/>
          </p:cNvPicPr>
          <p:nvPr/>
        </p:nvPicPr>
        <p:blipFill>
          <a:blip r:embed="rId3"/>
          <a:stretch>
            <a:fillRect/>
          </a:stretch>
        </p:blipFill>
        <p:spPr>
          <a:xfrm rot="5400000">
            <a:off x="4423385" y="4886577"/>
            <a:ext cx="217604" cy="383397"/>
          </a:xfrm>
          <a:prstGeom prst="rect">
            <a:avLst/>
          </a:prstGeom>
        </p:spPr>
      </p:pic>
    </p:spTree>
    <p:extLst>
      <p:ext uri="{BB962C8B-B14F-4D97-AF65-F5344CB8AC3E}">
        <p14:creationId xmlns:p14="http://schemas.microsoft.com/office/powerpoint/2010/main" val="17174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8" y="337177"/>
            <a:ext cx="11557520" cy="648072"/>
          </a:xfrm>
        </p:spPr>
        <p:txBody>
          <a:bodyPr rtlCol="0">
            <a:normAutofit fontScale="90000"/>
          </a:bodyPr>
          <a:lstStyle/>
          <a:p>
            <a:pPr algn="ctr">
              <a:defRPr/>
            </a:pPr>
            <a:r>
              <a:rPr lang="en-GB" sz="4000" b="1" dirty="0">
                <a:solidFill>
                  <a:srgbClr val="830065"/>
                </a:solidFill>
                <a:latin typeface="+mn-lt"/>
              </a:rPr>
              <a:t>Restorative Practice: Relationships &amp; Working ‘WITH</a:t>
            </a:r>
            <a:r>
              <a:rPr lang="en-GB" sz="2250" b="1" dirty="0">
                <a:latin typeface="+mn-lt"/>
              </a:rPr>
              <a:t>’</a:t>
            </a:r>
          </a:p>
        </p:txBody>
      </p:sp>
      <p:pic>
        <p:nvPicPr>
          <p:cNvPr id="28675"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09647" y="1619759"/>
            <a:ext cx="6429375" cy="4212468"/>
          </a:xfrm>
        </p:spPr>
      </p:pic>
      <p:pic>
        <p:nvPicPr>
          <p:cNvPr id="4" name="Content Placeholder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67608" y="1196752"/>
            <a:ext cx="6429375" cy="4212468"/>
          </a:xfrm>
          <a:prstGeom prst="rect">
            <a:avLst/>
          </a:prstGeom>
        </p:spPr>
      </p:pic>
    </p:spTree>
    <p:extLst>
      <p:ext uri="{BB962C8B-B14F-4D97-AF65-F5344CB8AC3E}">
        <p14:creationId xmlns:p14="http://schemas.microsoft.com/office/powerpoint/2010/main" val="2594155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332656"/>
            <a:ext cx="11233248" cy="1320800"/>
          </a:xfrm>
        </p:spPr>
        <p:txBody>
          <a:bodyPr/>
          <a:lstStyle/>
          <a:p>
            <a:pPr algn="l"/>
            <a:r>
              <a:rPr lang="en-GB" sz="3600" b="1" dirty="0" smtClean="0">
                <a:solidFill>
                  <a:srgbClr val="830065"/>
                </a:solidFill>
              </a:rPr>
              <a:t>Working Well With Children And Families</a:t>
            </a:r>
            <a:endParaRPr lang="en-GB" sz="3600" b="1" dirty="0">
              <a:solidFill>
                <a:srgbClr val="830065"/>
              </a:solidFill>
            </a:endParaRPr>
          </a:p>
        </p:txBody>
      </p:sp>
      <p:pic>
        <p:nvPicPr>
          <p:cNvPr id="6" name="Content Placeholder 5"/>
          <p:cNvPicPr>
            <a:picLocks noGrp="1"/>
          </p:cNvPicPr>
          <p:nvPr>
            <p:ph idx="1"/>
          </p:nvPr>
        </p:nvPicPr>
        <p:blipFill rotWithShape="1">
          <a:blip r:embed="rId3"/>
          <a:srcRect l="16278" t="18119" r="19833" b="8860"/>
          <a:stretch/>
        </p:blipFill>
        <p:spPr bwMode="auto">
          <a:xfrm>
            <a:off x="911424" y="1268760"/>
            <a:ext cx="7030065" cy="3896083"/>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4"/>
          <a:srcRect l="57087" t="26901" r="16138" b="14300"/>
          <a:stretch/>
        </p:blipFill>
        <p:spPr>
          <a:xfrm>
            <a:off x="8856823" y="1412776"/>
            <a:ext cx="2273395" cy="2808312"/>
          </a:xfrm>
          <a:prstGeom prst="rect">
            <a:avLst/>
          </a:prstGeom>
        </p:spPr>
      </p:pic>
      <p:sp>
        <p:nvSpPr>
          <p:cNvPr id="4" name="TextBox 3"/>
          <p:cNvSpPr txBox="1"/>
          <p:nvPr/>
        </p:nvSpPr>
        <p:spPr>
          <a:xfrm>
            <a:off x="8456356" y="4477811"/>
            <a:ext cx="3096344" cy="830997"/>
          </a:xfrm>
          <a:prstGeom prst="rect">
            <a:avLst/>
          </a:prstGeom>
          <a:noFill/>
        </p:spPr>
        <p:txBody>
          <a:bodyPr wrap="square" rtlCol="0">
            <a:spAutoFit/>
          </a:bodyPr>
          <a:lstStyle/>
          <a:p>
            <a:pPr algn="ctr"/>
            <a:r>
              <a:rPr lang="en-GB" dirty="0" smtClean="0"/>
              <a:t>Online request for support form</a:t>
            </a:r>
            <a:endParaRPr lang="en-GB" dirty="0"/>
          </a:p>
        </p:txBody>
      </p:sp>
    </p:spTree>
    <p:extLst>
      <p:ext uri="{BB962C8B-B14F-4D97-AF65-F5344CB8AC3E}">
        <p14:creationId xmlns:p14="http://schemas.microsoft.com/office/powerpoint/2010/main" val="1720111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6888088" y="707204"/>
            <a:ext cx="4358888" cy="4354512"/>
          </a:xfrm>
          <a:prstGeom prst="rect">
            <a:avLst/>
          </a:prstGeom>
        </p:spPr>
      </p:pic>
      <p:pic>
        <p:nvPicPr>
          <p:cNvPr id="6" name="Content Placeholder 5"/>
          <p:cNvPicPr>
            <a:picLocks noGrp="1" noChangeAspect="1"/>
          </p:cNvPicPr>
          <p:nvPr>
            <p:ph sz="half" idx="1"/>
          </p:nvPr>
        </p:nvPicPr>
        <p:blipFill>
          <a:blip r:embed="rId3"/>
          <a:stretch>
            <a:fillRect/>
          </a:stretch>
        </p:blipFill>
        <p:spPr>
          <a:xfrm>
            <a:off x="1343472" y="1340768"/>
            <a:ext cx="3724979" cy="2292295"/>
          </a:xfrm>
          <a:prstGeom prst="rect">
            <a:avLst/>
          </a:prstGeom>
        </p:spPr>
      </p:pic>
    </p:spTree>
    <p:extLst>
      <p:ext uri="{BB962C8B-B14F-4D97-AF65-F5344CB8AC3E}">
        <p14:creationId xmlns:p14="http://schemas.microsoft.com/office/powerpoint/2010/main" val="1315261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1344" y="764704"/>
            <a:ext cx="10945520" cy="4282500"/>
          </a:xfrm>
        </p:spPr>
        <p:txBody>
          <a:bodyPr/>
          <a:lstStyle/>
          <a:p>
            <a:pPr algn="ctr"/>
            <a:r>
              <a:rPr lang="en-GB" dirty="0" smtClean="0"/>
              <a:t>Quiz time</a:t>
            </a:r>
            <a:endParaRPr lang="en-GB" dirty="0"/>
          </a:p>
        </p:txBody>
      </p:sp>
    </p:spTree>
    <p:extLst>
      <p:ext uri="{BB962C8B-B14F-4D97-AF65-F5344CB8AC3E}">
        <p14:creationId xmlns:p14="http://schemas.microsoft.com/office/powerpoint/2010/main" val="255177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pPr algn="ctr"/>
            <a:r>
              <a:rPr lang="en-GB" sz="4000" b="1" dirty="0" smtClean="0">
                <a:solidFill>
                  <a:srgbClr val="8A0066"/>
                </a:solidFill>
                <a:effectLst/>
                <a:latin typeface="Calibri" panose="020F0502020204030204" pitchFamily="34" charset="0"/>
              </a:rPr>
              <a:t>What is Safeguarding?</a:t>
            </a:r>
            <a:endParaRPr lang="en-US" sz="4000" dirty="0"/>
          </a:p>
        </p:txBody>
      </p:sp>
      <p:pic>
        <p:nvPicPr>
          <p:cNvPr id="6" name="Picture 5"/>
          <p:cNvPicPr>
            <a:picLocks noChangeAspect="1"/>
          </p:cNvPicPr>
          <p:nvPr/>
        </p:nvPicPr>
        <p:blipFill>
          <a:blip r:embed="rId2"/>
          <a:stretch>
            <a:fillRect/>
          </a:stretch>
        </p:blipFill>
        <p:spPr>
          <a:xfrm>
            <a:off x="3215680" y="1916833"/>
            <a:ext cx="5180260" cy="3456384"/>
          </a:xfrm>
          <a:prstGeom prst="rect">
            <a:avLst/>
          </a:prstGeom>
        </p:spPr>
      </p:pic>
    </p:spTree>
    <p:extLst>
      <p:ext uri="{BB962C8B-B14F-4D97-AF65-F5344CB8AC3E}">
        <p14:creationId xmlns:p14="http://schemas.microsoft.com/office/powerpoint/2010/main" val="4257251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263352" y="1124744"/>
            <a:ext cx="2408129" cy="4346825"/>
          </a:xfrm>
          <a:prstGeom prst="rect">
            <a:avLst/>
          </a:prstGeom>
        </p:spPr>
      </p:pic>
      <p:sp>
        <p:nvSpPr>
          <p:cNvPr id="4" name="Title 3"/>
          <p:cNvSpPr>
            <a:spLocks noGrp="1"/>
          </p:cNvSpPr>
          <p:nvPr>
            <p:ph type="title"/>
          </p:nvPr>
        </p:nvSpPr>
        <p:spPr>
          <a:xfrm>
            <a:off x="623392" y="188640"/>
            <a:ext cx="10978035" cy="633230"/>
          </a:xfrm>
        </p:spPr>
        <p:txBody>
          <a:bodyPr/>
          <a:lstStyle/>
          <a:p>
            <a:r>
              <a:rPr lang="en-GB" sz="4000" dirty="0" smtClean="0"/>
              <a:t>Safeguarding is…..</a:t>
            </a:r>
            <a:endParaRPr lang="en-GB" sz="4000" dirty="0"/>
          </a:p>
        </p:txBody>
      </p:sp>
      <p:pic>
        <p:nvPicPr>
          <p:cNvPr id="6" name="Picture 5"/>
          <p:cNvPicPr>
            <a:picLocks noChangeAspect="1"/>
          </p:cNvPicPr>
          <p:nvPr/>
        </p:nvPicPr>
        <p:blipFill>
          <a:blip r:embed="rId4"/>
          <a:stretch>
            <a:fillRect/>
          </a:stretch>
        </p:blipFill>
        <p:spPr>
          <a:xfrm>
            <a:off x="2704289" y="1124744"/>
            <a:ext cx="3493311" cy="1981372"/>
          </a:xfrm>
          <a:prstGeom prst="rect">
            <a:avLst/>
          </a:prstGeom>
        </p:spPr>
      </p:pic>
      <p:pic>
        <p:nvPicPr>
          <p:cNvPr id="8" name="Picture 7"/>
          <p:cNvPicPr>
            <a:picLocks noChangeAspect="1"/>
          </p:cNvPicPr>
          <p:nvPr/>
        </p:nvPicPr>
        <p:blipFill>
          <a:blip r:embed="rId5"/>
          <a:stretch>
            <a:fillRect/>
          </a:stretch>
        </p:blipFill>
        <p:spPr>
          <a:xfrm>
            <a:off x="6888088" y="1124744"/>
            <a:ext cx="4182218" cy="1981372"/>
          </a:xfrm>
          <a:prstGeom prst="rect">
            <a:avLst/>
          </a:prstGeom>
        </p:spPr>
      </p:pic>
      <p:pic>
        <p:nvPicPr>
          <p:cNvPr id="7" name="Picture 6"/>
          <p:cNvPicPr>
            <a:picLocks noChangeAspect="1"/>
          </p:cNvPicPr>
          <p:nvPr/>
        </p:nvPicPr>
        <p:blipFill>
          <a:blip r:embed="rId6"/>
          <a:stretch>
            <a:fillRect/>
          </a:stretch>
        </p:blipFill>
        <p:spPr>
          <a:xfrm>
            <a:off x="2721553" y="3329590"/>
            <a:ext cx="4340728" cy="1981372"/>
          </a:xfrm>
          <a:prstGeom prst="rect">
            <a:avLst/>
          </a:prstGeom>
        </p:spPr>
      </p:pic>
      <p:pic>
        <p:nvPicPr>
          <p:cNvPr id="9" name="Picture 8"/>
          <p:cNvPicPr>
            <a:picLocks noChangeAspect="1"/>
          </p:cNvPicPr>
          <p:nvPr/>
        </p:nvPicPr>
        <p:blipFill>
          <a:blip r:embed="rId7"/>
          <a:stretch>
            <a:fillRect/>
          </a:stretch>
        </p:blipFill>
        <p:spPr>
          <a:xfrm>
            <a:off x="7461660" y="3298156"/>
            <a:ext cx="3578662" cy="1981372"/>
          </a:xfrm>
          <a:prstGeom prst="rect">
            <a:avLst/>
          </a:prstGeom>
        </p:spPr>
      </p:pic>
    </p:spTree>
    <p:extLst>
      <p:ext uri="{BB962C8B-B14F-4D97-AF65-F5344CB8AC3E}">
        <p14:creationId xmlns:p14="http://schemas.microsoft.com/office/powerpoint/2010/main" val="3720205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0784" y="61602"/>
            <a:ext cx="10978035" cy="633230"/>
          </a:xfrm>
        </p:spPr>
        <p:txBody>
          <a:bodyPr/>
          <a:lstStyle/>
          <a:p>
            <a:pPr algn="ctr"/>
            <a:r>
              <a:rPr lang="en-GB" sz="4000" dirty="0" smtClean="0"/>
              <a:t>Blackpool Schools Safeguarding Issues</a:t>
            </a:r>
            <a:endParaRPr lang="en-GB" sz="4000" dirty="0"/>
          </a:p>
        </p:txBody>
      </p:sp>
      <p:sp>
        <p:nvSpPr>
          <p:cNvPr id="5" name="TextBox 4"/>
          <p:cNvSpPr txBox="1"/>
          <p:nvPr/>
        </p:nvSpPr>
        <p:spPr>
          <a:xfrm>
            <a:off x="191344" y="908720"/>
            <a:ext cx="10887000" cy="4524315"/>
          </a:xfrm>
          <a:prstGeom prst="rect">
            <a:avLst/>
          </a:prstGeom>
          <a:noFill/>
        </p:spPr>
        <p:txBody>
          <a:bodyPr wrap="square" rtlCol="0">
            <a:spAutoFit/>
          </a:bodyPr>
          <a:lstStyle/>
          <a:p>
            <a:r>
              <a:rPr lang="en-US" b="1" dirty="0" smtClean="0"/>
              <a:t>Serious </a:t>
            </a:r>
            <a:r>
              <a:rPr lang="en-US" b="1" dirty="0"/>
              <a:t>Organised Crime for </a:t>
            </a:r>
            <a:r>
              <a:rPr lang="en-US" b="1" dirty="0" smtClean="0"/>
              <a:t>Blackpool is a huge issue:</a:t>
            </a:r>
            <a:endParaRPr lang="en-US" b="1" dirty="0"/>
          </a:p>
          <a:p>
            <a:pPr marL="342900" indent="-342900">
              <a:buFont typeface="Arial" panose="020B0604020202020204" pitchFamily="34" charset="0"/>
              <a:buChar char="•"/>
            </a:pPr>
            <a:r>
              <a:rPr lang="en-US" dirty="0" smtClean="0"/>
              <a:t>County </a:t>
            </a:r>
            <a:r>
              <a:rPr lang="en-US" dirty="0"/>
              <a:t>Lines OCGs (Organised Crime Groups) </a:t>
            </a:r>
            <a:r>
              <a:rPr lang="en-US" dirty="0" smtClean="0"/>
              <a:t>supplying </a:t>
            </a:r>
            <a:r>
              <a:rPr lang="en-US" dirty="0"/>
              <a:t>Class A drugs.</a:t>
            </a:r>
          </a:p>
          <a:p>
            <a:pPr marL="342900" indent="-342900">
              <a:buFont typeface="Arial" panose="020B0604020202020204" pitchFamily="34" charset="0"/>
              <a:buChar char="•"/>
            </a:pPr>
            <a:r>
              <a:rPr lang="en-US" dirty="0" err="1" smtClean="0"/>
              <a:t>Utilisation</a:t>
            </a:r>
            <a:r>
              <a:rPr lang="en-US" dirty="0" smtClean="0"/>
              <a:t> </a:t>
            </a:r>
            <a:r>
              <a:rPr lang="en-US" dirty="0"/>
              <a:t>of E-bikes to deal drugs from</a:t>
            </a:r>
            <a:r>
              <a:rPr lang="en-US" dirty="0" smtClean="0"/>
              <a:t>. </a:t>
            </a:r>
            <a:r>
              <a:rPr lang="en-US" dirty="0"/>
              <a:t>Exploitation of the vulnerable – to deal drugs.</a:t>
            </a:r>
          </a:p>
          <a:p>
            <a:pPr marL="342900" indent="-342900">
              <a:buFont typeface="Arial" panose="020B0604020202020204" pitchFamily="34" charset="0"/>
              <a:buChar char="•"/>
            </a:pPr>
            <a:r>
              <a:rPr lang="en-US" dirty="0" smtClean="0"/>
              <a:t>OCG </a:t>
            </a:r>
            <a:r>
              <a:rPr lang="en-US" dirty="0"/>
              <a:t>violence including the use of weapons.</a:t>
            </a:r>
          </a:p>
          <a:p>
            <a:pPr marL="342900" indent="-342900">
              <a:buFont typeface="Arial" panose="020B0604020202020204" pitchFamily="34" charset="0"/>
              <a:buChar char="•"/>
            </a:pPr>
            <a:r>
              <a:rPr lang="en-US" dirty="0" smtClean="0"/>
              <a:t>Sexual exploitation</a:t>
            </a:r>
          </a:p>
          <a:p>
            <a:pPr marL="342900" indent="-342900">
              <a:buFont typeface="Arial" panose="020B0604020202020204" pitchFamily="34" charset="0"/>
              <a:buChar char="•"/>
            </a:pPr>
            <a:r>
              <a:rPr lang="en-US" dirty="0" smtClean="0"/>
              <a:t>Substance misuse</a:t>
            </a:r>
          </a:p>
          <a:p>
            <a:pPr marL="342900" indent="-342900">
              <a:buFont typeface="Arial" panose="020B0604020202020204" pitchFamily="34" charset="0"/>
              <a:buChar char="•"/>
            </a:pPr>
            <a:r>
              <a:rPr lang="en-US" dirty="0" smtClean="0"/>
              <a:t>Peer on Peer</a:t>
            </a:r>
          </a:p>
          <a:p>
            <a:pPr marL="342900" indent="-342900">
              <a:buFont typeface="Arial" panose="020B0604020202020204" pitchFamily="34" charset="0"/>
              <a:buChar char="•"/>
            </a:pPr>
            <a:r>
              <a:rPr lang="en-US" dirty="0" smtClean="0"/>
              <a:t>Educational Neglect</a:t>
            </a:r>
          </a:p>
          <a:p>
            <a:pPr marL="342900" indent="-342900">
              <a:buFont typeface="Arial" panose="020B0604020202020204" pitchFamily="34" charset="0"/>
              <a:buChar char="•"/>
            </a:pPr>
            <a:r>
              <a:rPr lang="en-US" dirty="0" smtClean="0"/>
              <a:t>Mental Health Issues</a:t>
            </a:r>
          </a:p>
          <a:p>
            <a:pPr marL="342900" indent="-342900">
              <a:buFont typeface="Arial" panose="020B0604020202020204" pitchFamily="34" charset="0"/>
              <a:buChar char="•"/>
            </a:pPr>
            <a:endParaRPr lang="en-US" dirty="0" smtClean="0"/>
          </a:p>
          <a:p>
            <a:endParaRPr lang="en-GB" dirty="0"/>
          </a:p>
        </p:txBody>
      </p:sp>
      <p:pic>
        <p:nvPicPr>
          <p:cNvPr id="7" name="Picture 6"/>
          <p:cNvPicPr>
            <a:picLocks noChangeAspect="1"/>
          </p:cNvPicPr>
          <p:nvPr/>
        </p:nvPicPr>
        <p:blipFill rotWithShape="1">
          <a:blip r:embed="rId3"/>
          <a:srcRect l="9569" b="6697"/>
          <a:stretch/>
        </p:blipFill>
        <p:spPr>
          <a:xfrm>
            <a:off x="7392144" y="2276872"/>
            <a:ext cx="4082802" cy="2808312"/>
          </a:xfrm>
          <a:prstGeom prst="rect">
            <a:avLst/>
          </a:prstGeom>
        </p:spPr>
      </p:pic>
    </p:spTree>
    <p:extLst>
      <p:ext uri="{BB962C8B-B14F-4D97-AF65-F5344CB8AC3E}">
        <p14:creationId xmlns:p14="http://schemas.microsoft.com/office/powerpoint/2010/main" val="3916069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3059268022"/>
              </p:ext>
            </p:extLst>
          </p:nvPr>
        </p:nvGraphicFramePr>
        <p:xfrm>
          <a:off x="2495600" y="1052736"/>
          <a:ext cx="6950924" cy="4355282"/>
        </p:xfrm>
        <a:graphic>
          <a:graphicData uri="http://schemas.openxmlformats.org/drawingml/2006/table">
            <a:tbl>
              <a:tblPr firstRow="1" firstCol="1" bandRow="1">
                <a:tableStyleId>{5C22544A-7EE6-4342-B048-85BDC9FD1C3A}</a:tableStyleId>
              </a:tblPr>
              <a:tblGrid>
                <a:gridCol w="4547679">
                  <a:extLst>
                    <a:ext uri="{9D8B030D-6E8A-4147-A177-3AD203B41FA5}">
                      <a16:colId xmlns:a16="http://schemas.microsoft.com/office/drawing/2014/main" val="254484838"/>
                    </a:ext>
                  </a:extLst>
                </a:gridCol>
                <a:gridCol w="708905">
                  <a:extLst>
                    <a:ext uri="{9D8B030D-6E8A-4147-A177-3AD203B41FA5}">
                      <a16:colId xmlns:a16="http://schemas.microsoft.com/office/drawing/2014/main" val="4017265877"/>
                    </a:ext>
                  </a:extLst>
                </a:gridCol>
                <a:gridCol w="576064">
                  <a:extLst>
                    <a:ext uri="{9D8B030D-6E8A-4147-A177-3AD203B41FA5}">
                      <a16:colId xmlns:a16="http://schemas.microsoft.com/office/drawing/2014/main" val="2864910662"/>
                    </a:ext>
                  </a:extLst>
                </a:gridCol>
                <a:gridCol w="609897">
                  <a:extLst>
                    <a:ext uri="{9D8B030D-6E8A-4147-A177-3AD203B41FA5}">
                      <a16:colId xmlns:a16="http://schemas.microsoft.com/office/drawing/2014/main" val="3200126105"/>
                    </a:ext>
                  </a:extLst>
                </a:gridCol>
                <a:gridCol w="508379">
                  <a:extLst>
                    <a:ext uri="{9D8B030D-6E8A-4147-A177-3AD203B41FA5}">
                      <a16:colId xmlns:a16="http://schemas.microsoft.com/office/drawing/2014/main" val="1347334939"/>
                    </a:ext>
                  </a:extLst>
                </a:gridCol>
              </a:tblGrid>
              <a:tr h="695982">
                <a:tc>
                  <a:txBody>
                    <a:bodyPr/>
                    <a:lstStyle/>
                    <a:p>
                      <a:pPr algn="just">
                        <a:lnSpc>
                          <a:spcPct val="107000"/>
                        </a:lnSpc>
                        <a:spcBef>
                          <a:spcPts val="1200"/>
                        </a:spcBef>
                        <a:spcAft>
                          <a:spcPts val="0"/>
                        </a:spcAft>
                      </a:pPr>
                      <a:r>
                        <a:rPr lang="en-GB" sz="1100" dirty="0">
                          <a:effectLst/>
                        </a:rPr>
                        <a:t>Years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dirty="0">
                          <a:effectLst/>
                        </a:rPr>
                        <a:t>21-22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dirty="0">
                          <a:effectLst/>
                        </a:rPr>
                        <a:t>22-23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dirty="0">
                          <a:effectLst/>
                        </a:rPr>
                        <a:t>23-24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dirty="0">
                          <a:effectLst/>
                        </a:rPr>
                        <a:t>24-25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extLst>
                  <a:ext uri="{0D108BD9-81ED-4DB2-BD59-A6C34878D82A}">
                    <a16:rowId xmlns:a16="http://schemas.microsoft.com/office/drawing/2014/main" val="4244278903"/>
                  </a:ext>
                </a:extLst>
              </a:tr>
              <a:tr h="695982">
                <a:tc>
                  <a:txBody>
                    <a:bodyPr/>
                    <a:lstStyle/>
                    <a:p>
                      <a:pPr algn="just">
                        <a:lnSpc>
                          <a:spcPct val="107000"/>
                        </a:lnSpc>
                        <a:spcBef>
                          <a:spcPts val="1200"/>
                        </a:spcBef>
                        <a:spcAft>
                          <a:spcPts val="0"/>
                        </a:spcAft>
                      </a:pPr>
                      <a:r>
                        <a:rPr lang="en-GB" sz="1100" dirty="0">
                          <a:effectLst/>
                        </a:rPr>
                        <a:t>Total school contacts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dirty="0">
                          <a:effectLst/>
                        </a:rPr>
                        <a:t>934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1298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1197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1235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extLst>
                  <a:ext uri="{0D108BD9-81ED-4DB2-BD59-A6C34878D82A}">
                    <a16:rowId xmlns:a16="http://schemas.microsoft.com/office/drawing/2014/main" val="1974536625"/>
                  </a:ext>
                </a:extLst>
              </a:tr>
              <a:tr h="521987">
                <a:tc>
                  <a:txBody>
                    <a:bodyPr/>
                    <a:lstStyle/>
                    <a:p>
                      <a:pPr algn="just">
                        <a:lnSpc>
                          <a:spcPct val="107000"/>
                        </a:lnSpc>
                        <a:spcBef>
                          <a:spcPts val="1200"/>
                        </a:spcBef>
                        <a:spcAft>
                          <a:spcPts val="0"/>
                        </a:spcAft>
                      </a:pPr>
                      <a:r>
                        <a:rPr lang="en-GB" sz="1100" dirty="0">
                          <a:effectLst/>
                        </a:rPr>
                        <a:t> Contacts - Social Care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a:effectLst/>
                        </a:rPr>
                        <a:t>260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272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320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355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extLst>
                  <a:ext uri="{0D108BD9-81ED-4DB2-BD59-A6C34878D82A}">
                    <a16:rowId xmlns:a16="http://schemas.microsoft.com/office/drawing/2014/main" val="4076454805"/>
                  </a:ext>
                </a:extLst>
              </a:tr>
              <a:tr h="521987">
                <a:tc>
                  <a:txBody>
                    <a:bodyPr/>
                    <a:lstStyle/>
                    <a:p>
                      <a:pPr algn="just">
                        <a:lnSpc>
                          <a:spcPct val="107000"/>
                        </a:lnSpc>
                        <a:spcBef>
                          <a:spcPts val="1200"/>
                        </a:spcBef>
                        <a:spcAft>
                          <a:spcPts val="0"/>
                        </a:spcAft>
                      </a:pPr>
                      <a:r>
                        <a:rPr lang="en-GB" sz="1100" dirty="0">
                          <a:effectLst/>
                        </a:rPr>
                        <a:t>Contacts - Early Help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a:effectLst/>
                        </a:rPr>
                        <a:t>503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637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536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248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extLst>
                  <a:ext uri="{0D108BD9-81ED-4DB2-BD59-A6C34878D82A}">
                    <a16:rowId xmlns:a16="http://schemas.microsoft.com/office/drawing/2014/main" val="1157896867"/>
                  </a:ext>
                </a:extLst>
              </a:tr>
              <a:tr h="521987">
                <a:tc>
                  <a:txBody>
                    <a:bodyPr/>
                    <a:lstStyle/>
                    <a:p>
                      <a:pPr algn="just">
                        <a:lnSpc>
                          <a:spcPct val="107000"/>
                        </a:lnSpc>
                        <a:spcBef>
                          <a:spcPts val="1200"/>
                        </a:spcBef>
                        <a:spcAft>
                          <a:spcPts val="0"/>
                        </a:spcAft>
                      </a:pPr>
                      <a:r>
                        <a:rPr lang="en-GB" sz="1100" dirty="0">
                          <a:effectLst/>
                        </a:rPr>
                        <a:t>Contacts - Universal Services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a:effectLst/>
                        </a:rPr>
                        <a:t>141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354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275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219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extLst>
                  <a:ext uri="{0D108BD9-81ED-4DB2-BD59-A6C34878D82A}">
                    <a16:rowId xmlns:a16="http://schemas.microsoft.com/office/drawing/2014/main" val="1941376276"/>
                  </a:ext>
                </a:extLst>
              </a:tr>
              <a:tr h="521987">
                <a:tc>
                  <a:txBody>
                    <a:bodyPr/>
                    <a:lstStyle/>
                    <a:p>
                      <a:pPr algn="just">
                        <a:lnSpc>
                          <a:spcPct val="107000"/>
                        </a:lnSpc>
                        <a:spcBef>
                          <a:spcPts val="1200"/>
                        </a:spcBef>
                        <a:spcAft>
                          <a:spcPts val="0"/>
                        </a:spcAft>
                      </a:pPr>
                      <a:r>
                        <a:rPr lang="en-GB" sz="1100" dirty="0">
                          <a:effectLst/>
                        </a:rPr>
                        <a:t>Contacts - Information or Advice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dirty="0">
                          <a:effectLst/>
                        </a:rPr>
                        <a:t>14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348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extLst>
                  <a:ext uri="{0D108BD9-81ED-4DB2-BD59-A6C34878D82A}">
                    <a16:rowId xmlns:a16="http://schemas.microsoft.com/office/drawing/2014/main" val="153053991"/>
                  </a:ext>
                </a:extLst>
              </a:tr>
              <a:tr h="347991">
                <a:tc>
                  <a:txBody>
                    <a:bodyPr/>
                    <a:lstStyle/>
                    <a:p>
                      <a:pPr algn="just">
                        <a:lnSpc>
                          <a:spcPct val="107000"/>
                        </a:lnSpc>
                        <a:spcBef>
                          <a:spcPts val="1200"/>
                        </a:spcBef>
                        <a:spcAft>
                          <a:spcPts val="0"/>
                        </a:spcAft>
                      </a:pPr>
                      <a:r>
                        <a:rPr lang="en-GB" sz="1100">
                          <a:effectLst/>
                        </a:rPr>
                        <a:t>Contacts - Information Noted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dirty="0">
                          <a:effectLst/>
                        </a:rPr>
                        <a:t>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86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extLst>
                  <a:ext uri="{0D108BD9-81ED-4DB2-BD59-A6C34878D82A}">
                    <a16:rowId xmlns:a16="http://schemas.microsoft.com/office/drawing/2014/main" val="1988754324"/>
                  </a:ext>
                </a:extLst>
              </a:tr>
              <a:tr h="347991">
                <a:tc>
                  <a:txBody>
                    <a:bodyPr/>
                    <a:lstStyle/>
                    <a:p>
                      <a:pPr algn="just">
                        <a:lnSpc>
                          <a:spcPct val="107000"/>
                        </a:lnSpc>
                        <a:spcBef>
                          <a:spcPts val="1200"/>
                        </a:spcBef>
                        <a:spcAft>
                          <a:spcPts val="0"/>
                        </a:spcAft>
                      </a:pPr>
                      <a:r>
                        <a:rPr lang="en-GB" sz="1100" dirty="0">
                          <a:effectLst/>
                        </a:rPr>
                        <a:t>Contacts - NFA (Form Incomplete)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dirty="0">
                          <a:effectLst/>
                        </a:rPr>
                        <a:t>10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10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extLst>
                  <a:ext uri="{0D108BD9-81ED-4DB2-BD59-A6C34878D82A}">
                    <a16:rowId xmlns:a16="http://schemas.microsoft.com/office/drawing/2014/main" val="1901892489"/>
                  </a:ext>
                </a:extLst>
              </a:tr>
              <a:tr h="178615">
                <a:tc>
                  <a:txBody>
                    <a:bodyPr/>
                    <a:lstStyle/>
                    <a:p>
                      <a:pPr algn="just">
                        <a:lnSpc>
                          <a:spcPct val="107000"/>
                        </a:lnSpc>
                        <a:spcBef>
                          <a:spcPts val="1200"/>
                        </a:spcBef>
                        <a:spcAft>
                          <a:spcPts val="0"/>
                        </a:spcAft>
                      </a:pPr>
                      <a:r>
                        <a:rPr lang="en-GB" sz="1100" dirty="0">
                          <a:effectLst/>
                        </a:rPr>
                        <a:t>Contacts - Contact Incomplete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rgbClr val="830065"/>
                    </a:solidFill>
                  </a:tcPr>
                </a:tc>
                <a:tc>
                  <a:txBody>
                    <a:bodyPr/>
                    <a:lstStyle/>
                    <a:p>
                      <a:pPr algn="just">
                        <a:lnSpc>
                          <a:spcPct val="107000"/>
                        </a:lnSpc>
                        <a:spcBef>
                          <a:spcPts val="1200"/>
                        </a:spcBef>
                        <a:spcAft>
                          <a:spcPts val="0"/>
                        </a:spcAft>
                      </a:pPr>
                      <a:r>
                        <a:rPr lang="en-GB" sz="11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tc>
                  <a:txBody>
                    <a:bodyPr/>
                    <a:lstStyle/>
                    <a:p>
                      <a:pPr algn="just">
                        <a:lnSpc>
                          <a:spcPct val="107000"/>
                        </a:lnSpc>
                        <a:spcBef>
                          <a:spcPts val="1200"/>
                        </a:spcBef>
                        <a:spcAft>
                          <a:spcPts val="0"/>
                        </a:spcAft>
                      </a:pPr>
                      <a:r>
                        <a:rPr lang="en-GB" sz="1100" dirty="0">
                          <a:effectLst/>
                        </a:rPr>
                        <a:t>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19" marR="66519" marT="0" marB="0">
                    <a:solidFill>
                      <a:schemeClr val="accent4">
                        <a:lumMod val="20000"/>
                        <a:lumOff val="80000"/>
                      </a:schemeClr>
                    </a:solidFill>
                  </a:tcPr>
                </a:tc>
                <a:extLst>
                  <a:ext uri="{0D108BD9-81ED-4DB2-BD59-A6C34878D82A}">
                    <a16:rowId xmlns:a16="http://schemas.microsoft.com/office/drawing/2014/main" val="959704501"/>
                  </a:ext>
                </a:extLst>
              </a:tr>
            </a:tbl>
          </a:graphicData>
        </a:graphic>
      </p:graphicFrame>
      <p:sp>
        <p:nvSpPr>
          <p:cNvPr id="4" name="Title 3"/>
          <p:cNvSpPr>
            <a:spLocks noGrp="1"/>
          </p:cNvSpPr>
          <p:nvPr>
            <p:ph type="title"/>
          </p:nvPr>
        </p:nvSpPr>
        <p:spPr>
          <a:xfrm>
            <a:off x="335360" y="260648"/>
            <a:ext cx="10978035" cy="633230"/>
          </a:xfrm>
        </p:spPr>
        <p:txBody>
          <a:bodyPr/>
          <a:lstStyle/>
          <a:p>
            <a:pPr algn="ctr"/>
            <a:r>
              <a:rPr lang="en-GB" sz="4000" dirty="0" smtClean="0"/>
              <a:t>Blackpool Figures</a:t>
            </a:r>
            <a:endParaRPr lang="en-GB" sz="4000" dirty="0"/>
          </a:p>
        </p:txBody>
      </p:sp>
    </p:spTree>
    <p:extLst>
      <p:ext uri="{BB962C8B-B14F-4D97-AF65-F5344CB8AC3E}">
        <p14:creationId xmlns:p14="http://schemas.microsoft.com/office/powerpoint/2010/main" val="2769227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3482093" y="2636912"/>
            <a:ext cx="5134187" cy="1584176"/>
          </a:xfrm>
          <a:prstGeom prst="rect">
            <a:avLst/>
          </a:prstGeom>
        </p:spPr>
      </p:pic>
      <p:sp>
        <p:nvSpPr>
          <p:cNvPr id="4" name="Title 3"/>
          <p:cNvSpPr>
            <a:spLocks noGrp="1"/>
          </p:cNvSpPr>
          <p:nvPr>
            <p:ph type="title"/>
          </p:nvPr>
        </p:nvSpPr>
        <p:spPr>
          <a:xfrm>
            <a:off x="505382" y="404664"/>
            <a:ext cx="10978035" cy="633230"/>
          </a:xfrm>
        </p:spPr>
        <p:txBody>
          <a:bodyPr/>
          <a:lstStyle/>
          <a:p>
            <a:pPr algn="ctr"/>
            <a:r>
              <a:rPr lang="en-GB" sz="4000" dirty="0" smtClean="0"/>
              <a:t>What does Safeguarding mean for me?</a:t>
            </a:r>
            <a:endParaRPr lang="en-GB" sz="4000" dirty="0"/>
          </a:p>
        </p:txBody>
      </p:sp>
    </p:spTree>
    <p:extLst>
      <p:ext uri="{BB962C8B-B14F-4D97-AF65-F5344CB8AC3E}">
        <p14:creationId xmlns:p14="http://schemas.microsoft.com/office/powerpoint/2010/main" val="18997681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0F3B0FA0D8F44B9F67F1935DA317FA" ma:contentTypeVersion="18" ma:contentTypeDescription="Create a new document." ma:contentTypeScope="" ma:versionID="1f04513b24df0bc95d571e705c1bb62c">
  <xsd:schema xmlns:xsd="http://www.w3.org/2001/XMLSchema" xmlns:xs="http://www.w3.org/2001/XMLSchema" xmlns:p="http://schemas.microsoft.com/office/2006/metadata/properties" xmlns:ns3="e49446a4-3bd2-4ed5-a8a3-cfd72200c90d" xmlns:ns4="89613027-e929-40b8-9638-4278b5b138ad" targetNamespace="http://schemas.microsoft.com/office/2006/metadata/properties" ma:root="true" ma:fieldsID="bb5f57bc82ae730ddb26f3597335aedf" ns3:_="" ns4:_="">
    <xsd:import namespace="e49446a4-3bd2-4ed5-a8a3-cfd72200c90d"/>
    <xsd:import namespace="89613027-e929-40b8-9638-4278b5b138a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GenerationTime" minOccurs="0"/>
                <xsd:element ref="ns3:MediaServiceEventHashCode"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446a4-3bd2-4ed5-a8a3-cfd72200c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613027-e929-40b8-9638-4278b5b138a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49446a4-3bd2-4ed5-a8a3-cfd72200c90d" xsi:nil="true"/>
  </documentManagement>
</p:properties>
</file>

<file path=customXml/itemProps1.xml><?xml version="1.0" encoding="utf-8"?>
<ds:datastoreItem xmlns:ds="http://schemas.openxmlformats.org/officeDocument/2006/customXml" ds:itemID="{CB93C887-B3F7-40B6-8CF2-95356B662C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446a4-3bd2-4ed5-a8a3-cfd72200c90d"/>
    <ds:schemaRef ds:uri="89613027-e929-40b8-9638-4278b5b138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5C755A-4115-4F08-B8F1-181EDF6BF68A}">
  <ds:schemaRefs>
    <ds:schemaRef ds:uri="http://schemas.microsoft.com/sharepoint/v3/contenttype/forms"/>
  </ds:schemaRefs>
</ds:datastoreItem>
</file>

<file path=customXml/itemProps3.xml><?xml version="1.0" encoding="utf-8"?>
<ds:datastoreItem xmlns:ds="http://schemas.openxmlformats.org/officeDocument/2006/customXml" ds:itemID="{EB256995-EE81-460E-9DB1-075EA730DEB8}">
  <ds:schemaRefs>
    <ds:schemaRef ds:uri="e49446a4-3bd2-4ed5-a8a3-cfd72200c90d"/>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89613027-e929-40b8-9638-4278b5b138a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1744</TotalTime>
  <Words>9604</Words>
  <Application>Microsoft Office PowerPoint</Application>
  <PresentationFormat>Widescreen</PresentationFormat>
  <Paragraphs>787</Paragraphs>
  <Slides>40</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MS PGothic</vt:lpstr>
      <vt:lpstr>MS PGothic</vt:lpstr>
      <vt:lpstr>Arial</vt:lpstr>
      <vt:lpstr>Calibri</vt:lpstr>
      <vt:lpstr>Frutiger W01</vt:lpstr>
      <vt:lpstr>GDS Transport</vt:lpstr>
      <vt:lpstr>GT America Trial Light</vt:lpstr>
      <vt:lpstr>MS Mincho</vt:lpstr>
      <vt:lpstr>Slack-Lato</vt:lpstr>
      <vt:lpstr>Times New Roman</vt:lpstr>
      <vt:lpstr>Webdings</vt:lpstr>
      <vt:lpstr>BLACKPOOL COVER SLIDE</vt:lpstr>
      <vt:lpstr>PowerPoint Presentation</vt:lpstr>
      <vt:lpstr>Why is Safeguarding so important?</vt:lpstr>
      <vt:lpstr>Blackpool Council Team</vt:lpstr>
      <vt:lpstr>PowerPoint Presentation</vt:lpstr>
      <vt:lpstr>What is Safeguarding?</vt:lpstr>
      <vt:lpstr>Safeguarding is…..</vt:lpstr>
      <vt:lpstr>Blackpool Schools Safeguarding Issues</vt:lpstr>
      <vt:lpstr>Blackpool Figures</vt:lpstr>
      <vt:lpstr>What does Safeguarding mean for me?</vt:lpstr>
      <vt:lpstr>Changes to Keeping Children Safe in Education and what they mean for you</vt:lpstr>
      <vt:lpstr>Disinformation, misinformation and conspiracy theories</vt:lpstr>
      <vt:lpstr>Filtering and monitoring and the use of AI</vt:lpstr>
      <vt:lpstr>Safeguarding is everyone’s responsibility</vt:lpstr>
      <vt:lpstr>Look out for changes in a child</vt:lpstr>
      <vt:lpstr>PowerPoint Presentation</vt:lpstr>
      <vt:lpstr>Be even more alert to our Children with SEND and SEMH needs</vt:lpstr>
      <vt:lpstr>Let’s discuss …</vt:lpstr>
      <vt:lpstr>PowerPoint Presentation</vt:lpstr>
      <vt:lpstr>PowerPoint Presentation</vt:lpstr>
      <vt:lpstr>Neglect: what to look out for</vt:lpstr>
      <vt:lpstr>Neglect and material poverty</vt:lpstr>
      <vt:lpstr>Physical abuse: what to look out for</vt:lpstr>
      <vt:lpstr>Emotional abuse: what to look out for</vt:lpstr>
      <vt:lpstr>Sexual abuse: what to look out for</vt:lpstr>
      <vt:lpstr>Remember: abuse happens online, too</vt:lpstr>
      <vt:lpstr>PowerPoint Presentation</vt:lpstr>
      <vt:lpstr>Online grooming: what to look out for …</vt:lpstr>
      <vt:lpstr>PowerPoint Presentation</vt:lpstr>
      <vt:lpstr>What signs of radicalisation should I be alert to? </vt:lpstr>
      <vt:lpstr>Deep fake Images and Videos</vt:lpstr>
      <vt:lpstr>Sextortion </vt:lpstr>
      <vt:lpstr>Sextortion: what are the warning signs? </vt:lpstr>
      <vt:lpstr>Child-on-child abuse </vt:lpstr>
      <vt:lpstr>Child-on-child abuse can include: </vt:lpstr>
      <vt:lpstr>Child-on-child abuse </vt:lpstr>
      <vt:lpstr>Report your concerns </vt:lpstr>
      <vt:lpstr>What happens after you make a report</vt:lpstr>
      <vt:lpstr>Restorative Practice: Relationships &amp; Working ‘WITH’</vt:lpstr>
      <vt:lpstr>Working Well With Children And Families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Rachel Orwin</cp:lastModifiedBy>
  <cp:revision>44</cp:revision>
  <dcterms:created xsi:type="dcterms:W3CDTF">2022-09-29T15:11:58Z</dcterms:created>
  <dcterms:modified xsi:type="dcterms:W3CDTF">2025-08-12T09:16:18Z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0x0101006A0F3B0FA0D8F44B9F67F1935DA317FA</vt:lpwstr>
  </property>
</Properties>
</file>