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76" r:id="rId5"/>
    <p:sldId id="25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8" r:id="rId14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>
      <p:cViewPr varScale="1">
        <p:scale>
          <a:sx n="80" d="100"/>
          <a:sy n="80" d="100"/>
        </p:scale>
        <p:origin x="100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1CAE-8C9A-B64C-BFCE-8049EC61D71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CB0AA-B8B0-A145-9CBA-805239F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Lindsay,</a:t>
            </a:r>
            <a:r>
              <a:rPr lang="en-GB" altLang="en-US" baseline="0" dirty="0"/>
              <a:t> it may be worth putting an email address here for someone or a generic service email address that people can contact with any further questions rather than our Public Health email address.</a:t>
            </a: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CB0AA-B8B0-A145-9CBA-805239FC9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82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B0AA-B8B0-A145-9CBA-805239FC99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7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B0AA-B8B0-A145-9CBA-805239FC99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B0AA-B8B0-A145-9CBA-805239FC99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B0AA-B8B0-A145-9CBA-805239FC99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B0AA-B8B0-A145-9CBA-805239FC99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5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B0AA-B8B0-A145-9CBA-805239FC99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2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B0AA-B8B0-A145-9CBA-805239FC99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76672"/>
            <a:ext cx="11233248" cy="514307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8700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13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738860"/>
            <a:ext cx="5384800" cy="4354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2D4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738860"/>
            <a:ext cx="5384800" cy="4354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02D4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63323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870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63323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870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23240" y="1738860"/>
            <a:ext cx="10945520" cy="428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baseline="0">
                <a:solidFill>
                  <a:srgbClr val="87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9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76672"/>
            <a:ext cx="11233248" cy="514307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8700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19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76672"/>
            <a:ext cx="11233248" cy="514307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8700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0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738860"/>
            <a:ext cx="5384800" cy="4354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2D4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738860"/>
            <a:ext cx="5384800" cy="4354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02D4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63323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870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73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 /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63323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870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23240" y="1738860"/>
            <a:ext cx="10945520" cy="538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87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3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2" r:id="rId3"/>
    <p:sldLayoutId id="2147483665" r:id="rId4"/>
    <p:sldLayoutId id="2147483680" r:id="rId5"/>
    <p:sldLayoutId id="2147483681" r:id="rId6"/>
    <p:sldLayoutId id="2147483682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healthierblackpool.co.uk/" TargetMode="External"/><Relationship Id="rId5" Type="http://schemas.openxmlformats.org/officeDocument/2006/relationships/hyperlink" Target="mailto:publichealth@blackpool.gov.uk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pshe-association.org.uk/resource/educate-hpv-vaccine" TargetMode="External"/><Relationship Id="rId5" Type="http://schemas.openxmlformats.org/officeDocument/2006/relationships/hyperlink" Target="https://www.nhs.uk/conditions/human-papilloma-virus-hpv/" TargetMode="External"/><Relationship Id="rId4" Type="http://schemas.openxmlformats.org/officeDocument/2006/relationships/hyperlink" Target="https://www.gov.uk/government/publications/hpv-vaccine-vaccination-guide-leaflet/information-on-the-hpv-vaccination-from-september-20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hyperlink" Target="https://www.nhs.uk/vaccinations/hpv-vaccine/" TargetMode="Externa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D7936-6DDD-A694-8C77-F043775C8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76872"/>
            <a:ext cx="6638528" cy="2544965"/>
          </a:xfrm>
        </p:spPr>
        <p:txBody>
          <a:bodyPr numCol="1" spcCol="360000"/>
          <a:lstStyle/>
          <a:p>
            <a:pPr algn="just"/>
            <a:r>
              <a:rPr lang="en-GB" b="1" dirty="0">
                <a:solidFill>
                  <a:srgbClr val="8300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briefing has been created </a:t>
            </a:r>
            <a:r>
              <a:rPr lang="en-GB" b="1" dirty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GB" b="1" dirty="0">
                <a:solidFill>
                  <a:srgbClr val="8300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Blackpool Council Public Health </a:t>
            </a:r>
            <a:r>
              <a:rPr lang="en-GB" b="1" dirty="0" smtClean="0">
                <a:solidFill>
                  <a:srgbClr val="8300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team. All information is accurate as of June 2025. </a:t>
            </a:r>
          </a:p>
          <a:p>
            <a:pPr algn="just"/>
            <a:endParaRPr lang="en-GB" dirty="0">
              <a:solidFill>
                <a:srgbClr val="041B2C"/>
              </a:solidFill>
              <a:effectLst/>
              <a:latin typeface="Calibri Light" panose="020F03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</a:rPr>
              <a:t>Click the Blackpool Council image on the right of this slide to visit the Healthier Blackpool webpage. </a:t>
            </a:r>
            <a:endParaRPr lang="en-GB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If you have any questions about anything in </a:t>
            </a:r>
            <a:r>
              <a:rPr lang="en-GB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this briefing, </a:t>
            </a:r>
            <a:r>
              <a:rPr lang="en-GB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please contact </a:t>
            </a:r>
            <a:r>
              <a:rPr lang="en-GB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publichealth@blackpool.gov.uk</a:t>
            </a:r>
            <a:r>
              <a:rPr lang="en-GB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 </a:t>
            </a:r>
            <a:endParaRPr lang="en-GB" dirty="0">
              <a:solidFill>
                <a:srgbClr val="041B2C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7EA4F-CD2B-A202-CC46-E87CD9C5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1353362"/>
          </a:xfrm>
        </p:spPr>
        <p:txBody>
          <a:bodyPr/>
          <a:lstStyle/>
          <a:p>
            <a:r>
              <a:rPr lang="en-GB" sz="3600" dirty="0">
                <a:solidFill>
                  <a:srgbClr val="8A0066"/>
                </a:solidFill>
                <a:latin typeface="Calibri" panose="020F0502020204030204" pitchFamily="34" charset="0"/>
              </a:rPr>
              <a:t>Public Health Briefing: </a:t>
            </a:r>
            <a:r>
              <a:rPr lang="en-GB" sz="3600" dirty="0" smtClean="0">
                <a:solidFill>
                  <a:srgbClr val="8A0066"/>
                </a:solidFill>
                <a:latin typeface="Calibri" panose="020F0502020204030204" pitchFamily="34" charset="0"/>
              </a:rPr>
              <a:t>HPV Vaccine</a:t>
            </a:r>
            <a:endParaRPr lang="en-US" sz="3600" dirty="0"/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91" y="2146895"/>
            <a:ext cx="3671081" cy="121009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75"/>
    </mc:Choice>
    <mc:Fallback xmlns="">
      <p:transition spd="slow" advTm="24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4593722"/>
          </a:xfrm>
        </p:spPr>
        <p:txBody>
          <a:bodyPr/>
          <a:lstStyle/>
          <a:p>
            <a:r>
              <a:rPr lang="en-GB" sz="4800" dirty="0" smtClean="0"/>
              <a:t>Thank you</a:t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US" dirty="0">
                <a:hlinkClick r:id="rId4"/>
              </a:rPr>
              <a:t>Information on the HPV vaccination from September 2023 - GOV.UK (www.gov.uk</a:t>
            </a:r>
            <a:r>
              <a:rPr lang="en-US" dirty="0" smtClean="0">
                <a:hlinkClick r:id="rId4"/>
              </a:rPr>
              <a:t>)</a:t>
            </a:r>
            <a:r>
              <a:rPr lang="en-GB" dirty="0" smtClean="0">
                <a:hlinkClick r:id="rId4"/>
              </a:rPr>
              <a:t/>
            </a:r>
            <a:br>
              <a:rPr lang="en-GB" dirty="0" smtClean="0">
                <a:hlinkClick r:id="rId4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5"/>
              </a:rPr>
              <a:t>Human </a:t>
            </a:r>
            <a:r>
              <a:rPr lang="en-GB" dirty="0">
                <a:hlinkClick r:id="rId5"/>
              </a:rPr>
              <a:t>papillomavirus (HPV) - NHS (www.nhs.uk</a:t>
            </a:r>
            <a:r>
              <a:rPr lang="en-GB" dirty="0" smtClean="0">
                <a:hlinkClick r:id="rId5"/>
              </a:rPr>
              <a:t>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pshe-association.org.uk/resource/educate-hpv-vaccine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5"/>
    </mc:Choice>
    <mc:Fallback xmlns="">
      <p:transition spd="slow" advTm="10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Subtitle 5">
            <a:extLst>
              <a:ext uri="{FF2B5EF4-FFF2-40B4-BE49-F238E27FC236}">
                <a16:creationId xmlns:a16="http://schemas.microsoft.com/office/drawing/2014/main" id="{48E7E470-9488-AA67-C72D-5E9BEF05E7B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527381" y="476672"/>
            <a:ext cx="11233248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     Human Papillomavirus (HPV) </a:t>
            </a:r>
            <a:endParaRPr lang="en-GB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5"/>
    </mc:Choice>
    <mc:Fallback xmlns="">
      <p:transition spd="slow" advTm="1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D7936-6DDD-A694-8C77-F043775C8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76872"/>
            <a:ext cx="5486400" cy="3024336"/>
          </a:xfrm>
        </p:spPr>
        <p:txBody>
          <a:bodyPr numCol="1" spcCol="360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HPV is the name for a very common group of viruses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types can cause genital warts or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HPV affects the skin and there are over 100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HPV does not usually cause any symptoms meaning it can go unnoticed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Sometimes, HPV can cause painless growths around your vagina, penis or anus (genital warts)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types of HPV affect the mouth, throat and genital area, and are easy to catch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7EA4F-CD2B-A202-CC46-E87CD9C5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1353362"/>
          </a:xfrm>
        </p:spPr>
        <p:txBody>
          <a:bodyPr/>
          <a:lstStyle/>
          <a:p>
            <a:r>
              <a:rPr lang="en-GB" sz="4800" b="1" dirty="0" smtClean="0">
                <a:solidFill>
                  <a:srgbClr val="8A0066"/>
                </a:solidFill>
                <a:effectLst/>
                <a:latin typeface="Calibri" panose="020F0502020204030204" pitchFamily="34" charset="0"/>
              </a:rPr>
              <a:t>What is HPV?</a:t>
            </a:r>
            <a:endParaRPr lang="en-US" sz="4800" dirty="0"/>
          </a:p>
        </p:txBody>
      </p:sp>
      <p:pic>
        <p:nvPicPr>
          <p:cNvPr id="6" name="Picture 5" descr="Human papillomavirus infection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916832"/>
            <a:ext cx="3639905" cy="2952328"/>
          </a:xfrm>
          <a:prstGeom prst="rect">
            <a:avLst/>
          </a:prstGeom>
        </p:spPr>
      </p:pic>
      <p:pic>
        <p:nvPicPr>
          <p:cNvPr id="7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D7936-6DDD-A694-8C77-F043775C8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76872"/>
            <a:ext cx="5486400" cy="3024336"/>
          </a:xfrm>
        </p:spPr>
        <p:txBody>
          <a:bodyPr numCol="1" spcCol="360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skin-to-skin contact of the genital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Vaginal, Anal or Oral 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Sex Toys</a:t>
            </a:r>
          </a:p>
          <a:p>
            <a:endParaRPr lang="en-GB" b="1" dirty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HPV is very common, has no symptoms and most people will get some type of HPV in their lifetime.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7EA4F-CD2B-A202-CC46-E87CD9C5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1353362"/>
          </a:xfrm>
        </p:spPr>
        <p:txBody>
          <a:bodyPr/>
          <a:lstStyle/>
          <a:p>
            <a:r>
              <a:rPr lang="en-GB" sz="4800" b="1" dirty="0" smtClean="0">
                <a:solidFill>
                  <a:srgbClr val="8A0066"/>
                </a:solidFill>
                <a:effectLst/>
                <a:latin typeface="Calibri" panose="020F0502020204030204" pitchFamily="34" charset="0"/>
              </a:rPr>
              <a:t>How can you get HPV?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099" y="1484784"/>
            <a:ext cx="4824536" cy="3441594"/>
          </a:xfrm>
          <a:prstGeom prst="rect">
            <a:avLst/>
          </a:prstGeom>
        </p:spPr>
      </p:pic>
      <p:pic>
        <p:nvPicPr>
          <p:cNvPr id="9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D7936-6DDD-A694-8C77-F043775C8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76872"/>
            <a:ext cx="5486400" cy="3024336"/>
          </a:xfrm>
        </p:spPr>
        <p:txBody>
          <a:bodyPr numCol="1" spcCol="360000"/>
          <a:lstStyle/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some people, some types of HPV can 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Cervical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Penile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Vulval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types of head and neck cancers</a:t>
            </a:r>
          </a:p>
          <a:p>
            <a:endParaRPr lang="en-GB" b="1" dirty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HPV vaccine protects against the types of HPV that cause most cases of genital warts and some cancers.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7EA4F-CD2B-A202-CC46-E87CD9C5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1353362"/>
          </a:xfrm>
        </p:spPr>
        <p:txBody>
          <a:bodyPr/>
          <a:lstStyle/>
          <a:p>
            <a:r>
              <a:rPr lang="en-GB" sz="4800" dirty="0" smtClean="0">
                <a:solidFill>
                  <a:srgbClr val="8A0066"/>
                </a:solidFill>
                <a:latin typeface="Calibri" panose="020F0502020204030204" pitchFamily="34" charset="0"/>
              </a:rPr>
              <a:t>Why is the HPV vaccine important?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104" r="3229" b="7692"/>
          <a:stretch/>
        </p:blipFill>
        <p:spPr>
          <a:xfrm>
            <a:off x="7824192" y="1916832"/>
            <a:ext cx="3240360" cy="3456384"/>
          </a:xfrm>
          <a:prstGeom prst="rect">
            <a:avLst/>
          </a:prstGeom>
        </p:spPr>
      </p:pic>
      <p:pic>
        <p:nvPicPr>
          <p:cNvPr id="7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D7936-6DDD-A694-8C77-F043775C8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76872"/>
            <a:ext cx="5486400" cy="3024336"/>
          </a:xfrm>
        </p:spPr>
        <p:txBody>
          <a:bodyPr numCol="1" spcCol="360000"/>
          <a:lstStyle/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boys and girls in school year 8 (aged 12 to 13) across England , are offered the vaccine. </a:t>
            </a:r>
          </a:p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have missed out on receiving the vaccine you can still receive the vaccine up to the age of 25.</a:t>
            </a:r>
          </a:p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it was first introduced in 2008, the vaccine was only offered to girls.</a:t>
            </a:r>
          </a:p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due to clear evidence that being vaccinated protects both sexes,  the vaccine has been offered to boys since 2019. </a:t>
            </a:r>
          </a:p>
          <a:p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7EA4F-CD2B-A202-CC46-E87CD9C5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1353362"/>
          </a:xfrm>
        </p:spPr>
        <p:txBody>
          <a:bodyPr/>
          <a:lstStyle/>
          <a:p>
            <a:r>
              <a:rPr lang="en-GB" sz="4800" dirty="0" smtClean="0">
                <a:solidFill>
                  <a:srgbClr val="8A0066"/>
                </a:solidFill>
                <a:latin typeface="Calibri" panose="020F0502020204030204" pitchFamily="34" charset="0"/>
              </a:rPr>
              <a:t>Who is eligible for the HPV vaccine?</a:t>
            </a:r>
            <a:endParaRPr lang="en-US" sz="4800" dirty="0"/>
          </a:p>
        </p:txBody>
      </p:sp>
      <p:pic>
        <p:nvPicPr>
          <p:cNvPr id="8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D7936-6DDD-A694-8C77-F043775C8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76872"/>
            <a:ext cx="5486400" cy="3024336"/>
          </a:xfrm>
        </p:spPr>
        <p:txBody>
          <a:bodyPr numCol="1" spcCol="360000"/>
          <a:lstStyle/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Yes!</a:t>
            </a:r>
          </a:p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280 million doses of the HPV vaccine have been given worldwide, including 120 million doses in the US and 10 million across the United Kingdom.</a:t>
            </a:r>
          </a:p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the HPV vaccination programme was introduced in September 2008, there has been a decline in HPV infections and genital warts. </a:t>
            </a:r>
          </a:p>
          <a:p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expected that the HPV vaccine will save hundreds of lives every year across the United Kingdom. </a:t>
            </a:r>
          </a:p>
          <a:p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7EA4F-CD2B-A202-CC46-E87CD9C5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1353362"/>
          </a:xfrm>
        </p:spPr>
        <p:txBody>
          <a:bodyPr/>
          <a:lstStyle/>
          <a:p>
            <a:r>
              <a:rPr lang="en-GB" sz="4800" dirty="0" smtClean="0">
                <a:solidFill>
                  <a:srgbClr val="8A0066"/>
                </a:solidFill>
                <a:latin typeface="Calibri" panose="020F0502020204030204" pitchFamily="34" charset="0"/>
              </a:rPr>
              <a:t>Is the HPV vaccine safe? </a:t>
            </a:r>
            <a:endParaRPr lang="en-US" sz="4800" dirty="0"/>
          </a:p>
        </p:txBody>
      </p:sp>
      <p:pic>
        <p:nvPicPr>
          <p:cNvPr id="6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D7936-6DDD-A694-8C77-F043775C8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76872"/>
            <a:ext cx="5486400" cy="3024336"/>
          </a:xfrm>
        </p:spPr>
        <p:txBody>
          <a:bodyPr numCol="1" spcCol="360000"/>
          <a:lstStyle/>
          <a:p>
            <a:pPr algn="just"/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HPV vaccine is called </a:t>
            </a:r>
            <a:r>
              <a:rPr lang="en-GB" b="1" dirty="0" err="1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Gradasil</a:t>
            </a: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as it protects against 9 types of HPV that can cause cancer and genital warts. </a:t>
            </a:r>
          </a:p>
          <a:p>
            <a:pPr algn="just"/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Side effects are often mild, if there are any. </a:t>
            </a:r>
          </a:p>
          <a:p>
            <a:pPr algn="just"/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Soreness and/or swelling to the arm where the vaccine was injected can occur. This is usually gone within a couple of days. </a:t>
            </a:r>
          </a:p>
          <a:p>
            <a:pPr algn="just"/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serious side effects are rare but can be explore on the NHS website under the </a:t>
            </a: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HPV Vaccine </a:t>
            </a: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7EA4F-CD2B-A202-CC46-E87CD9C5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1353362"/>
          </a:xfrm>
        </p:spPr>
        <p:txBody>
          <a:bodyPr/>
          <a:lstStyle/>
          <a:p>
            <a:r>
              <a:rPr lang="en-GB" sz="4800" dirty="0" smtClean="0">
                <a:solidFill>
                  <a:srgbClr val="8A0066"/>
                </a:solidFill>
                <a:latin typeface="Calibri" panose="020F0502020204030204" pitchFamily="34" charset="0"/>
              </a:rPr>
              <a:t>The HPV vaccine and side effects</a:t>
            </a:r>
            <a:endParaRPr lang="en-US" sz="4800" dirty="0"/>
          </a:p>
        </p:txBody>
      </p:sp>
      <p:pic>
        <p:nvPicPr>
          <p:cNvPr id="6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D7936-6DDD-A694-8C77-F043775C8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76872"/>
            <a:ext cx="5486400" cy="3024336"/>
          </a:xfrm>
        </p:spPr>
        <p:txBody>
          <a:bodyPr numCol="1" spcCol="36000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your HPV vaccine to protect yourself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vaccine is saving hundreds of lives in the United Kingdom every year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HPV vaccine will prevent over 90% of cervical cancers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300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you have received your HPV vaccine, those invited to a cervical smear test must still attend any future appointments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8300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7EA4F-CD2B-A202-CC46-E87CD9C5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27" y="923510"/>
            <a:ext cx="10978035" cy="1353362"/>
          </a:xfrm>
        </p:spPr>
        <p:txBody>
          <a:bodyPr/>
          <a:lstStyle/>
          <a:p>
            <a:r>
              <a:rPr lang="en-GB" sz="4800" dirty="0" smtClean="0">
                <a:solidFill>
                  <a:srgbClr val="8A0066"/>
                </a:solidFill>
                <a:latin typeface="Calibri" panose="020F0502020204030204" pitchFamily="34" charset="0"/>
              </a:rPr>
              <a:t>It is important to remember…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064" y="1673589"/>
            <a:ext cx="4824690" cy="3627619"/>
          </a:xfrm>
          <a:prstGeom prst="rect">
            <a:avLst/>
          </a:prstGeom>
        </p:spPr>
      </p:pic>
      <p:pic>
        <p:nvPicPr>
          <p:cNvPr id="8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CKPOOL 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POOL COUNCIL POWERPOINT TEMPLATE" id="{5E030BC0-5767-6741-89FE-694444B3339A}" vid="{1F0FFBF0-2EF6-B14E-A0CA-CDE8738C5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41C8C03FB49439C4103CBE3EBA836" ma:contentTypeVersion="18" ma:contentTypeDescription="Create a new document." ma:contentTypeScope="" ma:versionID="c2ac91a1e8b4255ea3a7690f806a141d">
  <xsd:schema xmlns:xsd="http://www.w3.org/2001/XMLSchema" xmlns:xs="http://www.w3.org/2001/XMLSchema" xmlns:p="http://schemas.microsoft.com/office/2006/metadata/properties" xmlns:ns3="f541a8cc-421f-47cf-94ea-57fb9e91cf72" xmlns:ns4="a5df385a-932b-409d-8d40-e669c1d6a4b3" targetNamespace="http://schemas.microsoft.com/office/2006/metadata/properties" ma:root="true" ma:fieldsID="7443cd0a388fbf920dd168bca2a34db3" ns3:_="" ns4:_="">
    <xsd:import namespace="f541a8cc-421f-47cf-94ea-57fb9e91cf72"/>
    <xsd:import namespace="a5df385a-932b-409d-8d40-e669c1d6a4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1a8cc-421f-47cf-94ea-57fb9e91c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f385a-932b-409d-8d40-e669c1d6a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41a8cc-421f-47cf-94ea-57fb9e91cf7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FD54A7-C08D-4807-8D29-4488FB7BB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41a8cc-421f-47cf-94ea-57fb9e91cf72"/>
    <ds:schemaRef ds:uri="a5df385a-932b-409d-8d40-e669c1d6a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4BF161-7AE8-4721-801A-C4D90D2B9DA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5df385a-932b-409d-8d40-e669c1d6a4b3"/>
    <ds:schemaRef ds:uri="f541a8cc-421f-47cf-94ea-57fb9e91cf7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5B661A-6B4F-4B77-9ED6-FE55017B2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BLACKPOOL COVER SLIDE</Template>
  <TotalTime>18090</TotalTime>
  <Words>638</Words>
  <Application>Microsoft Office PowerPoint</Application>
  <PresentationFormat>Widescreen</PresentationFormat>
  <Paragraphs>99</Paragraphs>
  <Slides>10</Slides>
  <Notes>8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BLACKPOOL COVER SLIDE</vt:lpstr>
      <vt:lpstr>Public Health Briefing: HPV Vaccine</vt:lpstr>
      <vt:lpstr>PowerPoint Presentation</vt:lpstr>
      <vt:lpstr>What is HPV?</vt:lpstr>
      <vt:lpstr>How can you get HPV?</vt:lpstr>
      <vt:lpstr>Why is the HPV vaccine important?</vt:lpstr>
      <vt:lpstr>Who is eligible for the HPV vaccine?</vt:lpstr>
      <vt:lpstr>Is the HPV vaccine safe? </vt:lpstr>
      <vt:lpstr>The HPV vaccine and side effects</vt:lpstr>
      <vt:lpstr>It is important to remember…</vt:lpstr>
      <vt:lpstr>Thank you  Information on the HPV vaccination from September 2023 - GOV.UK (www.gov.uk)  Human papillomavirus (HPV) - NHS (www.nhs.uk)  https://pshe-association.org.uk/resource/educate-hpv-vaccine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Donnelly</dc:creator>
  <cp:lastModifiedBy>Sam Richardson</cp:lastModifiedBy>
  <cp:revision>38</cp:revision>
  <dcterms:created xsi:type="dcterms:W3CDTF">2022-09-29T15:11:58Z</dcterms:created>
  <dcterms:modified xsi:type="dcterms:W3CDTF">2025-06-18T16:37:18Z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0x01010080241C8C03FB49439C4103CBE3EBA836</vt:lpwstr>
  </property>
</Properties>
</file>