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654" r:id="rId6"/>
    <p:sldId id="600" r:id="rId7"/>
    <p:sldId id="257" r:id="rId8"/>
    <p:sldId id="602" r:id="rId9"/>
    <p:sldId id="651" r:id="rId10"/>
    <p:sldId id="652" r:id="rId11"/>
    <p:sldId id="642" r:id="rId12"/>
    <p:sldId id="653" r:id="rId13"/>
    <p:sldId id="599" r:id="rId14"/>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690" autoAdjust="0"/>
  </p:normalViewPr>
  <p:slideViewPr>
    <p:cSldViewPr snapToGrid="0" showGuides="1">
      <p:cViewPr varScale="1">
        <p:scale>
          <a:sx n="75" d="100"/>
          <a:sy n="75" d="100"/>
        </p:scale>
        <p:origin x="284" y="36"/>
      </p:cViewPr>
      <p:guideLst>
        <p:guide orient="horz" pos="2137"/>
        <p:guide pos="3817"/>
      </p:guideLst>
    </p:cSldViewPr>
  </p:slideViewPr>
  <p:notesTextViewPr>
    <p:cViewPr>
      <p:scale>
        <a:sx n="3" d="2"/>
        <a:sy n="3" d="2"/>
      </p:scale>
      <p:origin x="0" y="0"/>
    </p:cViewPr>
  </p:notesTextViewPr>
  <p:notesViewPr>
    <p:cSldViewPr snapToGrid="0">
      <p:cViewPr>
        <p:scale>
          <a:sx n="132" d="100"/>
          <a:sy n="132" d="100"/>
        </p:scale>
        <p:origin x="988" y="-13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567E4DFC-F634-4D73-9D2F-D5ECF1FF85CD}" type="datetimeFigureOut">
              <a:rPr lang="en-GB" smtClean="0"/>
              <a:t>12/06/2025</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AA31FF3D-C57E-48FF-9FA6-36005D5CDC45}" type="slidenum">
              <a:rPr lang="en-GB" smtClean="0"/>
              <a:t>‹#›</a:t>
            </a:fld>
            <a:endParaRPr lang="en-GB" dirty="0"/>
          </a:p>
        </p:txBody>
      </p:sp>
    </p:spTree>
    <p:extLst>
      <p:ext uri="{BB962C8B-B14F-4D97-AF65-F5344CB8AC3E}">
        <p14:creationId xmlns:p14="http://schemas.microsoft.com/office/powerpoint/2010/main" val="248983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Lindsay,</a:t>
            </a:r>
            <a:r>
              <a:rPr lang="en-GB" altLang="en-US" baseline="0" dirty="0"/>
              <a:t> it may be worth putting an email address here for someone or a generic service email address that people can contact with any further questions rather than our Public Health email address.</a:t>
            </a:r>
            <a:endParaRPr lang="en-GB"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3CB0AA-B8B0-A145-9CBA-805239FC99B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9780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Welcome to this briefing on NFS. We would like to raise your awareness of this significant safeguarding concern. Highlighting the potential physical, psychological and legal consequences  in relation to adults, children and young people. </a:t>
            </a:r>
          </a:p>
        </p:txBody>
      </p:sp>
      <p:sp>
        <p:nvSpPr>
          <p:cNvPr id="4" name="Slide Number Placeholder 3"/>
          <p:cNvSpPr>
            <a:spLocks noGrp="1"/>
          </p:cNvSpPr>
          <p:nvPr>
            <p:ph type="sldNum" sz="quarter" idx="5"/>
          </p:nvPr>
        </p:nvSpPr>
        <p:spPr/>
        <p:txBody>
          <a:bodyPr/>
          <a:lstStyle/>
          <a:p>
            <a:fld id="{AA31FF3D-C57E-48FF-9FA6-36005D5CDC45}" type="slidenum">
              <a:rPr lang="en-GB" smtClean="0"/>
              <a:t>2</a:t>
            </a:fld>
            <a:endParaRPr lang="en-GB" dirty="0"/>
          </a:p>
        </p:txBody>
      </p:sp>
    </p:spTree>
    <p:extLst>
      <p:ext uri="{BB962C8B-B14F-4D97-AF65-F5344CB8AC3E}">
        <p14:creationId xmlns:p14="http://schemas.microsoft.com/office/powerpoint/2010/main" val="220100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31FF3D-C57E-48FF-9FA6-36005D5CDC45}" type="slidenum">
              <a:rPr lang="en-GB" smtClean="0"/>
              <a:t>3</a:t>
            </a:fld>
            <a:endParaRPr lang="en-GB" dirty="0"/>
          </a:p>
        </p:txBody>
      </p:sp>
    </p:spTree>
    <p:extLst>
      <p:ext uri="{BB962C8B-B14F-4D97-AF65-F5344CB8AC3E}">
        <p14:creationId xmlns:p14="http://schemas.microsoft.com/office/powerpoint/2010/main" val="108721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Amendments have been made to the Serious Crime Act 2015.  The incident does not need to result in injury for it to be a crime.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Seen as a form of sexual abuse -  Consent cannot be used as a defence if the person suffers harm   </a:t>
            </a:r>
          </a:p>
          <a:p>
            <a:endParaRPr lang="en-GB" dirty="0"/>
          </a:p>
        </p:txBody>
      </p:sp>
      <p:sp>
        <p:nvSpPr>
          <p:cNvPr id="4" name="Slide Number Placeholder 3"/>
          <p:cNvSpPr>
            <a:spLocks noGrp="1"/>
          </p:cNvSpPr>
          <p:nvPr>
            <p:ph type="sldNum" sz="quarter" idx="5"/>
          </p:nvPr>
        </p:nvSpPr>
        <p:spPr/>
        <p:txBody>
          <a:bodyPr/>
          <a:lstStyle/>
          <a:p>
            <a:fld id="{AA31FF3D-C57E-48FF-9FA6-36005D5CDC45}" type="slidenum">
              <a:rPr lang="en-GB" smtClean="0"/>
              <a:t>4</a:t>
            </a:fld>
            <a:endParaRPr lang="en-GB" dirty="0"/>
          </a:p>
        </p:txBody>
      </p:sp>
    </p:spTree>
    <p:extLst>
      <p:ext uri="{BB962C8B-B14F-4D97-AF65-F5344CB8AC3E}">
        <p14:creationId xmlns:p14="http://schemas.microsoft.com/office/powerpoint/2010/main" val="169261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NFS often occurs in Domestic Abuse / sexual assault.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However there are increasing concerns related to CYP.  </a:t>
            </a:r>
          </a:p>
          <a:p>
            <a:endParaRPr lang="en-GB" dirty="0"/>
          </a:p>
        </p:txBody>
      </p:sp>
      <p:sp>
        <p:nvSpPr>
          <p:cNvPr id="4" name="Slide Number Placeholder 3"/>
          <p:cNvSpPr>
            <a:spLocks noGrp="1"/>
          </p:cNvSpPr>
          <p:nvPr>
            <p:ph type="sldNum" sz="quarter" idx="5"/>
          </p:nvPr>
        </p:nvSpPr>
        <p:spPr/>
        <p:txBody>
          <a:bodyPr/>
          <a:lstStyle/>
          <a:p>
            <a:fld id="{AA31FF3D-C57E-48FF-9FA6-36005D5CDC45}" type="slidenum">
              <a:rPr lang="en-GB" smtClean="0"/>
              <a:t>5</a:t>
            </a:fld>
            <a:endParaRPr lang="en-GB" dirty="0"/>
          </a:p>
        </p:txBody>
      </p:sp>
    </p:spTree>
    <p:extLst>
      <p:ext uri="{BB962C8B-B14F-4D97-AF65-F5344CB8AC3E}">
        <p14:creationId xmlns:p14="http://schemas.microsoft.com/office/powerpoint/2010/main" val="79141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venir Next LT Pro" panose="020B0504020202020204" pitchFamily="34" charset="0"/>
            </a:endParaRPr>
          </a:p>
        </p:txBody>
      </p:sp>
      <p:sp>
        <p:nvSpPr>
          <p:cNvPr id="4" name="Slide Number Placeholder 3"/>
          <p:cNvSpPr>
            <a:spLocks noGrp="1"/>
          </p:cNvSpPr>
          <p:nvPr>
            <p:ph type="sldNum" sz="quarter" idx="5"/>
          </p:nvPr>
        </p:nvSpPr>
        <p:spPr/>
        <p:txBody>
          <a:bodyPr/>
          <a:lstStyle/>
          <a:p>
            <a:fld id="{AA31FF3D-C57E-48FF-9FA6-36005D5CDC45}" type="slidenum">
              <a:rPr lang="en-GB" smtClean="0"/>
              <a:t>6</a:t>
            </a:fld>
            <a:endParaRPr lang="en-GB" dirty="0"/>
          </a:p>
        </p:txBody>
      </p:sp>
    </p:spTree>
    <p:extLst>
      <p:ext uri="{BB962C8B-B14F-4D97-AF65-F5344CB8AC3E}">
        <p14:creationId xmlns:p14="http://schemas.microsoft.com/office/powerpoint/2010/main" val="234765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Victims, adults and children should be advised to seek medical attention from A&amp;E or GP depending on severity and time lapse from incident.  Please be aware that visible injuries are often not present following NFS – this does not mean that internal damage has not occurred. The Safeguarding Partnership Training on NFS and the 7 Minute Briefing gives further advice on appropriate responses</a:t>
            </a:r>
          </a:p>
          <a:p>
            <a:r>
              <a:rPr lang="en-GB" sz="1000" dirty="0">
                <a:latin typeface="Arial" panose="020B0604020202020204" pitchFamily="34" charset="0"/>
                <a:cs typeface="Arial" panose="020B0604020202020204" pitchFamily="34" charset="0"/>
              </a:rPr>
              <a:t>Safeguarding procedures must be followed including LA referrals and MARRAC referrals as appropriate.  Remember children in the household are classed as victims in their own right and referrals to CSC should be made and if no consent is given the safeguarding issue overrides consent.  Remember consent can also be </a:t>
            </a:r>
            <a:r>
              <a:rPr lang="en-GB" sz="1000" dirty="0" err="1">
                <a:latin typeface="Arial" panose="020B0604020202020204" pitchFamily="34" charset="0"/>
                <a:cs typeface="Arial" panose="020B0604020202020204" pitchFamily="34" charset="0"/>
              </a:rPr>
              <a:t>overriden</a:t>
            </a:r>
            <a:r>
              <a:rPr lang="en-GB" sz="1000" dirty="0">
                <a:latin typeface="Arial" panose="020B0604020202020204" pitchFamily="34" charset="0"/>
                <a:cs typeface="Arial" panose="020B0604020202020204" pitchFamily="34" charset="0"/>
              </a:rPr>
              <a:t> in cases were an adult lacks mental capacity or the safeguarding incident is deemed as high risk.</a:t>
            </a:r>
          </a:p>
          <a:p>
            <a:r>
              <a:rPr lang="en-GB" sz="1000" dirty="0">
                <a:latin typeface="Arial" panose="020B0604020202020204" pitchFamily="34" charset="0"/>
                <a:cs typeface="Arial" panose="020B0604020202020204" pitchFamily="34" charset="0"/>
              </a:rPr>
              <a:t>Victims should be encouraged to report to the police – if victim refuses, seek advice from your Safeguarding Lead.  It is extremely important to use a trauma informed approach – be professionally curious but do not interrogate, be compassionate, validate, be honest and allow the survivor time to tell you in their own words.  Record accurately.  </a:t>
            </a:r>
          </a:p>
          <a:p>
            <a:endParaRPr lang="en-GB" dirty="0"/>
          </a:p>
        </p:txBody>
      </p:sp>
      <p:sp>
        <p:nvSpPr>
          <p:cNvPr id="4" name="Slide Number Placeholder 3"/>
          <p:cNvSpPr>
            <a:spLocks noGrp="1"/>
          </p:cNvSpPr>
          <p:nvPr>
            <p:ph type="sldNum" sz="quarter" idx="5"/>
          </p:nvPr>
        </p:nvSpPr>
        <p:spPr/>
        <p:txBody>
          <a:bodyPr/>
          <a:lstStyle/>
          <a:p>
            <a:fld id="{AA31FF3D-C57E-48FF-9FA6-36005D5CDC45}" type="slidenum">
              <a:rPr lang="en-GB" smtClean="0"/>
              <a:t>7</a:t>
            </a:fld>
            <a:endParaRPr lang="en-GB" dirty="0"/>
          </a:p>
        </p:txBody>
      </p:sp>
    </p:spTree>
    <p:extLst>
      <p:ext uri="{BB962C8B-B14F-4D97-AF65-F5344CB8AC3E}">
        <p14:creationId xmlns:p14="http://schemas.microsoft.com/office/powerpoint/2010/main" val="215962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The NFS training will increase your knowledge further.  Guiding you on, how victims present and understanding NFS in relation to CYP so that you are better equipped to identify it.  The training also explains in more depth the potential health consequences and the appropriate actions that should be taken. </a:t>
            </a:r>
          </a:p>
        </p:txBody>
      </p:sp>
      <p:sp>
        <p:nvSpPr>
          <p:cNvPr id="4" name="Slide Number Placeholder 3"/>
          <p:cNvSpPr>
            <a:spLocks noGrp="1"/>
          </p:cNvSpPr>
          <p:nvPr>
            <p:ph type="sldNum" sz="quarter" idx="5"/>
          </p:nvPr>
        </p:nvSpPr>
        <p:spPr/>
        <p:txBody>
          <a:bodyPr/>
          <a:lstStyle/>
          <a:p>
            <a:fld id="{AA31FF3D-C57E-48FF-9FA6-36005D5CDC45}" type="slidenum">
              <a:rPr lang="en-GB" smtClean="0"/>
              <a:t>8</a:t>
            </a:fld>
            <a:endParaRPr lang="en-GB" dirty="0"/>
          </a:p>
        </p:txBody>
      </p:sp>
    </p:spTree>
    <p:extLst>
      <p:ext uri="{BB962C8B-B14F-4D97-AF65-F5344CB8AC3E}">
        <p14:creationId xmlns:p14="http://schemas.microsoft.com/office/powerpoint/2010/main" val="422648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9</a:t>
            </a:fld>
            <a:endParaRPr lang="en-GB" dirty="0"/>
          </a:p>
        </p:txBody>
      </p:sp>
    </p:spTree>
    <p:extLst>
      <p:ext uri="{BB962C8B-B14F-4D97-AF65-F5344CB8AC3E}">
        <p14:creationId xmlns:p14="http://schemas.microsoft.com/office/powerpoint/2010/main" val="12521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031966" y="1690777"/>
            <a:ext cx="10354902" cy="1819186"/>
          </a:xfrm>
        </p:spPr>
        <p:txBody>
          <a:bodyPr anchor="b"/>
          <a:lstStyle>
            <a:lvl1pPr algn="ctr">
              <a:defRPr sz="6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031965" y="3602038"/>
            <a:ext cx="10354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12/06/2025</a:t>
            </a:fld>
            <a:endParaRPr lang="en-GB" dirty="0"/>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34299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12/06/2025</a:t>
            </a:fld>
            <a:endParaRPr lang="en-GB" dirty="0"/>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0249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12/06/2025</a:t>
            </a:fld>
            <a:endParaRPr lang="en-GB" dirty="0"/>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50314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275535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FACT SLIDE">
    <p:spTree>
      <p:nvGrpSpPr>
        <p:cNvPr id="1" name=""/>
        <p:cNvGrpSpPr/>
        <p:nvPr/>
      </p:nvGrpSpPr>
      <p:grpSpPr>
        <a:xfrm>
          <a:off x="0" y="0"/>
          <a:ext cx="0" cy="0"/>
          <a:chOff x="0" y="0"/>
          <a:chExt cx="0" cy="0"/>
        </a:xfrm>
      </p:grpSpPr>
      <p:sp>
        <p:nvSpPr>
          <p:cNvPr id="2"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
        <p:nvSpPr>
          <p:cNvPr id="5" name="Content Placeholder 3"/>
          <p:cNvSpPr>
            <a:spLocks noGrp="1"/>
          </p:cNvSpPr>
          <p:nvPr>
            <p:ph sz="half" idx="1"/>
          </p:nvPr>
        </p:nvSpPr>
        <p:spPr>
          <a:xfrm>
            <a:off x="623240" y="1738860"/>
            <a:ext cx="10945520" cy="4282500"/>
          </a:xfrm>
          <a:prstGeom prst="rect">
            <a:avLst/>
          </a:prstGeom>
        </p:spPr>
        <p:txBody>
          <a:bodyPr anchor="ctr"/>
          <a:lstStyle>
            <a:lvl1pPr marL="0" indent="0">
              <a:buNone/>
              <a:defRPr sz="6000" b="1" baseline="0">
                <a:solidFill>
                  <a:srgbClr val="87005B"/>
                </a:solidFill>
              </a:defRPr>
            </a:lvl1pPr>
          </a:lstStyle>
          <a:p>
            <a:pPr lvl="0"/>
            <a:r>
              <a:rPr lang="en-GB"/>
              <a:t>Click to edit Master text styles</a:t>
            </a:r>
          </a:p>
        </p:txBody>
      </p:sp>
    </p:spTree>
    <p:extLst>
      <p:ext uri="{BB962C8B-B14F-4D97-AF65-F5344CB8AC3E}">
        <p14:creationId xmlns:p14="http://schemas.microsoft.com/office/powerpoint/2010/main" val="100862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5301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92792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2 COLUMN SLIDE">
    <p:spTree>
      <p:nvGrpSpPr>
        <p:cNvPr id="1" name=""/>
        <p:cNvGrpSpPr/>
        <p:nvPr/>
      </p:nvGrpSpPr>
      <p:grpSpPr>
        <a:xfrm>
          <a:off x="0" y="0"/>
          <a:ext cx="0" cy="0"/>
          <a:chOff x="0" y="0"/>
          <a:chExt cx="0" cy="0"/>
        </a:xfrm>
      </p:grpSpPr>
      <p:sp>
        <p:nvSpPr>
          <p:cNvPr id="3" name="Content Placeholder 4"/>
          <p:cNvSpPr>
            <a:spLocks noGrp="1"/>
          </p:cNvSpPr>
          <p:nvPr>
            <p:ph sz="half" idx="2"/>
          </p:nvPr>
        </p:nvSpPr>
        <p:spPr>
          <a:xfrm>
            <a:off x="6197600" y="1738860"/>
            <a:ext cx="5384800" cy="4354510"/>
          </a:xfrm>
          <a:prstGeom prst="rect">
            <a:avLst/>
          </a:prstGeom>
        </p:spPr>
        <p:txBody>
          <a:bodyPr/>
          <a:lstStyle>
            <a:lvl1pPr marL="0" indent="0">
              <a:buNone/>
              <a:defRPr sz="1800" b="0">
                <a:solidFill>
                  <a:srgbClr val="002D47"/>
                </a:solidFill>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1"/>
          </p:nvPr>
        </p:nvSpPr>
        <p:spPr>
          <a:xfrm>
            <a:off x="609600" y="1738860"/>
            <a:ext cx="5384800" cy="4354510"/>
          </a:xfrm>
          <a:prstGeom prst="rect">
            <a:avLst/>
          </a:prstGeom>
        </p:spPr>
        <p:txBody>
          <a:bodyPr/>
          <a:lstStyle>
            <a:lvl1pPr marL="0" indent="0">
              <a:buNone/>
              <a:defRPr sz="1800" b="0" baseline="0">
                <a:solidFill>
                  <a:srgbClr val="002D47"/>
                </a:solidFill>
              </a:defRPr>
            </a:lvl1pPr>
          </a:lstStyle>
          <a:p>
            <a:pPr lvl="0"/>
            <a:r>
              <a:rPr lang="en-GB"/>
              <a:t>Click to edit Master text styles</a:t>
            </a:r>
          </a:p>
        </p:txBody>
      </p:sp>
      <p:sp>
        <p:nvSpPr>
          <p:cNvPr id="5"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Tree>
    <p:extLst>
      <p:ext uri="{BB962C8B-B14F-4D97-AF65-F5344CB8AC3E}">
        <p14:creationId xmlns:p14="http://schemas.microsoft.com/office/powerpoint/2010/main" val="37580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GRAM /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
        <p:nvSpPr>
          <p:cNvPr id="5" name="Content Placeholder 3"/>
          <p:cNvSpPr>
            <a:spLocks noGrp="1"/>
          </p:cNvSpPr>
          <p:nvPr>
            <p:ph sz="half" idx="1"/>
          </p:nvPr>
        </p:nvSpPr>
        <p:spPr>
          <a:xfrm>
            <a:off x="623240" y="1738860"/>
            <a:ext cx="10945520" cy="538012"/>
          </a:xfrm>
          <a:prstGeom prst="rect">
            <a:avLst/>
          </a:prstGeom>
        </p:spPr>
        <p:txBody>
          <a:bodyPr anchor="ctr"/>
          <a:lstStyle>
            <a:lvl1pPr marL="0" indent="0">
              <a:buNone/>
              <a:defRPr sz="1800" b="1" baseline="0">
                <a:solidFill>
                  <a:srgbClr val="87005B"/>
                </a:solidFill>
              </a:defRPr>
            </a:lvl1pPr>
          </a:lstStyle>
          <a:p>
            <a:pPr lvl="0"/>
            <a:r>
              <a:rPr lang="en-GB"/>
              <a:t>Click to edit Master text styles</a:t>
            </a:r>
          </a:p>
        </p:txBody>
      </p:sp>
    </p:spTree>
    <p:extLst>
      <p:ext uri="{BB962C8B-B14F-4D97-AF65-F5344CB8AC3E}">
        <p14:creationId xmlns:p14="http://schemas.microsoft.com/office/powerpoint/2010/main" val="389783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12/06/2025</a:t>
            </a:fld>
            <a:endParaRPr lang="en-GB" dirty="0"/>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1515725" y="6356349"/>
            <a:ext cx="485056" cy="365125"/>
          </a:xfrm>
        </p:spPr>
        <p:txBody>
          <a:bodyPr/>
          <a:lstStyle>
            <a:lvl1pPr algn="ctr">
              <a:defRPr/>
            </a:lvl1pPr>
          </a:lstStyle>
          <a:p>
            <a:fld id="{507B77E4-D16E-4E80-BECE-B10ACE50DA11}" type="slidenum">
              <a:rPr lang="en-GB" smtClean="0"/>
              <a:pPr/>
              <a:t>‹#›</a:t>
            </a:fld>
            <a:endParaRPr lang="en-GB" dirty="0"/>
          </a:p>
        </p:txBody>
      </p:sp>
    </p:spTree>
    <p:extLst>
      <p:ext uri="{BB962C8B-B14F-4D97-AF65-F5344CB8AC3E}">
        <p14:creationId xmlns:p14="http://schemas.microsoft.com/office/powerpoint/2010/main" val="191594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12/06/2025</a:t>
            </a:fld>
            <a:endParaRPr lang="en-GB" dirty="0"/>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4941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12/06/2025</a:t>
            </a:fld>
            <a:endParaRPr lang="en-GB" dirty="0"/>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2479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12/06/2025</a:t>
            </a:fld>
            <a:endParaRPr lang="en-GB" dirty="0"/>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2281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12/06/2025</a:t>
            </a:fld>
            <a:endParaRPr lang="en-GB" dirty="0"/>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964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12/06/2025</a:t>
            </a:fld>
            <a:endParaRPr lang="en-GB" dirty="0"/>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63819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12/06/2025</a:t>
            </a:fld>
            <a:endParaRPr lang="en-GB" dirty="0"/>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38747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12/06/2025</a:t>
            </a:fld>
            <a:endParaRPr lang="en-GB" dirty="0"/>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73621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1524891" y="6356349"/>
            <a:ext cx="475890" cy="682806"/>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838200" y="365125"/>
            <a:ext cx="9358223"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C0929-79B8-456B-90A3-D74C5E125E35}" type="datetime1">
              <a:rPr lang="en-GB" smtClean="0"/>
              <a:t>12/06/2025</a:t>
            </a:fld>
            <a:endParaRPr lang="en-GB" dirty="0"/>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9257581" y="6356349"/>
            <a:ext cx="2743200" cy="365125"/>
          </a:xfrm>
          <a:prstGeom prst="rect">
            <a:avLst/>
          </a:prstGeom>
        </p:spPr>
        <p:txBody>
          <a:bodyPr vert="horz" lIns="91440" tIns="45720" rIns="91440" bIns="45720" rtlCol="0" anchor="ctr"/>
          <a:lstStyle>
            <a:lvl1pPr algn="r">
              <a:defRPr sz="2000" b="1">
                <a:solidFill>
                  <a:schemeClr val="bg1"/>
                </a:solidFill>
              </a:defRPr>
            </a:lvl1pPr>
          </a:lstStyle>
          <a:p>
            <a:fld id="{507B77E4-D16E-4E80-BECE-B10ACE50DA11}" type="slidenum">
              <a:rPr lang="en-GB" smtClean="0"/>
              <a:pPr/>
              <a:t>‹#›</a:t>
            </a:fld>
            <a:endParaRPr lang="en-GB" dirty="0"/>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51698" y="210500"/>
            <a:ext cx="1576002" cy="1031771"/>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63260" y="-74313"/>
            <a:ext cx="444260" cy="7168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1883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0" kern="1200">
          <a:solidFill>
            <a:srgbClr val="0072B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000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fas.org.uk/" TargetMode="External"/><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healthierblackpool.co.uk/" TargetMode="External"/><Relationship Id="rId5" Type="http://schemas.openxmlformats.org/officeDocument/2006/relationships/hyperlink" Target="mailto:publichealth@blackpool.gov.uk" TargetMode="External"/><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ifas.org.uk/" TargetMode="External"/><Relationship Id="rId5" Type="http://schemas.openxmlformats.org/officeDocument/2006/relationships/hyperlink" Target="https://blackpoolsafeguardingpartnerships.org.uk/events/event/non-fatal-strangulation-online-briefings"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lancashireandsouthcumbria.icb.nhs.u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twitter.com/LSCICB" TargetMode="External"/><Relationship Id="rId4" Type="http://schemas.openxmlformats.org/officeDocument/2006/relationships/hyperlink" Target="https://www.facebook.com/LSCIC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07D7936-6DDD-A694-8C77-F043775C8B3E}"/>
              </a:ext>
            </a:extLst>
          </p:cNvPr>
          <p:cNvSpPr>
            <a:spLocks noGrp="1"/>
          </p:cNvSpPr>
          <p:nvPr>
            <p:ph sz="half" idx="1"/>
          </p:nvPr>
        </p:nvSpPr>
        <p:spPr>
          <a:xfrm>
            <a:off x="609600" y="2276872"/>
            <a:ext cx="6638528" cy="2544965"/>
          </a:xfrm>
        </p:spPr>
        <p:txBody>
          <a:bodyPr numCol="1" spcCol="360000"/>
          <a:lstStyle/>
          <a:p>
            <a:pPr algn="just"/>
            <a:r>
              <a:rPr lang="en-GB" b="1" dirty="0">
                <a:solidFill>
                  <a:srgbClr val="830065"/>
                </a:solidFill>
                <a:effectLst/>
                <a:latin typeface="Calibri" panose="020F0502020204030204" pitchFamily="34" charset="0"/>
                <a:cs typeface="Calibri" panose="020F0502020204030204" pitchFamily="34" charset="0"/>
              </a:rPr>
              <a:t>This briefing has been created </a:t>
            </a:r>
            <a:r>
              <a:rPr lang="en-GB" b="1" dirty="0">
                <a:solidFill>
                  <a:srgbClr val="830065"/>
                </a:solidFill>
                <a:latin typeface="Calibri" panose="020F0502020204030204" pitchFamily="34" charset="0"/>
                <a:cs typeface="Calibri" panose="020F0502020204030204" pitchFamily="34" charset="0"/>
              </a:rPr>
              <a:t>by</a:t>
            </a:r>
            <a:r>
              <a:rPr lang="en-GB" b="1" dirty="0">
                <a:solidFill>
                  <a:srgbClr val="830065"/>
                </a:solidFill>
                <a:effectLst/>
                <a:latin typeface="Calibri" panose="020F0502020204030204" pitchFamily="34" charset="0"/>
                <a:cs typeface="Calibri" panose="020F0502020204030204" pitchFamily="34" charset="0"/>
              </a:rPr>
              <a:t> the Blackpool Council Public Health team in partnership with </a:t>
            </a:r>
            <a:r>
              <a:rPr lang="en-GB" b="1" dirty="0" smtClean="0">
                <a:solidFill>
                  <a:srgbClr val="830065"/>
                </a:solidFill>
                <a:effectLst/>
                <a:latin typeface="Calibri" panose="020F0502020204030204" pitchFamily="34" charset="0"/>
                <a:cs typeface="Calibri" panose="020F0502020204030204" pitchFamily="34" charset="0"/>
              </a:rPr>
              <a:t>Lancashire and South Cumbria Integrated Care Board. </a:t>
            </a:r>
            <a:endParaRPr lang="en-GB" b="1" dirty="0">
              <a:solidFill>
                <a:srgbClr val="830065"/>
              </a:solidFill>
              <a:effectLst/>
              <a:latin typeface="Calibri" panose="020F0502020204030204" pitchFamily="34" charset="0"/>
              <a:cs typeface="Calibri" panose="020F0502020204030204" pitchFamily="34" charset="0"/>
            </a:endParaRPr>
          </a:p>
          <a:p>
            <a:endParaRPr lang="en-GB" dirty="0">
              <a:solidFill>
                <a:srgbClr val="041B2C"/>
              </a:solidFill>
              <a:effectLst/>
              <a:latin typeface="Calibri Light" panose="020F0302020204030204" pitchFamily="34" charset="0"/>
            </a:endParaRPr>
          </a:p>
          <a:p>
            <a:r>
              <a:rPr lang="en-GB" dirty="0">
                <a:solidFill>
                  <a:schemeClr val="tx1"/>
                </a:solidFill>
                <a:latin typeface="Calibri Light" panose="020F0302020204030204" pitchFamily="34" charset="0"/>
              </a:rPr>
              <a:t>Click the Blackpool Council image on the right of this slide to visit the Healthier Blackpool webpage. Click on the </a:t>
            </a:r>
            <a:r>
              <a:rPr lang="en-GB" dirty="0" smtClean="0">
                <a:solidFill>
                  <a:schemeClr val="tx1"/>
                </a:solidFill>
                <a:latin typeface="Calibri Light" panose="020F0302020204030204" pitchFamily="34" charset="0"/>
              </a:rPr>
              <a:t>IFAS image </a:t>
            </a:r>
            <a:r>
              <a:rPr lang="en-GB" dirty="0">
                <a:solidFill>
                  <a:schemeClr val="tx1"/>
                </a:solidFill>
                <a:latin typeface="Calibri Light" panose="020F0302020204030204" pitchFamily="34" charset="0"/>
              </a:rPr>
              <a:t>to be directed to the </a:t>
            </a:r>
            <a:r>
              <a:rPr lang="en-GB" dirty="0" smtClean="0">
                <a:solidFill>
                  <a:schemeClr val="tx1"/>
                </a:solidFill>
                <a:latin typeface="Calibri Light" panose="020F0302020204030204" pitchFamily="34" charset="0"/>
              </a:rPr>
              <a:t>Institute for Addressing Strangulation website.</a:t>
            </a:r>
          </a:p>
          <a:p>
            <a:endParaRPr lang="en-GB" dirty="0">
              <a:solidFill>
                <a:schemeClr val="tx1"/>
              </a:solidFill>
              <a:effectLst/>
              <a:latin typeface="Calibri Light" panose="020F0302020204030204" pitchFamily="34" charset="0"/>
            </a:endParaRPr>
          </a:p>
          <a:p>
            <a:r>
              <a:rPr lang="en-GB" dirty="0" smtClean="0">
                <a:solidFill>
                  <a:schemeClr val="tx1"/>
                </a:solidFill>
                <a:latin typeface="Calibri Light" panose="020F0302020204030204" pitchFamily="34" charset="0"/>
              </a:rPr>
              <a:t>If you have any questions about anything in the slide, please contact </a:t>
            </a:r>
            <a:r>
              <a:rPr lang="en-GB" dirty="0" smtClean="0">
                <a:solidFill>
                  <a:schemeClr val="tx1"/>
                </a:solidFill>
                <a:latin typeface="Calibri Light" panose="020F0302020204030204" pitchFamily="34" charset="0"/>
                <a:hlinkClick r:id="rId5"/>
              </a:rPr>
              <a:t>publichealth@blackpool.gov.uk</a:t>
            </a:r>
            <a:r>
              <a:rPr lang="en-GB" dirty="0" smtClean="0">
                <a:solidFill>
                  <a:schemeClr val="tx1"/>
                </a:solidFill>
                <a:latin typeface="Calibri Light" panose="020F0302020204030204" pitchFamily="34" charset="0"/>
              </a:rPr>
              <a:t>. </a:t>
            </a:r>
            <a:endParaRPr lang="en-GB" dirty="0">
              <a:solidFill>
                <a:srgbClr val="041B2C"/>
              </a:solidFill>
              <a:effectLst/>
              <a:latin typeface="Calibri Light" panose="020F0302020204030204" pitchFamily="34" charset="0"/>
            </a:endParaRPr>
          </a:p>
        </p:txBody>
      </p:sp>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3600" dirty="0">
                <a:solidFill>
                  <a:srgbClr val="8A0066"/>
                </a:solidFill>
                <a:latin typeface="Calibri" panose="020F0502020204030204" pitchFamily="34" charset="0"/>
              </a:rPr>
              <a:t>Public Health Briefing: </a:t>
            </a:r>
            <a:r>
              <a:rPr lang="en-GB" sz="3600" dirty="0" smtClean="0">
                <a:solidFill>
                  <a:srgbClr val="8A0066"/>
                </a:solidFill>
                <a:latin typeface="Calibri" panose="020F0502020204030204" pitchFamily="34" charset="0"/>
              </a:rPr>
              <a:t>Non-Fatal Strangulation &amp; Suffocation</a:t>
            </a:r>
            <a:endParaRPr lang="en-US" sz="3600" dirty="0"/>
          </a:p>
        </p:txBody>
      </p:sp>
      <p:pic>
        <p:nvPicPr>
          <p:cNvPr id="2" name="Picture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9291" y="2146895"/>
            <a:ext cx="3671081" cy="1210097"/>
          </a:xfrm>
          <a:prstGeom prst="rect">
            <a:avLst/>
          </a:prstGeom>
        </p:spPr>
      </p:pic>
      <p:pic>
        <p:nvPicPr>
          <p:cNvPr id="3" name="Picture 2">
            <a:hlinkClick r:id="rId8"/>
          </p:cNvPr>
          <p:cNvPicPr>
            <a:picLocks noChangeAspect="1"/>
          </p:cNvPicPr>
          <p:nvPr/>
        </p:nvPicPr>
        <p:blipFill>
          <a:blip r:embed="rId9"/>
          <a:stretch>
            <a:fillRect/>
          </a:stretch>
        </p:blipFill>
        <p:spPr>
          <a:xfrm>
            <a:off x="7805068" y="3653895"/>
            <a:ext cx="3819525" cy="1362075"/>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08754911"/>
      </p:ext>
    </p:extLst>
  </p:cSld>
  <p:clrMapOvr>
    <a:masterClrMapping/>
  </p:clrMapOvr>
  <mc:AlternateContent xmlns:mc="http://schemas.openxmlformats.org/markup-compatibility/2006" xmlns:p14="http://schemas.microsoft.com/office/powerpoint/2010/main">
    <mc:Choice Requires="p14">
      <p:transition spd="slow" p14:dur="2000" advTm="47996"/>
    </mc:Choice>
    <mc:Fallback xmlns="">
      <p:transition spd="slow" advTm="47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E8EF-A4F7-410E-B20E-684EF53A94F9}"/>
              </a:ext>
            </a:extLst>
          </p:cNvPr>
          <p:cNvSpPr>
            <a:spLocks noGrp="1"/>
          </p:cNvSpPr>
          <p:nvPr>
            <p:ph type="ctrTitle"/>
          </p:nvPr>
        </p:nvSpPr>
        <p:spPr>
          <a:xfrm>
            <a:off x="1062308" y="1232035"/>
            <a:ext cx="10472467" cy="4417994"/>
          </a:xfrm>
        </p:spPr>
        <p:txBody>
          <a:bodyPr>
            <a:noAutofit/>
          </a:bodyPr>
          <a:lstStyle/>
          <a:p>
            <a:pPr>
              <a:lnSpc>
                <a:spcPct val="150000"/>
              </a:lnSpc>
              <a:spcBef>
                <a:spcPts val="2400"/>
              </a:spcBef>
              <a:spcAft>
                <a:spcPts val="2400"/>
              </a:spcAft>
            </a:pP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solidFill>
                  <a:schemeClr val="tx1"/>
                </a:solidFill>
              </a:rPr>
              <a:t>Non Fatal </a:t>
            </a:r>
            <a:r>
              <a:rPr lang="en-US" sz="3200" dirty="0" smtClean="0">
                <a:solidFill>
                  <a:schemeClr val="tx1"/>
                </a:solidFill>
              </a:rPr>
              <a:t>Strangulation (NFS)</a:t>
            </a:r>
            <a:r>
              <a:rPr lang="en-US" sz="3200" dirty="0">
                <a:solidFill>
                  <a:schemeClr val="tx1"/>
                </a:solidFill>
              </a:rPr>
              <a:t/>
            </a:r>
            <a:br>
              <a:rPr lang="en-US" sz="3200" dirty="0">
                <a:solidFill>
                  <a:schemeClr val="tx1"/>
                </a:solidFill>
              </a:rPr>
            </a:br>
            <a:r>
              <a:rPr lang="en-US" sz="3200" dirty="0">
                <a:solidFill>
                  <a:schemeClr val="tx1"/>
                </a:solidFill>
              </a:rPr>
              <a:t>&amp;</a:t>
            </a:r>
            <a:br>
              <a:rPr lang="en-US" sz="3200" dirty="0">
                <a:solidFill>
                  <a:schemeClr val="tx1"/>
                </a:solidFill>
              </a:rPr>
            </a:br>
            <a:r>
              <a:rPr lang="en-US" sz="3200" dirty="0">
                <a:solidFill>
                  <a:schemeClr val="tx1"/>
                </a:solidFill>
              </a:rPr>
              <a:t>Non Fatal Suffocation </a:t>
            </a:r>
            <a:r>
              <a:rPr lang="en-US" sz="3200" dirty="0"/>
              <a:t/>
            </a:r>
            <a:br>
              <a:rPr lang="en-US" sz="3200" dirty="0"/>
            </a:br>
            <a:endParaRPr lang="en-GB" sz="3200" dirty="0">
              <a:solidFill>
                <a:schemeClr val="tx1"/>
              </a:solidFill>
            </a:endParaRPr>
          </a:p>
        </p:txBody>
      </p:sp>
      <p:sp>
        <p:nvSpPr>
          <p:cNvPr id="3" name="Subtitle 2">
            <a:extLst>
              <a:ext uri="{FF2B5EF4-FFF2-40B4-BE49-F238E27FC236}">
                <a16:creationId xmlns:a16="http://schemas.microsoft.com/office/drawing/2014/main" id="{3E163376-754A-466A-BEE9-6F1763FB98C3}"/>
              </a:ext>
            </a:extLst>
          </p:cNvPr>
          <p:cNvSpPr>
            <a:spLocks noGrp="1"/>
          </p:cNvSpPr>
          <p:nvPr>
            <p:ph type="subTitle" idx="1"/>
          </p:nvPr>
        </p:nvSpPr>
        <p:spPr>
          <a:xfrm>
            <a:off x="1062308" y="4857750"/>
            <a:ext cx="10472467" cy="695325"/>
          </a:xfrm>
        </p:spPr>
        <p:txBody>
          <a:bodyPr>
            <a:normAutofit/>
          </a:bodyPr>
          <a:lstStyle/>
          <a:p>
            <a:pPr algn="l"/>
            <a:r>
              <a:rPr lang="en-US" dirty="0"/>
              <a:t>June 2025</a:t>
            </a:r>
          </a:p>
        </p:txBody>
      </p:sp>
      <p:sp>
        <p:nvSpPr>
          <p:cNvPr id="4" name="Slide Number Placeholder 3">
            <a:extLst>
              <a:ext uri="{FF2B5EF4-FFF2-40B4-BE49-F238E27FC236}">
                <a16:creationId xmlns:a16="http://schemas.microsoft.com/office/drawing/2014/main" id="{CC00076B-3459-4DC5-9D1F-43231DD4437B}"/>
              </a:ext>
            </a:extLst>
          </p:cNvPr>
          <p:cNvSpPr>
            <a:spLocks noGrp="1"/>
          </p:cNvSpPr>
          <p:nvPr>
            <p:ph type="sldNum" sz="quarter" idx="12"/>
          </p:nvPr>
        </p:nvSpPr>
        <p:spPr>
          <a:xfrm>
            <a:off x="11534775" y="6356349"/>
            <a:ext cx="466006" cy="365125"/>
          </a:xfrm>
        </p:spPr>
        <p:txBody>
          <a:bodyPr/>
          <a:lstStyle/>
          <a:p>
            <a:pPr algn="ctr"/>
            <a:fld id="{507B77E4-D16E-4E80-BECE-B10ACE50DA11}" type="slidenum">
              <a:rPr lang="en-GB" smtClean="0"/>
              <a:pPr algn="ctr"/>
              <a:t>2</a:t>
            </a:fld>
            <a:endParaRPr lang="en-GB" dirty="0"/>
          </a:p>
        </p:txBody>
      </p:sp>
      <p:pic>
        <p:nvPicPr>
          <p:cNvPr id="6" name="Picture 5" descr="A group of colorful chat bubbles&#10;&#10;Description automatically generated with medium confidence">
            <a:extLst>
              <a:ext uri="{FF2B5EF4-FFF2-40B4-BE49-F238E27FC236}">
                <a16:creationId xmlns:a16="http://schemas.microsoft.com/office/drawing/2014/main" id="{D72FEED3-8066-048A-8769-E550A1168A6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52628" y="5555605"/>
            <a:ext cx="5486745" cy="1233604"/>
          </a:xfrm>
          <a:prstGeom prst="rect">
            <a:avLst/>
          </a:prstGeom>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879475898"/>
      </p:ext>
    </p:extLst>
  </p:cSld>
  <p:clrMapOvr>
    <a:masterClrMapping/>
  </p:clrMapOvr>
  <mc:AlternateContent xmlns:mc="http://schemas.openxmlformats.org/markup-compatibility/2006" xmlns:p14="http://schemas.microsoft.com/office/powerpoint/2010/main">
    <mc:Choice Requires="p14">
      <p:transition spd="slow" p14:dur="2000" advTm="20625"/>
    </mc:Choice>
    <mc:Fallback xmlns="">
      <p:transition spd="slow" advTm="206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838200" y="2123089"/>
            <a:ext cx="10515600" cy="4053873"/>
          </a:xfrm>
        </p:spPr>
        <p:txBody>
          <a:bodyPr>
            <a:normAutofit/>
          </a:bodyPr>
          <a:lstStyle/>
          <a:p>
            <a:r>
              <a:rPr lang="en-US" sz="2600" b="0" i="0" dirty="0">
                <a:solidFill>
                  <a:schemeClr val="tx1"/>
                </a:solidFill>
                <a:effectLst/>
              </a:rPr>
              <a:t>NFS involves applying pressure to the neck, obstructing airways or blood flow, without causing death. This can be done with hands, ligatures (like scarves or belts), or other objects such as a pillow.</a:t>
            </a:r>
          </a:p>
          <a:p>
            <a:pPr marL="457200" indent="-457200" algn="l">
              <a:buFont typeface="Arial" panose="020B0604020202020204" pitchFamily="34" charset="0"/>
              <a:buChar char="•"/>
            </a:pPr>
            <a:r>
              <a:rPr lang="en-GB" sz="2600" dirty="0">
                <a:solidFill>
                  <a:srgbClr val="000000"/>
                </a:solidFill>
              </a:rPr>
              <a:t>A </a:t>
            </a:r>
            <a:r>
              <a:rPr lang="en-GB" sz="2600" b="1" dirty="0">
                <a:solidFill>
                  <a:srgbClr val="000000"/>
                </a:solidFill>
              </a:rPr>
              <a:t>Serious Physical Assault </a:t>
            </a:r>
            <a:r>
              <a:rPr lang="en-GB" sz="2600" dirty="0">
                <a:solidFill>
                  <a:srgbClr val="000000"/>
                </a:solidFill>
              </a:rPr>
              <a:t>and a S</a:t>
            </a:r>
            <a:r>
              <a:rPr lang="en-GB" sz="2600" b="1" dirty="0">
                <a:solidFill>
                  <a:srgbClr val="000000"/>
                </a:solidFill>
              </a:rPr>
              <a:t>erious Crime </a:t>
            </a:r>
          </a:p>
          <a:p>
            <a:pPr marL="457200" indent="-457200" algn="l">
              <a:buFont typeface="Arial" panose="020B0604020202020204" pitchFamily="34" charset="0"/>
              <a:buChar char="•"/>
            </a:pPr>
            <a:r>
              <a:rPr lang="en-GB" sz="2600" dirty="0">
                <a:solidFill>
                  <a:srgbClr val="000000"/>
                </a:solidFill>
              </a:rPr>
              <a:t>Often used to instil fear and exert POWER and CONTROL</a:t>
            </a:r>
          </a:p>
          <a:p>
            <a:pPr marL="457200" indent="-457200" algn="l">
              <a:buFont typeface="Arial" panose="020B0604020202020204" pitchFamily="34" charset="0"/>
              <a:buChar char="•"/>
            </a:pPr>
            <a:r>
              <a:rPr lang="en-GB" sz="2600" dirty="0">
                <a:solidFill>
                  <a:srgbClr val="000000"/>
                </a:solidFill>
              </a:rPr>
              <a:t>It is a gender based crime </a:t>
            </a:r>
          </a:p>
          <a:p>
            <a:pPr marL="457200" indent="-457200" algn="l">
              <a:buFont typeface="Arial" panose="020B0604020202020204" pitchFamily="34" charset="0"/>
              <a:buChar char="•"/>
            </a:pPr>
            <a:r>
              <a:rPr lang="en-GB" sz="2600" dirty="0">
                <a:solidFill>
                  <a:srgbClr val="000000"/>
                </a:solidFill>
              </a:rPr>
              <a:t>It can easily result in serious physical and psychological health consequences </a:t>
            </a:r>
            <a:r>
              <a:rPr lang="en-GB" sz="2600" dirty="0" err="1">
                <a:solidFill>
                  <a:srgbClr val="000000"/>
                </a:solidFill>
              </a:rPr>
              <a:t>eg</a:t>
            </a:r>
            <a:r>
              <a:rPr lang="en-GB" sz="2600" dirty="0">
                <a:solidFill>
                  <a:srgbClr val="000000"/>
                </a:solidFill>
              </a:rPr>
              <a:t> brain injury, damage to internal structures within the neck leading to stroke and even death.</a:t>
            </a:r>
            <a:endParaRPr lang="en-GB" sz="2600" dirty="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3</a:t>
            </a:fld>
            <a:endParaRPr lang="en-GB" dirty="0"/>
          </a:p>
        </p:txBody>
      </p:sp>
      <p:sp>
        <p:nvSpPr>
          <p:cNvPr id="6" name="Title 5">
            <a:extLst>
              <a:ext uri="{FF2B5EF4-FFF2-40B4-BE49-F238E27FC236}">
                <a16:creationId xmlns:a16="http://schemas.microsoft.com/office/drawing/2014/main" id="{2D1951A3-A28C-A38B-DBFD-2019982D49E6}"/>
              </a:ext>
            </a:extLst>
          </p:cNvPr>
          <p:cNvSpPr>
            <a:spLocks noGrp="1"/>
          </p:cNvSpPr>
          <p:nvPr>
            <p:ph type="title"/>
          </p:nvPr>
        </p:nvSpPr>
        <p:spPr/>
        <p:txBody>
          <a:bodyPr>
            <a:normAutofit/>
          </a:bodyPr>
          <a:lstStyle/>
          <a:p>
            <a:r>
              <a:rPr lang="en-GB" sz="2800" b="1" dirty="0">
                <a:solidFill>
                  <a:schemeClr val="tx1"/>
                </a:solidFill>
              </a:rPr>
              <a:t>What is it?</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550795499"/>
      </p:ext>
    </p:extLst>
  </p:cSld>
  <p:clrMapOvr>
    <a:masterClrMapping/>
  </p:clrMapOvr>
  <mc:AlternateContent xmlns:mc="http://schemas.openxmlformats.org/markup-compatibility/2006" xmlns:p14="http://schemas.microsoft.com/office/powerpoint/2010/main">
    <mc:Choice Requires="p14">
      <p:transition spd="slow" p14:dur="2000" advTm="43331"/>
    </mc:Choice>
    <mc:Fallback xmlns="">
      <p:transition spd="slow" advTm="43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0B94-AC27-3D06-3EB9-ADC25F2C532C}"/>
              </a:ext>
            </a:extLst>
          </p:cNvPr>
          <p:cNvSpPr>
            <a:spLocks noGrp="1"/>
          </p:cNvSpPr>
          <p:nvPr>
            <p:ph type="title"/>
          </p:nvPr>
        </p:nvSpPr>
        <p:spPr>
          <a:xfrm>
            <a:off x="838200" y="1145628"/>
            <a:ext cx="9358223" cy="777765"/>
          </a:xfrm>
        </p:spPr>
        <p:txBody>
          <a:bodyPr>
            <a:noAutofit/>
          </a:bodyPr>
          <a:lstStyle/>
          <a:p>
            <a:r>
              <a:rPr lang="en-GB" sz="2600" b="1" dirty="0">
                <a:solidFill>
                  <a:schemeClr val="tx1"/>
                </a:solidFill>
                <a:latin typeface="+mn-lt"/>
                <a:cs typeface="Calibri" panose="020F0502020204030204" pitchFamily="34" charset="0"/>
              </a:rPr>
              <a:t>The Legislation related to NFS </a:t>
            </a:r>
            <a:br>
              <a:rPr lang="en-GB" sz="2600" b="1" dirty="0">
                <a:solidFill>
                  <a:schemeClr val="tx1"/>
                </a:solidFill>
                <a:latin typeface="+mn-lt"/>
                <a:cs typeface="Calibri" panose="020F0502020204030204" pitchFamily="34" charset="0"/>
              </a:rPr>
            </a:br>
            <a:endParaRPr lang="en-GB" sz="2600" b="1" dirty="0">
              <a:solidFill>
                <a:schemeClr val="tx1"/>
              </a:solidFill>
              <a:latin typeface="+mn-lt"/>
            </a:endParaRPr>
          </a:p>
        </p:txBody>
      </p:sp>
      <p:sp>
        <p:nvSpPr>
          <p:cNvPr id="3" name="Content Placeholder 2">
            <a:extLst>
              <a:ext uri="{FF2B5EF4-FFF2-40B4-BE49-F238E27FC236}">
                <a16:creationId xmlns:a16="http://schemas.microsoft.com/office/drawing/2014/main" id="{4AFC9AA1-5F4A-80A2-E70E-4E8356AE9ECE}"/>
              </a:ext>
            </a:extLst>
          </p:cNvPr>
          <p:cNvSpPr>
            <a:spLocks noGrp="1"/>
          </p:cNvSpPr>
          <p:nvPr>
            <p:ph idx="1"/>
          </p:nvPr>
        </p:nvSpPr>
        <p:spPr>
          <a:xfrm>
            <a:off x="838200" y="1923393"/>
            <a:ext cx="10515600" cy="4253570"/>
          </a:xfrm>
        </p:spPr>
        <p:txBody>
          <a:bodyPr/>
          <a:lstStyle/>
          <a:p>
            <a:endParaRPr lang="en-GB" dirty="0"/>
          </a:p>
        </p:txBody>
      </p:sp>
      <p:sp>
        <p:nvSpPr>
          <p:cNvPr id="4" name="Slide Number Placeholder 3">
            <a:extLst>
              <a:ext uri="{FF2B5EF4-FFF2-40B4-BE49-F238E27FC236}">
                <a16:creationId xmlns:a16="http://schemas.microsoft.com/office/drawing/2014/main" id="{6A84D582-A093-69DE-E358-DDAAD368FDD7}"/>
              </a:ext>
            </a:extLst>
          </p:cNvPr>
          <p:cNvSpPr>
            <a:spLocks noGrp="1"/>
          </p:cNvSpPr>
          <p:nvPr>
            <p:ph type="sldNum" sz="quarter" idx="12"/>
          </p:nvPr>
        </p:nvSpPr>
        <p:spPr/>
        <p:txBody>
          <a:bodyPr/>
          <a:lstStyle/>
          <a:p>
            <a:fld id="{507B77E4-D16E-4E80-BECE-B10ACE50DA11}" type="slidenum">
              <a:rPr lang="en-GB" smtClean="0"/>
              <a:pPr/>
              <a:t>4</a:t>
            </a:fld>
            <a:endParaRPr lang="en-GB" dirty="0"/>
          </a:p>
        </p:txBody>
      </p:sp>
      <p:sp>
        <p:nvSpPr>
          <p:cNvPr id="6" name="TextBox 5">
            <a:extLst>
              <a:ext uri="{FF2B5EF4-FFF2-40B4-BE49-F238E27FC236}">
                <a16:creationId xmlns:a16="http://schemas.microsoft.com/office/drawing/2014/main" id="{7B1290E1-29D5-3793-ADC5-934F8B6BC396}"/>
              </a:ext>
            </a:extLst>
          </p:cNvPr>
          <p:cNvSpPr txBox="1"/>
          <p:nvPr/>
        </p:nvSpPr>
        <p:spPr>
          <a:xfrm>
            <a:off x="957943" y="2771979"/>
            <a:ext cx="9361714" cy="20928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t>Non fatal strangulation and non fatal suffocation are now  specific offences under the Domestic Abuse Act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dirty="0"/>
          </a:p>
          <a:p>
            <a:pPr>
              <a:defRPr/>
            </a:pPr>
            <a:r>
              <a:rPr lang="en-GB" sz="2600" dirty="0">
                <a:solidFill>
                  <a:srgbClr val="000000"/>
                </a:solidFill>
                <a:ea typeface="Calibri" panose="020F0502020204030204" pitchFamily="34" charset="0"/>
                <a:cs typeface="Calibri" panose="020F0502020204030204" pitchFamily="34" charset="0"/>
              </a:rPr>
              <a:t>Occurrence of Non Fatal Strangulation in a sexual context is also addressed within the Domestic Abuse Act 2021</a:t>
            </a:r>
            <a:endParaRPr lang="en-GB" sz="26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552687085"/>
      </p:ext>
    </p:extLst>
  </p:cSld>
  <p:clrMapOvr>
    <a:masterClrMapping/>
  </p:clrMapOvr>
  <mc:AlternateContent xmlns:mc="http://schemas.openxmlformats.org/markup-compatibility/2006" xmlns:p14="http://schemas.microsoft.com/office/powerpoint/2010/main">
    <mc:Choice Requires="p14">
      <p:transition spd="slow" p14:dur="2000" advTm="45381"/>
    </mc:Choice>
    <mc:Fallback xmlns="">
      <p:transition spd="slow" advTm="45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3B6F-74F3-649D-C03F-EBCF3D1C7515}"/>
              </a:ext>
            </a:extLst>
          </p:cNvPr>
          <p:cNvSpPr>
            <a:spLocks noGrp="1"/>
          </p:cNvSpPr>
          <p:nvPr>
            <p:ph type="title"/>
          </p:nvPr>
        </p:nvSpPr>
        <p:spPr/>
        <p:txBody>
          <a:bodyPr>
            <a:normAutofit/>
          </a:bodyPr>
          <a:lstStyle/>
          <a:p>
            <a:r>
              <a:rPr lang="en-GB" sz="2800" b="1" dirty="0" smtClean="0">
                <a:solidFill>
                  <a:schemeClr val="tx1"/>
                </a:solidFill>
                <a:latin typeface="+mn-lt"/>
              </a:rPr>
              <a:t>Children &amp; Young People (CYP) and </a:t>
            </a:r>
            <a:r>
              <a:rPr lang="en-GB" sz="2800" b="1" dirty="0">
                <a:solidFill>
                  <a:schemeClr val="tx1"/>
                </a:solidFill>
                <a:latin typeface="+mn-lt"/>
              </a:rPr>
              <a:t>Concern of NFS </a:t>
            </a:r>
          </a:p>
        </p:txBody>
      </p:sp>
      <p:sp>
        <p:nvSpPr>
          <p:cNvPr id="3" name="Content Placeholder 2">
            <a:extLst>
              <a:ext uri="{FF2B5EF4-FFF2-40B4-BE49-F238E27FC236}">
                <a16:creationId xmlns:a16="http://schemas.microsoft.com/office/drawing/2014/main" id="{DE2F82D9-8694-62B3-463B-A3BB40CCFA37}"/>
              </a:ext>
            </a:extLst>
          </p:cNvPr>
          <p:cNvSpPr>
            <a:spLocks noGrp="1"/>
          </p:cNvSpPr>
          <p:nvPr>
            <p:ph idx="1"/>
          </p:nvPr>
        </p:nvSpPr>
        <p:spPr/>
        <p:txBody>
          <a:bodyPr/>
          <a:lstStyle/>
          <a:p>
            <a:r>
              <a:rPr lang="en-GB" sz="2600" dirty="0"/>
              <a:t>Breath / Choking / Pass Out Challenges on Social media are being aimed at Children &amp; Young People  </a:t>
            </a:r>
          </a:p>
          <a:p>
            <a:r>
              <a:rPr lang="en-GB" sz="2600" dirty="0"/>
              <a:t>Peer on Peer abuse – NFS in peer assault </a:t>
            </a:r>
          </a:p>
          <a:p>
            <a:r>
              <a:rPr lang="en-GB" sz="2600" dirty="0"/>
              <a:t>Young people practicing NFS in consensual sexual behaviour</a:t>
            </a:r>
          </a:p>
          <a:p>
            <a:pPr marL="0" indent="0">
              <a:buNone/>
            </a:pPr>
            <a:r>
              <a:rPr lang="en-GB" sz="2600" dirty="0"/>
              <a:t>   </a:t>
            </a:r>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71E87029-6859-A8A4-FC0D-F6262837B706}"/>
              </a:ext>
            </a:extLst>
          </p:cNvPr>
          <p:cNvSpPr>
            <a:spLocks noGrp="1"/>
          </p:cNvSpPr>
          <p:nvPr>
            <p:ph type="sldNum" sz="quarter" idx="12"/>
          </p:nvPr>
        </p:nvSpPr>
        <p:spPr/>
        <p:txBody>
          <a:bodyPr/>
          <a:lstStyle/>
          <a:p>
            <a:fld id="{507B77E4-D16E-4E80-BECE-B10ACE50DA11}" type="slidenum">
              <a:rPr lang="en-GB" smtClean="0"/>
              <a:pPr/>
              <a:t>5</a:t>
            </a:fld>
            <a:endParaRPr lang="en-GB"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937130614"/>
      </p:ext>
    </p:extLst>
  </p:cSld>
  <p:clrMapOvr>
    <a:masterClrMapping/>
  </p:clrMapOvr>
  <mc:AlternateContent xmlns:mc="http://schemas.openxmlformats.org/markup-compatibility/2006" xmlns:p14="http://schemas.microsoft.com/office/powerpoint/2010/main">
    <mc:Choice Requires="p14">
      <p:transition spd="slow" p14:dur="2000" advTm="30522"/>
    </mc:Choice>
    <mc:Fallback xmlns="">
      <p:transition spd="slow" advTm="30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9DB0-C27C-EC99-E888-75E280560957}"/>
              </a:ext>
            </a:extLst>
          </p:cNvPr>
          <p:cNvSpPr>
            <a:spLocks noGrp="1"/>
          </p:cNvSpPr>
          <p:nvPr>
            <p:ph type="title"/>
          </p:nvPr>
        </p:nvSpPr>
        <p:spPr>
          <a:xfrm>
            <a:off x="838200" y="365125"/>
            <a:ext cx="9358223" cy="788761"/>
          </a:xfrm>
        </p:spPr>
        <p:txBody>
          <a:bodyPr>
            <a:normAutofit/>
          </a:bodyPr>
          <a:lstStyle/>
          <a:p>
            <a:r>
              <a:rPr lang="en-GB" sz="2800" b="1" dirty="0">
                <a:solidFill>
                  <a:schemeClr val="tx1"/>
                </a:solidFill>
                <a:latin typeface="+mn-lt"/>
              </a:rPr>
              <a:t>Risks</a:t>
            </a:r>
          </a:p>
        </p:txBody>
      </p:sp>
      <p:sp>
        <p:nvSpPr>
          <p:cNvPr id="3" name="Content Placeholder 2">
            <a:extLst>
              <a:ext uri="{FF2B5EF4-FFF2-40B4-BE49-F238E27FC236}">
                <a16:creationId xmlns:a16="http://schemas.microsoft.com/office/drawing/2014/main" id="{C7B5F515-D44A-1FEC-95CF-F00BC3FBF381}"/>
              </a:ext>
            </a:extLst>
          </p:cNvPr>
          <p:cNvSpPr>
            <a:spLocks noGrp="1"/>
          </p:cNvSpPr>
          <p:nvPr>
            <p:ph idx="1"/>
          </p:nvPr>
        </p:nvSpPr>
        <p:spPr>
          <a:xfrm>
            <a:off x="838200" y="1567543"/>
            <a:ext cx="10515600" cy="4391706"/>
          </a:xfrm>
        </p:spPr>
        <p:txBody>
          <a:bodyPr>
            <a:normAutofit/>
          </a:bodyPr>
          <a:lstStyle/>
          <a:p>
            <a:r>
              <a:rPr lang="en-GB" sz="2600" dirty="0">
                <a:solidFill>
                  <a:schemeClr val="tx1"/>
                </a:solidFill>
              </a:rPr>
              <a:t>Only a little pressure needed to seriously damage the internal structures within the neck</a:t>
            </a:r>
          </a:p>
          <a:p>
            <a:r>
              <a:rPr lang="en-GB" sz="2600" dirty="0">
                <a:solidFill>
                  <a:schemeClr val="tx1"/>
                </a:solidFill>
              </a:rPr>
              <a:t>Lack of visible injuries does not mean there is no internal injury or future risk </a:t>
            </a:r>
          </a:p>
          <a:p>
            <a:r>
              <a:rPr lang="en-GB" sz="2600" dirty="0">
                <a:solidFill>
                  <a:schemeClr val="tx1"/>
                </a:solidFill>
              </a:rPr>
              <a:t>Loss of consciousness can occur in 6-8 seconds = reduced oxygen supply to the brain</a:t>
            </a:r>
          </a:p>
          <a:p>
            <a:r>
              <a:rPr lang="en-US" sz="2600" i="0" dirty="0">
                <a:solidFill>
                  <a:schemeClr val="tx1"/>
                </a:solidFill>
                <a:effectLst/>
              </a:rPr>
              <a:t>NFS can lead to long term health issues</a:t>
            </a:r>
          </a:p>
          <a:p>
            <a:pPr algn="l">
              <a:lnSpc>
                <a:spcPts val="1650"/>
              </a:lnSpc>
              <a:spcBef>
                <a:spcPts val="750"/>
              </a:spcBef>
              <a:spcAft>
                <a:spcPts val="600"/>
              </a:spcAft>
              <a:buFont typeface="Arial" panose="020B0604020202020204" pitchFamily="34" charset="0"/>
              <a:buChar char="•"/>
            </a:pPr>
            <a:r>
              <a:rPr lang="en-GB" sz="2600" dirty="0">
                <a:solidFill>
                  <a:schemeClr val="tx1"/>
                </a:solidFill>
              </a:rPr>
              <a:t>Can easily be a near death experience or result in fatality</a:t>
            </a:r>
          </a:p>
          <a:p>
            <a:pPr>
              <a:lnSpc>
                <a:spcPts val="1650"/>
              </a:lnSpc>
              <a:spcBef>
                <a:spcPts val="750"/>
              </a:spcBef>
              <a:spcAft>
                <a:spcPts val="600"/>
              </a:spcAft>
            </a:pPr>
            <a:r>
              <a:rPr lang="en-US" sz="2600" i="0" dirty="0">
                <a:solidFill>
                  <a:schemeClr val="tx1"/>
                </a:solidFill>
                <a:effectLst/>
              </a:rPr>
              <a:t>Legal consequences</a:t>
            </a:r>
          </a:p>
          <a:p>
            <a:pPr algn="l">
              <a:lnSpc>
                <a:spcPts val="1650"/>
              </a:lnSpc>
              <a:spcBef>
                <a:spcPts val="750"/>
              </a:spcBef>
              <a:spcAft>
                <a:spcPts val="600"/>
              </a:spcAft>
              <a:buFont typeface="Arial" panose="020B0604020202020204" pitchFamily="34" charset="0"/>
              <a:buChar char="•"/>
            </a:pPr>
            <a:endParaRPr lang="en-GB" sz="2600" dirty="0">
              <a:solidFill>
                <a:schemeClr val="tx1"/>
              </a:solidFill>
            </a:endParaRPr>
          </a:p>
          <a:p>
            <a:endParaRPr lang="en-GB" dirty="0"/>
          </a:p>
        </p:txBody>
      </p:sp>
      <p:sp>
        <p:nvSpPr>
          <p:cNvPr id="4" name="Slide Number Placeholder 3">
            <a:extLst>
              <a:ext uri="{FF2B5EF4-FFF2-40B4-BE49-F238E27FC236}">
                <a16:creationId xmlns:a16="http://schemas.microsoft.com/office/drawing/2014/main" id="{899A79C3-5978-18DB-3E5B-4FF6B00B5160}"/>
              </a:ext>
            </a:extLst>
          </p:cNvPr>
          <p:cNvSpPr>
            <a:spLocks noGrp="1"/>
          </p:cNvSpPr>
          <p:nvPr>
            <p:ph type="sldNum" sz="quarter" idx="12"/>
          </p:nvPr>
        </p:nvSpPr>
        <p:spPr/>
        <p:txBody>
          <a:bodyPr/>
          <a:lstStyle/>
          <a:p>
            <a:fld id="{507B77E4-D16E-4E80-BECE-B10ACE50DA11}" type="slidenum">
              <a:rPr lang="en-GB" smtClean="0"/>
              <a:pPr/>
              <a:t>6</a:t>
            </a:fld>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2166312"/>
      </p:ext>
    </p:extLst>
  </p:cSld>
  <p:clrMapOvr>
    <a:masterClrMapping/>
  </p:clrMapOvr>
  <mc:AlternateContent xmlns:mc="http://schemas.openxmlformats.org/markup-compatibility/2006" xmlns:p14="http://schemas.microsoft.com/office/powerpoint/2010/main">
    <mc:Choice Requires="p14">
      <p:transition spd="slow" p14:dur="2000" advTm="53772"/>
    </mc:Choice>
    <mc:Fallback xmlns="">
      <p:transition spd="slow" advTm="53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DD9A-74B3-302B-3F77-B690B8EDE10F}"/>
              </a:ext>
            </a:extLst>
          </p:cNvPr>
          <p:cNvSpPr>
            <a:spLocks noGrp="1"/>
          </p:cNvSpPr>
          <p:nvPr>
            <p:ph type="title"/>
          </p:nvPr>
        </p:nvSpPr>
        <p:spPr/>
        <p:txBody>
          <a:bodyPr>
            <a:normAutofit/>
          </a:bodyPr>
          <a:lstStyle/>
          <a:p>
            <a:r>
              <a:rPr lang="en-GB" sz="2800" b="1" dirty="0">
                <a:solidFill>
                  <a:schemeClr val="tx1"/>
                </a:solidFill>
                <a:latin typeface="+mn-lt"/>
              </a:rPr>
              <a:t>How should we Respond?</a:t>
            </a:r>
          </a:p>
        </p:txBody>
      </p:sp>
      <p:sp>
        <p:nvSpPr>
          <p:cNvPr id="3" name="Content Placeholder 2">
            <a:extLst>
              <a:ext uri="{FF2B5EF4-FFF2-40B4-BE49-F238E27FC236}">
                <a16:creationId xmlns:a16="http://schemas.microsoft.com/office/drawing/2014/main" id="{83C4C692-AACC-B7A3-D1FA-C46E7E1188EA}"/>
              </a:ext>
            </a:extLst>
          </p:cNvPr>
          <p:cNvSpPr>
            <a:spLocks noGrp="1"/>
          </p:cNvSpPr>
          <p:nvPr>
            <p:ph idx="1"/>
          </p:nvPr>
        </p:nvSpPr>
        <p:spPr/>
        <p:txBody>
          <a:bodyPr>
            <a:normAutofit/>
          </a:bodyPr>
          <a:lstStyle/>
          <a:p>
            <a:r>
              <a:rPr lang="en-GB" sz="2600" dirty="0"/>
              <a:t>Medical Attention</a:t>
            </a:r>
          </a:p>
          <a:p>
            <a:r>
              <a:rPr lang="en-GB" sz="2600" dirty="0"/>
              <a:t>Safeguard Adults and Children</a:t>
            </a:r>
          </a:p>
          <a:p>
            <a:r>
              <a:rPr lang="en-GB" sz="2600" dirty="0"/>
              <a:t>Police Reporting</a:t>
            </a:r>
          </a:p>
          <a:p>
            <a:r>
              <a:rPr lang="en-GB" sz="2600" dirty="0"/>
              <a:t>Trauma Informed Approach </a:t>
            </a:r>
          </a:p>
        </p:txBody>
      </p:sp>
      <p:sp>
        <p:nvSpPr>
          <p:cNvPr id="4" name="Slide Number Placeholder 3">
            <a:extLst>
              <a:ext uri="{FF2B5EF4-FFF2-40B4-BE49-F238E27FC236}">
                <a16:creationId xmlns:a16="http://schemas.microsoft.com/office/drawing/2014/main" id="{F5A62FBB-2BF8-41E1-6065-761E01E5A3BE}"/>
              </a:ext>
            </a:extLst>
          </p:cNvPr>
          <p:cNvSpPr>
            <a:spLocks noGrp="1"/>
          </p:cNvSpPr>
          <p:nvPr>
            <p:ph type="sldNum" sz="quarter" idx="12"/>
          </p:nvPr>
        </p:nvSpPr>
        <p:spPr/>
        <p:txBody>
          <a:bodyPr/>
          <a:lstStyle/>
          <a:p>
            <a:fld id="{507B77E4-D16E-4E80-BECE-B10ACE50DA11}" type="slidenum">
              <a:rPr lang="en-GB" smtClean="0"/>
              <a:pPr/>
              <a:t>7</a:t>
            </a:fld>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987717479"/>
      </p:ext>
    </p:extLst>
  </p:cSld>
  <p:clrMapOvr>
    <a:masterClrMapping/>
  </p:clrMapOvr>
  <mc:AlternateContent xmlns:mc="http://schemas.openxmlformats.org/markup-compatibility/2006" xmlns:p14="http://schemas.microsoft.com/office/powerpoint/2010/main">
    <mc:Choice Requires="p14">
      <p:transition spd="slow" p14:dur="2000" advTm="95005"/>
    </mc:Choice>
    <mc:Fallback xmlns="">
      <p:transition spd="slow" advTm="95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F2A0-7B49-99F2-7B40-0A864DB141E7}"/>
              </a:ext>
            </a:extLst>
          </p:cNvPr>
          <p:cNvSpPr>
            <a:spLocks noGrp="1"/>
          </p:cNvSpPr>
          <p:nvPr>
            <p:ph type="title"/>
          </p:nvPr>
        </p:nvSpPr>
        <p:spPr/>
        <p:txBody>
          <a:bodyPr>
            <a:normAutofit/>
          </a:bodyPr>
          <a:lstStyle/>
          <a:p>
            <a:r>
              <a:rPr lang="en-GB" sz="2800" b="1" dirty="0">
                <a:solidFill>
                  <a:schemeClr val="tx1"/>
                </a:solidFill>
                <a:latin typeface="+mn-lt"/>
              </a:rPr>
              <a:t>Next Steps for You</a:t>
            </a:r>
          </a:p>
        </p:txBody>
      </p:sp>
      <p:sp>
        <p:nvSpPr>
          <p:cNvPr id="3" name="Content Placeholder 2">
            <a:extLst>
              <a:ext uri="{FF2B5EF4-FFF2-40B4-BE49-F238E27FC236}">
                <a16:creationId xmlns:a16="http://schemas.microsoft.com/office/drawing/2014/main" id="{EE78C584-F517-DF21-1A40-477F0FC54408}"/>
              </a:ext>
            </a:extLst>
          </p:cNvPr>
          <p:cNvSpPr>
            <a:spLocks noGrp="1"/>
          </p:cNvSpPr>
          <p:nvPr>
            <p:ph idx="1"/>
          </p:nvPr>
        </p:nvSpPr>
        <p:spPr/>
        <p:txBody>
          <a:bodyPr>
            <a:normAutofit/>
          </a:bodyPr>
          <a:lstStyle/>
          <a:p>
            <a:r>
              <a:rPr lang="en-GB" sz="2600" dirty="0"/>
              <a:t>Please access the NFS training delivered via the Safeguarding Partnerships</a:t>
            </a:r>
            <a:r>
              <a:rPr lang="en-GB" sz="2600" dirty="0" smtClean="0"/>
              <a:t>. </a:t>
            </a:r>
            <a:r>
              <a:rPr lang="en-GB" sz="2600" dirty="0" smtClean="0">
                <a:hlinkClick r:id="rId5"/>
              </a:rPr>
              <a:t>CLICK HERE</a:t>
            </a:r>
            <a:r>
              <a:rPr lang="en-GB" sz="2600" dirty="0" smtClean="0"/>
              <a:t> to book a place.</a:t>
            </a:r>
            <a:endParaRPr lang="en-GB" sz="2600" dirty="0"/>
          </a:p>
          <a:p>
            <a:r>
              <a:rPr lang="en-GB" sz="2600" dirty="0" smtClean="0">
                <a:solidFill>
                  <a:schemeClr val="tx1"/>
                </a:solidFill>
              </a:rPr>
              <a:t>Develop </a:t>
            </a:r>
            <a:r>
              <a:rPr lang="en-GB" sz="2600" dirty="0">
                <a:solidFill>
                  <a:schemeClr val="tx1"/>
                </a:solidFill>
              </a:rPr>
              <a:t>your practice to reflect your new learning in identifying and responding to NFS</a:t>
            </a:r>
          </a:p>
          <a:p>
            <a:r>
              <a:rPr lang="en-GB" sz="2600" dirty="0">
                <a:solidFill>
                  <a:schemeClr val="tx1"/>
                </a:solidFill>
              </a:rPr>
              <a:t>Raise awareness with Adults &amp; CYP as </a:t>
            </a:r>
            <a:r>
              <a:rPr lang="en-GB" sz="2600" dirty="0" smtClean="0">
                <a:solidFill>
                  <a:schemeClr val="tx1"/>
                </a:solidFill>
              </a:rPr>
              <a:t>appropriate</a:t>
            </a:r>
          </a:p>
          <a:p>
            <a:r>
              <a:rPr lang="en-GB" sz="2600" dirty="0" smtClean="0">
                <a:solidFill>
                  <a:schemeClr val="tx1"/>
                </a:solidFill>
              </a:rPr>
              <a:t>If you would like to learn more you can visit the </a:t>
            </a:r>
            <a:r>
              <a:rPr lang="en-GB" sz="2600" dirty="0" smtClean="0">
                <a:solidFill>
                  <a:schemeClr val="tx1"/>
                </a:solidFill>
                <a:hlinkClick r:id="rId6"/>
              </a:rPr>
              <a:t>Institute For Addressing Strangulation</a:t>
            </a:r>
            <a:endParaRPr lang="en-GB" sz="2600" dirty="0">
              <a:solidFill>
                <a:schemeClr val="tx1"/>
              </a:solidFill>
            </a:endParaRPr>
          </a:p>
        </p:txBody>
      </p:sp>
      <p:sp>
        <p:nvSpPr>
          <p:cNvPr id="4" name="Slide Number Placeholder 3">
            <a:extLst>
              <a:ext uri="{FF2B5EF4-FFF2-40B4-BE49-F238E27FC236}">
                <a16:creationId xmlns:a16="http://schemas.microsoft.com/office/drawing/2014/main" id="{EFA7C2AE-1B0B-8754-5E4A-FFE32E143FF0}"/>
              </a:ext>
            </a:extLst>
          </p:cNvPr>
          <p:cNvSpPr>
            <a:spLocks noGrp="1"/>
          </p:cNvSpPr>
          <p:nvPr>
            <p:ph type="sldNum" sz="quarter" idx="12"/>
          </p:nvPr>
        </p:nvSpPr>
        <p:spPr/>
        <p:txBody>
          <a:bodyPr/>
          <a:lstStyle/>
          <a:p>
            <a:fld id="{507B77E4-D16E-4E80-BECE-B10ACE50DA11}" type="slidenum">
              <a:rPr lang="en-GB" smtClean="0"/>
              <a:pPr/>
              <a:t>8</a:t>
            </a:fld>
            <a:endParaRPr lang="en-GB"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0801081"/>
      </p:ext>
    </p:extLst>
  </p:cSld>
  <p:clrMapOvr>
    <a:masterClrMapping/>
  </p:clrMapOvr>
  <mc:AlternateContent xmlns:mc="http://schemas.openxmlformats.org/markup-compatibility/2006" xmlns:p14="http://schemas.microsoft.com/office/powerpoint/2010/main">
    <mc:Choice Requires="p14">
      <p:transition spd="slow" p14:dur="2000" advTm="55903"/>
    </mc:Choice>
    <mc:Fallback xmlns="">
      <p:transition spd="slow" advTm="55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451" y="5310360"/>
            <a:ext cx="10803037" cy="420564"/>
          </a:xfrm>
          <a:prstGeom prst="rect">
            <a:avLst/>
          </a:prstGeom>
          <a:noFill/>
        </p:spPr>
        <p:txBody>
          <a:bodyPr wrap="square" rtlCol="0">
            <a:spAutoFit/>
          </a:bodyPr>
          <a:lstStyle/>
          <a:p>
            <a:r>
              <a:rPr lang="en-GB" sz="2133" b="1" dirty="0">
                <a:solidFill>
                  <a:schemeClr val="tx1">
                    <a:lumMod val="75000"/>
                    <a:lumOff val="25000"/>
                  </a:schemeClr>
                </a:solidFill>
                <a:latin typeface="Arial" panose="020B0604020202020204" pitchFamily="34" charset="0"/>
                <a:cs typeface="Arial" panose="020B0604020202020204" pitchFamily="34" charset="0"/>
              </a:rPr>
              <a:t>Web</a:t>
            </a:r>
            <a:r>
              <a:rPr lang="en-GB" sz="2133" dirty="0">
                <a:solidFill>
                  <a:schemeClr val="tx1">
                    <a:lumMod val="75000"/>
                    <a:lumOff val="25000"/>
                  </a:schemeClr>
                </a:solidFill>
                <a:latin typeface="Arial" panose="020B0604020202020204" pitchFamily="34" charset="0"/>
                <a:cs typeface="Arial" panose="020B0604020202020204" pitchFamily="34" charset="0"/>
              </a:rPr>
              <a:t> </a:t>
            </a:r>
            <a:r>
              <a:rPr lang="en-GB" sz="2133" dirty="0">
                <a:solidFill>
                  <a:schemeClr val="tx1">
                    <a:lumMod val="75000"/>
                    <a:lumOff val="25000"/>
                  </a:schemeClr>
                </a:solidFill>
                <a:latin typeface="Arial" panose="020B0604020202020204" pitchFamily="34" charset="0"/>
                <a:cs typeface="Arial" panose="020B0604020202020204" pitchFamily="34" charset="0"/>
                <a:hlinkClick r:id="rId3"/>
              </a:rPr>
              <a:t>lancashireandsouthcumbria.icb.nhs.uk</a:t>
            </a:r>
            <a:r>
              <a:rPr lang="en-GB" sz="2133" dirty="0">
                <a:solidFill>
                  <a:schemeClr val="tx1">
                    <a:lumMod val="75000"/>
                    <a:lumOff val="25000"/>
                  </a:schemeClr>
                </a:solidFill>
                <a:latin typeface="Arial" panose="020B0604020202020204" pitchFamily="34" charset="0"/>
                <a:cs typeface="Arial" panose="020B0604020202020204" pitchFamily="34" charset="0"/>
              </a:rPr>
              <a:t> | </a:t>
            </a:r>
            <a:r>
              <a:rPr lang="en-GB" sz="2133" b="1" dirty="0">
                <a:solidFill>
                  <a:schemeClr val="tx1">
                    <a:lumMod val="75000"/>
                    <a:lumOff val="25000"/>
                  </a:schemeClr>
                </a:solidFill>
                <a:latin typeface="Arial" panose="020B0604020202020204" pitchFamily="34" charset="0"/>
                <a:cs typeface="Arial" panose="020B0604020202020204" pitchFamily="34" charset="0"/>
              </a:rPr>
              <a:t>Facebook</a:t>
            </a:r>
            <a:r>
              <a:rPr lang="en-GB" sz="2133" dirty="0">
                <a:solidFill>
                  <a:schemeClr val="tx1">
                    <a:lumMod val="75000"/>
                    <a:lumOff val="25000"/>
                  </a:schemeClr>
                </a:solidFill>
                <a:latin typeface="Arial" panose="020B0604020202020204" pitchFamily="34" charset="0"/>
                <a:cs typeface="Arial" panose="020B0604020202020204" pitchFamily="34" charset="0"/>
              </a:rPr>
              <a:t> </a:t>
            </a:r>
            <a:r>
              <a:rPr lang="en-GB" sz="2133" dirty="0">
                <a:solidFill>
                  <a:schemeClr val="tx1">
                    <a:lumMod val="75000"/>
                    <a:lumOff val="25000"/>
                  </a:schemeClr>
                </a:solidFill>
                <a:latin typeface="Arial" panose="020B0604020202020204" pitchFamily="34" charset="0"/>
                <a:cs typeface="Arial" panose="020B0604020202020204" pitchFamily="34" charset="0"/>
                <a:hlinkClick r:id="rId4"/>
              </a:rPr>
              <a:t>@LSCICB </a:t>
            </a:r>
            <a:r>
              <a:rPr lang="en-GB" sz="2133" dirty="0">
                <a:solidFill>
                  <a:schemeClr val="tx1">
                    <a:lumMod val="75000"/>
                    <a:lumOff val="25000"/>
                  </a:schemeClr>
                </a:solidFill>
                <a:latin typeface="Arial" panose="020B0604020202020204" pitchFamily="34" charset="0"/>
                <a:cs typeface="Arial" panose="020B0604020202020204" pitchFamily="34" charset="0"/>
              </a:rPr>
              <a:t> | </a:t>
            </a:r>
            <a:r>
              <a:rPr lang="en-GB" sz="2133" b="1" dirty="0">
                <a:solidFill>
                  <a:schemeClr val="tx1">
                    <a:lumMod val="75000"/>
                    <a:lumOff val="25000"/>
                  </a:schemeClr>
                </a:solidFill>
                <a:latin typeface="Arial" panose="020B0604020202020204" pitchFamily="34" charset="0"/>
                <a:cs typeface="Arial" panose="020B0604020202020204" pitchFamily="34" charset="0"/>
              </a:rPr>
              <a:t>Twitter</a:t>
            </a:r>
            <a:r>
              <a:rPr lang="en-GB" sz="2133" dirty="0">
                <a:solidFill>
                  <a:schemeClr val="tx1">
                    <a:lumMod val="75000"/>
                    <a:lumOff val="25000"/>
                  </a:schemeClr>
                </a:solidFill>
                <a:latin typeface="Arial" panose="020B0604020202020204" pitchFamily="34" charset="0"/>
                <a:cs typeface="Arial" panose="020B0604020202020204" pitchFamily="34" charset="0"/>
              </a:rPr>
              <a:t> </a:t>
            </a:r>
            <a:r>
              <a:rPr lang="en-GB" sz="2133" dirty="0">
                <a:solidFill>
                  <a:schemeClr val="tx1">
                    <a:lumMod val="75000"/>
                    <a:lumOff val="25000"/>
                  </a:schemeClr>
                </a:solidFill>
                <a:latin typeface="Arial" panose="020B0604020202020204" pitchFamily="34" charset="0"/>
                <a:cs typeface="Arial" panose="020B0604020202020204" pitchFamily="34" charset="0"/>
                <a:hlinkClick r:id="rId5"/>
              </a:rPr>
              <a:t>@LSCICB</a:t>
            </a:r>
            <a:endParaRPr lang="en-GB" sz="2133"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817731"/>
            <a:ext cx="10803037" cy="0"/>
          </a:xfrm>
          <a:prstGeom prst="line">
            <a:avLst/>
          </a:prstGeom>
          <a:ln w="57150">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C24C8744-F785-40B1-B90F-1E474031990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8360" y="2484966"/>
            <a:ext cx="2875280" cy="1888067"/>
          </a:xfrm>
          <a:prstGeom prst="rect">
            <a:avLst/>
          </a:prstGeom>
          <a:noFill/>
          <a:ln>
            <a:noFill/>
          </a:ln>
        </p:spPr>
      </p:pic>
      <p:sp>
        <p:nvSpPr>
          <p:cNvPr id="2" name="Slide Number Placeholder 1">
            <a:extLst>
              <a:ext uri="{FF2B5EF4-FFF2-40B4-BE49-F238E27FC236}">
                <a16:creationId xmlns:a16="http://schemas.microsoft.com/office/drawing/2014/main" id="{887568C5-BA9F-46F9-A36C-CA70C1573CF1}"/>
              </a:ext>
            </a:extLst>
          </p:cNvPr>
          <p:cNvSpPr>
            <a:spLocks noGrp="1"/>
          </p:cNvSpPr>
          <p:nvPr>
            <p:ph type="sldNum" sz="quarter" idx="12"/>
          </p:nvPr>
        </p:nvSpPr>
        <p:spPr/>
        <p:txBody>
          <a:bodyPr/>
          <a:lstStyle/>
          <a:p>
            <a:fld id="{DE4B20A6-AFA1-4363-A256-123012939910}" type="slidenum">
              <a:rPr lang="en-GB" smtClean="0"/>
              <a:t>9</a:t>
            </a:fld>
            <a:endParaRPr lang="en-GB" dirty="0"/>
          </a:p>
        </p:txBody>
      </p:sp>
      <p:sp>
        <p:nvSpPr>
          <p:cNvPr id="3" name="TextBox 2">
            <a:extLst>
              <a:ext uri="{FF2B5EF4-FFF2-40B4-BE49-F238E27FC236}">
                <a16:creationId xmlns:a16="http://schemas.microsoft.com/office/drawing/2014/main" id="{8D49CDF7-B94E-47FD-AE30-0D26E1CEC4DF}"/>
              </a:ext>
            </a:extLst>
          </p:cNvPr>
          <p:cNvSpPr txBox="1"/>
          <p:nvPr/>
        </p:nvSpPr>
        <p:spPr>
          <a:xfrm>
            <a:off x="10096500" y="0"/>
            <a:ext cx="2095500" cy="145732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85678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POOL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CKPOOL COUNCIL POWERPOINT TEMPLATE" id="{5E030BC0-5767-6741-89FE-694444B3339A}" vid="{1F0FFBF0-2EF6-B14E-A0CA-CDE8738C50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541a8cc-421f-47cf-94ea-57fb9e91cf7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41C8C03FB49439C4103CBE3EBA836" ma:contentTypeVersion="18" ma:contentTypeDescription="Create a new document." ma:contentTypeScope="" ma:versionID="c2ac91a1e8b4255ea3a7690f806a141d">
  <xsd:schema xmlns:xsd="http://www.w3.org/2001/XMLSchema" xmlns:xs="http://www.w3.org/2001/XMLSchema" xmlns:p="http://schemas.microsoft.com/office/2006/metadata/properties" xmlns:ns3="f541a8cc-421f-47cf-94ea-57fb9e91cf72" xmlns:ns4="a5df385a-932b-409d-8d40-e669c1d6a4b3" targetNamespace="http://schemas.microsoft.com/office/2006/metadata/properties" ma:root="true" ma:fieldsID="7443cd0a388fbf920dd168bca2a34db3" ns3:_="" ns4:_="">
    <xsd:import namespace="f541a8cc-421f-47cf-94ea-57fb9e91cf72"/>
    <xsd:import namespace="a5df385a-932b-409d-8d40-e669c1d6a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1a8cc-421f-47cf-94ea-57fb9e91c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df385a-932b-409d-8d40-e669c1d6a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9163BF-6465-45C7-B9DA-DA6A6D2E6830}">
  <ds:schemaRef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a5df385a-932b-409d-8d40-e669c1d6a4b3"/>
    <ds:schemaRef ds:uri="f541a8cc-421f-47cf-94ea-57fb9e91cf72"/>
    <ds:schemaRef ds:uri="http://purl.org/dc/dcmitype/"/>
  </ds:schemaRefs>
</ds:datastoreItem>
</file>

<file path=customXml/itemProps2.xml><?xml version="1.0" encoding="utf-8"?>
<ds:datastoreItem xmlns:ds="http://schemas.openxmlformats.org/officeDocument/2006/customXml" ds:itemID="{566AF752-1705-49CD-92CB-C368DA9645F3}">
  <ds:schemaRefs>
    <ds:schemaRef ds:uri="http://schemas.microsoft.com/sharepoint/v3/contenttype/forms"/>
  </ds:schemaRefs>
</ds:datastoreItem>
</file>

<file path=customXml/itemProps3.xml><?xml version="1.0" encoding="utf-8"?>
<ds:datastoreItem xmlns:ds="http://schemas.openxmlformats.org/officeDocument/2006/customXml" ds:itemID="{F7663D17-2D64-46AE-89FF-06956F9F1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41a8cc-421f-47cf-94ea-57fb9e91cf72"/>
    <ds:schemaRef ds:uri="a5df385a-932b-409d-8d40-e669c1d6a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585</TotalTime>
  <Words>853</Words>
  <Application>Microsoft Office PowerPoint</Application>
  <PresentationFormat>Widescreen</PresentationFormat>
  <Paragraphs>68</Paragraphs>
  <Slides>9</Slides>
  <Notes>9</Notes>
  <HiddenSlides>0</HiddenSlides>
  <MMClips>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ＭＳ Ｐゴシック</vt:lpstr>
      <vt:lpstr>Arial</vt:lpstr>
      <vt:lpstr>Avenir Next LT Pro</vt:lpstr>
      <vt:lpstr>Calibri</vt:lpstr>
      <vt:lpstr>Calibri Light</vt:lpstr>
      <vt:lpstr>Office Theme</vt:lpstr>
      <vt:lpstr>BLACKPOOL COVER SLIDE</vt:lpstr>
      <vt:lpstr>Public Health Briefing: Non-Fatal Strangulation &amp; Suffocation</vt:lpstr>
      <vt:lpstr>          Non Fatal Strangulation (NFS) &amp; Non Fatal Suffocation  </vt:lpstr>
      <vt:lpstr>What is it?</vt:lpstr>
      <vt:lpstr>The Legislation related to NFS  </vt:lpstr>
      <vt:lpstr>Children &amp; Young People (CYP) and Concern of NFS </vt:lpstr>
      <vt:lpstr>Risks</vt:lpstr>
      <vt:lpstr>How should we Respond?</vt:lpstr>
      <vt:lpstr>Next Steps for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Mark (NHS FYLDE AND WYRE CCG)</dc:creator>
  <cp:lastModifiedBy>Sam Richardson</cp:lastModifiedBy>
  <cp:revision>48</cp:revision>
  <cp:lastPrinted>2022-06-20T15:46:29Z</cp:lastPrinted>
  <dcterms:created xsi:type="dcterms:W3CDTF">2022-06-20T08:43:06Z</dcterms:created>
  <dcterms:modified xsi:type="dcterms:W3CDTF">2025-06-12T13:04:08Z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0x01010080241C8C03FB49439C4103CBE3EBA836</vt:lpwstr>
  </property>
  <property fmtid="{D5CDD505-2E9C-101B-9397-08002B2CF9AE}" pid="3" name="MediaServiceImageTags">
    <vt:lpwstr/>
  </property>
</Properties>
</file>