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9"/>
  </p:notesMasterIdLst>
  <p:sldIdLst>
    <p:sldId id="271" r:id="rId6"/>
    <p:sldId id="269" r:id="rId7"/>
    <p:sldId id="257" r:id="rId8"/>
    <p:sldId id="258" r:id="rId9"/>
    <p:sldId id="266" r:id="rId10"/>
    <p:sldId id="259" r:id="rId11"/>
    <p:sldId id="267" r:id="rId12"/>
    <p:sldId id="265" r:id="rId13"/>
    <p:sldId id="260" r:id="rId14"/>
    <p:sldId id="261" r:id="rId15"/>
    <p:sldId id="263" r:id="rId16"/>
    <p:sldId id="264"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60BD3-C28E-4DF6-B5A0-9361E6CABC2E}" v="1" dt="2025-02-03T10:44:48.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3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14CEF-86F3-43B0-B286-ECFCD3C64B4C}" type="datetimeFigureOut">
              <a:rPr lang="en-GB" smtClean="0"/>
              <a:t>21/02/2025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A5F2F-F12E-48D3-8BA1-6D846C2A2869}" type="slidenum">
              <a:rPr lang="en-GB" smtClean="0"/>
              <a:t>‹#›</a:t>
            </a:fld>
            <a:endParaRPr lang="en-GB"/>
          </a:p>
        </p:txBody>
      </p:sp>
    </p:spTree>
    <p:extLst>
      <p:ext uri="{BB962C8B-B14F-4D97-AF65-F5344CB8AC3E}">
        <p14:creationId xmlns:p14="http://schemas.microsoft.com/office/powerpoint/2010/main" val="221667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This guidance has been created</a:t>
            </a:r>
            <a:r>
              <a:rPr lang="en-GB" altLang="en-US" baseline="0" dirty="0" smtClean="0"/>
              <a:t> in collaboration with the</a:t>
            </a:r>
            <a:r>
              <a:rPr lang="en-GB" altLang="en-US" dirty="0" smtClean="0"/>
              <a:t> Blackpool Council</a:t>
            </a:r>
            <a:r>
              <a:rPr lang="en-GB" altLang="en-US" baseline="0" dirty="0" smtClean="0"/>
              <a:t> </a:t>
            </a:r>
            <a:r>
              <a:rPr lang="en-GB" altLang="en-US" dirty="0" smtClean="0"/>
              <a:t>Public</a:t>
            </a:r>
            <a:r>
              <a:rPr lang="en-GB" altLang="en-US" baseline="0" dirty="0" smtClean="0"/>
              <a:t> Health Team &amp; colleagues from the ADASH team within Blackpool Adolescent Services. </a:t>
            </a:r>
          </a:p>
          <a:p>
            <a:endParaRPr lang="en-GB" altLang="en-US" baseline="0" dirty="0" smtClean="0"/>
          </a:p>
          <a:p>
            <a:r>
              <a:rPr lang="en-GB" altLang="en-US" baseline="0" dirty="0" smtClean="0"/>
              <a:t>The ADASH team focuses on Adolescent </a:t>
            </a:r>
            <a:r>
              <a:rPr lang="en-GB" altLang="en-US" dirty="0" smtClean="0"/>
              <a:t>Alcohol, Drug and Sexual Health</a:t>
            </a:r>
            <a:r>
              <a:rPr lang="en-GB" altLang="en-US" baseline="0" dirty="0" smtClean="0"/>
              <a:t> support and</a:t>
            </a:r>
            <a:r>
              <a:rPr lang="en-GB" altLang="en-US" dirty="0" smtClean="0"/>
              <a:t> later in the briefing</a:t>
            </a:r>
            <a:r>
              <a:rPr lang="en-GB" altLang="en-US" baseline="0" dirty="0" smtClean="0"/>
              <a:t> there is a slide that provides </a:t>
            </a:r>
            <a:r>
              <a:rPr lang="en-GB" altLang="en-US" dirty="0" smtClean="0"/>
              <a:t>further information about the ADASH</a:t>
            </a:r>
            <a:r>
              <a:rPr lang="en-GB" altLang="en-US" baseline="0" dirty="0" smtClean="0"/>
              <a:t> team and referrals to relevant services. </a:t>
            </a:r>
            <a:endParaRPr lang="en-GB" altLang="en-US" dirty="0" smtClean="0"/>
          </a:p>
          <a:p>
            <a:endParaRPr lang="en-GB" altLang="en-US" dirty="0" smtClean="0"/>
          </a:p>
          <a:p>
            <a:r>
              <a:rPr lang="en-GB" altLang="en-US" dirty="0" smtClean="0"/>
              <a:t>This presentation has been created to give you an overview of the drug Ketamine</a:t>
            </a:r>
            <a:r>
              <a:rPr lang="en-GB" altLang="en-US" baseline="0" dirty="0" smtClean="0"/>
              <a:t> and is correct as of March 2024. </a:t>
            </a:r>
            <a:endParaRPr lang="en-GB" alt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3CB0AA-B8B0-A145-9CBA-805239FC99B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036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68C6-E93C-FDD2-9597-63A781BE7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97110A-C23D-B5C8-4AD9-C8269AF9F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D243EE3-CD07-6307-D37C-E8A8105EAE69}"/>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5" name="Footer Placeholder 4">
            <a:extLst>
              <a:ext uri="{FF2B5EF4-FFF2-40B4-BE49-F238E27FC236}">
                <a16:creationId xmlns:a16="http://schemas.microsoft.com/office/drawing/2014/main" id="{94222364-F049-CECB-33FF-C2AB15908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E51D1-FAE4-9EBD-B1CC-5DE49D8162B9}"/>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24105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B352-B176-F883-E3E8-097A7C71AA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B2362C-B829-3EDC-C5AF-CD9F3414F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A164C-6C25-BF15-5C1D-45042540F744}"/>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5" name="Footer Placeholder 4">
            <a:extLst>
              <a:ext uri="{FF2B5EF4-FFF2-40B4-BE49-F238E27FC236}">
                <a16:creationId xmlns:a16="http://schemas.microsoft.com/office/drawing/2014/main" id="{4580CCD9-EC73-B2CA-1EA4-A7824C0622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665E2-7A48-2908-C0D5-E3330F582D34}"/>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422388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A12EF-5A47-20F5-2441-274256E9B4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3B1140-2B2F-F1EA-BD5F-B564B3BF77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50ED4-9ED4-A2E3-DB23-F8840903B090}"/>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5" name="Footer Placeholder 4">
            <a:extLst>
              <a:ext uri="{FF2B5EF4-FFF2-40B4-BE49-F238E27FC236}">
                <a16:creationId xmlns:a16="http://schemas.microsoft.com/office/drawing/2014/main" id="{C727CB5E-DEF2-7CA2-DD83-DA77F769CC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55EE0-5AEF-568B-29CB-22F4E23A73B8}"/>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347956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92986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467424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493343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907063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334083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45753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2FFC-CE2C-D2D3-B324-4D9F276BA3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FBB8EE-A103-D215-E8BF-2009FB97C4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1A953-202A-3412-2D0C-2FE03FDC789B}"/>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5" name="Footer Placeholder 4">
            <a:extLst>
              <a:ext uri="{FF2B5EF4-FFF2-40B4-BE49-F238E27FC236}">
                <a16:creationId xmlns:a16="http://schemas.microsoft.com/office/drawing/2014/main" id="{DC142F27-5411-7029-9EB8-93C1F733BA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80420A-15D6-F79B-4C4D-895298C6CBC5}"/>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375789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4F73-93DE-A068-0646-862CD48E01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3920B-BAF4-D9A6-110C-43292892F1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8FDCA9-D483-4298-31EF-2484B3EF1982}"/>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5" name="Footer Placeholder 4">
            <a:extLst>
              <a:ext uri="{FF2B5EF4-FFF2-40B4-BE49-F238E27FC236}">
                <a16:creationId xmlns:a16="http://schemas.microsoft.com/office/drawing/2014/main" id="{D72D80C4-A8E4-A560-B865-DE95DFBBFB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99B50-2922-2558-F3BF-991A4FAA4194}"/>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192094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04CF-3023-20C9-30A1-416F44A809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ACA8E5-7712-FCDE-FE43-881B4408D7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8E2B61-7554-41D0-4C32-BFB886FCA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2C252A-15B0-81AD-A639-0CF7D9279848}"/>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6" name="Footer Placeholder 5">
            <a:extLst>
              <a:ext uri="{FF2B5EF4-FFF2-40B4-BE49-F238E27FC236}">
                <a16:creationId xmlns:a16="http://schemas.microsoft.com/office/drawing/2014/main" id="{0C3E8714-6050-A1E1-91BC-CD2755A1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6A2ABD-F279-6CEA-9CFE-1C05248D1C97}"/>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56528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F415-1354-A916-2005-F6C6396227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027168-225D-01C2-01E0-9033EA878E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A51384-6521-9DF7-E96B-FACE4C2C5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C2CF50-132B-9C18-A4CF-9F98CFDA6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E762-E714-D10C-895F-A1A7886FA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3CAEF0-E116-AA13-FC54-3F60B8AC1D54}"/>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8" name="Footer Placeholder 7">
            <a:extLst>
              <a:ext uri="{FF2B5EF4-FFF2-40B4-BE49-F238E27FC236}">
                <a16:creationId xmlns:a16="http://schemas.microsoft.com/office/drawing/2014/main" id="{752720FC-F8C8-A03A-1C68-BB7D310C7E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8BF774-2E17-9BAE-0390-B87E281DDF12}"/>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26669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D480-BE54-47C2-55A6-AE838DA6D7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6D09DE-AF90-7055-F2D2-60D3E8F54577}"/>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4" name="Footer Placeholder 3">
            <a:extLst>
              <a:ext uri="{FF2B5EF4-FFF2-40B4-BE49-F238E27FC236}">
                <a16:creationId xmlns:a16="http://schemas.microsoft.com/office/drawing/2014/main" id="{AA8D768B-CF6B-3F0F-C54F-82C3889692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B6D2E5-1084-4618-8BE2-555A961C7385}"/>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30852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80FB6-93D0-FBF7-D24F-99D2D6E7FC0A}"/>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3" name="Footer Placeholder 2">
            <a:extLst>
              <a:ext uri="{FF2B5EF4-FFF2-40B4-BE49-F238E27FC236}">
                <a16:creationId xmlns:a16="http://schemas.microsoft.com/office/drawing/2014/main" id="{B238B2B0-8D81-307E-9A14-552E427B38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684ACC-6198-44ED-940C-3EFFB3881F88}"/>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49533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1193-E693-9AF0-277B-E4E3D0A1F7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646BAD-6538-3F34-AD52-62A1692030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7EEBD5-EFE3-0FDB-C5F0-3546B6ED6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D0527-59D5-FAB5-D8C0-AF440D7159A7}"/>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6" name="Footer Placeholder 5">
            <a:extLst>
              <a:ext uri="{FF2B5EF4-FFF2-40B4-BE49-F238E27FC236}">
                <a16:creationId xmlns:a16="http://schemas.microsoft.com/office/drawing/2014/main" id="{7C3B4E5E-AA86-5D67-59BA-18963C25A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7B087B-CFB9-3C93-F07E-C3BF43692858}"/>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12522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4C7D-F034-23A0-2446-418AE08FB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DBC9E7-B1CC-E271-071A-E9038F165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8603BD-BC7A-8C39-50D1-C92EA982F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ED7B16-2D42-F35B-7C54-B3B38DE43E78}"/>
              </a:ext>
            </a:extLst>
          </p:cNvPr>
          <p:cNvSpPr>
            <a:spLocks noGrp="1"/>
          </p:cNvSpPr>
          <p:nvPr>
            <p:ph type="dt" sz="half" idx="10"/>
          </p:nvPr>
        </p:nvSpPr>
        <p:spPr/>
        <p:txBody>
          <a:bodyPr/>
          <a:lstStyle/>
          <a:p>
            <a:fld id="{EC60FABB-F69F-44DB-9046-39623F4AC4D7}" type="datetimeFigureOut">
              <a:rPr lang="en-GB" smtClean="0"/>
              <a:t>21/02/2025</a:t>
            </a:fld>
            <a:endParaRPr lang="en-GB"/>
          </a:p>
        </p:txBody>
      </p:sp>
      <p:sp>
        <p:nvSpPr>
          <p:cNvPr id="6" name="Footer Placeholder 5">
            <a:extLst>
              <a:ext uri="{FF2B5EF4-FFF2-40B4-BE49-F238E27FC236}">
                <a16:creationId xmlns:a16="http://schemas.microsoft.com/office/drawing/2014/main" id="{D5FB63A9-5CFC-4438-513F-E6EC9A9E95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12190C-F908-2E2A-B434-9C8E197AD964}"/>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45768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36F80-82B7-26AA-D4ED-335C520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1080EF-F26C-7577-C112-225D79B17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1684F8-E4DA-056A-FAB8-FC0F7FBFA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60FABB-F69F-44DB-9046-39623F4AC4D7}" type="datetimeFigureOut">
              <a:rPr lang="en-GB" smtClean="0"/>
              <a:t>21/02/2025</a:t>
            </a:fld>
            <a:endParaRPr lang="en-GB"/>
          </a:p>
        </p:txBody>
      </p:sp>
      <p:sp>
        <p:nvSpPr>
          <p:cNvPr id="5" name="Footer Placeholder 4">
            <a:extLst>
              <a:ext uri="{FF2B5EF4-FFF2-40B4-BE49-F238E27FC236}">
                <a16:creationId xmlns:a16="http://schemas.microsoft.com/office/drawing/2014/main" id="{3E7496FF-03D3-ECF9-DBAA-D73B130B5E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879F713-67F5-CDAC-B8F9-25CA89320A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BD0E7-8BE8-4955-A6AF-0298FF701250}" type="slidenum">
              <a:rPr lang="en-GB" smtClean="0"/>
              <a:t>‹#›</a:t>
            </a:fld>
            <a:endParaRPr lang="en-GB"/>
          </a:p>
        </p:txBody>
      </p:sp>
    </p:spTree>
    <p:extLst>
      <p:ext uri="{BB962C8B-B14F-4D97-AF65-F5344CB8AC3E}">
        <p14:creationId xmlns:p14="http://schemas.microsoft.com/office/powerpoint/2010/main" val="785439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2408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lancashiresexualhealth.nhs.uk/" TargetMode="External"/><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www.lancashiresexualhealth.nhs.uk/"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tht.org.uk/hiv/protection/pep-post-exposure-prophylaxis-hiv" TargetMode="External"/><Relationship Id="rId3" Type="http://schemas.openxmlformats.org/officeDocument/2006/relationships/slideLayout" Target="../slideLayouts/slideLayout2.xml"/><Relationship Id="rId7" Type="http://schemas.openxmlformats.org/officeDocument/2006/relationships/hyperlink" Target="https://prepster.info/"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i-base.info/guides/prep" TargetMode="External"/><Relationship Id="rId5" Type="http://schemas.openxmlformats.org/officeDocument/2006/relationships/hyperlink" Target="https://www.chiva.org.uk/wp-content/uploads/2024/01/PrEP-Info-Sheets-My-Meds-My-Health-online.pdf" TargetMode="External"/><Relationship Id="rId4" Type="http://schemas.openxmlformats.org/officeDocument/2006/relationships/image" Target="../media/image9.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fif"/><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r>
              <a:rPr lang="en-GB" b="1"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a:t>
            </a:r>
            <a:r>
              <a:rPr lang="en-GB" b="1" dirty="0" smtClean="0">
                <a:solidFill>
                  <a:srgbClr val="830065"/>
                </a:solidFill>
                <a:latin typeface="Calibri" panose="020F0502020204030204" pitchFamily="34" charset="0"/>
                <a:cs typeface="Calibri" panose="020F0502020204030204" pitchFamily="34" charset="0"/>
              </a:rPr>
              <a:t>February</a:t>
            </a:r>
            <a:r>
              <a:rPr lang="en-GB" b="1" dirty="0" smtClean="0">
                <a:solidFill>
                  <a:srgbClr val="830065"/>
                </a:solidFill>
                <a:effectLst/>
                <a:latin typeface="Calibri" panose="020F0502020204030204" pitchFamily="34" charset="0"/>
                <a:cs typeface="Calibri" panose="020F0502020204030204" pitchFamily="34" charset="0"/>
              </a:rPr>
              <a:t> </a:t>
            </a:r>
            <a:r>
              <a:rPr lang="en-GB" b="1" dirty="0" smtClean="0">
                <a:solidFill>
                  <a:srgbClr val="830065"/>
                </a:solidFill>
                <a:effectLst/>
                <a:latin typeface="Calibri" panose="020F0502020204030204" pitchFamily="34" charset="0"/>
                <a:cs typeface="Calibri" panose="020F0502020204030204" pitchFamily="34" charset="0"/>
              </a:rPr>
              <a:t>2025.</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Click the Blackpool Council image on the right of this slide to visit the Healthier Blackpool webpage. Click on the PSHE image to be directed to the PSHE section of the Healthier Blackpool website.</a:t>
            </a:r>
          </a:p>
          <a:p>
            <a:endParaRPr lang="en-GB" dirty="0">
              <a:solidFill>
                <a:schemeClr val="tx1"/>
              </a:solidFill>
              <a:effectLst/>
              <a:latin typeface="Calibri Light" panose="020F0302020204030204" pitchFamily="34" charset="0"/>
            </a:endParaRPr>
          </a:p>
          <a:p>
            <a:r>
              <a:rPr lang="en-GB" dirty="0" smtClean="0">
                <a:solidFill>
                  <a:schemeClr val="tx1"/>
                </a:solidFill>
                <a:latin typeface="Calibri Light" panose="020F0302020204030204" pitchFamily="34" charset="0"/>
              </a:rPr>
              <a:t>If you have any questions about anything in the slide, please contact </a:t>
            </a:r>
            <a:r>
              <a:rPr lang="en-GB" dirty="0" smtClean="0">
                <a:solidFill>
                  <a:schemeClr val="tx1"/>
                </a:solidFill>
                <a:latin typeface="Calibri Light" panose="020F0302020204030204" pitchFamily="34" charset="0"/>
                <a:hlinkClick r:id="rId5"/>
              </a:rPr>
              <a:t>publichealth@blackpool.gov.uk</a:t>
            </a:r>
            <a:r>
              <a:rPr lang="en-GB" dirty="0" smtClean="0">
                <a:solidFill>
                  <a:schemeClr val="tx1"/>
                </a:solidFill>
                <a:latin typeface="Calibri Light" panose="020F0302020204030204" pitchFamily="34" charset="0"/>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3600" dirty="0" smtClean="0">
                <a:solidFill>
                  <a:srgbClr val="8A0066"/>
                </a:solidFill>
                <a:latin typeface="Calibri" panose="020F0502020204030204" pitchFamily="34" charset="0"/>
              </a:rPr>
              <a:t>Public Health</a:t>
            </a:r>
            <a:r>
              <a:rPr lang="en-GB" sz="3600" dirty="0">
                <a:solidFill>
                  <a:srgbClr val="8A0066"/>
                </a:solidFill>
                <a:latin typeface="Calibri" panose="020F0502020204030204" pitchFamily="34" charset="0"/>
              </a:rPr>
              <a:t> </a:t>
            </a:r>
            <a:r>
              <a:rPr lang="en-GB" sz="3600" dirty="0" smtClean="0">
                <a:solidFill>
                  <a:srgbClr val="8A0066"/>
                </a:solidFill>
                <a:latin typeface="Calibri" panose="020F0502020204030204" pitchFamily="34" charset="0"/>
              </a:rPr>
              <a:t>Briefing: </a:t>
            </a:r>
            <a:r>
              <a:rPr lang="en-GB" sz="3600" dirty="0" err="1" smtClean="0">
                <a:solidFill>
                  <a:srgbClr val="8A0066"/>
                </a:solidFill>
                <a:latin typeface="Calibri" panose="020F0502020204030204" pitchFamily="34" charset="0"/>
              </a:rPr>
              <a:t>PrEP</a:t>
            </a:r>
            <a:r>
              <a:rPr lang="en-GB" sz="3600" dirty="0" smtClean="0">
                <a:solidFill>
                  <a:srgbClr val="8A0066"/>
                </a:solidFill>
                <a:latin typeface="Calibri" panose="020F0502020204030204" pitchFamily="34" charset="0"/>
              </a:rPr>
              <a:t> &amp; PEP</a:t>
            </a:r>
            <a:endParaRPr lang="en-US" sz="36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7" name="Picture 2" descr="L:\Communications Data Centre\Communications\#Branding\Logos-NHS\Blackpool Teaching Hospitals NHS Foundation Trust CMYK-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4374" y="3500257"/>
            <a:ext cx="2460914" cy="140415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07029747"/>
      </p:ext>
    </p:extLst>
  </p:cSld>
  <p:clrMapOvr>
    <a:masterClrMapping/>
  </p:clrMapOvr>
  <mc:AlternateContent xmlns:mc="http://schemas.openxmlformats.org/markup-compatibility/2006">
    <mc:Choice xmlns:p14="http://schemas.microsoft.com/office/powerpoint/2010/main" Requires="p14">
      <p:transition spd="slow" p14:dur="2000" advTm="30386"/>
    </mc:Choice>
    <mc:Fallback>
      <p:transition spd="slow" advTm="3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DA20D959-3C3D-7808-534D-CE94A31F01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4998971"/>
            <a:ext cx="12359951" cy="1870966"/>
          </a:xfrm>
          <a:prstGeom prst="rect">
            <a:avLst/>
          </a:prstGeom>
        </p:spPr>
      </p:pic>
      <p:sp>
        <p:nvSpPr>
          <p:cNvPr id="2" name="Title 1">
            <a:extLst>
              <a:ext uri="{FF2B5EF4-FFF2-40B4-BE49-F238E27FC236}">
                <a16:creationId xmlns:a16="http://schemas.microsoft.com/office/drawing/2014/main" id="{69CF4627-5A00-AB20-31F9-76B659E07150}"/>
              </a:ext>
            </a:extLst>
          </p:cNvPr>
          <p:cNvSpPr>
            <a:spLocks noGrp="1"/>
          </p:cNvSpPr>
          <p:nvPr>
            <p:ph type="title"/>
          </p:nvPr>
        </p:nvSpPr>
        <p:spPr>
          <a:xfrm>
            <a:off x="838200" y="209677"/>
            <a:ext cx="10515600" cy="713867"/>
          </a:xfrm>
        </p:spPr>
        <p:txBody>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So what is PEP??</a:t>
            </a:r>
          </a:p>
        </p:txBody>
      </p:sp>
      <p:sp>
        <p:nvSpPr>
          <p:cNvPr id="3" name="Content Placeholder 2">
            <a:extLst>
              <a:ext uri="{FF2B5EF4-FFF2-40B4-BE49-F238E27FC236}">
                <a16:creationId xmlns:a16="http://schemas.microsoft.com/office/drawing/2014/main" id="{E83CDEA6-D1DB-04C1-9F5C-24228F1E8C66}"/>
              </a:ext>
            </a:extLst>
          </p:cNvPr>
          <p:cNvSpPr>
            <a:spLocks noGrp="1"/>
          </p:cNvSpPr>
          <p:nvPr>
            <p:ph idx="1"/>
          </p:nvPr>
        </p:nvSpPr>
        <p:spPr>
          <a:xfrm>
            <a:off x="448773" y="1704766"/>
            <a:ext cx="10515600" cy="4075425"/>
          </a:xfrm>
        </p:spPr>
        <p:txBody>
          <a:bodyPr>
            <a:normAutofit/>
          </a:bodyPr>
          <a:lstStyle/>
          <a:p>
            <a:endParaRPr lang="en-GB" dirty="0"/>
          </a:p>
          <a:p>
            <a:r>
              <a:rPr lang="en-GB" sz="2000" dirty="0">
                <a:latin typeface="Arial" panose="020B0604020202020204" pitchFamily="34" charset="0"/>
                <a:cs typeface="Arial" panose="020B0604020202020204" pitchFamily="34" charset="0"/>
              </a:rPr>
              <a:t>PEP = </a:t>
            </a:r>
            <a:r>
              <a:rPr lang="en-GB" sz="2000" dirty="0">
                <a:solidFill>
                  <a:schemeClr val="tx2">
                    <a:lumMod val="75000"/>
                    <a:lumOff val="25000"/>
                  </a:schemeClr>
                </a:solidFill>
                <a:latin typeface="Arial" panose="020B0604020202020204" pitchFamily="34" charset="0"/>
                <a:cs typeface="Arial" panose="020B0604020202020204" pitchFamily="34" charset="0"/>
              </a:rPr>
              <a:t>Post Exposure Prophylaxis </a:t>
            </a:r>
            <a:r>
              <a:rPr lang="en-GB" sz="2000" dirty="0">
                <a:latin typeface="Arial" panose="020B0604020202020204" pitchFamily="34" charset="0"/>
                <a:cs typeface="Arial" panose="020B0604020202020204" pitchFamily="34" charset="0"/>
              </a:rPr>
              <a:t>is an </a:t>
            </a:r>
            <a:r>
              <a:rPr lang="en-GB" sz="2000" dirty="0">
                <a:solidFill>
                  <a:srgbClr val="FF0000"/>
                </a:solidFill>
                <a:latin typeface="Arial" panose="020B0604020202020204" pitchFamily="34" charset="0"/>
                <a:cs typeface="Arial" panose="020B0604020202020204" pitchFamily="34" charset="0"/>
              </a:rPr>
              <a:t>emergency measure medication</a:t>
            </a:r>
            <a:r>
              <a:rPr lang="en-GB" sz="2000" dirty="0">
                <a:solidFill>
                  <a:schemeClr val="tx2">
                    <a:lumMod val="75000"/>
                    <a:lumOff val="25000"/>
                  </a:schemeClr>
                </a:solidFill>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as it reduces the risk of acquiring HIV </a:t>
            </a:r>
            <a:r>
              <a:rPr lang="en-GB" sz="2000" b="1" dirty="0">
                <a:latin typeface="Arial" panose="020B0604020202020204" pitchFamily="34" charset="0"/>
                <a:cs typeface="Arial" panose="020B0604020202020204" pitchFamily="34" charset="0"/>
              </a:rPr>
              <a:t>AFTER</a:t>
            </a:r>
            <a:r>
              <a:rPr lang="en-GB" sz="2000" dirty="0">
                <a:latin typeface="Arial" panose="020B0604020202020204" pitchFamily="34" charset="0"/>
                <a:cs typeface="Arial" panose="020B0604020202020204" pitchFamily="34" charset="0"/>
              </a:rPr>
              <a:t> you have been exposed to  it.</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It is recommended if the risk of HIV is &gt;1:1000</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This usually includes having anal or vaginal sex without a condom with someone known to be HIV positive and not on treatment or someone from a high-risk group for HIV .</a:t>
            </a:r>
            <a:r>
              <a:rPr lang="en-GB" sz="2000" dirty="0" err="1">
                <a:latin typeface="Arial" panose="020B0604020202020204" pitchFamily="34" charset="0"/>
                <a:cs typeface="Arial" panose="020B0604020202020204" pitchFamily="34" charset="0"/>
              </a:rPr>
              <a:t>eg</a:t>
            </a:r>
            <a:r>
              <a:rPr lang="en-GB" sz="2000" dirty="0">
                <a:latin typeface="Arial" panose="020B0604020202020204" pitchFamily="34" charset="0"/>
                <a:cs typeface="Arial" panose="020B0604020202020204" pitchFamily="34" charset="0"/>
              </a:rPr>
              <a:t> MSM or a person from a country with high rates of HIV</a:t>
            </a:r>
          </a:p>
        </p:txBody>
      </p:sp>
      <p:pic>
        <p:nvPicPr>
          <p:cNvPr id="1028" name="Picture 4" descr="Waverley Care is Scotland's HIV and Hepatitis C charity">
            <a:extLst>
              <a:ext uri="{FF2B5EF4-FFF2-40B4-BE49-F238E27FC236}">
                <a16:creationId xmlns:a16="http://schemas.microsoft.com/office/drawing/2014/main" id="{D83EC6EF-9D08-32CA-FD05-718D72E5C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045" y="53682"/>
            <a:ext cx="3979406" cy="204825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0357567"/>
      </p:ext>
    </p:extLst>
  </p:cSld>
  <p:clrMapOvr>
    <a:masterClrMapping/>
  </p:clrMapOvr>
  <mc:AlternateContent xmlns:mc="http://schemas.openxmlformats.org/markup-compatibility/2006" xmlns:p14="http://schemas.microsoft.com/office/powerpoint/2010/main">
    <mc:Choice Requires="p14">
      <p:transition spd="slow" p14:dur="2000" advTm="66234"/>
    </mc:Choice>
    <mc:Fallback xmlns="">
      <p:transition spd="slow" advTm="6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22E1-91EF-202A-7B80-AF6A9621103B}"/>
              </a:ext>
            </a:extLst>
          </p:cNvPr>
          <p:cNvSpPr>
            <a:spLocks noGrp="1"/>
          </p:cNvSpPr>
          <p:nvPr>
            <p:ph type="title"/>
          </p:nvPr>
        </p:nvSpPr>
        <p:spPr>
          <a:xfrm>
            <a:off x="707517" y="315976"/>
            <a:ext cx="10515600" cy="695579"/>
          </a:xfrm>
        </p:spPr>
        <p:txBody>
          <a:bodyPr>
            <a:normAutofit/>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How to take PEP</a:t>
            </a:r>
          </a:p>
        </p:txBody>
      </p:sp>
      <p:sp>
        <p:nvSpPr>
          <p:cNvPr id="3" name="Content Placeholder 2">
            <a:extLst>
              <a:ext uri="{FF2B5EF4-FFF2-40B4-BE49-F238E27FC236}">
                <a16:creationId xmlns:a16="http://schemas.microsoft.com/office/drawing/2014/main" id="{0AC59A3B-843C-0D63-4878-58CF1B46F6D2}"/>
              </a:ext>
            </a:extLst>
          </p:cNvPr>
          <p:cNvSpPr>
            <a:spLocks noGrp="1"/>
          </p:cNvSpPr>
          <p:nvPr>
            <p:ph idx="1"/>
          </p:nvPr>
        </p:nvSpPr>
        <p:spPr>
          <a:xfrm>
            <a:off x="707517" y="1163956"/>
            <a:ext cx="10515600" cy="5093970"/>
          </a:xfrm>
        </p:spPr>
        <p:txBody>
          <a:bodyPr>
            <a:normAutofit/>
          </a:bodyPr>
          <a:lstStyle/>
          <a:p>
            <a:r>
              <a:rPr lang="en-GB" sz="2000" dirty="0">
                <a:latin typeface="Arial" panose="020B0604020202020204" pitchFamily="34" charset="0"/>
                <a:cs typeface="Arial" panose="020B0604020202020204" pitchFamily="34" charset="0"/>
              </a:rPr>
              <a:t>PEP involves taking 2 different tablets once a day for 28 days</a:t>
            </a:r>
          </a:p>
          <a:p>
            <a:r>
              <a:rPr lang="en-GB" sz="2000" dirty="0">
                <a:latin typeface="Arial" panose="020B0604020202020204" pitchFamily="34" charset="0"/>
                <a:cs typeface="Arial" panose="020B0604020202020204" pitchFamily="34" charset="0"/>
              </a:rPr>
              <a:t>It ideally needs to be started within 24 hours of when the risk has happened,  but it must be started within 72 hours at the latest to still be effective.</a:t>
            </a:r>
          </a:p>
          <a:p>
            <a:r>
              <a:rPr lang="en-GB" sz="2000" dirty="0">
                <a:latin typeface="Arial" panose="020B0604020202020204" pitchFamily="34" charset="0"/>
                <a:cs typeface="Arial" panose="020B0604020202020204" pitchFamily="34" charset="0"/>
              </a:rPr>
              <a:t>Its thought to be more than 80% effective if it is taken correctly and no doses are missed</a:t>
            </a:r>
          </a:p>
          <a:p>
            <a:r>
              <a:rPr lang="en-GB" sz="2000" dirty="0">
                <a:latin typeface="Arial" panose="020B0604020202020204" pitchFamily="34" charset="0"/>
                <a:cs typeface="Arial" panose="020B0604020202020204" pitchFamily="34" charset="0"/>
              </a:rPr>
              <a:t>If someone has been at risk of HIV, they should contact the local sexual health clinic to discuss if PEP is recommended . It can also be started by the A&amp;E dept if the clinic is closed.</a:t>
            </a:r>
          </a:p>
          <a:p>
            <a:r>
              <a:rPr lang="en-GB" sz="2000" b="1" i="0" dirty="0">
                <a:solidFill>
                  <a:srgbClr val="141122"/>
                </a:solidFill>
                <a:effectLst/>
                <a:latin typeface="Arial" panose="020B0604020202020204" pitchFamily="34" charset="0"/>
                <a:cs typeface="Arial" panose="020B0604020202020204" pitchFamily="34" charset="0"/>
              </a:rPr>
              <a:t>Although PEP can be very useful in emergency situations, using condoms during sex is the most effective way of preventing HIV</a:t>
            </a:r>
            <a:r>
              <a:rPr lang="en-GB" sz="2000" b="0" i="0" dirty="0">
                <a:solidFill>
                  <a:srgbClr val="141122"/>
                </a:solidFill>
                <a:effectLst/>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5" name="Picture 4" descr="Shape, circle&#10;&#10;Description automatically generated">
            <a:extLst>
              <a:ext uri="{FF2B5EF4-FFF2-40B4-BE49-F238E27FC236}">
                <a16:creationId xmlns:a16="http://schemas.microsoft.com/office/drawing/2014/main" id="{98CB217B-5382-7290-2ACC-D121F51F01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5657851"/>
            <a:ext cx="12087225" cy="1200150"/>
          </a:xfrm>
          <a:prstGeom prst="rect">
            <a:avLst/>
          </a:prstGeom>
        </p:spPr>
      </p:pic>
      <p:pic>
        <p:nvPicPr>
          <p:cNvPr id="4" name="Picture 3">
            <a:extLst>
              <a:ext uri="{FF2B5EF4-FFF2-40B4-BE49-F238E27FC236}">
                <a16:creationId xmlns:a16="http://schemas.microsoft.com/office/drawing/2014/main" id="{A480FD44-D5C8-BCFC-995C-64BE14E5F69A}"/>
              </a:ext>
            </a:extLst>
          </p:cNvPr>
          <p:cNvPicPr>
            <a:picLocks noChangeAspect="1"/>
          </p:cNvPicPr>
          <p:nvPr/>
        </p:nvPicPr>
        <p:blipFill>
          <a:blip r:embed="rId5"/>
          <a:stretch>
            <a:fillRect/>
          </a:stretch>
        </p:blipFill>
        <p:spPr>
          <a:xfrm>
            <a:off x="9612059" y="178091"/>
            <a:ext cx="1362075" cy="136207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9" name="Picture 8"/>
          <p:cNvPicPr>
            <a:picLocks noChangeAspect="1"/>
          </p:cNvPicPr>
          <p:nvPr/>
        </p:nvPicPr>
        <p:blipFill rotWithShape="1">
          <a:blip r:embed="rId7" cstate="hqprint">
            <a:extLst>
              <a:ext uri="{28A0092B-C50C-407E-A947-70E740481C1C}">
                <a14:useLocalDpi xmlns:a14="http://schemas.microsoft.com/office/drawing/2010/main" val="0"/>
              </a:ext>
            </a:extLst>
          </a:blip>
          <a:srcRect l="1079" t="5542" b="8868"/>
          <a:stretch/>
        </p:blipFill>
        <p:spPr>
          <a:xfrm>
            <a:off x="6999288" y="3870127"/>
            <a:ext cx="3429000" cy="2316335"/>
          </a:xfrm>
          <a:prstGeom prst="rect">
            <a:avLst/>
          </a:prstGeom>
        </p:spPr>
      </p:pic>
    </p:spTree>
    <p:extLst>
      <p:ext uri="{BB962C8B-B14F-4D97-AF65-F5344CB8AC3E}">
        <p14:creationId xmlns:p14="http://schemas.microsoft.com/office/powerpoint/2010/main" val="3374324252"/>
      </p:ext>
    </p:extLst>
  </p:cSld>
  <p:clrMapOvr>
    <a:masterClrMapping/>
  </p:clrMapOvr>
  <mc:AlternateContent xmlns:mc="http://schemas.openxmlformats.org/markup-compatibility/2006" xmlns:p14="http://schemas.microsoft.com/office/powerpoint/2010/main">
    <mc:Choice Requires="p14">
      <p:transition spd="slow" p14:dur="2000" advTm="51220"/>
    </mc:Choice>
    <mc:Fallback xmlns="">
      <p:transition spd="slow" advTm="5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DF28-3181-36B3-6625-92F99BE95D03}"/>
              </a:ext>
            </a:extLst>
          </p:cNvPr>
          <p:cNvSpPr>
            <a:spLocks noGrp="1"/>
          </p:cNvSpPr>
          <p:nvPr>
            <p:ph type="title"/>
          </p:nvPr>
        </p:nvSpPr>
        <p:spPr>
          <a:xfrm>
            <a:off x="723900" y="1379092"/>
            <a:ext cx="10515600" cy="692150"/>
          </a:xfrm>
        </p:spPr>
        <p:txBody>
          <a:bodyPr>
            <a:noAutofit/>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Local Services</a:t>
            </a:r>
          </a:p>
        </p:txBody>
      </p:sp>
      <p:sp>
        <p:nvSpPr>
          <p:cNvPr id="3" name="Content Placeholder 2">
            <a:extLst>
              <a:ext uri="{FF2B5EF4-FFF2-40B4-BE49-F238E27FC236}">
                <a16:creationId xmlns:a16="http://schemas.microsoft.com/office/drawing/2014/main" id="{48E22449-4716-D2CD-C5C5-C360F54C0A7A}"/>
              </a:ext>
            </a:extLst>
          </p:cNvPr>
          <p:cNvSpPr>
            <a:spLocks noGrp="1"/>
          </p:cNvSpPr>
          <p:nvPr>
            <p:ph idx="1"/>
          </p:nvPr>
        </p:nvSpPr>
        <p:spPr>
          <a:xfrm>
            <a:off x="457200" y="1831530"/>
            <a:ext cx="10515600" cy="3057523"/>
          </a:xfrm>
        </p:spPr>
        <p:txBody>
          <a:bodyPr>
            <a:normAutofit/>
          </a:bodyPr>
          <a:lstStyle/>
          <a:p>
            <a:pPr marL="0" indent="0">
              <a:buNone/>
            </a:pPr>
            <a:endParaRPr lang="en-GB" dirty="0">
              <a:hlinkClick r:id="rId4"/>
            </a:endParaRPr>
          </a:p>
          <a:p>
            <a:pPr marL="0" indent="0">
              <a:buNone/>
            </a:pPr>
            <a:r>
              <a:rPr lang="en-GB" sz="2000" dirty="0">
                <a:latin typeface="Arial" panose="020B0604020202020204" pitchFamily="34" charset="0"/>
                <a:cs typeface="Arial" panose="020B0604020202020204" pitchFamily="34" charset="0"/>
                <a:hlinkClick r:id="rId4"/>
              </a:rPr>
              <a:t>Blackpool and Lancashire Sexual Health Services</a:t>
            </a: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Telephone: 0300 1234 154 option 4</a:t>
            </a:r>
          </a:p>
          <a:p>
            <a:r>
              <a:rPr lang="en-GB" sz="2000" b="0" i="0" dirty="0">
                <a:solidFill>
                  <a:srgbClr val="231F20"/>
                </a:solidFill>
                <a:effectLst/>
                <a:latin typeface="Arial" panose="020B0604020202020204" pitchFamily="34" charset="0"/>
                <a:cs typeface="Arial" panose="020B0604020202020204" pitchFamily="34" charset="0"/>
              </a:rPr>
              <a:t>Whitegate Health Centre 150 Whitegate Drive Blackpool FY3 9ES</a:t>
            </a:r>
            <a:endParaRPr lang="en-GB" sz="2000" dirty="0">
              <a:latin typeface="Arial" panose="020B0604020202020204" pitchFamily="34" charset="0"/>
              <a:cs typeface="Arial" panose="020B0604020202020204" pitchFamily="34" charset="0"/>
            </a:endParaRPr>
          </a:p>
          <a:p>
            <a:r>
              <a:rPr lang="en-GB" sz="2000" dirty="0">
                <a:solidFill>
                  <a:schemeClr val="tx2">
                    <a:lumMod val="75000"/>
                    <a:lumOff val="25000"/>
                  </a:schemeClr>
                </a:solidFill>
                <a:latin typeface="Arial" panose="020B0604020202020204" pitchFamily="34" charset="0"/>
                <a:cs typeface="Arial" panose="020B0604020202020204" pitchFamily="34" charset="0"/>
              </a:rPr>
              <a:t>Specifically for Under 25’s: </a:t>
            </a:r>
            <a:r>
              <a:rPr lang="en-GB" sz="2000" b="0" i="0" dirty="0">
                <a:solidFill>
                  <a:srgbClr val="231F20"/>
                </a:solidFill>
                <a:effectLst/>
                <a:latin typeface="Arial" panose="020B0604020202020204" pitchFamily="34" charset="0"/>
                <a:cs typeface="Arial" panose="020B0604020202020204" pitchFamily="34" charset="0"/>
              </a:rPr>
              <a:t>Connect Young Peoples Centre</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b="0" i="0" dirty="0">
                <a:solidFill>
                  <a:srgbClr val="231F20"/>
                </a:solidFill>
                <a:effectLst/>
                <a:latin typeface="Arial" panose="020B0604020202020204" pitchFamily="34" charset="0"/>
                <a:cs typeface="Arial" panose="020B0604020202020204" pitchFamily="34" charset="0"/>
              </a:rPr>
              <a:t>26 Talbot Road Blackpool FY1 1LF</a:t>
            </a:r>
          </a:p>
          <a:p>
            <a:endParaRPr lang="en-GB" dirty="0"/>
          </a:p>
        </p:txBody>
      </p:sp>
      <p:pic>
        <p:nvPicPr>
          <p:cNvPr id="4" name="Picture 3" descr="Shape, circle&#10;&#10;Description automatically generated">
            <a:extLst>
              <a:ext uri="{FF2B5EF4-FFF2-40B4-BE49-F238E27FC236}">
                <a16:creationId xmlns:a16="http://schemas.microsoft.com/office/drawing/2014/main" id="{562E957F-B606-126B-A5E0-4EF80CA6AB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7" b="27231"/>
          <a:stretch/>
        </p:blipFill>
        <p:spPr>
          <a:xfrm>
            <a:off x="0" y="4987034"/>
            <a:ext cx="12192000" cy="1870966"/>
          </a:xfrm>
          <a:prstGeom prst="rect">
            <a:avLst/>
          </a:prstGeom>
        </p:spPr>
      </p:pic>
      <p:sp>
        <p:nvSpPr>
          <p:cNvPr id="6" name="Rectangle 1">
            <a:extLst>
              <a:ext uri="{FF2B5EF4-FFF2-40B4-BE49-F238E27FC236}">
                <a16:creationId xmlns:a16="http://schemas.microsoft.com/office/drawing/2014/main" id="{752D7EB2-4292-953D-DB65-E91ED5E5C67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2">
            <a:extLst>
              <a:ext uri="{FF2B5EF4-FFF2-40B4-BE49-F238E27FC236}">
                <a16:creationId xmlns:a16="http://schemas.microsoft.com/office/drawing/2014/main" id="{C6D064B8-C41A-8355-DCB8-E55088892D5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20AAECAF-0000-94F2-0C68-307B870437AF}"/>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4">
            <a:extLst>
              <a:ext uri="{FF2B5EF4-FFF2-40B4-BE49-F238E27FC236}">
                <a16:creationId xmlns:a16="http://schemas.microsoft.com/office/drawing/2014/main" id="{921D2179-84C7-38FD-BA12-C23E93EAF8A2}"/>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a:extLst>
              <a:ext uri="{FF2B5EF4-FFF2-40B4-BE49-F238E27FC236}">
                <a16:creationId xmlns:a16="http://schemas.microsoft.com/office/drawing/2014/main" id="{62ECEC1A-CE74-9253-16C6-7B8F693AE460}"/>
              </a:ext>
            </a:extLst>
          </p:cNvPr>
          <p:cNvPicPr>
            <a:picLocks noChangeAspect="1"/>
          </p:cNvPicPr>
          <p:nvPr/>
        </p:nvPicPr>
        <p:blipFill>
          <a:blip r:embed="rId6"/>
          <a:stretch>
            <a:fillRect/>
          </a:stretch>
        </p:blipFill>
        <p:spPr>
          <a:xfrm>
            <a:off x="152400" y="152400"/>
            <a:ext cx="5705475" cy="9429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49099580"/>
      </p:ext>
    </p:extLst>
  </p:cSld>
  <p:clrMapOvr>
    <a:masterClrMapping/>
  </p:clrMapOvr>
  <mc:AlternateContent xmlns:mc="http://schemas.openxmlformats.org/markup-compatibility/2006" xmlns:p14="http://schemas.microsoft.com/office/powerpoint/2010/main">
    <mc:Choice Requires="p14">
      <p:transition spd="slow" p14:dur="2000" advTm="31973"/>
    </mc:Choice>
    <mc:Fallback xmlns="">
      <p:transition spd="slow" advTm="3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30ECE-8D2F-FB4B-E8EA-6869C197F5D3}"/>
            </a:ext>
          </a:extLst>
        </p:cNvPr>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7CB11DDC-3CDF-87C7-CBD3-1DD16B960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4987034"/>
            <a:ext cx="12192000" cy="1870966"/>
          </a:xfrm>
          <a:prstGeom prst="rect">
            <a:avLst/>
          </a:prstGeom>
        </p:spPr>
      </p:pic>
      <p:sp>
        <p:nvSpPr>
          <p:cNvPr id="2" name="Title 1">
            <a:extLst>
              <a:ext uri="{FF2B5EF4-FFF2-40B4-BE49-F238E27FC236}">
                <a16:creationId xmlns:a16="http://schemas.microsoft.com/office/drawing/2014/main" id="{9061097D-54CF-3B4E-8DEC-2BBDF0C8CCB4}"/>
              </a:ext>
            </a:extLst>
          </p:cNvPr>
          <p:cNvSpPr>
            <a:spLocks noGrp="1"/>
          </p:cNvSpPr>
          <p:nvPr>
            <p:ph type="title"/>
          </p:nvPr>
        </p:nvSpPr>
        <p:spPr>
          <a:xfrm>
            <a:off x="838200" y="365126"/>
            <a:ext cx="10515600" cy="692150"/>
          </a:xfrm>
        </p:spPr>
        <p:txBody>
          <a:bodyPr>
            <a:noAutofit/>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Useful Links</a:t>
            </a:r>
          </a:p>
        </p:txBody>
      </p:sp>
      <p:sp>
        <p:nvSpPr>
          <p:cNvPr id="3" name="Content Placeholder 2">
            <a:extLst>
              <a:ext uri="{FF2B5EF4-FFF2-40B4-BE49-F238E27FC236}">
                <a16:creationId xmlns:a16="http://schemas.microsoft.com/office/drawing/2014/main" id="{75C5F4AF-B253-621C-4040-FFBFEC7ED6B1}"/>
              </a:ext>
            </a:extLst>
          </p:cNvPr>
          <p:cNvSpPr>
            <a:spLocks noGrp="1"/>
          </p:cNvSpPr>
          <p:nvPr>
            <p:ph idx="1"/>
          </p:nvPr>
        </p:nvSpPr>
        <p:spPr>
          <a:xfrm>
            <a:off x="838200" y="1057277"/>
            <a:ext cx="10515600" cy="4913755"/>
          </a:xfrm>
        </p:spPr>
        <p:txBody>
          <a:bodyPr>
            <a:normAutofit/>
          </a:bodyPr>
          <a:lstStyle/>
          <a:p>
            <a:pPr marL="0" indent="0">
              <a:buNone/>
            </a:pPr>
            <a:endParaRPr lang="en-GB" dirty="0"/>
          </a:p>
          <a:p>
            <a:pPr marL="0" indent="0">
              <a:buNone/>
            </a:pPr>
            <a:r>
              <a:rPr lang="en-GB" sz="2000" dirty="0" err="1">
                <a:latin typeface="Arial" panose="020B0604020202020204" pitchFamily="34" charset="0"/>
                <a:cs typeface="Arial" panose="020B0604020202020204" pitchFamily="34" charset="0"/>
              </a:rPr>
              <a:t>PrEP</a:t>
            </a:r>
            <a:r>
              <a:rPr lang="en-GB" sz="2000" dirty="0">
                <a:latin typeface="Arial" panose="020B0604020202020204" pitchFamily="34" charset="0"/>
                <a:cs typeface="Arial" panose="020B0604020202020204" pitchFamily="34" charset="0"/>
              </a:rPr>
              <a:t>:</a:t>
            </a:r>
          </a:p>
          <a:p>
            <a:pPr marL="0" indent="0">
              <a:buNone/>
            </a:pPr>
            <a:r>
              <a:rPr lang="en-US" sz="2000" dirty="0" err="1">
                <a:solidFill>
                  <a:schemeClr val="accent5">
                    <a:lumMod val="60000"/>
                    <a:lumOff val="4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PrEP</a:t>
            </a:r>
            <a:r>
              <a:rPr lang="en-US" sz="2000" dirty="0">
                <a:solidFill>
                  <a:schemeClr val="accent5">
                    <a:lumMod val="60000"/>
                    <a:lumOff val="4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 - Info Sheets - My Meds, My Health (online)</a:t>
            </a:r>
            <a:endParaRPr lang="en-US" sz="2000" dirty="0">
              <a:solidFill>
                <a:schemeClr val="accent5">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endParaRPr>
          </a:p>
          <a:p>
            <a:pPr marL="0" indent="0">
              <a:buNone/>
            </a:pPr>
            <a:r>
              <a:rPr lang="en-US" sz="2000" dirty="0">
                <a:solidFill>
                  <a:schemeClr val="accent3">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UK guide to </a:t>
            </a:r>
            <a:r>
              <a:rPr lang="en-US" sz="2000" dirty="0" err="1">
                <a:solidFill>
                  <a:schemeClr val="accent3">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PrEP</a:t>
            </a:r>
            <a:r>
              <a:rPr lang="en-US" sz="2000" dirty="0">
                <a:solidFill>
                  <a:schemeClr val="accent3">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 | Guides | HIV </a:t>
            </a:r>
            <a:r>
              <a:rPr lang="en-US" sz="2000" dirty="0" err="1">
                <a:solidFill>
                  <a:schemeClr val="accent3">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i</a:t>
            </a:r>
            <a:r>
              <a:rPr lang="en-US" sz="2000" dirty="0">
                <a:solidFill>
                  <a:schemeClr val="accent3">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-Base</a:t>
            </a:r>
            <a:endParaRPr lang="en-GB" sz="2000" dirty="0">
              <a:solidFill>
                <a:schemeClr val="accent3">
                  <a:lumMod val="60000"/>
                  <a:lumOff val="40000"/>
                </a:schemeClr>
              </a:solidFill>
              <a:latin typeface="Arial" panose="020B0604020202020204" pitchFamily="34" charset="0"/>
              <a:cs typeface="Arial" panose="020B0604020202020204" pitchFamily="34" charset="0"/>
            </a:endParaRPr>
          </a:p>
          <a:p>
            <a:pPr marL="0" indent="0">
              <a:buNone/>
            </a:pPr>
            <a:r>
              <a:rPr lang="en-GB" sz="2000" dirty="0">
                <a:solidFill>
                  <a:srgbClr val="46788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rPr>
              <a:t>| </a:t>
            </a:r>
            <a:r>
              <a:rPr lang="en-GB" sz="2000" dirty="0" err="1">
                <a:solidFill>
                  <a:schemeClr val="accent4">
                    <a:lumMod val="60000"/>
                    <a:lumOff val="4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rPr>
              <a:t>Prepster</a:t>
            </a:r>
            <a:endParaRPr lang="en-GB" sz="2000" dirty="0">
              <a:solidFill>
                <a:schemeClr val="accent4">
                  <a:lumMod val="60000"/>
                  <a:lumOff val="40000"/>
                </a:schemeClr>
              </a:solidFill>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PEP:</a:t>
            </a:r>
          </a:p>
          <a:p>
            <a:pPr marL="0" indent="0">
              <a:buNone/>
            </a:pPr>
            <a:r>
              <a:rPr lang="en-US" sz="2000" dirty="0">
                <a:solidFill>
                  <a:srgbClr val="FFC00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rPr>
              <a:t>PEP (post-exposure prophylaxis for HIV) | Terrence Higgins Trust</a:t>
            </a:r>
            <a:endParaRPr lang="en-GB" sz="2000" dirty="0">
              <a:solidFill>
                <a:srgbClr val="FFC000"/>
              </a:solidFill>
              <a:latin typeface="Arial" panose="020B0604020202020204" pitchFamily="34" charset="0"/>
              <a:cs typeface="Arial" panose="020B0604020202020204" pitchFamily="34" charset="0"/>
            </a:endParaRPr>
          </a:p>
          <a:p>
            <a:pPr marL="0" indent="0">
              <a:buNone/>
            </a:pP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34466826"/>
      </p:ext>
    </p:extLst>
  </p:cSld>
  <p:clrMapOvr>
    <a:masterClrMapping/>
  </p:clrMapOvr>
  <mc:AlternateContent xmlns:mc="http://schemas.openxmlformats.org/markup-compatibility/2006" xmlns:p14="http://schemas.microsoft.com/office/powerpoint/2010/main">
    <mc:Choice Requires="p14">
      <p:transition spd="slow" p14:dur="2000" advTm="18456"/>
    </mc:Choice>
    <mc:Fallback xmlns="">
      <p:transition spd="slow" advTm="1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04E9A-361B-4BEB-A6B4-6E4B805DF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2035"/>
            <a:ext cx="12192000" cy="5886419"/>
          </a:xfrm>
          <a:prstGeom prst="rect">
            <a:avLst/>
          </a:prstGeom>
        </p:spPr>
      </p:pic>
      <p:pic>
        <p:nvPicPr>
          <p:cNvPr id="1026" name="Picture 2" descr="L:\Communications Data Centre\Communications\#Branding\Logos-NHS\Blackpool Teaching Hospitals NHS Foundation Trust CMYK-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8877" y="-129019"/>
            <a:ext cx="2460914" cy="14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13D5F59-E668-9BA8-4865-5008BF910551}"/>
              </a:ext>
            </a:extLst>
          </p:cNvPr>
          <p:cNvPicPr>
            <a:picLocks noChangeAspect="1"/>
          </p:cNvPicPr>
          <p:nvPr/>
        </p:nvPicPr>
        <p:blipFill>
          <a:blip r:embed="rId6"/>
          <a:stretch>
            <a:fillRect/>
          </a:stretch>
        </p:blipFill>
        <p:spPr>
          <a:xfrm>
            <a:off x="1654592" y="1134697"/>
            <a:ext cx="8303472" cy="3859102"/>
          </a:xfrm>
          <a:prstGeom prst="rect">
            <a:avLst/>
          </a:prstGeom>
        </p:spPr>
      </p:pic>
      <p:pic>
        <p:nvPicPr>
          <p:cNvPr id="4" name="Picture 3">
            <a:extLst>
              <a:ext uri="{FF2B5EF4-FFF2-40B4-BE49-F238E27FC236}">
                <a16:creationId xmlns:a16="http://schemas.microsoft.com/office/drawing/2014/main" id="{D0D4D5CB-C9B9-28B9-AEC0-665679DE9D21}"/>
              </a:ext>
            </a:extLst>
          </p:cNvPr>
          <p:cNvPicPr>
            <a:picLocks noChangeAspect="1"/>
          </p:cNvPicPr>
          <p:nvPr/>
        </p:nvPicPr>
        <p:blipFill>
          <a:blip r:embed="rId7"/>
          <a:stretch>
            <a:fillRect/>
          </a:stretch>
        </p:blipFill>
        <p:spPr>
          <a:xfrm>
            <a:off x="1654592" y="0"/>
            <a:ext cx="9144793" cy="1658256"/>
          </a:xfrm>
          <a:prstGeom prst="rect">
            <a:avLst/>
          </a:prstGeom>
        </p:spPr>
      </p:pic>
      <p:pic>
        <p:nvPicPr>
          <p:cNvPr id="5" name="Picture 4">
            <a:extLst>
              <a:ext uri="{FF2B5EF4-FFF2-40B4-BE49-F238E27FC236}">
                <a16:creationId xmlns:a16="http://schemas.microsoft.com/office/drawing/2014/main" id="{A650C28C-901D-444E-9DE6-2AC6DBC43DFE}"/>
              </a:ext>
            </a:extLst>
          </p:cNvPr>
          <p:cNvPicPr>
            <a:picLocks noChangeAspect="1"/>
          </p:cNvPicPr>
          <p:nvPr/>
        </p:nvPicPr>
        <p:blipFill>
          <a:blip r:embed="rId8"/>
          <a:stretch>
            <a:fillRect/>
          </a:stretch>
        </p:blipFill>
        <p:spPr>
          <a:xfrm>
            <a:off x="62236" y="59546"/>
            <a:ext cx="3465257" cy="572722"/>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46548703"/>
      </p:ext>
    </p:extLst>
  </p:cSld>
  <p:clrMapOvr>
    <a:masterClrMapping/>
  </p:clrMapOvr>
  <mc:AlternateContent xmlns:mc="http://schemas.openxmlformats.org/markup-compatibility/2006" xmlns:p14="http://schemas.microsoft.com/office/powerpoint/2010/main">
    <mc:Choice Requires="p14">
      <p:transition spd="slow" p14:dur="2000" advTm="34429"/>
    </mc:Choice>
    <mc:Fallback xmlns="">
      <p:transition spd="slow" advTm="3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9233-A71B-C6C0-9E13-889C783BC3D8}"/>
              </a:ext>
            </a:extLst>
          </p:cNvPr>
          <p:cNvSpPr>
            <a:spLocks noGrp="1"/>
          </p:cNvSpPr>
          <p:nvPr>
            <p:ph type="title"/>
          </p:nvPr>
        </p:nvSpPr>
        <p:spPr/>
        <p:txBody>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What we will cover</a:t>
            </a:r>
          </a:p>
        </p:txBody>
      </p:sp>
      <p:sp>
        <p:nvSpPr>
          <p:cNvPr id="3" name="Content Placeholder 2">
            <a:extLst>
              <a:ext uri="{FF2B5EF4-FFF2-40B4-BE49-F238E27FC236}">
                <a16:creationId xmlns:a16="http://schemas.microsoft.com/office/drawing/2014/main" id="{D098565F-9841-744F-DB99-397581786E74}"/>
              </a:ext>
            </a:extLst>
          </p:cNvPr>
          <p:cNvSpPr>
            <a:spLocks noGrp="1"/>
          </p:cNvSpPr>
          <p:nvPr>
            <p:ph idx="1"/>
          </p:nvPr>
        </p:nvSpPr>
        <p:spPr/>
        <p:txBody>
          <a:bodyPr/>
          <a:lstStyle/>
          <a:p>
            <a:r>
              <a:rPr lang="en-GB" dirty="0">
                <a:latin typeface="Arial" panose="020B0604020202020204" pitchFamily="34" charset="0"/>
                <a:cs typeface="Arial" panose="020B0604020202020204" pitchFamily="34" charset="0"/>
              </a:rPr>
              <a:t>How is HIV transmitted?</a:t>
            </a:r>
          </a:p>
          <a:p>
            <a:r>
              <a:rPr lang="en-GB" dirty="0">
                <a:latin typeface="Arial" panose="020B0604020202020204" pitchFamily="34" charset="0"/>
                <a:cs typeface="Arial" panose="020B0604020202020204" pitchFamily="34" charset="0"/>
              </a:rPr>
              <a:t>What is </a:t>
            </a:r>
            <a:r>
              <a:rPr lang="en-GB" dirty="0" err="1">
                <a:latin typeface="Arial" panose="020B0604020202020204" pitchFamily="34" charset="0"/>
                <a:cs typeface="Arial" panose="020B0604020202020204" pitchFamily="34" charset="0"/>
              </a:rPr>
              <a:t>PrEP</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Who can take it?</a:t>
            </a:r>
          </a:p>
          <a:p>
            <a:r>
              <a:rPr lang="en-GB" dirty="0">
                <a:latin typeface="Arial" panose="020B0604020202020204" pitchFamily="34" charset="0"/>
                <a:cs typeface="Arial" panose="020B0604020202020204" pitchFamily="34" charset="0"/>
              </a:rPr>
              <a:t>How it works</a:t>
            </a:r>
          </a:p>
          <a:p>
            <a:r>
              <a:rPr lang="en-GB" dirty="0">
                <a:latin typeface="Arial" panose="020B0604020202020204" pitchFamily="34" charset="0"/>
                <a:cs typeface="Arial" panose="020B0604020202020204" pitchFamily="34" charset="0"/>
              </a:rPr>
              <a:t>How to get it</a:t>
            </a:r>
          </a:p>
          <a:p>
            <a:r>
              <a:rPr lang="en-GB" dirty="0">
                <a:latin typeface="Arial" panose="020B0604020202020204" pitchFamily="34" charset="0"/>
                <a:cs typeface="Arial" panose="020B0604020202020204" pitchFamily="34" charset="0"/>
              </a:rPr>
              <a:t>PEP</a:t>
            </a:r>
          </a:p>
          <a:p>
            <a:endParaRPr lang="en-GB" dirty="0"/>
          </a:p>
        </p:txBody>
      </p:sp>
      <p:pic>
        <p:nvPicPr>
          <p:cNvPr id="4" name="Picture 3" descr="Shape, circle&#10;&#10;Description automatically generated">
            <a:extLst>
              <a:ext uri="{FF2B5EF4-FFF2-40B4-BE49-F238E27FC236}">
                <a16:creationId xmlns:a16="http://schemas.microsoft.com/office/drawing/2014/main" id="{E9C16A87-6039-A3BD-032C-E6162E5C72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4987034"/>
            <a:ext cx="12359951" cy="1870966"/>
          </a:xfrm>
          <a:prstGeom prst="rect">
            <a:avLst/>
          </a:prstGeom>
        </p:spPr>
      </p:pic>
      <p:pic>
        <p:nvPicPr>
          <p:cNvPr id="5" name="Picture 4">
            <a:extLst>
              <a:ext uri="{FF2B5EF4-FFF2-40B4-BE49-F238E27FC236}">
                <a16:creationId xmlns:a16="http://schemas.microsoft.com/office/drawing/2014/main" id="{0CE206E7-F2F4-CA77-F7A5-B61FBA71B9E0}"/>
              </a:ext>
            </a:extLst>
          </p:cNvPr>
          <p:cNvPicPr>
            <a:picLocks noChangeAspect="1"/>
          </p:cNvPicPr>
          <p:nvPr/>
        </p:nvPicPr>
        <p:blipFill>
          <a:blip r:embed="rId5"/>
          <a:stretch>
            <a:fillRect/>
          </a:stretch>
        </p:blipFill>
        <p:spPr>
          <a:xfrm>
            <a:off x="7577899" y="1144588"/>
            <a:ext cx="3365284" cy="396274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30432103"/>
      </p:ext>
    </p:extLst>
  </p:cSld>
  <p:clrMapOvr>
    <a:masterClrMapping/>
  </p:clrMapOvr>
  <mc:AlternateContent xmlns:mc="http://schemas.openxmlformats.org/markup-compatibility/2006" xmlns:p14="http://schemas.microsoft.com/office/powerpoint/2010/main">
    <mc:Choice Requires="p14">
      <p:transition spd="slow" p14:dur="2000" advTm="21812"/>
    </mc:Choice>
    <mc:Fallback xmlns="">
      <p:transition spd="slow" advTm="2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A5CE-0A21-0E44-3C63-D23E7482EE56}"/>
              </a:ext>
            </a:extLst>
          </p:cNvPr>
          <p:cNvSpPr>
            <a:spLocks noGrp="1"/>
          </p:cNvSpPr>
          <p:nvPr>
            <p:ph type="title"/>
          </p:nvPr>
        </p:nvSpPr>
        <p:spPr>
          <a:xfrm>
            <a:off x="838200" y="365125"/>
            <a:ext cx="10515600" cy="723011"/>
          </a:xfrm>
        </p:spPr>
        <p:txBody>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How is HIV Transmitted?</a:t>
            </a:r>
          </a:p>
        </p:txBody>
      </p:sp>
      <p:sp>
        <p:nvSpPr>
          <p:cNvPr id="3" name="Content Placeholder 2">
            <a:extLst>
              <a:ext uri="{FF2B5EF4-FFF2-40B4-BE49-F238E27FC236}">
                <a16:creationId xmlns:a16="http://schemas.microsoft.com/office/drawing/2014/main" id="{ABD69329-4AA2-2865-4B14-BAF2E4AF1C5D}"/>
              </a:ext>
            </a:extLst>
          </p:cNvPr>
          <p:cNvSpPr>
            <a:spLocks noGrp="1"/>
          </p:cNvSpPr>
          <p:nvPr>
            <p:ph idx="1"/>
          </p:nvPr>
        </p:nvSpPr>
        <p:spPr>
          <a:xfrm>
            <a:off x="838200" y="1088136"/>
            <a:ext cx="10515600" cy="4279391"/>
          </a:xfrm>
        </p:spPr>
        <p:txBody>
          <a:bodyPr>
            <a:normAutofit fontScale="77500" lnSpcReduction="20000"/>
          </a:bodyPr>
          <a:lstStyle/>
          <a:p>
            <a:endParaRPr lang="en-GB" dirty="0"/>
          </a:p>
          <a:p>
            <a:r>
              <a:rPr lang="en-GB" dirty="0">
                <a:latin typeface="Arial" panose="020B0604020202020204" pitchFamily="34" charset="0"/>
                <a:cs typeface="Arial" panose="020B0604020202020204" pitchFamily="34" charset="0"/>
              </a:rPr>
              <a:t>If you are having sex, you should understand how HIV is transmitted then you know how to keep yourself safe.</a:t>
            </a:r>
          </a:p>
          <a:p>
            <a:r>
              <a:rPr lang="en-GB" dirty="0">
                <a:latin typeface="Arial" panose="020B0604020202020204" pitchFamily="34" charset="0"/>
                <a:cs typeface="Arial" panose="020B0604020202020204" pitchFamily="34" charset="0"/>
              </a:rPr>
              <a:t>HIV is sexually transmitted mainly through condom-less anal or vaginal sex. It can also be transmitted through sharing infected needles. The risk is increased by:</a:t>
            </a:r>
          </a:p>
          <a:p>
            <a:pPr marL="0" indent="0">
              <a:buNone/>
            </a:pPr>
            <a:endParaRPr lang="en-GB" dirty="0">
              <a:latin typeface="Arial" panose="020B0604020202020204" pitchFamily="34" charset="0"/>
              <a:cs typeface="Arial" panose="020B0604020202020204" pitchFamily="34" charset="0"/>
            </a:endParaRPr>
          </a:p>
          <a:p>
            <a:pPr>
              <a:buFont typeface="Wingdings" panose="05000000000000000000" pitchFamily="2" charset="2"/>
              <a:buChar char="Ø"/>
            </a:pPr>
            <a:r>
              <a:rPr lang="en-GB" dirty="0">
                <a:latin typeface="Arial" panose="020B0604020202020204" pitchFamily="34" charset="0"/>
                <a:cs typeface="Arial" panose="020B0604020202020204" pitchFamily="34" charset="0"/>
              </a:rPr>
              <a:t>Prescence of semen or blood</a:t>
            </a:r>
          </a:p>
          <a:p>
            <a:pPr>
              <a:buFont typeface="Wingdings" panose="05000000000000000000" pitchFamily="2" charset="2"/>
              <a:buChar char="Ø"/>
            </a:pPr>
            <a:r>
              <a:rPr lang="en-GB" dirty="0">
                <a:latin typeface="Arial" panose="020B0604020202020204" pitchFamily="34" charset="0"/>
                <a:cs typeface="Arial" panose="020B0604020202020204" pitchFamily="34" charset="0"/>
              </a:rPr>
              <a:t>Longer or more traumatic sex</a:t>
            </a:r>
          </a:p>
          <a:p>
            <a:pPr>
              <a:buFont typeface="Wingdings" panose="05000000000000000000" pitchFamily="2" charset="2"/>
              <a:buChar char="Ø"/>
            </a:pPr>
            <a:r>
              <a:rPr lang="en-GB" dirty="0">
                <a:latin typeface="Arial" panose="020B0604020202020204" pitchFamily="34" charset="0"/>
                <a:cs typeface="Arial" panose="020B0604020202020204" pitchFamily="34" charset="0"/>
              </a:rPr>
              <a:t>Having multiple sexual partners</a:t>
            </a:r>
          </a:p>
          <a:p>
            <a:pPr marL="0" indent="0">
              <a:buNone/>
            </a:pPr>
            <a:endParaRPr lang="en-GB" dirty="0">
              <a:latin typeface="Arial" panose="020B0604020202020204" pitchFamily="34" charset="0"/>
              <a:cs typeface="Arial" panose="020B0604020202020204" pitchFamily="34" charset="0"/>
            </a:endParaRPr>
          </a:p>
          <a:p>
            <a:r>
              <a:rPr lang="en-GB" b="0" i="0" dirty="0">
                <a:solidFill>
                  <a:srgbClr val="000000"/>
                </a:solidFill>
                <a:effectLst/>
                <a:latin typeface="Arial" panose="020B0604020202020204" pitchFamily="34" charset="0"/>
                <a:cs typeface="Arial" panose="020B0604020202020204" pitchFamily="34" charset="0"/>
              </a:rPr>
              <a:t>It is not transmitted through skin-to-skin contact, kissing, sharing household equipment or spaces (e.g. Cutlery &amp; toilets)</a:t>
            </a:r>
          </a:p>
          <a:p>
            <a:endParaRPr lang="en-GB" dirty="0"/>
          </a:p>
        </p:txBody>
      </p:sp>
      <p:pic>
        <p:nvPicPr>
          <p:cNvPr id="4" name="Picture 3" descr="Shape, circle&#10;&#10;Description automatically generated">
            <a:extLst>
              <a:ext uri="{FF2B5EF4-FFF2-40B4-BE49-F238E27FC236}">
                <a16:creationId xmlns:a16="http://schemas.microsoft.com/office/drawing/2014/main" id="{90B17D81-C026-CE5D-F0BB-799041C072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5035084"/>
            <a:ext cx="12359951" cy="1870966"/>
          </a:xfrm>
          <a:prstGeom prst="rect">
            <a:avLst/>
          </a:prstGeom>
        </p:spPr>
      </p:pic>
      <p:pic>
        <p:nvPicPr>
          <p:cNvPr id="5" name="Picture 4">
            <a:extLst>
              <a:ext uri="{FF2B5EF4-FFF2-40B4-BE49-F238E27FC236}">
                <a16:creationId xmlns:a16="http://schemas.microsoft.com/office/drawing/2014/main" id="{5CB33154-7D14-5F49-5AE7-4B4322349F4D}"/>
              </a:ext>
            </a:extLst>
          </p:cNvPr>
          <p:cNvPicPr>
            <a:picLocks noChangeAspect="1"/>
          </p:cNvPicPr>
          <p:nvPr/>
        </p:nvPicPr>
        <p:blipFill>
          <a:blip r:embed="rId5"/>
          <a:stretch>
            <a:fillRect/>
          </a:stretch>
        </p:blipFill>
        <p:spPr>
          <a:xfrm rot="15630377">
            <a:off x="9436403" y="2985074"/>
            <a:ext cx="1460185" cy="1469667"/>
          </a:xfrm>
          <a:prstGeom prst="rect">
            <a:avLst/>
          </a:prstGeom>
        </p:spPr>
      </p:pic>
      <p:pic>
        <p:nvPicPr>
          <p:cNvPr id="7" name="Picture 6">
            <a:extLst>
              <a:ext uri="{FF2B5EF4-FFF2-40B4-BE49-F238E27FC236}">
                <a16:creationId xmlns:a16="http://schemas.microsoft.com/office/drawing/2014/main" id="{53E0FBFB-A3B3-B68C-A674-90B7207D6968}"/>
              </a:ext>
            </a:extLst>
          </p:cNvPr>
          <p:cNvPicPr>
            <a:picLocks noChangeAspect="1"/>
          </p:cNvPicPr>
          <p:nvPr/>
        </p:nvPicPr>
        <p:blipFill>
          <a:blip r:embed="rId6"/>
          <a:stretch>
            <a:fillRect/>
          </a:stretch>
        </p:blipFill>
        <p:spPr>
          <a:xfrm rot="1616625">
            <a:off x="7748495" y="3139496"/>
            <a:ext cx="984157" cy="984157"/>
          </a:xfrm>
          <a:prstGeom prst="rect">
            <a:avLst/>
          </a:prstGeom>
        </p:spPr>
      </p:pic>
      <p:sp>
        <p:nvSpPr>
          <p:cNvPr id="9" name="Flowchart: Summing Junction 8">
            <a:extLst>
              <a:ext uri="{FF2B5EF4-FFF2-40B4-BE49-F238E27FC236}">
                <a16:creationId xmlns:a16="http://schemas.microsoft.com/office/drawing/2014/main" id="{784F8E5F-899A-B751-E32B-040EB529FA2D}"/>
              </a:ext>
            </a:extLst>
          </p:cNvPr>
          <p:cNvSpPr/>
          <p:nvPr/>
        </p:nvSpPr>
        <p:spPr>
          <a:xfrm>
            <a:off x="7456228" y="2969941"/>
            <a:ext cx="1522963" cy="1411601"/>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4567367"/>
      </p:ext>
    </p:extLst>
  </p:cSld>
  <p:clrMapOvr>
    <a:masterClrMapping/>
  </p:clrMapOvr>
  <mc:AlternateContent xmlns:mc="http://schemas.openxmlformats.org/markup-compatibility/2006" xmlns:p14="http://schemas.microsoft.com/office/powerpoint/2010/main">
    <mc:Choice Requires="p14">
      <p:transition spd="slow" p14:dur="2000" advTm="43611"/>
    </mc:Choice>
    <mc:Fallback xmlns="">
      <p:transition spd="slow" advTm="4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7942-C6C5-58B9-9FC4-91BB35687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495B0-F868-B28E-1080-2BD1ED0BCADA}"/>
              </a:ext>
            </a:extLst>
          </p:cNvPr>
          <p:cNvSpPr>
            <a:spLocks noGrp="1"/>
          </p:cNvSpPr>
          <p:nvPr>
            <p:ph type="title"/>
          </p:nvPr>
        </p:nvSpPr>
        <p:spPr>
          <a:xfrm>
            <a:off x="838200" y="365125"/>
            <a:ext cx="10515600" cy="723011"/>
          </a:xfrm>
        </p:spPr>
        <p:txBody>
          <a:bodyPr/>
          <a:lstStyle/>
          <a:p>
            <a:r>
              <a:rPr lang="en-GB" dirty="0">
                <a:solidFill>
                  <a:schemeClr val="tx2">
                    <a:lumMod val="75000"/>
                    <a:lumOff val="25000"/>
                  </a:schemeClr>
                </a:solidFill>
                <a:latin typeface="Arial" panose="020B0604020202020204" pitchFamily="34" charset="0"/>
                <a:cs typeface="Arial" panose="020B0604020202020204" pitchFamily="34" charset="0"/>
              </a:rPr>
              <a:t>Did you know…..</a:t>
            </a:r>
          </a:p>
        </p:txBody>
      </p:sp>
      <p:sp>
        <p:nvSpPr>
          <p:cNvPr id="3" name="Content Placeholder 2">
            <a:extLst>
              <a:ext uri="{FF2B5EF4-FFF2-40B4-BE49-F238E27FC236}">
                <a16:creationId xmlns:a16="http://schemas.microsoft.com/office/drawing/2014/main" id="{1C7A8A8C-F670-D533-62F6-3929243475F4}"/>
              </a:ext>
            </a:extLst>
          </p:cNvPr>
          <p:cNvSpPr>
            <a:spLocks noGrp="1"/>
          </p:cNvSpPr>
          <p:nvPr>
            <p:ph idx="1"/>
          </p:nvPr>
        </p:nvSpPr>
        <p:spPr>
          <a:xfrm>
            <a:off x="838200" y="1088137"/>
            <a:ext cx="10515600" cy="4105656"/>
          </a:xfrm>
        </p:spPr>
        <p:txBody>
          <a:bodyPr>
            <a:normAutofit/>
          </a:bodyPr>
          <a:lstStyle/>
          <a:p>
            <a:endParaRPr lang="en-GB" dirty="0"/>
          </a:p>
          <a:p>
            <a:r>
              <a:rPr lang="en-GB" dirty="0">
                <a:latin typeface="Arial" panose="020B0604020202020204" pitchFamily="34" charset="0"/>
                <a:cs typeface="Arial" panose="020B0604020202020204" pitchFamily="34" charset="0"/>
              </a:rPr>
              <a:t>Most people who are aware they have HIV, take medication</a:t>
            </a:r>
          </a:p>
          <a:p>
            <a:r>
              <a:rPr lang="en-GB" dirty="0">
                <a:latin typeface="Arial" panose="020B0604020202020204" pitchFamily="34" charset="0"/>
                <a:cs typeface="Arial" panose="020B0604020202020204" pitchFamily="34" charset="0"/>
              </a:rPr>
              <a:t>The medication reduces the amount of HIV virus in their body</a:t>
            </a:r>
          </a:p>
          <a:p>
            <a:r>
              <a:rPr lang="en-GB" dirty="0">
                <a:latin typeface="Arial" panose="020B0604020202020204" pitchFamily="34" charset="0"/>
                <a:cs typeface="Arial" panose="020B0604020202020204" pitchFamily="34" charset="0"/>
              </a:rPr>
              <a:t>The medication reduces the amount of virus to such an extent</a:t>
            </a:r>
          </a:p>
          <a:p>
            <a:pPr marL="0" indent="0">
              <a:buNone/>
            </a:pPr>
            <a:r>
              <a:rPr lang="en-GB" dirty="0">
                <a:latin typeface="Arial" panose="020B0604020202020204" pitchFamily="34" charset="0"/>
                <a:cs typeface="Arial" panose="020B0604020202020204" pitchFamily="34" charset="0"/>
              </a:rPr>
              <a:t>   that it becomes UNDETECTABLE</a:t>
            </a:r>
          </a:p>
          <a:p>
            <a:r>
              <a:rPr lang="en-GB" dirty="0">
                <a:latin typeface="Arial" panose="020B0604020202020204" pitchFamily="34" charset="0"/>
                <a:cs typeface="Arial" panose="020B0604020202020204" pitchFamily="34" charset="0"/>
              </a:rPr>
              <a:t>Undetectable=</a:t>
            </a:r>
            <a:r>
              <a:rPr lang="en-GB" dirty="0" err="1">
                <a:latin typeface="Arial" panose="020B0604020202020204" pitchFamily="34" charset="0"/>
                <a:cs typeface="Arial" panose="020B0604020202020204" pitchFamily="34" charset="0"/>
              </a:rPr>
              <a:t>Untransmittable</a:t>
            </a:r>
            <a:r>
              <a:rPr lang="en-GB" dirty="0">
                <a:latin typeface="Arial" panose="020B0604020202020204" pitchFamily="34" charset="0"/>
                <a:cs typeface="Arial" panose="020B0604020202020204" pitchFamily="34" charset="0"/>
              </a:rPr>
              <a:t>. It cannot be transmitted to someone else</a:t>
            </a:r>
          </a:p>
        </p:txBody>
      </p:sp>
      <p:pic>
        <p:nvPicPr>
          <p:cNvPr id="4" name="Picture 3" descr="Shape, circle&#10;&#10;Description automatically generated">
            <a:extLst>
              <a:ext uri="{FF2B5EF4-FFF2-40B4-BE49-F238E27FC236}">
                <a16:creationId xmlns:a16="http://schemas.microsoft.com/office/drawing/2014/main" id="{0264C393-0DD9-DFDC-8032-2AF809F3E1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4987034"/>
            <a:ext cx="12359951" cy="18709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37731769"/>
      </p:ext>
    </p:extLst>
  </p:cSld>
  <p:clrMapOvr>
    <a:masterClrMapping/>
  </p:clrMapOvr>
  <mc:AlternateContent xmlns:mc="http://schemas.openxmlformats.org/markup-compatibility/2006" xmlns:p14="http://schemas.microsoft.com/office/powerpoint/2010/main">
    <mc:Choice Requires="p14">
      <p:transition spd="slow" p14:dur="2000" advTm="34020"/>
    </mc:Choice>
    <mc:Fallback xmlns="">
      <p:transition spd="slow" advTm="3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1A4B-54AB-21C1-68C7-5B5155717827}"/>
              </a:ext>
            </a:extLst>
          </p:cNvPr>
          <p:cNvSpPr>
            <a:spLocks noGrp="1"/>
          </p:cNvSpPr>
          <p:nvPr>
            <p:ph type="title"/>
          </p:nvPr>
        </p:nvSpPr>
        <p:spPr>
          <a:xfrm>
            <a:off x="707136" y="766120"/>
            <a:ext cx="10515600" cy="558419"/>
          </a:xfrm>
        </p:spPr>
        <p:txBody>
          <a:bodyPr>
            <a:noAutofit/>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What is PREP??</a:t>
            </a:r>
          </a:p>
        </p:txBody>
      </p:sp>
      <p:sp>
        <p:nvSpPr>
          <p:cNvPr id="3" name="Content Placeholder 2">
            <a:extLst>
              <a:ext uri="{FF2B5EF4-FFF2-40B4-BE49-F238E27FC236}">
                <a16:creationId xmlns:a16="http://schemas.microsoft.com/office/drawing/2014/main" id="{F689CFB4-7D9D-AAF5-B90A-18A703B9BDB7}"/>
              </a:ext>
            </a:extLst>
          </p:cNvPr>
          <p:cNvSpPr>
            <a:spLocks noGrp="1"/>
          </p:cNvSpPr>
          <p:nvPr>
            <p:ph idx="1"/>
          </p:nvPr>
        </p:nvSpPr>
        <p:spPr>
          <a:xfrm>
            <a:off x="535686" y="1491794"/>
            <a:ext cx="11120628" cy="3325495"/>
          </a:xfrm>
        </p:spPr>
        <p:txBody>
          <a:bodyPr>
            <a:normAutofit fontScale="85000" lnSpcReduction="20000"/>
          </a:bodyPr>
          <a:lstStyle/>
          <a:p>
            <a:endParaRPr lang="en-GB" dirty="0"/>
          </a:p>
          <a:p>
            <a:r>
              <a:rPr lang="en-GB" dirty="0">
                <a:latin typeface="Arial" panose="020B0604020202020204" pitchFamily="34" charset="0"/>
                <a:cs typeface="Arial" panose="020B0604020202020204" pitchFamily="34" charset="0"/>
              </a:rPr>
              <a:t>PREP is short for </a:t>
            </a:r>
            <a:r>
              <a:rPr lang="en-GB" dirty="0">
                <a:solidFill>
                  <a:schemeClr val="tx2">
                    <a:lumMod val="50000"/>
                    <a:lumOff val="50000"/>
                  </a:schemeClr>
                </a:solidFill>
                <a:latin typeface="Arial" panose="020B0604020202020204" pitchFamily="34" charset="0"/>
                <a:cs typeface="Arial" panose="020B0604020202020204" pitchFamily="34" charset="0"/>
              </a:rPr>
              <a:t>Pre-Exposure Prophylaxis </a:t>
            </a:r>
            <a:r>
              <a:rPr lang="en-GB" dirty="0">
                <a:latin typeface="Arial" panose="020B0604020202020204" pitchFamily="34" charset="0"/>
                <a:cs typeface="Arial" panose="020B0604020202020204" pitchFamily="34" charset="0"/>
              </a:rPr>
              <a:t>which involves taking tablets </a:t>
            </a:r>
            <a:r>
              <a:rPr lang="en-GB" b="1" dirty="0">
                <a:latin typeface="Arial" panose="020B0604020202020204" pitchFamily="34" charset="0"/>
                <a:cs typeface="Arial" panose="020B0604020202020204" pitchFamily="34" charset="0"/>
              </a:rPr>
              <a:t>BEFORE</a:t>
            </a:r>
            <a:r>
              <a:rPr lang="en-GB" dirty="0">
                <a:latin typeface="Arial" panose="020B0604020202020204" pitchFamily="34" charset="0"/>
                <a:cs typeface="Arial" panose="020B0604020202020204" pitchFamily="34" charset="0"/>
              </a:rPr>
              <a:t> having sex</a:t>
            </a:r>
          </a:p>
          <a:p>
            <a:r>
              <a:rPr lang="en-GB" dirty="0">
                <a:latin typeface="Arial" panose="020B0604020202020204" pitchFamily="34" charset="0"/>
                <a:cs typeface="Arial" panose="020B0604020202020204" pitchFamily="34" charset="0"/>
              </a:rPr>
              <a:t>Its one of the most effective ways of reducing the risk of acquiring HIV </a:t>
            </a:r>
          </a:p>
          <a:p>
            <a:r>
              <a:rPr lang="en-GB" dirty="0">
                <a:latin typeface="Arial" panose="020B0604020202020204" pitchFamily="34" charset="0"/>
                <a:cs typeface="Arial" panose="020B0604020202020204" pitchFamily="34" charset="0"/>
              </a:rPr>
              <a:t>There are two ways of taking it – DAILY, one tablet per day or EVENT BASED, this is where you only take tablets where you are planning to have sex - two tablets prior to the sex and then two further single doses over two days.</a:t>
            </a:r>
          </a:p>
          <a:p>
            <a:r>
              <a:rPr lang="en-GB" dirty="0">
                <a:latin typeface="Arial" panose="020B0604020202020204" pitchFamily="34" charset="0"/>
                <a:cs typeface="Arial" panose="020B0604020202020204" pitchFamily="34" charset="0"/>
              </a:rPr>
              <a:t>It’s a very safe medicine &amp; most people can take it</a:t>
            </a:r>
          </a:p>
          <a:p>
            <a:r>
              <a:rPr lang="en-GB" dirty="0">
                <a:latin typeface="Arial" panose="020B0604020202020204" pitchFamily="34" charset="0"/>
                <a:cs typeface="Arial" panose="020B0604020202020204" pitchFamily="34" charset="0"/>
              </a:rPr>
              <a:t>It only protects against HIV. It doesn’t give any protection against STI’s such as Chlamydia, gonorrhoea and Syphilis.</a:t>
            </a:r>
          </a:p>
        </p:txBody>
      </p:sp>
      <p:pic>
        <p:nvPicPr>
          <p:cNvPr id="4" name="Picture 3" descr="Shape, circle&#10;&#10;Description automatically generated">
            <a:extLst>
              <a:ext uri="{FF2B5EF4-FFF2-40B4-BE49-F238E27FC236}">
                <a16:creationId xmlns:a16="http://schemas.microsoft.com/office/drawing/2014/main" id="{34ECB0A4-CB33-8CD3-CDC6-44D03448C5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167951" y="5103391"/>
            <a:ext cx="12359951" cy="175048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344" y="4630208"/>
            <a:ext cx="3911318" cy="2011892"/>
          </a:xfrm>
          <a:prstGeom prst="rect">
            <a:avLst/>
          </a:prstGeom>
        </p:spPr>
      </p:pic>
    </p:spTree>
    <p:extLst>
      <p:ext uri="{BB962C8B-B14F-4D97-AF65-F5344CB8AC3E}">
        <p14:creationId xmlns:p14="http://schemas.microsoft.com/office/powerpoint/2010/main" val="582233436"/>
      </p:ext>
    </p:extLst>
  </p:cSld>
  <p:clrMapOvr>
    <a:masterClrMapping/>
  </p:clrMapOvr>
  <mc:AlternateContent xmlns:mc="http://schemas.openxmlformats.org/markup-compatibility/2006" xmlns:p14="http://schemas.microsoft.com/office/powerpoint/2010/main">
    <mc:Choice Requires="p14">
      <p:transition spd="slow" p14:dur="2000" advTm="50204"/>
    </mc:Choice>
    <mc:Fallback xmlns="">
      <p:transition spd="slow" advTm="5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6BDE-0BD7-0DC6-BF41-F49371C62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ACBE5-76F5-1B83-7112-6A4D031AD410}"/>
              </a:ext>
            </a:extLst>
          </p:cNvPr>
          <p:cNvSpPr>
            <a:spLocks noGrp="1"/>
          </p:cNvSpPr>
          <p:nvPr>
            <p:ph type="title"/>
          </p:nvPr>
        </p:nvSpPr>
        <p:spPr>
          <a:xfrm>
            <a:off x="838200" y="227965"/>
            <a:ext cx="10515600" cy="558419"/>
          </a:xfrm>
        </p:spPr>
        <p:txBody>
          <a:bodyPr>
            <a:noAutofit/>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Who can take it</a:t>
            </a:r>
          </a:p>
        </p:txBody>
      </p:sp>
      <p:sp>
        <p:nvSpPr>
          <p:cNvPr id="3" name="Content Placeholder 2">
            <a:extLst>
              <a:ext uri="{FF2B5EF4-FFF2-40B4-BE49-F238E27FC236}">
                <a16:creationId xmlns:a16="http://schemas.microsoft.com/office/drawing/2014/main" id="{048649A8-5604-0021-87D0-F8168757C97D}"/>
              </a:ext>
            </a:extLst>
          </p:cNvPr>
          <p:cNvSpPr>
            <a:spLocks noGrp="1"/>
          </p:cNvSpPr>
          <p:nvPr>
            <p:ph idx="1"/>
          </p:nvPr>
        </p:nvSpPr>
        <p:spPr>
          <a:xfrm>
            <a:off x="728472" y="865505"/>
            <a:ext cx="11120628" cy="4099687"/>
          </a:xfrm>
        </p:spPr>
        <p:txBody>
          <a:bodyPr>
            <a:normAutofit fontScale="92500"/>
          </a:bodyPr>
          <a:lstStyle/>
          <a:p>
            <a:endParaRPr lang="en-GB" dirty="0"/>
          </a:p>
          <a:p>
            <a:r>
              <a:rPr lang="en-GB" dirty="0" err="1">
                <a:latin typeface="Arial" panose="020B0604020202020204" pitchFamily="34" charset="0"/>
                <a:cs typeface="Arial" panose="020B0604020202020204" pitchFamily="34" charset="0"/>
              </a:rPr>
              <a:t>PrEP</a:t>
            </a:r>
            <a:r>
              <a:rPr lang="en-GB" dirty="0">
                <a:latin typeface="Arial" panose="020B0604020202020204" pitchFamily="34" charset="0"/>
                <a:cs typeface="Arial" panose="020B0604020202020204" pitchFamily="34" charset="0"/>
              </a:rPr>
              <a:t> can be taken by anyone who is at a higher risk of acquiring HIV</a:t>
            </a:r>
          </a:p>
          <a:p>
            <a:pPr marL="0" indent="0">
              <a:buNone/>
            </a:pPr>
            <a:endParaRPr lang="en-GB" dirty="0">
              <a:latin typeface="Arial" panose="020B0604020202020204" pitchFamily="34" charset="0"/>
              <a:cs typeface="Arial" panose="020B0604020202020204" pitchFamily="34" charset="0"/>
            </a:endParaRPr>
          </a:p>
          <a:p>
            <a:pPr>
              <a:buFont typeface="Wingdings" panose="05000000000000000000" pitchFamily="2" charset="2"/>
              <a:buChar char="Ø"/>
            </a:pPr>
            <a:r>
              <a:rPr lang="en-GB" dirty="0">
                <a:latin typeface="Arial" panose="020B0604020202020204" pitchFamily="34" charset="0"/>
                <a:cs typeface="Arial" panose="020B0604020202020204" pitchFamily="34" charset="0"/>
              </a:rPr>
              <a:t> Men who have sex with men</a:t>
            </a:r>
          </a:p>
          <a:p>
            <a:pPr>
              <a:buFont typeface="Wingdings" panose="05000000000000000000" pitchFamily="2" charset="2"/>
              <a:buChar char="Ø"/>
            </a:pPr>
            <a:r>
              <a:rPr lang="en-GB" dirty="0">
                <a:latin typeface="Arial" panose="020B0604020202020204" pitchFamily="34" charset="0"/>
                <a:cs typeface="Arial" panose="020B0604020202020204" pitchFamily="34" charset="0"/>
              </a:rPr>
              <a:t> Transmen and transwomen</a:t>
            </a:r>
          </a:p>
          <a:p>
            <a:pPr>
              <a:buFont typeface="Wingdings" panose="05000000000000000000" pitchFamily="2" charset="2"/>
              <a:buChar char="Ø"/>
            </a:pPr>
            <a:r>
              <a:rPr lang="en-GB" dirty="0">
                <a:latin typeface="Arial" panose="020B0604020202020204" pitchFamily="34" charset="0"/>
                <a:cs typeface="Arial" panose="020B0604020202020204" pitchFamily="34" charset="0"/>
              </a:rPr>
              <a:t> People who have a partner with HIV who does not have an        undetectable viral load</a:t>
            </a:r>
          </a:p>
          <a:p>
            <a:pPr>
              <a:buFont typeface="Wingdings" panose="05000000000000000000" pitchFamily="2" charset="2"/>
              <a:buChar char="Ø"/>
            </a:pPr>
            <a:r>
              <a:rPr lang="en-GB" dirty="0">
                <a:latin typeface="Arial" panose="020B0604020202020204" pitchFamily="34" charset="0"/>
                <a:cs typeface="Arial" panose="020B0604020202020204" pitchFamily="34" charset="0"/>
              </a:rPr>
              <a:t>People who have sexual partners from parts of the world where the rate of HIV is much higher</a:t>
            </a:r>
          </a:p>
          <a:p>
            <a:pPr>
              <a:buFont typeface="Wingdings" panose="05000000000000000000" pitchFamily="2" charset="2"/>
              <a:buChar char="Ø"/>
            </a:pPr>
            <a:endParaRPr lang="en-GB" dirty="0"/>
          </a:p>
          <a:p>
            <a:endParaRPr lang="en-GB" dirty="0"/>
          </a:p>
          <a:p>
            <a:pPr marL="0" indent="0">
              <a:buNone/>
            </a:pPr>
            <a:endParaRPr lang="en-GB" dirty="0"/>
          </a:p>
        </p:txBody>
      </p:sp>
      <p:pic>
        <p:nvPicPr>
          <p:cNvPr id="4" name="Picture 3" descr="Shape, circle&#10;&#10;Description automatically generated">
            <a:extLst>
              <a:ext uri="{FF2B5EF4-FFF2-40B4-BE49-F238E27FC236}">
                <a16:creationId xmlns:a16="http://schemas.microsoft.com/office/drawing/2014/main" id="{D5BC9543-94B4-8B5B-616A-11ABE1FB0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5252823"/>
            <a:ext cx="12192000" cy="1605177"/>
          </a:xfrm>
          <a:prstGeom prst="rect">
            <a:avLst/>
          </a:prstGeom>
        </p:spPr>
      </p:pic>
      <p:pic>
        <p:nvPicPr>
          <p:cNvPr id="5" name="Picture 4">
            <a:extLst>
              <a:ext uri="{FF2B5EF4-FFF2-40B4-BE49-F238E27FC236}">
                <a16:creationId xmlns:a16="http://schemas.microsoft.com/office/drawing/2014/main" id="{791904F2-AF64-4260-3FBB-97C6C7F58620}"/>
              </a:ext>
            </a:extLst>
          </p:cNvPr>
          <p:cNvPicPr>
            <a:picLocks noChangeAspect="1"/>
          </p:cNvPicPr>
          <p:nvPr/>
        </p:nvPicPr>
        <p:blipFill>
          <a:blip r:embed="rId5"/>
          <a:stretch>
            <a:fillRect/>
          </a:stretch>
        </p:blipFill>
        <p:spPr>
          <a:xfrm>
            <a:off x="6609365" y="4965192"/>
            <a:ext cx="3097036" cy="132294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2919299"/>
      </p:ext>
    </p:extLst>
  </p:cSld>
  <p:clrMapOvr>
    <a:masterClrMapping/>
  </p:clrMapOvr>
  <mc:AlternateContent xmlns:mc="http://schemas.openxmlformats.org/markup-compatibility/2006" xmlns:p14="http://schemas.microsoft.com/office/powerpoint/2010/main">
    <mc:Choice Requires="p14">
      <p:transition spd="slow" p14:dur="2000" advTm="29922"/>
    </mc:Choice>
    <mc:Fallback xmlns="">
      <p:transition spd="slow" advTm="2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8111-412E-8840-F6F9-10DC07C49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1BCC-5D90-9B72-93D5-38489F6607D9}"/>
              </a:ext>
            </a:extLst>
          </p:cNvPr>
          <p:cNvSpPr>
            <a:spLocks noGrp="1"/>
          </p:cNvSpPr>
          <p:nvPr>
            <p:ph type="title"/>
          </p:nvPr>
        </p:nvSpPr>
        <p:spPr>
          <a:xfrm>
            <a:off x="619661" y="317612"/>
            <a:ext cx="10515600" cy="558419"/>
          </a:xfrm>
        </p:spPr>
        <p:txBody>
          <a:bodyPr>
            <a:noAutofit/>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How does it work?</a:t>
            </a:r>
          </a:p>
        </p:txBody>
      </p:sp>
      <p:sp>
        <p:nvSpPr>
          <p:cNvPr id="3" name="Content Placeholder 2">
            <a:extLst>
              <a:ext uri="{FF2B5EF4-FFF2-40B4-BE49-F238E27FC236}">
                <a16:creationId xmlns:a16="http://schemas.microsoft.com/office/drawing/2014/main" id="{F943ED77-9C8A-0E5F-509B-68418324D33D}"/>
              </a:ext>
            </a:extLst>
          </p:cNvPr>
          <p:cNvSpPr>
            <a:spLocks noGrp="1"/>
          </p:cNvSpPr>
          <p:nvPr>
            <p:ph idx="1"/>
          </p:nvPr>
        </p:nvSpPr>
        <p:spPr>
          <a:xfrm>
            <a:off x="619661" y="1555070"/>
            <a:ext cx="11120628" cy="3325495"/>
          </a:xfrm>
        </p:spPr>
        <p:txBody>
          <a:bodyPr>
            <a:normAutofit fontScale="70000" lnSpcReduction="20000"/>
          </a:bodyPr>
          <a:lstStyle/>
          <a:p>
            <a:pPr marL="0" indent="0">
              <a:buNone/>
            </a:pPr>
            <a:endParaRPr lang="en-GB" dirty="0"/>
          </a:p>
          <a:p>
            <a:pPr marL="0" indent="0">
              <a:buNone/>
            </a:pPr>
            <a:endParaRPr lang="en-GB" dirty="0"/>
          </a:p>
          <a:p>
            <a:r>
              <a:rPr lang="en-GB" dirty="0">
                <a:latin typeface="Arial" panose="020B0604020202020204" pitchFamily="34" charset="0"/>
                <a:cs typeface="Arial" panose="020B0604020202020204" pitchFamily="34" charset="0"/>
              </a:rPr>
              <a:t>HIV targets CD4 cells which are crucial for maintaining a healthy immune system</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PrEP</a:t>
            </a:r>
            <a:r>
              <a:rPr lang="en-GB" dirty="0">
                <a:latin typeface="Arial" panose="020B0604020202020204" pitchFamily="34" charset="0"/>
                <a:cs typeface="Arial" panose="020B0604020202020204" pitchFamily="34" charset="0"/>
              </a:rPr>
              <a:t> medication come in tablet form and are swallowed and absorbed into the bloodstream</a:t>
            </a:r>
          </a:p>
          <a:p>
            <a:pPr marL="0" indent="0">
              <a:buNone/>
            </a:pP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PrEP</a:t>
            </a:r>
            <a:r>
              <a:rPr lang="en-GB" dirty="0">
                <a:latin typeface="Arial" panose="020B0604020202020204" pitchFamily="34" charset="0"/>
                <a:cs typeface="Arial" panose="020B0604020202020204" pitchFamily="34" charset="0"/>
              </a:rPr>
              <a:t> travels to the CD4 cells and forms a protective barrier around them, stopping the HIV entering and establishing infection</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PrEP</a:t>
            </a:r>
            <a:r>
              <a:rPr lang="en-GB" dirty="0">
                <a:latin typeface="Arial" panose="020B0604020202020204" pitchFamily="34" charset="0"/>
                <a:cs typeface="Arial" panose="020B0604020202020204" pitchFamily="34" charset="0"/>
              </a:rPr>
              <a:t> is highly effective at prevent HIV– 99% in clinical trials </a:t>
            </a:r>
          </a:p>
          <a:p>
            <a:endParaRPr lang="en-GB" dirty="0">
              <a:latin typeface="Arial" panose="020B0604020202020204" pitchFamily="34" charset="0"/>
              <a:cs typeface="Arial" panose="020B0604020202020204" pitchFamily="34" charset="0"/>
            </a:endParaRPr>
          </a:p>
          <a:p>
            <a:endParaRPr lang="en-GB" dirty="0"/>
          </a:p>
          <a:p>
            <a:endParaRPr lang="en-GB" dirty="0"/>
          </a:p>
        </p:txBody>
      </p:sp>
      <p:pic>
        <p:nvPicPr>
          <p:cNvPr id="4" name="Picture 3" descr="Shape, circle&#10;&#10;Description automatically generated">
            <a:extLst>
              <a:ext uri="{FF2B5EF4-FFF2-40B4-BE49-F238E27FC236}">
                <a16:creationId xmlns:a16="http://schemas.microsoft.com/office/drawing/2014/main" id="{1603550E-23DE-1EA5-0819-4720D7989E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5221224"/>
            <a:ext cx="12359951" cy="175048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822141"/>
      </p:ext>
    </p:extLst>
  </p:cSld>
  <p:clrMapOvr>
    <a:masterClrMapping/>
  </p:clrMapOvr>
  <mc:AlternateContent xmlns:mc="http://schemas.openxmlformats.org/markup-compatibility/2006" xmlns:p14="http://schemas.microsoft.com/office/powerpoint/2010/main">
    <mc:Choice Requires="p14">
      <p:transition spd="slow" p14:dur="2000" advTm="43107"/>
    </mc:Choice>
    <mc:Fallback xmlns="">
      <p:transition spd="slow" advTm="4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F34D3FFC-7560-C169-44E3-640D3BD451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4987034"/>
            <a:ext cx="12359951" cy="1870966"/>
          </a:xfrm>
          <a:prstGeom prst="rect">
            <a:avLst/>
          </a:prstGeom>
        </p:spPr>
      </p:pic>
      <p:sp>
        <p:nvSpPr>
          <p:cNvPr id="2" name="Title 1">
            <a:extLst>
              <a:ext uri="{FF2B5EF4-FFF2-40B4-BE49-F238E27FC236}">
                <a16:creationId xmlns:a16="http://schemas.microsoft.com/office/drawing/2014/main" id="{122B7411-343E-99D5-15AC-5FFFACC3E9E5}"/>
              </a:ext>
            </a:extLst>
          </p:cNvPr>
          <p:cNvSpPr>
            <a:spLocks noGrp="1"/>
          </p:cNvSpPr>
          <p:nvPr>
            <p:ph type="title"/>
          </p:nvPr>
        </p:nvSpPr>
        <p:spPr>
          <a:xfrm>
            <a:off x="838200" y="155575"/>
            <a:ext cx="10515600" cy="720725"/>
          </a:xfrm>
        </p:spPr>
        <p:txBody>
          <a:bodyPr/>
          <a:lstStyle/>
          <a:p>
            <a:r>
              <a:rPr lang="en-GB" u="sng" dirty="0">
                <a:solidFill>
                  <a:schemeClr val="tx2">
                    <a:lumMod val="75000"/>
                    <a:lumOff val="25000"/>
                  </a:schemeClr>
                </a:solidFill>
                <a:latin typeface="Arial" panose="020B0604020202020204" pitchFamily="34" charset="0"/>
                <a:cs typeface="Arial" panose="020B0604020202020204" pitchFamily="34" charset="0"/>
              </a:rPr>
              <a:t>How to get </a:t>
            </a:r>
            <a:r>
              <a:rPr lang="en-GB" u="sng" dirty="0" err="1">
                <a:solidFill>
                  <a:schemeClr val="tx2">
                    <a:lumMod val="75000"/>
                    <a:lumOff val="25000"/>
                  </a:schemeClr>
                </a:solidFill>
                <a:latin typeface="Arial" panose="020B0604020202020204" pitchFamily="34" charset="0"/>
                <a:cs typeface="Arial" panose="020B0604020202020204" pitchFamily="34" charset="0"/>
              </a:rPr>
              <a:t>PrEP</a:t>
            </a:r>
            <a:endParaRPr lang="en-GB" u="sng" dirty="0">
              <a:solidFill>
                <a:schemeClr val="tx2">
                  <a:lumMod val="75000"/>
                  <a:lumOff val="2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5E446BB-CCBC-B2A0-16C7-2866AADE740D}"/>
              </a:ext>
            </a:extLst>
          </p:cNvPr>
          <p:cNvSpPr>
            <a:spLocks noGrp="1"/>
          </p:cNvSpPr>
          <p:nvPr>
            <p:ph idx="1"/>
          </p:nvPr>
        </p:nvSpPr>
        <p:spPr>
          <a:xfrm>
            <a:off x="559734" y="974279"/>
            <a:ext cx="10515600" cy="4710113"/>
          </a:xfrm>
        </p:spPr>
        <p:txBody>
          <a:bodyPr>
            <a:normAutofit/>
          </a:bodyPr>
          <a:lstStyle/>
          <a:p>
            <a:endParaRPr lang="en-GB" dirty="0"/>
          </a:p>
          <a:p>
            <a:r>
              <a:rPr lang="en-GB" sz="2000" dirty="0">
                <a:latin typeface="Arial" panose="020B0604020202020204" pitchFamily="34" charset="0"/>
                <a:cs typeface="Arial" panose="020B0604020202020204" pitchFamily="34" charset="0"/>
              </a:rPr>
              <a:t>If you are in a high-risk group for acquiring HIV, you can get </a:t>
            </a:r>
            <a:r>
              <a:rPr lang="en-GB" sz="2000" dirty="0" err="1">
                <a:latin typeface="Arial" panose="020B0604020202020204" pitchFamily="34" charset="0"/>
                <a:cs typeface="Arial" panose="020B0604020202020204" pitchFamily="34" charset="0"/>
              </a:rPr>
              <a:t>PrEP</a:t>
            </a:r>
            <a:r>
              <a:rPr lang="en-GB" sz="2000" dirty="0">
                <a:latin typeface="Arial" panose="020B0604020202020204" pitchFamily="34" charset="0"/>
                <a:cs typeface="Arial" panose="020B0604020202020204" pitchFamily="34" charset="0"/>
              </a:rPr>
              <a:t> free of charge  from the local Sexual Health service.</a:t>
            </a:r>
          </a:p>
          <a:p>
            <a:r>
              <a:rPr lang="en-GB" sz="2000" dirty="0">
                <a:latin typeface="Arial" panose="020B0604020202020204" pitchFamily="34" charset="0"/>
                <a:cs typeface="Arial" panose="020B0604020202020204" pitchFamily="34" charset="0"/>
              </a:rPr>
              <a:t>In Blackpool, this is at Whitegate Health Centre.</a:t>
            </a:r>
          </a:p>
          <a:p>
            <a:r>
              <a:rPr lang="en-GB" sz="2000" dirty="0">
                <a:latin typeface="Arial" panose="020B0604020202020204" pitchFamily="34" charset="0"/>
                <a:cs typeface="Arial" panose="020B0604020202020204" pitchFamily="34" charset="0"/>
              </a:rPr>
              <a:t>You will be seen by  a Nurse who will take your medical and sexual history to assess if you are eligible for </a:t>
            </a:r>
            <a:r>
              <a:rPr lang="en-GB" sz="2000" dirty="0" err="1">
                <a:latin typeface="Arial" panose="020B0604020202020204" pitchFamily="34" charset="0"/>
                <a:cs typeface="Arial" panose="020B0604020202020204" pitchFamily="34" charset="0"/>
              </a:rPr>
              <a:t>PrEP.</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Before starting </a:t>
            </a:r>
            <a:r>
              <a:rPr lang="en-GB" sz="2000" dirty="0" err="1">
                <a:latin typeface="Arial" panose="020B0604020202020204" pitchFamily="34" charset="0"/>
                <a:cs typeface="Arial" panose="020B0604020202020204" pitchFamily="34" charset="0"/>
              </a:rPr>
              <a:t>PrEP</a:t>
            </a:r>
            <a:r>
              <a:rPr lang="en-GB" sz="2000" dirty="0">
                <a:latin typeface="Arial" panose="020B0604020202020204" pitchFamily="34" charset="0"/>
                <a:cs typeface="Arial" panose="020B0604020202020204" pitchFamily="34" charset="0"/>
              </a:rPr>
              <a:t> you need to have some tests done for Sexually Transmitted Infections, including HIV and also a Kidney Function Test, these need to be done every 3 months whilst you are taking </a:t>
            </a:r>
            <a:r>
              <a:rPr lang="en-GB" sz="2000" dirty="0" err="1">
                <a:latin typeface="Arial" panose="020B0604020202020204" pitchFamily="34" charset="0"/>
                <a:cs typeface="Arial" panose="020B0604020202020204" pitchFamily="34" charset="0"/>
              </a:rPr>
              <a:t>PrEP.</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nurse will discuss with you your individual circumstances and agree the best way for you to take it.</a:t>
            </a:r>
          </a:p>
          <a:p>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4136283"/>
      </p:ext>
    </p:extLst>
  </p:cSld>
  <p:clrMapOvr>
    <a:masterClrMapping/>
  </p:clrMapOvr>
  <mc:AlternateContent xmlns:mc="http://schemas.openxmlformats.org/markup-compatibility/2006" xmlns:p14="http://schemas.microsoft.com/office/powerpoint/2010/main">
    <mc:Choice Requires="p14">
      <p:transition spd="slow" p14:dur="2000" advTm="46024"/>
    </mc:Choice>
    <mc:Fallback xmlns="">
      <p:transition spd="slow" advTm="4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c2ac91a1e8b4255ea3a7690f806a141d">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7443cd0a388fbf920dd168bca2a34db3"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Props1.xml><?xml version="1.0" encoding="utf-8"?>
<ds:datastoreItem xmlns:ds="http://schemas.openxmlformats.org/officeDocument/2006/customXml" ds:itemID="{80C2FA51-2751-49BD-BF5B-B7C837171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2CA304-1DE7-49C2-9CA6-9BEA595FC61E}">
  <ds:schemaRefs>
    <ds:schemaRef ds:uri="http://schemas.microsoft.com/sharepoint/v3/contenttype/forms"/>
  </ds:schemaRefs>
</ds:datastoreItem>
</file>

<file path=customXml/itemProps3.xml><?xml version="1.0" encoding="utf-8"?>
<ds:datastoreItem xmlns:ds="http://schemas.openxmlformats.org/officeDocument/2006/customXml" ds:itemID="{2FA484D3-E99C-4C4F-AC37-F8899862FB76}">
  <ds:schemaRefs>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a5df385a-932b-409d-8d40-e669c1d6a4b3"/>
    <ds:schemaRef ds:uri="http://purl.org/dc/dcmitype/"/>
    <ds:schemaRef ds:uri="f541a8cc-421f-47cf-94ea-57fb9e91cf72"/>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Ion Boardroom</Template>
  <TotalTime>859</TotalTime>
  <Words>989</Words>
  <Application>Microsoft Office PowerPoint</Application>
  <PresentationFormat>Widescreen</PresentationFormat>
  <Paragraphs>99</Paragraphs>
  <Slides>13</Slides>
  <Notes>1</Notes>
  <HiddenSlides>0</HiddenSlides>
  <MMClips>13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ＭＳ Ｐゴシック</vt:lpstr>
      <vt:lpstr>Aptos</vt:lpstr>
      <vt:lpstr>Aptos Display</vt:lpstr>
      <vt:lpstr>Arial</vt:lpstr>
      <vt:lpstr>Calibri</vt:lpstr>
      <vt:lpstr>Calibri Light</vt:lpstr>
      <vt:lpstr>Wingdings</vt:lpstr>
      <vt:lpstr>Office Theme</vt:lpstr>
      <vt:lpstr>BLACKPOOL COVER SLIDE</vt:lpstr>
      <vt:lpstr>Public Health Briefing: PrEP &amp; PEP</vt:lpstr>
      <vt:lpstr>PowerPoint Presentation</vt:lpstr>
      <vt:lpstr>What we will cover</vt:lpstr>
      <vt:lpstr>How is HIV Transmitted?</vt:lpstr>
      <vt:lpstr>Did you know…..</vt:lpstr>
      <vt:lpstr>What is PREP??</vt:lpstr>
      <vt:lpstr>Who can take it</vt:lpstr>
      <vt:lpstr>How does it work?</vt:lpstr>
      <vt:lpstr>How to get PrEP</vt:lpstr>
      <vt:lpstr>So what is PEP??</vt:lpstr>
      <vt:lpstr>How to take PEP</vt:lpstr>
      <vt:lpstr>Local Services</vt:lpstr>
      <vt:lpstr>Useful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Briefing: PrEP &amp; PEP</dc:title>
  <dc:creator>JENKINS, Michelle (BLACKPOOL TEACHING HOSPITALS NHS FOUNDATION TRUST)</dc:creator>
  <cp:lastModifiedBy>Sam Richardson</cp:lastModifiedBy>
  <cp:revision>14</cp:revision>
  <dcterms:created xsi:type="dcterms:W3CDTF">2025-01-28T13:04:34Z</dcterms:created>
  <dcterms:modified xsi:type="dcterms:W3CDTF">2025-02-21T12:30:13Z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