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3" r:id="rId6"/>
    <p:sldId id="260" r:id="rId7"/>
    <p:sldId id="264" r:id="rId8"/>
    <p:sldId id="265" r:id="rId9"/>
    <p:sldId id="275" r:id="rId10"/>
    <p:sldId id="271" r:id="rId11"/>
    <p:sldId id="274" r:id="rId12"/>
    <p:sldId id="276" r:id="rId13"/>
    <p:sldId id="282" r:id="rId14"/>
    <p:sldId id="281" r:id="rId15"/>
    <p:sldId id="284" r:id="rId16"/>
    <p:sldId id="283" r:id="rId17"/>
    <p:sldId id="279" r:id="rId18"/>
    <p:sldId id="269" r:id="rId19"/>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5656" autoAdjust="0"/>
  </p:normalViewPr>
  <p:slideViewPr>
    <p:cSldViewPr>
      <p:cViewPr varScale="1">
        <p:scale>
          <a:sx n="38" d="100"/>
          <a:sy n="38" d="100"/>
        </p:scale>
        <p:origin x="1740"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71CAE-8C9A-B64C-BFCE-8049EC61D713}"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CB0AA-B8B0-A145-9CBA-805239FC99BD}" type="slidenum">
              <a:rPr lang="en-US" smtClean="0"/>
              <a:t>‹#›</a:t>
            </a:fld>
            <a:endParaRPr lang="en-US"/>
          </a:p>
        </p:txBody>
      </p:sp>
    </p:spTree>
    <p:extLst>
      <p:ext uri="{BB962C8B-B14F-4D97-AF65-F5344CB8AC3E}">
        <p14:creationId xmlns:p14="http://schemas.microsoft.com/office/powerpoint/2010/main" val="65791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This lesson, created by the Public Health team at </a:t>
            </a:r>
            <a:r>
              <a:rPr lang="en-US" sz="1100" baseline="0" dirty="0" err="1" smtClean="0"/>
              <a:t>Blackpool</a:t>
            </a:r>
            <a:r>
              <a:rPr lang="en-US" sz="1100" baseline="0" dirty="0" smtClean="0"/>
              <a:t> Council, is designed for colleagues in Education to help Key Stage 3 students learn about ketamine. </a:t>
            </a:r>
          </a:p>
          <a:p>
            <a:r>
              <a:rPr lang="en-US" sz="1100" baseline="0" dirty="0" smtClean="0"/>
              <a:t>It aims to educate young people on the risks and effects of ketamine use and provide information on how they can seek support if they are concerned about their own or someone else's ketamine use.</a:t>
            </a:r>
          </a:p>
          <a:p>
            <a:endParaRPr lang="en-GB" sz="1100" baseline="0" dirty="0" smtClean="0"/>
          </a:p>
          <a:p>
            <a:r>
              <a:rPr lang="en-US" sz="1100" baseline="0" dirty="0" smtClean="0"/>
              <a:t>This lesson is suitable for Key Stages 3, 4, and 5, but it has been specifically created for upper Key Stage 3 (Year 9) onwards. It builds on previous topics covered in schools, such as the human body, healthy choices, and healthy relationships.</a:t>
            </a:r>
            <a:endParaRPr lang="en-GB" sz="1100" baseline="0" dirty="0" smtClean="0"/>
          </a:p>
          <a:p>
            <a:endParaRPr lang="en-GB" sz="1100" baseline="0" dirty="0" smtClean="0"/>
          </a:p>
          <a:p>
            <a:r>
              <a:rPr lang="en-GB" sz="1100" baseline="0" dirty="0" smtClean="0"/>
              <a:t>This lesson can be used and adapted by PSHE colleagues as they wish but should be viewed and engaged with after viewing the Public Health Briefing on Ketamine. </a:t>
            </a:r>
          </a:p>
          <a:p>
            <a:endParaRPr lang="en-GB"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t>The aim of this session is to provide knowledge around Ketamine and its effects on the mind and body.</a:t>
            </a:r>
          </a:p>
          <a:p>
            <a:endParaRPr lang="en-GB" sz="1100" baseline="0" dirty="0" smtClean="0"/>
          </a:p>
          <a:p>
            <a:r>
              <a:rPr lang="en-GB" sz="1100" b="1" baseline="0" dirty="0" smtClean="0"/>
              <a:t>Foundations for a great session – 5 Minutes</a:t>
            </a:r>
          </a:p>
          <a:p>
            <a:r>
              <a:rPr lang="en-GB" sz="1100" b="1" baseline="0" dirty="0" smtClean="0"/>
              <a:t>Ice Breaker &amp; Learning Objectives – 10 Minutes</a:t>
            </a:r>
          </a:p>
          <a:p>
            <a:r>
              <a:rPr lang="en-GB" sz="1100" b="1" baseline="0" dirty="0" smtClean="0"/>
              <a:t>Ketamine: The Basics – 10 Minutes</a:t>
            </a:r>
          </a:p>
          <a:p>
            <a:r>
              <a:rPr lang="en-GB" sz="1100" b="1" baseline="0" dirty="0" smtClean="0"/>
              <a:t>Ketamine: Risks &amp; Consequences, Ketamine: Short &amp; Long Term Effects Ketamine: The Law – 10 Minutes</a:t>
            </a:r>
          </a:p>
          <a:p>
            <a:r>
              <a:rPr lang="en-GB" sz="1100" b="1" baseline="0" dirty="0" smtClean="0"/>
              <a:t>Ketamine: Case Study – </a:t>
            </a:r>
            <a:r>
              <a:rPr lang="en-GB" sz="1100" b="1" baseline="0" dirty="0" smtClean="0"/>
              <a:t>15 </a:t>
            </a:r>
            <a:r>
              <a:rPr lang="en-GB" sz="1100" b="1" baseline="0" dirty="0" smtClean="0"/>
              <a:t>Minutes</a:t>
            </a:r>
          </a:p>
          <a:p>
            <a:r>
              <a:rPr lang="en-GB" sz="1100" b="1" baseline="0" dirty="0" smtClean="0"/>
              <a:t>Ketamine: Getting Support – </a:t>
            </a:r>
            <a:r>
              <a:rPr lang="en-GB" sz="1100" b="1" baseline="0" dirty="0" smtClean="0"/>
              <a:t>5 Minutes</a:t>
            </a:r>
            <a:endParaRPr lang="en-GB" sz="1100" b="1" baseline="0" dirty="0" smtClean="0"/>
          </a:p>
          <a:p>
            <a:r>
              <a:rPr lang="en-GB" sz="1100" b="1" baseline="0" dirty="0" smtClean="0"/>
              <a:t>Ketamine: Plenary/Takeaway From Today – 5 Minutes</a:t>
            </a:r>
          </a:p>
        </p:txBody>
      </p:sp>
      <p:sp>
        <p:nvSpPr>
          <p:cNvPr id="4" name="Slide Number Placeholder 3"/>
          <p:cNvSpPr>
            <a:spLocks noGrp="1"/>
          </p:cNvSpPr>
          <p:nvPr>
            <p:ph type="sldNum" sz="quarter" idx="10"/>
          </p:nvPr>
        </p:nvSpPr>
        <p:spPr/>
        <p:txBody>
          <a:bodyPr/>
          <a:lstStyle/>
          <a:p>
            <a:fld id="{B13CB0AA-B8B0-A145-9CBA-805239FC99BD}" type="slidenum">
              <a:rPr lang="en-US" smtClean="0"/>
              <a:t>1</a:t>
            </a:fld>
            <a:endParaRPr lang="en-US"/>
          </a:p>
        </p:txBody>
      </p:sp>
    </p:spTree>
    <p:extLst>
      <p:ext uri="{BB962C8B-B14F-4D97-AF65-F5344CB8AC3E}">
        <p14:creationId xmlns:p14="http://schemas.microsoft.com/office/powerpoint/2010/main" val="249922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HAND CASE STUDY EXAMPLES OUT TO YOUNG PEOPLE – Can</a:t>
            </a:r>
            <a:r>
              <a:rPr lang="en-GB" sz="1200" b="1" kern="1200" baseline="0" dirty="0" smtClean="0">
                <a:solidFill>
                  <a:schemeClr val="tx1"/>
                </a:solidFill>
                <a:effectLst/>
                <a:latin typeface="+mn-lt"/>
                <a:ea typeface="+mn-ea"/>
                <a:cs typeface="+mn-cs"/>
              </a:rPr>
              <a:t> be completed in pairs or small groups</a:t>
            </a:r>
            <a:r>
              <a:rPr lang="en-GB" sz="1200" b="1" kern="1200" baseline="0" dirty="0" smtClean="0">
                <a:solidFill>
                  <a:schemeClr val="tx1"/>
                </a:solidFill>
                <a:effectLst/>
                <a:latin typeface="+mn-lt"/>
                <a:ea typeface="+mn-ea"/>
                <a:cs typeface="+mn-cs"/>
              </a:rPr>
              <a:t>.</a:t>
            </a:r>
          </a:p>
          <a:p>
            <a:endParaRPr lang="en-GB"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Case Study 2</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Sarah’s Struggle with Ketamine Misuse</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Background</a:t>
            </a:r>
            <a:r>
              <a:rPr lang="en-GB" sz="1200" kern="1200" dirty="0" smtClean="0">
                <a:solidFill>
                  <a:schemeClr val="tx1"/>
                </a:solidFill>
                <a:effectLst/>
                <a:latin typeface="+mn-lt"/>
                <a:ea typeface="+mn-ea"/>
                <a:cs typeface="+mn-cs"/>
              </a:rPr>
              <a:t>: Sarah, a 23-year-old graphic designer, began using ketamine recreationally to cope with stress and anxiety. Her use escalated from occasional weekends to daily consumption.</a:t>
            </a:r>
          </a:p>
          <a:p>
            <a:r>
              <a:rPr lang="en-GB" sz="1200" b="1" kern="1200" dirty="0" smtClean="0">
                <a:solidFill>
                  <a:schemeClr val="tx1"/>
                </a:solidFill>
                <a:effectLst/>
                <a:latin typeface="+mn-lt"/>
                <a:ea typeface="+mn-ea"/>
                <a:cs typeface="+mn-cs"/>
              </a:rPr>
              <a:t>Impact</a:t>
            </a:r>
            <a:r>
              <a:rPr lang="en-GB" sz="1200" kern="1200" dirty="0" smtClean="0">
                <a:solidFill>
                  <a:schemeClr val="tx1"/>
                </a:solidFill>
                <a:effectLst/>
                <a:latin typeface="+mn-lt"/>
                <a:ea typeface="+mn-ea"/>
                <a:cs typeface="+mn-cs"/>
              </a:rPr>
              <a:t>:</a:t>
            </a:r>
          </a:p>
          <a:p>
            <a:pPr lvl="0"/>
            <a:r>
              <a:rPr lang="en-GB" sz="1200" b="1" kern="1200" dirty="0" smtClean="0">
                <a:solidFill>
                  <a:schemeClr val="tx1"/>
                </a:solidFill>
                <a:effectLst/>
                <a:latin typeface="+mn-lt"/>
                <a:ea typeface="+mn-ea"/>
                <a:cs typeface="+mn-cs"/>
              </a:rPr>
              <a:t>Mental Health</a:t>
            </a:r>
            <a:r>
              <a:rPr lang="en-GB" sz="1200" kern="1200" dirty="0" smtClean="0">
                <a:solidFill>
                  <a:schemeClr val="tx1"/>
                </a:solidFill>
                <a:effectLst/>
                <a:latin typeface="+mn-lt"/>
                <a:ea typeface="+mn-ea"/>
                <a:cs typeface="+mn-cs"/>
              </a:rPr>
              <a:t>: Sarah experienced severe anxiety, depression, and dissociative episodes. She also had multiple suicide attempts.</a:t>
            </a:r>
          </a:p>
          <a:p>
            <a:pPr lvl="0"/>
            <a:r>
              <a:rPr lang="en-GB" sz="1200" b="1" kern="1200" dirty="0" smtClean="0">
                <a:solidFill>
                  <a:schemeClr val="tx1"/>
                </a:solidFill>
                <a:effectLst/>
                <a:latin typeface="+mn-lt"/>
                <a:ea typeface="+mn-ea"/>
                <a:cs typeface="+mn-cs"/>
              </a:rPr>
              <a:t>Professional Life</a:t>
            </a:r>
            <a:r>
              <a:rPr lang="en-GB" sz="1200" kern="1200" dirty="0" smtClean="0">
                <a:solidFill>
                  <a:schemeClr val="tx1"/>
                </a:solidFill>
                <a:effectLst/>
                <a:latin typeface="+mn-lt"/>
                <a:ea typeface="+mn-ea"/>
                <a:cs typeface="+mn-cs"/>
              </a:rPr>
              <a:t>: Her work performance declined, leading to job loss. She struggled to find new employment due to her addiction.</a:t>
            </a:r>
          </a:p>
          <a:p>
            <a:pPr lvl="0"/>
            <a:r>
              <a:rPr lang="en-GB" sz="1200" b="1" kern="1200" dirty="0" smtClean="0">
                <a:solidFill>
                  <a:schemeClr val="tx1"/>
                </a:solidFill>
                <a:effectLst/>
                <a:latin typeface="+mn-lt"/>
                <a:ea typeface="+mn-ea"/>
                <a:cs typeface="+mn-cs"/>
              </a:rPr>
              <a:t>Legal Trouble</a:t>
            </a:r>
            <a:r>
              <a:rPr lang="en-GB" sz="1200" kern="1200" dirty="0" smtClean="0">
                <a:solidFill>
                  <a:schemeClr val="tx1"/>
                </a:solidFill>
                <a:effectLst/>
                <a:latin typeface="+mn-lt"/>
                <a:ea typeface="+mn-ea"/>
                <a:cs typeface="+mn-cs"/>
              </a:rPr>
              <a:t>: Sarah was caught with ketamine and faced legal consequences, including a court-mandated rehabilitation program.</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Resolution</a:t>
            </a:r>
            <a:r>
              <a:rPr lang="en-GB" sz="1200" kern="1200" dirty="0" smtClean="0">
                <a:solidFill>
                  <a:schemeClr val="tx1"/>
                </a:solidFill>
                <a:effectLst/>
                <a:latin typeface="+mn-lt"/>
                <a:ea typeface="+mn-ea"/>
                <a:cs typeface="+mn-cs"/>
              </a:rPr>
              <a:t>:</a:t>
            </a:r>
          </a:p>
          <a:p>
            <a:pPr lvl="0"/>
            <a:r>
              <a:rPr lang="en-GB" sz="1200" b="1" kern="1200" dirty="0" smtClean="0">
                <a:solidFill>
                  <a:schemeClr val="tx1"/>
                </a:solidFill>
                <a:effectLst/>
                <a:latin typeface="+mn-lt"/>
                <a:ea typeface="+mn-ea"/>
                <a:cs typeface="+mn-cs"/>
              </a:rPr>
              <a:t>Rehabilitation</a:t>
            </a:r>
            <a:r>
              <a:rPr lang="en-GB" sz="1200" kern="1200" dirty="0" smtClean="0">
                <a:solidFill>
                  <a:schemeClr val="tx1"/>
                </a:solidFill>
                <a:effectLst/>
                <a:latin typeface="+mn-lt"/>
                <a:ea typeface="+mn-ea"/>
                <a:cs typeface="+mn-cs"/>
              </a:rPr>
              <a:t>: Sarah entered a comprehensive rehabilitation program where she received medical treatment and therapy. She learned coping strategies to manage her anxiety and stress without relying on drugs.</a:t>
            </a:r>
          </a:p>
          <a:p>
            <a:pPr lvl="0"/>
            <a:r>
              <a:rPr lang="en-GB" sz="1200" b="1" kern="1200" dirty="0" smtClean="0">
                <a:solidFill>
                  <a:schemeClr val="tx1"/>
                </a:solidFill>
                <a:effectLst/>
                <a:latin typeface="+mn-lt"/>
                <a:ea typeface="+mn-ea"/>
                <a:cs typeface="+mn-cs"/>
              </a:rPr>
              <a:t>Support Network</a:t>
            </a:r>
            <a:r>
              <a:rPr lang="en-GB" sz="1200" kern="1200" dirty="0" smtClean="0">
                <a:solidFill>
                  <a:schemeClr val="tx1"/>
                </a:solidFill>
                <a:effectLst/>
                <a:latin typeface="+mn-lt"/>
                <a:ea typeface="+mn-ea"/>
                <a:cs typeface="+mn-cs"/>
              </a:rPr>
              <a:t>: With the help of her family, friends, and support groups, Sarah rebuilt her life. She found a new job and continued to attend therapy sessions to maintain her sobriety.</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Ask the students these questions</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were the main factors that led Sarah’s to start using Ketamine?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How did Ketamine misuse affected Sarah’s relationships and daily life?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steps did Sarah</a:t>
            </a:r>
            <a:r>
              <a:rPr lang="en-GB" sz="1200" b="0" baseline="0" dirty="0" smtClean="0">
                <a:solidFill>
                  <a:schemeClr val="tx1"/>
                </a:solidFill>
                <a:latin typeface="Calibri" panose="020F0502020204030204" pitchFamily="34" charset="0"/>
                <a:cs typeface="Calibri" panose="020F0502020204030204" pitchFamily="34" charset="0"/>
              </a:rPr>
              <a:t> </a:t>
            </a:r>
            <a:r>
              <a:rPr lang="en-GB" sz="1200" b="0" dirty="0" smtClean="0">
                <a:solidFill>
                  <a:schemeClr val="tx1"/>
                </a:solidFill>
                <a:latin typeface="Calibri" panose="020F0502020204030204" pitchFamily="34" charset="0"/>
                <a:cs typeface="Calibri" panose="020F0502020204030204" pitchFamily="34" charset="0"/>
              </a:rPr>
              <a:t>take to seek help and begin their recovery?</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Why is it important to have a support network when dealing with substance misuse?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can you do if you or someone you know is struggling with substance misuse?</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10</a:t>
            </a:fld>
            <a:endParaRPr lang="en-US"/>
          </a:p>
        </p:txBody>
      </p:sp>
    </p:spTree>
    <p:extLst>
      <p:ext uri="{BB962C8B-B14F-4D97-AF65-F5344CB8AC3E}">
        <p14:creationId xmlns:p14="http://schemas.microsoft.com/office/powerpoint/2010/main" val="27654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Role-Playing Activity: Approaching a Friend about Ketamine Misuse</a:t>
            </a:r>
          </a:p>
          <a:p>
            <a:r>
              <a:rPr lang="en-GB" sz="1200" b="1" kern="1200" dirty="0" smtClean="0">
                <a:solidFill>
                  <a:schemeClr val="tx1"/>
                </a:solidFill>
                <a:effectLst/>
                <a:latin typeface="+mn-lt"/>
                <a:ea typeface="+mn-ea"/>
                <a:cs typeface="+mn-cs"/>
              </a:rPr>
              <a:t>Objective</a:t>
            </a:r>
            <a:r>
              <a:rPr lang="en-GB" sz="1200" kern="1200" dirty="0" smtClean="0">
                <a:solidFill>
                  <a:schemeClr val="tx1"/>
                </a:solidFill>
                <a:effectLst/>
                <a:latin typeface="+mn-lt"/>
                <a:ea typeface="+mn-ea"/>
                <a:cs typeface="+mn-cs"/>
              </a:rPr>
              <a:t>: To help students practice how to approach a friend they are concerned about and suggest seeking help for ketamine misuse.</a:t>
            </a:r>
            <a:endParaRPr lang="en-GB" sz="14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Instructions:</a:t>
            </a:r>
          </a:p>
          <a:p>
            <a:pPr lvl="0"/>
            <a:r>
              <a:rPr lang="en-GB" sz="1200" b="1" kern="1200" dirty="0" smtClean="0">
                <a:solidFill>
                  <a:schemeClr val="tx1"/>
                </a:solidFill>
                <a:effectLst/>
                <a:latin typeface="+mn-lt"/>
                <a:ea typeface="+mn-ea"/>
                <a:cs typeface="+mn-cs"/>
              </a:rPr>
              <a:t>Pair </a:t>
            </a:r>
            <a:r>
              <a:rPr lang="en-GB" sz="1200" b="1" kern="1200" dirty="0" smtClean="0">
                <a:solidFill>
                  <a:schemeClr val="tx1"/>
                </a:solidFill>
                <a:effectLst/>
                <a:latin typeface="+mn-lt"/>
                <a:ea typeface="+mn-ea"/>
                <a:cs typeface="+mn-cs"/>
              </a:rPr>
              <a:t>Up</a:t>
            </a:r>
            <a:r>
              <a:rPr lang="en-GB" sz="1200" kern="1200" dirty="0" smtClean="0">
                <a:solidFill>
                  <a:schemeClr val="tx1"/>
                </a:solidFill>
                <a:effectLst/>
                <a:latin typeface="+mn-lt"/>
                <a:ea typeface="+mn-ea"/>
                <a:cs typeface="+mn-cs"/>
              </a:rPr>
              <a:t>: Divide the students into pairs. Each pair will take turns playing the roles of the concerned friend and the friend who may be misusing ketamine.</a:t>
            </a:r>
            <a:endParaRPr lang="en-GB" sz="1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Scenario Setup</a:t>
            </a:r>
            <a:r>
              <a:rPr lang="en-GB" sz="1200" kern="1200" dirty="0" smtClean="0">
                <a:solidFill>
                  <a:schemeClr val="tx1"/>
                </a:solidFill>
                <a:effectLst/>
                <a:latin typeface="+mn-lt"/>
                <a:ea typeface="+mn-ea"/>
                <a:cs typeface="+mn-cs"/>
              </a:rPr>
              <a:t>: Provide each pair with a scenario to guide their role-play. </a:t>
            </a:r>
            <a:endParaRPr lang="en-GB" sz="14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Example </a:t>
            </a:r>
            <a:r>
              <a:rPr lang="en-GB" sz="1200" b="1" kern="1200" dirty="0" smtClean="0">
                <a:solidFill>
                  <a:schemeClr val="tx1"/>
                </a:solidFill>
                <a:effectLst/>
                <a:latin typeface="+mn-lt"/>
                <a:ea typeface="+mn-ea"/>
                <a:cs typeface="+mn-cs"/>
              </a:rPr>
              <a:t>scenario:</a:t>
            </a:r>
          </a:p>
          <a:p>
            <a:r>
              <a:rPr lang="en-GB" sz="1200" b="1" kern="1200" dirty="0" smtClean="0">
                <a:solidFill>
                  <a:schemeClr val="tx1"/>
                </a:solidFill>
                <a:effectLst/>
                <a:latin typeface="+mn-lt"/>
                <a:ea typeface="+mn-ea"/>
                <a:cs typeface="+mn-cs"/>
              </a:rPr>
              <a:t>Scenario</a:t>
            </a:r>
            <a:r>
              <a:rPr lang="en-GB" sz="1200" kern="1200" dirty="0" smtClean="0">
                <a:solidFill>
                  <a:schemeClr val="tx1"/>
                </a:solidFill>
                <a:effectLst/>
                <a:latin typeface="+mn-lt"/>
                <a:ea typeface="+mn-ea"/>
                <a:cs typeface="+mn-cs"/>
              </a:rPr>
              <a:t>: You have noticed that your friend has been using ketamine more frequently and it’s starting to affect their health and behaviour. You are worried about them and want to talk to them about seeking help.</a:t>
            </a:r>
          </a:p>
          <a:p>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Role-Play</a:t>
            </a:r>
            <a:r>
              <a:rPr lang="en-GB" sz="1200" kern="1200" dirty="0" smtClean="0">
                <a:solidFill>
                  <a:schemeClr val="tx1"/>
                </a:solidFill>
                <a:effectLst/>
                <a:latin typeface="+mn-lt"/>
                <a:ea typeface="+mn-ea"/>
                <a:cs typeface="+mn-cs"/>
              </a:rPr>
              <a:t>: Each pair will act out the conversation. Encourage them to focus on being supportive, non-judgmental, and empathetic. Here are some key points to </a:t>
            </a:r>
            <a:r>
              <a:rPr lang="en-GB" sz="1200" kern="1200" dirty="0" smtClean="0">
                <a:solidFill>
                  <a:schemeClr val="tx1"/>
                </a:solidFill>
                <a:effectLst/>
                <a:latin typeface="+mn-lt"/>
                <a:ea typeface="+mn-ea"/>
                <a:cs typeface="+mn-cs"/>
              </a:rPr>
              <a:t>include:</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Express </a:t>
            </a:r>
            <a:r>
              <a:rPr lang="en-GB" sz="1200" b="1" kern="1200" dirty="0" smtClean="0">
                <a:solidFill>
                  <a:schemeClr val="tx1"/>
                </a:solidFill>
                <a:effectLst/>
                <a:latin typeface="+mn-lt"/>
                <a:ea typeface="+mn-ea"/>
                <a:cs typeface="+mn-cs"/>
              </a:rPr>
              <a:t>Concern</a:t>
            </a:r>
            <a:r>
              <a:rPr lang="en-GB" sz="1200" kern="1200" dirty="0" smtClean="0">
                <a:solidFill>
                  <a:schemeClr val="tx1"/>
                </a:solidFill>
                <a:effectLst/>
                <a:latin typeface="+mn-lt"/>
                <a:ea typeface="+mn-ea"/>
                <a:cs typeface="+mn-cs"/>
              </a:rPr>
              <a:t>: Start by expressing your concern in a caring and non-judgmental </a:t>
            </a:r>
            <a:r>
              <a:rPr lang="en-GB" sz="1200" kern="1200" dirty="0" smtClean="0">
                <a:solidFill>
                  <a:schemeClr val="tx1"/>
                </a:solidFill>
                <a:effectLst/>
                <a:latin typeface="+mn-lt"/>
                <a:ea typeface="+mn-ea"/>
                <a:cs typeface="+mn-cs"/>
              </a:rPr>
              <a:t>way.</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“Hey [Friend’s Name], I’ve noticed that you’ve been using ketamine a lot lately, and I’m really worried about you</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b="1" kern="1200" dirty="0" smtClean="0">
                <a:solidFill>
                  <a:schemeClr val="tx1"/>
                </a:solidFill>
                <a:effectLst/>
                <a:latin typeface="+mn-lt"/>
                <a:ea typeface="+mn-ea"/>
                <a:cs typeface="+mn-cs"/>
              </a:rPr>
              <a:t>Share </a:t>
            </a:r>
            <a:r>
              <a:rPr lang="en-GB" sz="1200" b="1" kern="1200" dirty="0" smtClean="0">
                <a:solidFill>
                  <a:schemeClr val="tx1"/>
                </a:solidFill>
                <a:effectLst/>
                <a:latin typeface="+mn-lt"/>
                <a:ea typeface="+mn-ea"/>
                <a:cs typeface="+mn-cs"/>
              </a:rPr>
              <a:t>Observations</a:t>
            </a:r>
            <a:r>
              <a:rPr lang="en-GB" sz="1200" kern="1200" dirty="0" smtClean="0">
                <a:solidFill>
                  <a:schemeClr val="tx1"/>
                </a:solidFill>
                <a:effectLst/>
                <a:latin typeface="+mn-lt"/>
                <a:ea typeface="+mn-ea"/>
                <a:cs typeface="+mn-cs"/>
              </a:rPr>
              <a:t>: Mention specific changes you’ve noticed in their behaviour or </a:t>
            </a:r>
            <a:r>
              <a:rPr lang="en-GB" sz="1200" kern="1200" dirty="0" smtClean="0">
                <a:solidFill>
                  <a:schemeClr val="tx1"/>
                </a:solidFill>
                <a:effectLst/>
                <a:latin typeface="+mn-lt"/>
                <a:ea typeface="+mn-ea"/>
                <a:cs typeface="+mn-cs"/>
              </a:rPr>
              <a:t>health.</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“You’ve seemed really different lately, and I’ve seen you struggling with your health and schoolwork</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b="1" kern="1200" dirty="0" smtClean="0">
                <a:solidFill>
                  <a:schemeClr val="tx1"/>
                </a:solidFill>
                <a:effectLst/>
                <a:latin typeface="+mn-lt"/>
                <a:ea typeface="+mn-ea"/>
                <a:cs typeface="+mn-cs"/>
              </a:rPr>
              <a:t>Offer </a:t>
            </a:r>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Let them know you are there to support them and suggest seeking help </a:t>
            </a:r>
            <a:r>
              <a:rPr lang="en-GB" sz="1200" kern="1200" dirty="0" smtClean="0">
                <a:solidFill>
                  <a:schemeClr val="tx1"/>
                </a:solidFill>
                <a:effectLst/>
                <a:latin typeface="+mn-lt"/>
                <a:ea typeface="+mn-ea"/>
                <a:cs typeface="+mn-cs"/>
              </a:rPr>
              <a:t>together.</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“I care about you and want to help. Maybe we can talk to a teacher or pastoral worker or find a specialist service together</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b="1" kern="1200" dirty="0" smtClean="0">
                <a:solidFill>
                  <a:schemeClr val="tx1"/>
                </a:solidFill>
                <a:effectLst/>
                <a:latin typeface="+mn-lt"/>
                <a:ea typeface="+mn-ea"/>
                <a:cs typeface="+mn-cs"/>
              </a:rPr>
              <a:t>Listen</a:t>
            </a:r>
            <a:r>
              <a:rPr lang="en-GB" sz="1200" kern="1200" dirty="0" smtClean="0">
                <a:solidFill>
                  <a:schemeClr val="tx1"/>
                </a:solidFill>
                <a:effectLst/>
                <a:latin typeface="+mn-lt"/>
                <a:ea typeface="+mn-ea"/>
                <a:cs typeface="+mn-cs"/>
              </a:rPr>
              <a:t>: Allow your friend to share their thoughts and feelings. Be a good listener and show </a:t>
            </a:r>
            <a:r>
              <a:rPr lang="en-GB" sz="1200" kern="1200" dirty="0" smtClean="0">
                <a:solidFill>
                  <a:schemeClr val="tx1"/>
                </a:solidFill>
                <a:effectLst/>
                <a:latin typeface="+mn-lt"/>
                <a:ea typeface="+mn-ea"/>
                <a:cs typeface="+mn-cs"/>
              </a:rPr>
              <a:t>empathy.</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“I’m here to listen. How are you feeling about everything?”</a:t>
            </a:r>
            <a:endParaRPr lang="en-GB" sz="14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Switch Roles</a:t>
            </a:r>
            <a:r>
              <a:rPr lang="en-GB" sz="1200" kern="1200" dirty="0" smtClean="0">
                <a:solidFill>
                  <a:schemeClr val="tx1"/>
                </a:solidFill>
                <a:effectLst/>
                <a:latin typeface="+mn-lt"/>
                <a:ea typeface="+mn-ea"/>
                <a:cs typeface="+mn-cs"/>
              </a:rPr>
              <a:t>: After a few minutes, have the pairs switch roles so each student gets a chance to practice both parts.</a:t>
            </a:r>
          </a:p>
          <a:p>
            <a:pPr lvl="0"/>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Group Discussion</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After </a:t>
            </a:r>
            <a:r>
              <a:rPr lang="en-GB" sz="1200" kern="1200" dirty="0" smtClean="0">
                <a:solidFill>
                  <a:schemeClr val="tx1"/>
                </a:solidFill>
                <a:effectLst/>
                <a:latin typeface="+mn-lt"/>
                <a:ea typeface="+mn-ea"/>
                <a:cs typeface="+mn-cs"/>
              </a:rPr>
              <a:t>the role-play, bring the class back together for a group discussion. Ask the following </a:t>
            </a:r>
            <a:r>
              <a:rPr lang="en-GB" sz="1200" kern="1200" dirty="0" smtClean="0">
                <a:solidFill>
                  <a:schemeClr val="tx1"/>
                </a:solidFill>
                <a:effectLst/>
                <a:latin typeface="+mn-lt"/>
                <a:ea typeface="+mn-ea"/>
                <a:cs typeface="+mn-cs"/>
              </a:rPr>
              <a:t>questions:</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a:t>
            </a:r>
            <a:r>
              <a:rPr lang="en-GB" sz="1200" kern="1200" dirty="0" smtClean="0">
                <a:solidFill>
                  <a:schemeClr val="tx1"/>
                </a:solidFill>
                <a:effectLst/>
                <a:latin typeface="+mn-lt"/>
                <a:ea typeface="+mn-ea"/>
                <a:cs typeface="+mn-cs"/>
              </a:rPr>
              <a:t>did it feel to approach your friend about their ketamine </a:t>
            </a:r>
            <a:r>
              <a:rPr lang="en-GB" sz="1200" kern="1200" dirty="0" smtClean="0">
                <a:solidFill>
                  <a:schemeClr val="tx1"/>
                </a:solidFill>
                <a:effectLst/>
                <a:latin typeface="+mn-lt"/>
                <a:ea typeface="+mn-ea"/>
                <a:cs typeface="+mn-cs"/>
              </a:rPr>
              <a:t>use?</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a:t>
            </a:r>
            <a:r>
              <a:rPr lang="en-GB" sz="1200" kern="1200" dirty="0" smtClean="0">
                <a:solidFill>
                  <a:schemeClr val="tx1"/>
                </a:solidFill>
                <a:effectLst/>
                <a:latin typeface="+mn-lt"/>
                <a:ea typeface="+mn-ea"/>
                <a:cs typeface="+mn-cs"/>
              </a:rPr>
              <a:t>strategies worked well in the </a:t>
            </a:r>
            <a:r>
              <a:rPr lang="en-GB" sz="1200" kern="1200" dirty="0" smtClean="0">
                <a:solidFill>
                  <a:schemeClr val="tx1"/>
                </a:solidFill>
                <a:effectLst/>
                <a:latin typeface="+mn-lt"/>
                <a:ea typeface="+mn-ea"/>
                <a:cs typeface="+mn-cs"/>
              </a:rPr>
              <a:t>conversation?</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a:t>
            </a:r>
            <a:r>
              <a:rPr lang="en-GB" sz="1200" kern="1200" dirty="0" smtClean="0">
                <a:solidFill>
                  <a:schemeClr val="tx1"/>
                </a:solidFill>
                <a:effectLst/>
                <a:latin typeface="+mn-lt"/>
                <a:ea typeface="+mn-ea"/>
                <a:cs typeface="+mn-cs"/>
              </a:rPr>
              <a:t>challenges did you face, and how did you overcome </a:t>
            </a:r>
            <a:r>
              <a:rPr lang="en-GB" sz="1200" kern="1200" dirty="0" smtClean="0">
                <a:solidFill>
                  <a:schemeClr val="tx1"/>
                </a:solidFill>
                <a:effectLst/>
                <a:latin typeface="+mn-lt"/>
                <a:ea typeface="+mn-ea"/>
                <a:cs typeface="+mn-cs"/>
              </a:rPr>
              <a:t>them?</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a:t>
            </a:r>
            <a:r>
              <a:rPr lang="en-GB" sz="1200" kern="1200" dirty="0" smtClean="0">
                <a:solidFill>
                  <a:schemeClr val="tx1"/>
                </a:solidFill>
                <a:effectLst/>
                <a:latin typeface="+mn-lt"/>
                <a:ea typeface="+mn-ea"/>
                <a:cs typeface="+mn-cs"/>
              </a:rPr>
              <a:t>can you apply these skills in real-life situations?</a:t>
            </a:r>
          </a:p>
          <a:p>
            <a:pPr lvl="1"/>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Reflection:</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Encourage students to reflect on the importance of supporting friends who may be struggling with substance misuse and the value of seeking help from trusted adults or professionals.</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activity can help students develop empathy and communication skills, making them better equipped to support their peers. If you need more information or additional resources, let me know!</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11</a:t>
            </a:fld>
            <a:endParaRPr lang="en-US"/>
          </a:p>
        </p:txBody>
      </p:sp>
    </p:spTree>
    <p:extLst>
      <p:ext uri="{BB962C8B-B14F-4D97-AF65-F5344CB8AC3E}">
        <p14:creationId xmlns:p14="http://schemas.microsoft.com/office/powerpoint/2010/main" val="24347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Role-Playing Activity: Approaching a Friend about Ketamine Misuse</a:t>
            </a:r>
          </a:p>
          <a:p>
            <a:r>
              <a:rPr lang="en-GB" sz="1200" b="1" kern="1200" dirty="0" smtClean="0">
                <a:solidFill>
                  <a:schemeClr val="tx1"/>
                </a:solidFill>
                <a:effectLst/>
                <a:latin typeface="+mn-lt"/>
                <a:ea typeface="+mn-ea"/>
                <a:cs typeface="+mn-cs"/>
              </a:rPr>
              <a:t>Objective</a:t>
            </a:r>
            <a:r>
              <a:rPr lang="en-GB" sz="1200" kern="1200" dirty="0" smtClean="0">
                <a:solidFill>
                  <a:schemeClr val="tx1"/>
                </a:solidFill>
                <a:effectLst/>
                <a:latin typeface="+mn-lt"/>
                <a:ea typeface="+mn-ea"/>
                <a:cs typeface="+mn-cs"/>
              </a:rPr>
              <a:t>: To help students practice how to approach a friend they are concerned about and suggest seeking help for ketamine misuse.</a:t>
            </a:r>
            <a:endParaRPr lang="en-GB" sz="14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Instructions:</a:t>
            </a:r>
          </a:p>
          <a:p>
            <a:pPr lvl="0"/>
            <a:r>
              <a:rPr lang="en-GB" sz="1200" b="1" kern="1200" dirty="0" smtClean="0">
                <a:solidFill>
                  <a:schemeClr val="tx1"/>
                </a:solidFill>
                <a:effectLst/>
                <a:latin typeface="+mn-lt"/>
                <a:ea typeface="+mn-ea"/>
                <a:cs typeface="+mn-cs"/>
              </a:rPr>
              <a:t>Pair </a:t>
            </a:r>
            <a:r>
              <a:rPr lang="en-GB" sz="1200" b="1" kern="1200" dirty="0" smtClean="0">
                <a:solidFill>
                  <a:schemeClr val="tx1"/>
                </a:solidFill>
                <a:effectLst/>
                <a:latin typeface="+mn-lt"/>
                <a:ea typeface="+mn-ea"/>
                <a:cs typeface="+mn-cs"/>
              </a:rPr>
              <a:t>Up</a:t>
            </a:r>
            <a:r>
              <a:rPr lang="en-GB" sz="1200" kern="1200" dirty="0" smtClean="0">
                <a:solidFill>
                  <a:schemeClr val="tx1"/>
                </a:solidFill>
                <a:effectLst/>
                <a:latin typeface="+mn-lt"/>
                <a:ea typeface="+mn-ea"/>
                <a:cs typeface="+mn-cs"/>
              </a:rPr>
              <a:t>: Divide the students into pairs. Each pair will take turns playing the roles of the concerned friend and the friend who may be misusing ketamine.</a:t>
            </a:r>
            <a:endParaRPr lang="en-GB" sz="1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Scenario Setup</a:t>
            </a:r>
            <a:r>
              <a:rPr lang="en-GB" sz="1200" kern="1200" dirty="0" smtClean="0">
                <a:solidFill>
                  <a:schemeClr val="tx1"/>
                </a:solidFill>
                <a:effectLst/>
                <a:latin typeface="+mn-lt"/>
                <a:ea typeface="+mn-ea"/>
                <a:cs typeface="+mn-cs"/>
              </a:rPr>
              <a:t>: Provide each pair with a scenario to guide their role-play. </a:t>
            </a:r>
            <a:endParaRPr lang="en-GB" sz="14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Example </a:t>
            </a:r>
            <a:r>
              <a:rPr lang="en-GB" sz="1200" b="1" kern="1200" dirty="0" smtClean="0">
                <a:solidFill>
                  <a:schemeClr val="tx1"/>
                </a:solidFill>
                <a:effectLst/>
                <a:latin typeface="+mn-lt"/>
                <a:ea typeface="+mn-ea"/>
                <a:cs typeface="+mn-cs"/>
              </a:rPr>
              <a:t>scenario:</a:t>
            </a:r>
          </a:p>
          <a:p>
            <a:r>
              <a:rPr lang="en-GB" sz="1200" b="1" kern="1200" dirty="0" smtClean="0">
                <a:solidFill>
                  <a:schemeClr val="tx1"/>
                </a:solidFill>
                <a:effectLst/>
                <a:latin typeface="+mn-lt"/>
                <a:ea typeface="+mn-ea"/>
                <a:cs typeface="+mn-cs"/>
              </a:rPr>
              <a:t>Scenario</a:t>
            </a:r>
            <a:r>
              <a:rPr lang="en-GB" sz="1200" kern="1200" dirty="0" smtClean="0">
                <a:solidFill>
                  <a:schemeClr val="tx1"/>
                </a:solidFill>
                <a:effectLst/>
                <a:latin typeface="+mn-lt"/>
                <a:ea typeface="+mn-ea"/>
                <a:cs typeface="+mn-cs"/>
              </a:rPr>
              <a:t>: You have noticed that your friend has been using ketamine more frequently and it’s starting to affect their health and behaviour. You are worried about them and want to talk to them about seeking help.</a:t>
            </a:r>
          </a:p>
          <a:p>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Role-Play</a:t>
            </a:r>
            <a:r>
              <a:rPr lang="en-GB" sz="1200" kern="1200" dirty="0" smtClean="0">
                <a:solidFill>
                  <a:schemeClr val="tx1"/>
                </a:solidFill>
                <a:effectLst/>
                <a:latin typeface="+mn-lt"/>
                <a:ea typeface="+mn-ea"/>
                <a:cs typeface="+mn-cs"/>
              </a:rPr>
              <a:t>: Each pair will act out the conversation. Encourage them to focus on being supportive, non-judgmental, and empathetic. Here are some key points to </a:t>
            </a:r>
            <a:r>
              <a:rPr lang="en-GB" sz="1200" kern="1200" dirty="0" smtClean="0">
                <a:solidFill>
                  <a:schemeClr val="tx1"/>
                </a:solidFill>
                <a:effectLst/>
                <a:latin typeface="+mn-lt"/>
                <a:ea typeface="+mn-ea"/>
                <a:cs typeface="+mn-cs"/>
              </a:rPr>
              <a:t>include:</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Express </a:t>
            </a:r>
            <a:r>
              <a:rPr lang="en-GB" sz="1200" b="1" kern="1200" dirty="0" smtClean="0">
                <a:solidFill>
                  <a:schemeClr val="tx1"/>
                </a:solidFill>
                <a:effectLst/>
                <a:latin typeface="+mn-lt"/>
                <a:ea typeface="+mn-ea"/>
                <a:cs typeface="+mn-cs"/>
              </a:rPr>
              <a:t>Concern</a:t>
            </a:r>
            <a:r>
              <a:rPr lang="en-GB" sz="1200" kern="1200" dirty="0" smtClean="0">
                <a:solidFill>
                  <a:schemeClr val="tx1"/>
                </a:solidFill>
                <a:effectLst/>
                <a:latin typeface="+mn-lt"/>
                <a:ea typeface="+mn-ea"/>
                <a:cs typeface="+mn-cs"/>
              </a:rPr>
              <a:t>: Start by expressing your concern in a caring and non-judgmental </a:t>
            </a:r>
            <a:r>
              <a:rPr lang="en-GB" sz="1200" kern="1200" dirty="0" smtClean="0">
                <a:solidFill>
                  <a:schemeClr val="tx1"/>
                </a:solidFill>
                <a:effectLst/>
                <a:latin typeface="+mn-lt"/>
                <a:ea typeface="+mn-ea"/>
                <a:cs typeface="+mn-cs"/>
              </a:rPr>
              <a:t>way.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“Hey [Friend’s Name], I’ve noticed that you’ve been using ketamine a lot lately, and I’m really worried about you</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Share </a:t>
            </a:r>
            <a:r>
              <a:rPr lang="en-GB" sz="1200" b="1" kern="1200" dirty="0" smtClean="0">
                <a:solidFill>
                  <a:schemeClr val="tx1"/>
                </a:solidFill>
                <a:effectLst/>
                <a:latin typeface="+mn-lt"/>
                <a:ea typeface="+mn-ea"/>
                <a:cs typeface="+mn-cs"/>
              </a:rPr>
              <a:t>Observations</a:t>
            </a:r>
            <a:r>
              <a:rPr lang="en-GB" sz="1200" kern="1200" dirty="0" smtClean="0">
                <a:solidFill>
                  <a:schemeClr val="tx1"/>
                </a:solidFill>
                <a:effectLst/>
                <a:latin typeface="+mn-lt"/>
                <a:ea typeface="+mn-ea"/>
                <a:cs typeface="+mn-cs"/>
              </a:rPr>
              <a:t>: Mention specific changes you’ve noticed in their behaviour or </a:t>
            </a:r>
            <a:r>
              <a:rPr lang="en-GB" sz="1200" kern="1200" dirty="0" smtClean="0">
                <a:solidFill>
                  <a:schemeClr val="tx1"/>
                </a:solidFill>
                <a:effectLst/>
                <a:latin typeface="+mn-lt"/>
                <a:ea typeface="+mn-ea"/>
                <a:cs typeface="+mn-cs"/>
              </a:rPr>
              <a:t>health.</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“You’ve seemed really different lately, and I’ve seen you struggling with your health and schoolwork</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Offer </a:t>
            </a:r>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Let them know you are there to support them and suggest seeking help </a:t>
            </a:r>
            <a:r>
              <a:rPr lang="en-GB" sz="1200" kern="1200" dirty="0" smtClean="0">
                <a:solidFill>
                  <a:schemeClr val="tx1"/>
                </a:solidFill>
                <a:effectLst/>
                <a:latin typeface="+mn-lt"/>
                <a:ea typeface="+mn-ea"/>
                <a:cs typeface="+mn-cs"/>
              </a:rPr>
              <a:t>together.</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“I care about you and want to help. Maybe we can talk to a teacher or pastoral worker or find a specialist service together</a:t>
            </a:r>
            <a:r>
              <a:rPr lang="en-GB"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a:t>
            </a:r>
            <a:r>
              <a:rPr lang="en-GB" sz="1200" kern="1200" dirty="0" smtClean="0">
                <a:solidFill>
                  <a:schemeClr val="tx1"/>
                </a:solidFill>
                <a:effectLst/>
                <a:latin typeface="+mn-lt"/>
                <a:ea typeface="+mn-ea"/>
                <a:cs typeface="+mn-cs"/>
              </a:rPr>
              <a:t>: Allow your friend to share their thoughts and feelings. Be a good listener and show </a:t>
            </a:r>
            <a:r>
              <a:rPr lang="en-GB" sz="1200" kern="1200" dirty="0" smtClean="0">
                <a:solidFill>
                  <a:schemeClr val="tx1"/>
                </a:solidFill>
                <a:effectLst/>
                <a:latin typeface="+mn-lt"/>
                <a:ea typeface="+mn-ea"/>
                <a:cs typeface="+mn-cs"/>
              </a:rPr>
              <a:t>empathy.</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Example</a:t>
            </a:r>
            <a:r>
              <a:rPr lang="en-GB" sz="1200" kern="1200" dirty="0" smtClean="0">
                <a:solidFill>
                  <a:schemeClr val="tx1"/>
                </a:solidFill>
                <a:effectLst/>
                <a:latin typeface="+mn-lt"/>
                <a:ea typeface="+mn-ea"/>
                <a:cs typeface="+mn-cs"/>
              </a:rPr>
              <a:t>: “I’m here to listen. How are you feeling about everything?”</a:t>
            </a:r>
            <a:endParaRPr lang="en-GB" sz="14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Switch Roles</a:t>
            </a:r>
            <a:r>
              <a:rPr lang="en-GB" sz="1200" kern="1200" dirty="0" smtClean="0">
                <a:solidFill>
                  <a:schemeClr val="tx1"/>
                </a:solidFill>
                <a:effectLst/>
                <a:latin typeface="+mn-lt"/>
                <a:ea typeface="+mn-ea"/>
                <a:cs typeface="+mn-cs"/>
              </a:rPr>
              <a:t>: After a few minutes, have the pairs switch roles so each student gets a chance to practice both parts.</a:t>
            </a:r>
          </a:p>
          <a:p>
            <a:pPr lvl="0"/>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Group Discussion</a:t>
            </a:r>
            <a:r>
              <a:rPr lang="en-GB"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After the role-play, bring the class back together for a group </a:t>
            </a:r>
            <a:r>
              <a:rPr lang="en-GB" sz="1200" kern="1200" dirty="0" smtClean="0">
                <a:solidFill>
                  <a:schemeClr val="tx1"/>
                </a:solidFill>
                <a:effectLst/>
                <a:latin typeface="+mn-lt"/>
                <a:ea typeface="+mn-ea"/>
                <a:cs typeface="+mn-cs"/>
              </a:rPr>
              <a:t>discussion and</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sk </a:t>
            </a:r>
            <a:r>
              <a:rPr lang="en-GB" sz="1200" kern="1200" dirty="0" smtClean="0">
                <a:solidFill>
                  <a:schemeClr val="tx1"/>
                </a:solidFill>
                <a:effectLst/>
                <a:latin typeface="+mn-lt"/>
                <a:ea typeface="+mn-ea"/>
                <a:cs typeface="+mn-cs"/>
              </a:rPr>
              <a:t>the following </a:t>
            </a:r>
            <a:r>
              <a:rPr lang="en-GB" sz="1200" kern="1200" dirty="0" smtClean="0">
                <a:solidFill>
                  <a:schemeClr val="tx1"/>
                </a:solidFill>
                <a:effectLst/>
                <a:latin typeface="+mn-lt"/>
                <a:ea typeface="+mn-ea"/>
                <a:cs typeface="+mn-cs"/>
              </a:rPr>
              <a:t>questions:</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a:t>
            </a:r>
            <a:r>
              <a:rPr lang="en-GB" sz="1200" kern="1200" dirty="0" smtClean="0">
                <a:solidFill>
                  <a:schemeClr val="tx1"/>
                </a:solidFill>
                <a:effectLst/>
                <a:latin typeface="+mn-lt"/>
                <a:ea typeface="+mn-ea"/>
                <a:cs typeface="+mn-cs"/>
              </a:rPr>
              <a:t>did it feel to approach your friend about their ketamine </a:t>
            </a:r>
            <a:r>
              <a:rPr lang="en-GB" sz="1200" kern="1200" dirty="0" smtClean="0">
                <a:solidFill>
                  <a:schemeClr val="tx1"/>
                </a:solidFill>
                <a:effectLst/>
                <a:latin typeface="+mn-lt"/>
                <a:ea typeface="+mn-ea"/>
                <a:cs typeface="+mn-cs"/>
              </a:rPr>
              <a:t>use?</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a:t>
            </a:r>
            <a:r>
              <a:rPr lang="en-GB" sz="1200" kern="1200" dirty="0" smtClean="0">
                <a:solidFill>
                  <a:schemeClr val="tx1"/>
                </a:solidFill>
                <a:effectLst/>
                <a:latin typeface="+mn-lt"/>
                <a:ea typeface="+mn-ea"/>
                <a:cs typeface="+mn-cs"/>
              </a:rPr>
              <a:t>strategies worked well in the </a:t>
            </a:r>
            <a:r>
              <a:rPr lang="en-GB" sz="1200" kern="1200" dirty="0" smtClean="0">
                <a:solidFill>
                  <a:schemeClr val="tx1"/>
                </a:solidFill>
                <a:effectLst/>
                <a:latin typeface="+mn-lt"/>
                <a:ea typeface="+mn-ea"/>
                <a:cs typeface="+mn-cs"/>
              </a:rPr>
              <a:t>conversation?</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a:t>
            </a:r>
            <a:r>
              <a:rPr lang="en-GB" sz="1200" kern="1200" dirty="0" smtClean="0">
                <a:solidFill>
                  <a:schemeClr val="tx1"/>
                </a:solidFill>
                <a:effectLst/>
                <a:latin typeface="+mn-lt"/>
                <a:ea typeface="+mn-ea"/>
                <a:cs typeface="+mn-cs"/>
              </a:rPr>
              <a:t>challenges did you face, and how did you overcome </a:t>
            </a:r>
            <a:r>
              <a:rPr lang="en-GB" sz="1200" kern="1200" dirty="0" smtClean="0">
                <a:solidFill>
                  <a:schemeClr val="tx1"/>
                </a:solidFill>
                <a:effectLst/>
                <a:latin typeface="+mn-lt"/>
                <a:ea typeface="+mn-ea"/>
                <a:cs typeface="+mn-cs"/>
              </a:rPr>
              <a:t>them?</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a:t>
            </a:r>
            <a:r>
              <a:rPr lang="en-GB" sz="1200" kern="1200" dirty="0" smtClean="0">
                <a:solidFill>
                  <a:schemeClr val="tx1"/>
                </a:solidFill>
                <a:effectLst/>
                <a:latin typeface="+mn-lt"/>
                <a:ea typeface="+mn-ea"/>
                <a:cs typeface="+mn-cs"/>
              </a:rPr>
              <a:t>can you apply these skills in real-life situations?</a:t>
            </a:r>
          </a:p>
          <a:p>
            <a:pPr lvl="1"/>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Reflection:</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Encourage students to reflect on the importance of supporting friends who may be struggling with substance misuse and the value of seeking help from trusted adults or professionals.</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activity can help students develop empathy and communication skills, making them better equipped to support their peers. If you need more information or additional resources, let me know!</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12</a:t>
            </a:fld>
            <a:endParaRPr lang="en-US"/>
          </a:p>
        </p:txBody>
      </p:sp>
    </p:spTree>
    <p:extLst>
      <p:ext uri="{BB962C8B-B14F-4D97-AF65-F5344CB8AC3E}">
        <p14:creationId xmlns:p14="http://schemas.microsoft.com/office/powerpoint/2010/main" val="264688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13</a:t>
            </a:fld>
            <a:endParaRPr lang="en-US"/>
          </a:p>
        </p:txBody>
      </p:sp>
    </p:spTree>
    <p:extLst>
      <p:ext uri="{BB962C8B-B14F-4D97-AF65-F5344CB8AC3E}">
        <p14:creationId xmlns:p14="http://schemas.microsoft.com/office/powerpoint/2010/main" val="70032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Invite young people to attempt answering the questions from the Ketamine Quiz again. </a:t>
            </a:r>
          </a:p>
          <a:p>
            <a:r>
              <a:rPr lang="en-US" sz="1200" b="0" i="0" kern="1200" dirty="0" smtClean="0">
                <a:solidFill>
                  <a:schemeClr val="tx1"/>
                </a:solidFill>
                <a:effectLst/>
                <a:latin typeface="+mn-lt"/>
                <a:ea typeface="+mn-ea"/>
                <a:cs typeface="+mn-cs"/>
              </a:rPr>
              <a:t>This can be done individually, in small groups, or as a whole group, with a vote to determine the correct answers.</a:t>
            </a:r>
          </a:p>
          <a:p>
            <a:r>
              <a:rPr lang="en-US" sz="1200" b="0" i="0" kern="1200" dirty="0" smtClean="0">
                <a:solidFill>
                  <a:schemeClr val="tx1"/>
                </a:solidFill>
                <a:effectLst/>
                <a:latin typeface="+mn-lt"/>
                <a:ea typeface="+mn-ea"/>
                <a:cs typeface="+mn-cs"/>
              </a:rPr>
              <a:t>It's likely that many young people may not be able to fully answer all the questions at the start of the session. However, through the activities and discussions during the session, they should be able to confidently answer the questions by the end.</a:t>
            </a:r>
          </a:p>
          <a:p>
            <a:endParaRPr lang="en-GB"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14</a:t>
            </a:fld>
            <a:endParaRPr lang="en-US"/>
          </a:p>
        </p:txBody>
      </p:sp>
    </p:spTree>
    <p:extLst>
      <p:ext uri="{BB962C8B-B14F-4D97-AF65-F5344CB8AC3E}">
        <p14:creationId xmlns:p14="http://schemas.microsoft.com/office/powerpoint/2010/main" val="32697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Wrapping Up the Lesson</a:t>
            </a:r>
          </a:p>
          <a:p>
            <a:r>
              <a:rPr lang="en-US" sz="1200" b="0" i="0" kern="1200" dirty="0" smtClean="0">
                <a:solidFill>
                  <a:schemeClr val="tx1"/>
                </a:solidFill>
                <a:effectLst/>
                <a:latin typeface="+mn-lt"/>
                <a:ea typeface="+mn-ea"/>
                <a:cs typeface="+mn-cs"/>
              </a:rPr>
              <a:t>To conclude the lesson, encourage pupils to revisit the quiz and identify something new they have learned during the session. Remind them that they can place any questions they have in the 'Ask-it' basket, and you will address these in the next PSHE lesson. This ensures that all their questions are acknowledged and answered.</a:t>
            </a:r>
          </a:p>
          <a:p>
            <a:r>
              <a:rPr lang="en-US" sz="1200" b="1" i="0" kern="1200" dirty="0" smtClean="0">
                <a:solidFill>
                  <a:schemeClr val="tx1"/>
                </a:solidFill>
                <a:effectLst/>
                <a:latin typeface="+mn-lt"/>
                <a:ea typeface="+mn-ea"/>
                <a:cs typeface="+mn-cs"/>
              </a:rPr>
              <a:t>After the Session</a:t>
            </a:r>
          </a:p>
          <a:p>
            <a:r>
              <a:rPr lang="en-US" sz="1200" b="0" i="0" kern="1200" dirty="0" smtClean="0">
                <a:solidFill>
                  <a:schemeClr val="tx1"/>
                </a:solidFill>
                <a:effectLst/>
                <a:latin typeface="+mn-lt"/>
                <a:ea typeface="+mn-ea"/>
                <a:cs typeface="+mn-cs"/>
              </a:rPr>
              <a:t>Review any questions placed in the 'Ask-it' basket and find the answers. Be sure to bring these questions and answers to the next PSHE lesson and address them at the beginning of the session. This approach ensures that students' inquiries are thoroughly addressed and reinforces their learning experience.</a:t>
            </a:r>
          </a:p>
          <a:p>
            <a:endParaRPr lang="en-GB" altLang="en-US" b="0" baseline="0"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15</a:t>
            </a:fld>
            <a:endParaRPr lang="en-US"/>
          </a:p>
        </p:txBody>
      </p:sp>
    </p:spTree>
    <p:extLst>
      <p:ext uri="{BB962C8B-B14F-4D97-AF65-F5344CB8AC3E}">
        <p14:creationId xmlns:p14="http://schemas.microsoft.com/office/powerpoint/2010/main" val="389471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30065"/>
                </a:solidFill>
                <a:latin typeface="Calibri" panose="020F0502020204030204" pitchFamily="34" charset="0"/>
                <a:cs typeface="Calibri" panose="020F0502020204030204" pitchFamily="34" charset="0"/>
              </a:rPr>
              <a:t>Facilitating Effective Learning: </a:t>
            </a: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830065"/>
                </a:solidFill>
                <a:latin typeface="Calibri" panose="020F0502020204030204" pitchFamily="34" charset="0"/>
                <a:cs typeface="Calibri" panose="020F0502020204030204" pitchFamily="34" charset="0"/>
              </a:rPr>
              <a:t>Boundaries and ground rules are crucial in delivering PSHE lessons for several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830065"/>
                </a:solidFill>
                <a:latin typeface="Calibri" panose="020F0502020204030204" pitchFamily="34" charset="0"/>
                <a:cs typeface="Calibri" panose="020F0502020204030204" pitchFamily="34" charset="0"/>
              </a:rPr>
              <a:t>A well-managed classroom with clear boundaries allows for more effective teaching and learning. Students are more likely to engage and participate actively when they know the rules and feel 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rgbClr val="830065"/>
                </a:solidFill>
                <a:latin typeface="Calibri" panose="020F0502020204030204" pitchFamily="34" charset="0"/>
                <a:cs typeface="Calibri" panose="020F0502020204030204" pitchFamily="34" charset="0"/>
              </a:rPr>
              <a:t>Ensure there is agreement among the pupils and re-visit at the beginning of every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30065"/>
                </a:solidFill>
                <a:latin typeface="Calibri" panose="020F0502020204030204" pitchFamily="34" charset="0"/>
                <a:cs typeface="Calibri" panose="020F0502020204030204" pitchFamily="34" charset="0"/>
              </a:rPr>
              <a:t>Creating a Safe Environment: </a:t>
            </a:r>
            <a:r>
              <a:rPr lang="en-US" sz="1100" b="0" dirty="0" smtClean="0">
                <a:solidFill>
                  <a:srgbClr val="830065"/>
                </a:solidFill>
                <a:latin typeface="Calibri" panose="020F0502020204030204" pitchFamily="34" charset="0"/>
                <a:cs typeface="Calibri" panose="020F0502020204030204" pitchFamily="34" charset="0"/>
              </a:rPr>
              <a:t>Ground rules help establish a safe and respectful learning environment where students feel comfortable discussing sensitive and personal topics. This is essential for open and honest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30065"/>
                </a:solidFill>
                <a:latin typeface="Calibri" panose="020F0502020204030204" pitchFamily="34" charset="0"/>
                <a:cs typeface="Calibri" panose="020F0502020204030204" pitchFamily="34" charset="0"/>
              </a:rPr>
              <a:t>Encouraging Respect: </a:t>
            </a:r>
            <a:r>
              <a:rPr lang="en-US" sz="1100" b="0" dirty="0" smtClean="0">
                <a:solidFill>
                  <a:srgbClr val="830065"/>
                </a:solidFill>
                <a:latin typeface="Calibri" panose="020F0502020204030204" pitchFamily="34" charset="0"/>
                <a:cs typeface="Calibri" panose="020F0502020204030204" pitchFamily="34" charset="0"/>
              </a:rPr>
              <a:t>Promotes mutual respect among students, ensuring that everyone listens to each other and values different opinions. This helps prevent misunderstandings and conflicts.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30065"/>
                </a:solidFill>
                <a:latin typeface="Calibri" panose="020F0502020204030204" pitchFamily="34" charset="0"/>
                <a:cs typeface="Calibri" panose="020F0502020204030204" pitchFamily="34" charset="0"/>
              </a:rPr>
              <a:t>Setting Clear Expectations: </a:t>
            </a:r>
            <a:r>
              <a:rPr lang="en-US" sz="1100" b="0" dirty="0" smtClean="0">
                <a:solidFill>
                  <a:srgbClr val="830065"/>
                </a:solidFill>
                <a:latin typeface="Calibri" panose="020F0502020204030204" pitchFamily="34" charset="0"/>
                <a:cs typeface="Calibri" panose="020F0502020204030204" pitchFamily="34" charset="0"/>
              </a:rPr>
              <a:t>Ground rules clarify what is expected in terms of </a:t>
            </a:r>
            <a:r>
              <a:rPr lang="en-US" sz="1100" b="0" dirty="0" err="1" smtClean="0">
                <a:solidFill>
                  <a:srgbClr val="830065"/>
                </a:solidFill>
                <a:latin typeface="Calibri" panose="020F0502020204030204" pitchFamily="34" charset="0"/>
                <a:cs typeface="Calibri" panose="020F0502020204030204" pitchFamily="34" charset="0"/>
              </a:rPr>
              <a:t>behaviour</a:t>
            </a:r>
            <a:r>
              <a:rPr lang="en-US" sz="1100" b="0" dirty="0" smtClean="0">
                <a:solidFill>
                  <a:srgbClr val="830065"/>
                </a:solidFill>
                <a:latin typeface="Calibri" panose="020F0502020204030204" pitchFamily="34" charset="0"/>
                <a:cs typeface="Calibri" panose="020F0502020204030204" pitchFamily="34" charset="0"/>
              </a:rPr>
              <a:t> and participation. This helps students understand the boundaries within which they can express themselves and interact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830065"/>
                </a:solidFill>
                <a:latin typeface="Calibri" panose="020F0502020204030204" pitchFamily="34" charset="0"/>
                <a:cs typeface="Calibri" panose="020F0502020204030204" pitchFamily="34" charset="0"/>
              </a:rPr>
              <a:t>Supporting Emotional Well-being: </a:t>
            </a:r>
            <a:r>
              <a:rPr lang="en-US" sz="1100" b="0" dirty="0" smtClean="0">
                <a:solidFill>
                  <a:srgbClr val="830065"/>
                </a:solidFill>
                <a:latin typeface="Calibri" panose="020F0502020204030204" pitchFamily="34" charset="0"/>
                <a:cs typeface="Calibri" panose="020F0502020204030204" pitchFamily="34" charset="0"/>
              </a:rPr>
              <a:t>By providing a structured environment, ground rules help protect students' emotional well-being. They ensure that discussions do not become harmful or distressing.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smtClean="0">
                <a:solidFill>
                  <a:srgbClr val="830065"/>
                </a:solidFill>
                <a:latin typeface="Calibri" panose="020F0502020204030204" pitchFamily="34" charset="0"/>
                <a:cs typeface="Calibri" panose="020F0502020204030204" pitchFamily="34" charset="0"/>
              </a:rPr>
              <a:t>Make </a:t>
            </a:r>
            <a:r>
              <a:rPr lang="en-GB" sz="1100" b="1" baseline="0" dirty="0" smtClean="0">
                <a:solidFill>
                  <a:srgbClr val="830065"/>
                </a:solidFill>
                <a:latin typeface="Calibri" panose="020F0502020204030204" pitchFamily="34" charset="0"/>
                <a:cs typeface="Calibri" panose="020F0502020204030204" pitchFamily="34" charset="0"/>
              </a:rPr>
              <a:t>it clear that young people can speak to a trusted adult about this topic. </a:t>
            </a:r>
            <a:endParaRPr lang="en-GB" sz="1100" b="1"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rgbClr val="830065"/>
                </a:solidFill>
                <a:latin typeface="Calibri" panose="020F0502020204030204" pitchFamily="34" charset="0"/>
                <a:cs typeface="Calibri" panose="020F0502020204030204" pitchFamily="34" charset="0"/>
              </a:rPr>
              <a:t>A </a:t>
            </a:r>
            <a:r>
              <a:rPr lang="en-GB" sz="1100" b="0" baseline="0" dirty="0" smtClean="0">
                <a:solidFill>
                  <a:srgbClr val="830065"/>
                </a:solidFill>
                <a:latin typeface="Calibri" panose="020F0502020204030204" pitchFamily="34" charset="0"/>
                <a:cs typeface="Calibri" panose="020F0502020204030204" pitchFamily="34" charset="0"/>
              </a:rPr>
              <a:t>trusted adult could be a parent/carer, the dinner staff or their English teacher </a:t>
            </a:r>
            <a:r>
              <a:rPr lang="en-GB" sz="1100" b="0" baseline="0" dirty="0" smtClean="0">
                <a:solidFill>
                  <a:srgbClr val="830065"/>
                </a:solidFill>
                <a:latin typeface="Calibri" panose="020F0502020204030204" pitchFamily="34" charset="0"/>
                <a:cs typeface="Calibri" panose="020F0502020204030204" pitchFamily="34" charset="0"/>
              </a:rPr>
              <a:t>–</a:t>
            </a:r>
            <a:r>
              <a:rPr lang="en-US" sz="1100" b="0" baseline="0" dirty="0" smtClean="0">
                <a:solidFill>
                  <a:srgbClr val="830065"/>
                </a:solidFill>
                <a:latin typeface="Calibri" panose="020F0502020204030204" pitchFamily="34" charset="0"/>
                <a:cs typeface="Calibri" panose="020F0502020204030204" pitchFamily="34" charset="0"/>
              </a:rPr>
              <a:t>or any other responsible figure in their lives who they feel comfortable talking to.</a:t>
            </a:r>
            <a:r>
              <a:rPr lang="en-GB" sz="1100" b="0" baseline="0" dirty="0" smtClean="0">
                <a:solidFill>
                  <a:srgbClr val="830065"/>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rgbClr val="830065"/>
                </a:solidFill>
                <a:latin typeface="Calibri" panose="020F0502020204030204" pitchFamily="34" charset="0"/>
                <a:cs typeface="Calibri" panose="020F0502020204030204" pitchFamily="34" charset="0"/>
              </a:rPr>
              <a:t>The purpose of this rule is to ensure that students know they have a safe and supportive person to turn to when they need help, whether it's related to the topics discussed in a PSHE lessons or other personal matters. It helps create a secure environment where students feel empowered to share their worries and seek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solidFill>
                  <a:srgbClr val="830065"/>
                </a:solidFill>
                <a:latin typeface="Calibri" panose="020F0502020204030204" pitchFamily="34" charset="0"/>
                <a:cs typeface="Calibri" panose="020F0502020204030204" pitchFamily="34" charset="0"/>
              </a:rPr>
              <a:t>An "Ask It" basket, also known as a question box, </a:t>
            </a:r>
            <a:r>
              <a:rPr lang="en-US" sz="1100" b="0" baseline="0" dirty="0" smtClean="0">
                <a:solidFill>
                  <a:srgbClr val="830065"/>
                </a:solidFill>
                <a:latin typeface="Calibri" panose="020F0502020204030204" pitchFamily="34" charset="0"/>
                <a:cs typeface="Calibri" panose="020F0502020204030204" pitchFamily="34" charset="0"/>
              </a:rPr>
              <a:t>is a tool used in PSHE education to encourage students to ask difficult or awkward questions anonymously. This method helps create a safe and open learning environment where students can express their concerns or curiosities without embarrassment.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rgbClr val="830065"/>
                </a:solidFill>
                <a:latin typeface="Calibri" panose="020F0502020204030204" pitchFamily="34" charset="0"/>
                <a:cs typeface="Calibri" panose="020F0502020204030204" pitchFamily="34" charset="0"/>
              </a:rPr>
              <a:t>The "Ask It" basket is typically introduced while establishing ground rules or at the beginning of each lesson as a reminder. It should be accessible both during and after lessons to ensure students have ample opportunity to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smtClean="0">
                <a:solidFill>
                  <a:srgbClr val="830065"/>
                </a:solidFill>
                <a:latin typeface="Calibri" panose="020F0502020204030204" pitchFamily="34" charset="0"/>
                <a:cs typeface="Calibri" panose="020F0502020204030204" pitchFamily="34" charset="0"/>
              </a:rPr>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rgbClr val="830065"/>
                </a:solidFill>
                <a:latin typeface="Calibri" panose="020F0502020204030204" pitchFamily="34" charset="0"/>
                <a:cs typeface="Calibri" panose="020F0502020204030204" pitchFamily="34" charset="0"/>
              </a:rPr>
              <a:t>Make sure pastoral staff and your safeguarding team are aware that you will be exploring this topic ahead of the session so if young people discuss this more in school as a result, staff are best placed to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smtClean="0">
              <a:solidFill>
                <a:srgbClr val="830065"/>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rgbClr val="830065"/>
                </a:solidFill>
                <a:latin typeface="Calibri" panose="020F0502020204030204" pitchFamily="34" charset="0"/>
                <a:cs typeface="Calibri" panose="020F0502020204030204" pitchFamily="34" charset="0"/>
              </a:rPr>
              <a:t>For more guidance on handling complex issues and creating a safe learning environment, visit the PSHE Association website - https://pshe-association.org.uk/guidance/ks1-5/handling-complex-issues-safely-classroom</a:t>
            </a:r>
            <a:endParaRPr lang="en-GB" sz="1100" b="0" dirty="0" smtClean="0">
              <a:solidFill>
                <a:srgbClr val="830065"/>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2</a:t>
            </a:fld>
            <a:endParaRPr lang="en-US"/>
          </a:p>
        </p:txBody>
      </p:sp>
    </p:spTree>
    <p:extLst>
      <p:ext uri="{BB962C8B-B14F-4D97-AF65-F5344CB8AC3E}">
        <p14:creationId xmlns:p14="http://schemas.microsoft.com/office/powerpoint/2010/main" val="274218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Ask young</a:t>
            </a:r>
            <a:r>
              <a:rPr lang="en-GB" sz="1100" baseline="0" dirty="0" smtClean="0"/>
              <a:t> people to attempt to answer the questions from the Ketamine Quiz resource. </a:t>
            </a:r>
          </a:p>
          <a:p>
            <a:endParaRPr lang="en-GB" sz="1100" baseline="0" dirty="0" smtClean="0"/>
          </a:p>
          <a:p>
            <a:r>
              <a:rPr lang="en-GB" sz="1100" baseline="0" dirty="0" smtClean="0"/>
              <a:t>This can be done individually, in smaller groups or as a whole group, with a vote on the correct answer taking place for the whole group</a:t>
            </a:r>
            <a:r>
              <a:rPr lang="en-GB" sz="1100" baseline="0" dirty="0" smtClean="0"/>
              <a:t>.</a:t>
            </a:r>
          </a:p>
          <a:p>
            <a:endParaRPr lang="en-GB" sz="1100" baseline="0" dirty="0" smtClean="0"/>
          </a:p>
          <a:p>
            <a:r>
              <a:rPr lang="en-US" sz="1100" baseline="0" dirty="0" smtClean="0"/>
              <a:t>It's likely that many young people won't be able to fully answer all the questions during the starter activity at the beginning of the session. However, the activities and discussions throughout the session should enable them to confidently answer the questions by the end.</a:t>
            </a:r>
            <a:endParaRPr lang="en-GB" sz="1100" baseline="0"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3</a:t>
            </a:fld>
            <a:endParaRPr lang="en-US"/>
          </a:p>
        </p:txBody>
      </p:sp>
    </p:spTree>
    <p:extLst>
      <p:ext uri="{BB962C8B-B14F-4D97-AF65-F5344CB8AC3E}">
        <p14:creationId xmlns:p14="http://schemas.microsoft.com/office/powerpoint/2010/main" val="313597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these with the young people</a:t>
            </a:r>
            <a:endParaRPr lang="en-GB" dirty="0"/>
          </a:p>
        </p:txBody>
      </p:sp>
      <p:sp>
        <p:nvSpPr>
          <p:cNvPr id="4" name="Slide Number Placeholder 3"/>
          <p:cNvSpPr>
            <a:spLocks noGrp="1"/>
          </p:cNvSpPr>
          <p:nvPr>
            <p:ph type="sldNum" sz="quarter" idx="10"/>
          </p:nvPr>
        </p:nvSpPr>
        <p:spPr/>
        <p:txBody>
          <a:bodyPr/>
          <a:lstStyle/>
          <a:p>
            <a:fld id="{B13CB0AA-B8B0-A145-9CBA-805239FC99BD}" type="slidenum">
              <a:rPr lang="en-US" smtClean="0"/>
              <a:t>4</a:t>
            </a:fld>
            <a:endParaRPr lang="en-US"/>
          </a:p>
        </p:txBody>
      </p:sp>
    </p:spTree>
    <p:extLst>
      <p:ext uri="{BB962C8B-B14F-4D97-AF65-F5344CB8AC3E}">
        <p14:creationId xmlns:p14="http://schemas.microsoft.com/office/powerpoint/2010/main" val="148945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Ketamine?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Medical Use</a:t>
            </a:r>
            <a:r>
              <a:rPr lang="en-GB" sz="1200" kern="1200" dirty="0" smtClean="0">
                <a:solidFill>
                  <a:schemeClr val="tx1"/>
                </a:solidFill>
                <a:effectLst/>
                <a:latin typeface="+mn-lt"/>
                <a:ea typeface="+mn-ea"/>
                <a:cs typeface="+mn-cs"/>
              </a:rPr>
              <a:t>: Ketamine is a powerful anaesthetic that is widely used in medical settings. It was originally developed in the 1960s and has since become a valuable tool for healthcare professionals. Here are some key points about its medical use:</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Anaesthetic Properties</a:t>
            </a:r>
            <a:r>
              <a:rPr lang="en-GB" sz="1200" kern="1200" dirty="0" smtClean="0">
                <a:solidFill>
                  <a:schemeClr val="tx1"/>
                </a:solidFill>
                <a:effectLst/>
                <a:latin typeface="+mn-lt"/>
                <a:ea typeface="+mn-ea"/>
                <a:cs typeface="+mn-cs"/>
              </a:rPr>
              <a:t>: Ketamine is primarily used as an anaesthetic for both humans and animals. It is known for its ability to induce a trance-like state while providing pain relief, sedation, and memory loss.</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Pain Relief</a:t>
            </a:r>
            <a:r>
              <a:rPr lang="en-GB" sz="1200" kern="1200" dirty="0" smtClean="0">
                <a:solidFill>
                  <a:schemeClr val="tx1"/>
                </a:solidFill>
                <a:effectLst/>
                <a:latin typeface="+mn-lt"/>
                <a:ea typeface="+mn-ea"/>
                <a:cs typeface="+mn-cs"/>
              </a:rPr>
              <a:t>: In addition to its anaesthetic properties, ketamine is also used for pain management. It is particularly effective in treating severe pain that does not respond well to other medications.</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Sedation</a:t>
            </a:r>
            <a:r>
              <a:rPr lang="en-GB" sz="1200" kern="1200" dirty="0" smtClean="0">
                <a:solidFill>
                  <a:schemeClr val="tx1"/>
                </a:solidFill>
                <a:effectLst/>
                <a:latin typeface="+mn-lt"/>
                <a:ea typeface="+mn-ea"/>
                <a:cs typeface="+mn-cs"/>
              </a:rPr>
              <a:t>: Ketamine is often used to sedate patients during surgical procedures, especially in emergency situations where rapid sedation is required. It is also used in smaller doses to manage pain and discomfort in patients undergoing minor procedures.</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Mental Health Treatment</a:t>
            </a:r>
            <a:r>
              <a:rPr lang="en-GB" sz="1200" kern="1200" dirty="0" smtClean="0">
                <a:solidFill>
                  <a:schemeClr val="tx1"/>
                </a:solidFill>
                <a:effectLst/>
                <a:latin typeface="+mn-lt"/>
                <a:ea typeface="+mn-ea"/>
                <a:cs typeface="+mn-cs"/>
              </a:rPr>
              <a:t>: Recently, ketamine has gained attention for its potential use in treating mental health conditions such as depression and PTSD. Low doses of ketamine have been found to have rapid antidepressant effects in some patients.</a:t>
            </a:r>
          </a:p>
          <a:p>
            <a:r>
              <a:rPr lang="en-GB" sz="1200" kern="1200" dirty="0" smtClean="0">
                <a:solidFill>
                  <a:schemeClr val="tx1"/>
                </a:solidFill>
                <a:effectLst/>
                <a:latin typeface="+mn-lt"/>
                <a:ea typeface="+mn-ea"/>
                <a:cs typeface="+mn-cs"/>
              </a:rPr>
              <a:t>Ketamine's unique properties make it a versatile and important medication in various medical contexts. However, it is also important to be aware of the risks associated with its misuse outside of medical supervision.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Recreational Use</a:t>
            </a:r>
            <a:r>
              <a:rPr lang="en-GB" sz="1200" kern="1200" dirty="0" smtClean="0">
                <a:solidFill>
                  <a:schemeClr val="tx1"/>
                </a:solidFill>
                <a:effectLst/>
                <a:latin typeface="+mn-lt"/>
                <a:ea typeface="+mn-ea"/>
                <a:cs typeface="+mn-cs"/>
              </a:rPr>
              <a:t>: Ketamine, originally developed as an anaesthetic, is sometimes used recreationally due to its dissociative and hallucinogenic effects. When used outside of medical supervision, it can lead to various risks and health issues.</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Why might people use Ketamine</a:t>
            </a:r>
            <a:r>
              <a:rPr lang="en-GB" sz="1200" b="1" kern="1200" baseline="0" dirty="0" smtClean="0">
                <a:solidFill>
                  <a:schemeClr val="tx1"/>
                </a:solidFill>
                <a:effectLst/>
                <a:latin typeface="+mn-lt"/>
                <a:ea typeface="+mn-ea"/>
                <a:cs typeface="+mn-cs"/>
              </a:rPr>
              <a:t> recreationally? Allow young people to share their own examples before introducing the below:</a:t>
            </a:r>
          </a:p>
          <a:p>
            <a:pPr lvl="0"/>
            <a:endParaRPr lang="en-GB" sz="1200" b="1" kern="1200" baseline="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Dissociative Effects</a:t>
            </a:r>
            <a:r>
              <a:rPr lang="en-GB" sz="1200" kern="1200" dirty="0" smtClean="0">
                <a:solidFill>
                  <a:schemeClr val="tx1"/>
                </a:solidFill>
                <a:effectLst/>
                <a:latin typeface="+mn-lt"/>
                <a:ea typeface="+mn-ea"/>
                <a:cs typeface="+mn-cs"/>
              </a:rPr>
              <a:t>: Ketamine can cause feelings of detachment from reality, often described as an "out-of-body" experience. This dissociative state can be appealing to those seeking an escape from stress or reality</a:t>
            </a:r>
          </a:p>
          <a:p>
            <a:pPr lvl="0"/>
            <a:r>
              <a:rPr lang="en-GB" sz="1200" b="1" kern="1200" dirty="0" smtClean="0">
                <a:solidFill>
                  <a:schemeClr val="tx1"/>
                </a:solidFill>
                <a:effectLst/>
                <a:latin typeface="+mn-lt"/>
                <a:ea typeface="+mn-ea"/>
                <a:cs typeface="+mn-cs"/>
              </a:rPr>
              <a:t>Hallucinations</a:t>
            </a:r>
            <a:r>
              <a:rPr lang="en-GB" sz="1200" kern="1200" dirty="0" smtClean="0">
                <a:solidFill>
                  <a:schemeClr val="tx1"/>
                </a:solidFill>
                <a:effectLst/>
                <a:latin typeface="+mn-lt"/>
                <a:ea typeface="+mn-ea"/>
                <a:cs typeface="+mn-cs"/>
              </a:rPr>
              <a:t>: Users may experience vivid hallucinations, which can be intriguing or enjoyable for some individuals</a:t>
            </a:r>
          </a:p>
          <a:p>
            <a:pPr lvl="0"/>
            <a:r>
              <a:rPr lang="en-GB" sz="1200" b="1" kern="1200" dirty="0" smtClean="0">
                <a:solidFill>
                  <a:schemeClr val="tx1"/>
                </a:solidFill>
                <a:effectLst/>
                <a:latin typeface="+mn-lt"/>
                <a:ea typeface="+mn-ea"/>
                <a:cs typeface="+mn-cs"/>
              </a:rPr>
              <a:t>Euphoria</a:t>
            </a:r>
            <a:r>
              <a:rPr lang="en-GB" sz="1200" kern="1200" dirty="0" smtClean="0">
                <a:solidFill>
                  <a:schemeClr val="tx1"/>
                </a:solidFill>
                <a:effectLst/>
                <a:latin typeface="+mn-lt"/>
                <a:ea typeface="+mn-ea"/>
                <a:cs typeface="+mn-cs"/>
              </a:rPr>
              <a:t>: At lower doses, ketamine can induce feelings of euphoria and relaxation, making it attractive for recreational use</a:t>
            </a:r>
          </a:p>
          <a:p>
            <a:pPr lvl="0"/>
            <a:r>
              <a:rPr lang="en-GB" sz="1200" b="1" kern="1200" dirty="0" smtClean="0">
                <a:solidFill>
                  <a:schemeClr val="tx1"/>
                </a:solidFill>
                <a:effectLst/>
                <a:latin typeface="+mn-lt"/>
                <a:ea typeface="+mn-ea"/>
                <a:cs typeface="+mn-cs"/>
              </a:rPr>
              <a:t>Peer Pressure</a:t>
            </a:r>
            <a:r>
              <a:rPr lang="en-GB" sz="1200" kern="1200" dirty="0" smtClean="0">
                <a:solidFill>
                  <a:schemeClr val="tx1"/>
                </a:solidFill>
                <a:effectLst/>
                <a:latin typeface="+mn-lt"/>
                <a:ea typeface="+mn-ea"/>
                <a:cs typeface="+mn-cs"/>
              </a:rPr>
              <a:t>: Social environments, such as parties or clubs, can encourage ketamine use as part of the experience, especially among young people</a:t>
            </a:r>
          </a:p>
          <a:p>
            <a:pPr lvl="0"/>
            <a:r>
              <a:rPr lang="en-GB" sz="1200" b="1" kern="1200" dirty="0" smtClean="0">
                <a:solidFill>
                  <a:schemeClr val="tx1"/>
                </a:solidFill>
                <a:effectLst/>
                <a:latin typeface="+mn-lt"/>
                <a:ea typeface="+mn-ea"/>
                <a:cs typeface="+mn-cs"/>
              </a:rPr>
              <a:t>Curiosity</a:t>
            </a:r>
            <a:r>
              <a:rPr lang="en-GB" sz="1200" kern="1200" dirty="0" smtClean="0">
                <a:solidFill>
                  <a:schemeClr val="tx1"/>
                </a:solidFill>
                <a:effectLst/>
                <a:latin typeface="+mn-lt"/>
                <a:ea typeface="+mn-ea"/>
                <a:cs typeface="+mn-cs"/>
              </a:rPr>
              <a:t>: Some individuals may try ketamine out of curiosity, wanting to explore its effects first-hand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5</a:t>
            </a:fld>
            <a:endParaRPr lang="en-US"/>
          </a:p>
        </p:txBody>
      </p:sp>
    </p:spTree>
    <p:extLst>
      <p:ext uri="{BB962C8B-B14F-4D97-AF65-F5344CB8AC3E}">
        <p14:creationId xmlns:p14="http://schemas.microsoft.com/office/powerpoint/2010/main" val="18824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Health Risks</a:t>
            </a:r>
            <a:r>
              <a:rPr lang="en-GB" sz="1200" kern="1200" dirty="0" smtClean="0">
                <a:solidFill>
                  <a:schemeClr val="tx1"/>
                </a:solidFill>
                <a:effectLst/>
                <a:latin typeface="+mn-lt"/>
                <a:ea typeface="+mn-ea"/>
                <a:cs typeface="+mn-cs"/>
              </a:rPr>
              <a:t>: Misuse of ketamine can lead to severe health issues, including bladder and kidney damage, cognitive impairments, and addiction</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Bladder and Kidney Damage</a:t>
            </a:r>
            <a:r>
              <a:rPr lang="en-US" sz="1200" b="0" i="0" kern="1200" dirty="0" smtClean="0">
                <a:solidFill>
                  <a:schemeClr val="tx1"/>
                </a:solidFill>
                <a:effectLst/>
                <a:latin typeface="+mn-lt"/>
                <a:ea typeface="+mn-ea"/>
                <a:cs typeface="+mn-cs"/>
              </a:rPr>
              <a:t>: Chronic misuse of ketamine can lead to severe bladder issues, including a condition known as ulcerative cystitis, which causes inflammation and pain in the bladder. This can result in frequent urination, blood in the urine, and even kidney damage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Cognitive Impairments</a:t>
            </a:r>
            <a:r>
              <a:rPr lang="en-US" sz="1200" b="0" i="0" kern="1200" dirty="0" smtClean="0">
                <a:solidFill>
                  <a:schemeClr val="tx1"/>
                </a:solidFill>
                <a:effectLst/>
                <a:latin typeface="+mn-lt"/>
                <a:ea typeface="+mn-ea"/>
                <a:cs typeface="+mn-cs"/>
              </a:rPr>
              <a:t>: Ketamine misuse can impair cognitive functions, leading to memory deficits, difficulties in learning, and problems with attention and decision-making</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Addiction</a:t>
            </a:r>
            <a:r>
              <a:rPr lang="en-US" sz="1200" b="0" i="0" kern="1200" dirty="0" smtClean="0">
                <a:solidFill>
                  <a:schemeClr val="tx1"/>
                </a:solidFill>
                <a:effectLst/>
                <a:latin typeface="+mn-lt"/>
                <a:ea typeface="+mn-ea"/>
                <a:cs typeface="+mn-cs"/>
              </a:rPr>
              <a:t>: Although ketamine is not traditionally considered highly addictive, repeated misuse can lead to psychological dependence. Users may develop a tolerance, requiring higher doses to achieve the same effects, which increases the risk of addiction</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Mental Health</a:t>
            </a:r>
            <a:r>
              <a:rPr lang="en-GB" sz="1200" kern="1200" dirty="0" smtClean="0">
                <a:solidFill>
                  <a:schemeClr val="tx1"/>
                </a:solidFill>
                <a:effectLst/>
                <a:latin typeface="+mn-lt"/>
                <a:ea typeface="+mn-ea"/>
                <a:cs typeface="+mn-cs"/>
              </a:rPr>
              <a:t>: Regular use can increase the risk of mental health problems, such as anxiety, depression, and psychosis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Anxiety and Depression</a:t>
            </a:r>
            <a:r>
              <a:rPr lang="en-US" sz="1200" b="0" i="0" kern="1200" dirty="0" smtClean="0">
                <a:solidFill>
                  <a:schemeClr val="tx1"/>
                </a:solidFill>
                <a:effectLst/>
                <a:latin typeface="+mn-lt"/>
                <a:ea typeface="+mn-ea"/>
                <a:cs typeface="+mn-cs"/>
              </a:rPr>
              <a:t>: Regular use of ketamine can exacerbate mental health issues. While ketamine is sometimes used in controlled medical settings to treat depression, its misuse can lead to increased anxiety and depressive symptoms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Psychosis</a:t>
            </a:r>
            <a:r>
              <a:rPr lang="en-US" sz="1200" b="0" i="0" kern="1200" dirty="0" smtClean="0">
                <a:solidFill>
                  <a:schemeClr val="tx1"/>
                </a:solidFill>
                <a:effectLst/>
                <a:latin typeface="+mn-lt"/>
                <a:ea typeface="+mn-ea"/>
                <a:cs typeface="+mn-cs"/>
              </a:rPr>
              <a:t>: High doses of ketamine can cause hallucinations and delusions, leading to a state known as a "K-hole," or “</a:t>
            </a:r>
            <a:r>
              <a:rPr lang="en-US" sz="1200" b="0" i="0" kern="1200" dirty="0" err="1" smtClean="0">
                <a:solidFill>
                  <a:schemeClr val="tx1"/>
                </a:solidFill>
                <a:effectLst/>
                <a:latin typeface="+mn-lt"/>
                <a:ea typeface="+mn-ea"/>
                <a:cs typeface="+mn-cs"/>
              </a:rPr>
              <a:t>ket</a:t>
            </a:r>
            <a:r>
              <a:rPr lang="en-US" sz="1200" b="0" i="0" kern="1200" dirty="0" smtClean="0">
                <a:solidFill>
                  <a:schemeClr val="tx1"/>
                </a:solidFill>
                <a:effectLst/>
                <a:latin typeface="+mn-lt"/>
                <a:ea typeface="+mn-ea"/>
                <a:cs typeface="+mn-cs"/>
              </a:rPr>
              <a:t> net” where users feel detached from reality. Chronic misuse can increase the risk of long-term psychotic disorders</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Legal Consequences</a:t>
            </a:r>
            <a:r>
              <a:rPr lang="en-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UK, ketamine is classified as a Class B controlled substance under the Misuse of Drugs Act 1971</a:t>
            </a:r>
          </a:p>
          <a:p>
            <a:r>
              <a:rPr lang="en-US" dirty="0" smtClean="0"/>
              <a:t>This classification indicates that while ketamine has some accepted medical uses, it also has a high potential for abuse.</a:t>
            </a:r>
          </a:p>
          <a:p>
            <a:r>
              <a:rPr lang="en-US" sz="1200" b="0" i="0" kern="1200" dirty="0" smtClean="0">
                <a:solidFill>
                  <a:schemeClr val="tx1"/>
                </a:solidFill>
                <a:effectLst/>
                <a:latin typeface="+mn-lt"/>
                <a:ea typeface="+mn-ea"/>
                <a:cs typeface="+mn-cs"/>
              </a:rPr>
              <a:t>Possession and use of ketamine without a prescription are illegal, leading to potential legal trouble</a:t>
            </a:r>
          </a:p>
          <a:p>
            <a:endParaRPr lang="en-US" sz="1200" b="0" i="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6</a:t>
            </a:fld>
            <a:endParaRPr lang="en-US"/>
          </a:p>
        </p:txBody>
      </p:sp>
    </p:spTree>
    <p:extLst>
      <p:ext uri="{BB962C8B-B14F-4D97-AF65-F5344CB8AC3E}">
        <p14:creationId xmlns:p14="http://schemas.microsoft.com/office/powerpoint/2010/main" val="369293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Use a whiteboard or flipchart ask young people to split the page/whiteboard in half and have two columns.</a:t>
            </a:r>
          </a:p>
          <a:p>
            <a:r>
              <a:rPr lang="en-GB" baseline="0" dirty="0" smtClean="0"/>
              <a:t>One </a:t>
            </a:r>
            <a:r>
              <a:rPr lang="en-GB" baseline="0" dirty="0" smtClean="0"/>
              <a:t>side with the title Short Term Effects and the other side with the heading, Long Term Effects. </a:t>
            </a:r>
            <a:endParaRPr lang="en-GB" baseline="0" dirty="0" smtClean="0"/>
          </a:p>
          <a:p>
            <a:r>
              <a:rPr lang="en-GB" baseline="0" dirty="0" smtClean="0"/>
              <a:t>Allow </a:t>
            </a:r>
            <a:r>
              <a:rPr lang="en-GB" baseline="0" dirty="0" smtClean="0"/>
              <a:t>young people to offer their own suggestions if they are comfortable. If not, ask them to identify if the examples below are short-term or long-term effects. </a:t>
            </a:r>
          </a:p>
          <a:p>
            <a:endParaRPr lang="en-GB" baseline="0" dirty="0" smtClean="0"/>
          </a:p>
          <a:p>
            <a:r>
              <a:rPr lang="en-GB" sz="1200" b="1" kern="1200" dirty="0" smtClean="0">
                <a:solidFill>
                  <a:schemeClr val="tx1"/>
                </a:solidFill>
                <a:effectLst/>
                <a:latin typeface="+mn-lt"/>
                <a:ea typeface="+mn-ea"/>
                <a:cs typeface="+mn-cs"/>
              </a:rPr>
              <a:t>Short-term Effects of Ketamine Use</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Ketamine, when used recreationally, can produce a range of immediate effects that can vary in intensity depending on the dose and the individual. Here are some of the common short-term effects:</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Hallucinations</a:t>
            </a:r>
            <a:r>
              <a:rPr lang="en-GB" sz="1200" kern="1200" dirty="0" smtClean="0">
                <a:solidFill>
                  <a:schemeClr val="tx1"/>
                </a:solidFill>
                <a:effectLst/>
                <a:latin typeface="+mn-lt"/>
                <a:ea typeface="+mn-ea"/>
                <a:cs typeface="+mn-cs"/>
              </a:rPr>
              <a:t>: Users may experience vivid visual and auditory hallucinations. These can range from pleasant and dream-like to disturbing and frightening</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Dissociation</a:t>
            </a:r>
            <a:r>
              <a:rPr lang="en-GB" sz="1200" kern="1200" dirty="0" smtClean="0">
                <a:solidFill>
                  <a:schemeClr val="tx1"/>
                </a:solidFill>
                <a:effectLst/>
                <a:latin typeface="+mn-lt"/>
                <a:ea typeface="+mn-ea"/>
                <a:cs typeface="+mn-cs"/>
              </a:rPr>
              <a:t>: Ketamine can cause a sense of detachment from reality, often described as an "out-of-body" experience. This dissociative effect can make users feel disconnected from their surroundings and themselves</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Impaired Motor Function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ketamine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a:t>
            </a:r>
            <a:r>
              <a:rPr lang="en-GB" sz="1200" kern="1200" dirty="0" smtClean="0">
                <a:solidFill>
                  <a:schemeClr val="tx1"/>
                </a:solidFill>
                <a:effectLst/>
                <a:latin typeface="+mn-lt"/>
                <a:ea typeface="+mn-ea"/>
                <a:cs typeface="+mn-cs"/>
              </a:rPr>
              <a:t>significantly impair motor skills, leading to difficulties in coordination and movement. Users may appear clumsy or unsteady on their feet</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Confusion and Disorientation</a:t>
            </a:r>
            <a:r>
              <a:rPr lang="en-GB" sz="1200" kern="1200" dirty="0" smtClean="0">
                <a:solidFill>
                  <a:schemeClr val="tx1"/>
                </a:solidFill>
                <a:effectLst/>
                <a:latin typeface="+mn-lt"/>
                <a:ea typeface="+mn-ea"/>
                <a:cs typeface="+mn-cs"/>
              </a:rPr>
              <a:t>: Ketamine can cause confusion and disorientation, making it difficult for users to think clearly or understand their environment</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Increased Heart Rate and Blood Pressure</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Ketamine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a:t>
            </a:r>
            <a:r>
              <a:rPr lang="en-GB" sz="1200" kern="1200" dirty="0" smtClean="0">
                <a:solidFill>
                  <a:schemeClr val="tx1"/>
                </a:solidFill>
                <a:effectLst/>
                <a:latin typeface="+mn-lt"/>
                <a:ea typeface="+mn-ea"/>
                <a:cs typeface="+mn-cs"/>
              </a:rPr>
              <a:t>cause a temporary increase in heart rate and blood pressure, which can be dangerous for individuals with pre-existing heart conditions</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Nausea and Vomiting</a:t>
            </a:r>
            <a:r>
              <a:rPr lang="en-GB" sz="1200" kern="1200" dirty="0" smtClean="0">
                <a:solidFill>
                  <a:schemeClr val="tx1"/>
                </a:solidFill>
                <a:effectLst/>
                <a:latin typeface="+mn-lt"/>
                <a:ea typeface="+mn-ea"/>
                <a:cs typeface="+mn-cs"/>
              </a:rPr>
              <a:t>: Some users may experience nausea and vomiting, especially at higher doses</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Euphoria and Relaxation</a:t>
            </a:r>
            <a:r>
              <a:rPr lang="en-GB" sz="1200" kern="1200" dirty="0" smtClean="0">
                <a:solidFill>
                  <a:schemeClr val="tx1"/>
                </a:solidFill>
                <a:effectLst/>
                <a:latin typeface="+mn-lt"/>
                <a:ea typeface="+mn-ea"/>
                <a:cs typeface="+mn-cs"/>
              </a:rPr>
              <a:t>: At lower doses, ketamine can induce feelings of euphoria and relaxation, which is one reason it is used recreationally</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effects typically begin within minutes of use and can last for about an hour, though some effects may linger longer. It's important to note that the unpredictability of these effects can make ketamine use particularly risky.</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05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Long-term Effects of Ketamine Use</a:t>
            </a:r>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Ketamine misuse can lead to several serious long-term health risks. Here are some of the most significant ones:</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Bladder and Kidney </a:t>
            </a:r>
            <a:r>
              <a:rPr lang="en-GB" sz="1200" b="1" kern="1200" dirty="0" smtClean="0">
                <a:solidFill>
                  <a:schemeClr val="tx1"/>
                </a:solidFill>
                <a:effectLst/>
                <a:latin typeface="+mn-lt"/>
                <a:ea typeface="+mn-ea"/>
                <a:cs typeface="+mn-cs"/>
              </a:rPr>
              <a:t>Damage</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Bladder </a:t>
            </a:r>
            <a:r>
              <a:rPr lang="en-GB" sz="1200" b="1" kern="1200" dirty="0" smtClean="0">
                <a:solidFill>
                  <a:schemeClr val="tx1"/>
                </a:solidFill>
                <a:effectLst/>
                <a:latin typeface="+mn-lt"/>
                <a:ea typeface="+mn-ea"/>
                <a:cs typeface="+mn-cs"/>
              </a:rPr>
              <a:t>Issues</a:t>
            </a:r>
            <a:r>
              <a:rPr lang="en-GB" sz="1200" kern="1200" dirty="0" smtClean="0">
                <a:solidFill>
                  <a:schemeClr val="tx1"/>
                </a:solidFill>
                <a:effectLst/>
                <a:latin typeface="+mn-lt"/>
                <a:ea typeface="+mn-ea"/>
                <a:cs typeface="+mn-cs"/>
              </a:rPr>
              <a:t>: Chronic ketamine use can cause a condition known as "ketamine bladder syndrome" or "ketamine cystitis," which includes symptoms like severe bladder pain, frequent urination, and </a:t>
            </a:r>
            <a:r>
              <a:rPr lang="en-GB" sz="1200" kern="1200" dirty="0" smtClean="0">
                <a:solidFill>
                  <a:schemeClr val="tx1"/>
                </a:solidFill>
                <a:effectLst/>
                <a:latin typeface="+mn-lt"/>
                <a:ea typeface="+mn-ea"/>
                <a:cs typeface="+mn-cs"/>
              </a:rPr>
              <a:t>incontinence</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Kidney </a:t>
            </a:r>
            <a:r>
              <a:rPr lang="en-GB" sz="1200" b="1" kern="1200" dirty="0" smtClean="0">
                <a:solidFill>
                  <a:schemeClr val="tx1"/>
                </a:solidFill>
                <a:effectLst/>
                <a:latin typeface="+mn-lt"/>
                <a:ea typeface="+mn-ea"/>
                <a:cs typeface="+mn-cs"/>
              </a:rPr>
              <a:t>Damage</a:t>
            </a:r>
            <a:r>
              <a:rPr lang="en-GB" sz="1200" kern="1200" dirty="0" smtClean="0">
                <a:solidFill>
                  <a:schemeClr val="tx1"/>
                </a:solidFill>
                <a:effectLst/>
                <a:latin typeface="+mn-lt"/>
                <a:ea typeface="+mn-ea"/>
                <a:cs typeface="+mn-cs"/>
              </a:rPr>
              <a:t>: Long-term use can also lead to kidney damage, which may result in chronic kidney disease and impaired kidney function</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Cognitive </a:t>
            </a:r>
            <a:r>
              <a:rPr lang="en-GB" sz="1200" b="1" kern="1200" dirty="0" smtClean="0">
                <a:solidFill>
                  <a:schemeClr val="tx1"/>
                </a:solidFill>
                <a:effectLst/>
                <a:latin typeface="+mn-lt"/>
                <a:ea typeface="+mn-ea"/>
                <a:cs typeface="+mn-cs"/>
              </a:rPr>
              <a:t>Impairment</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Memory </a:t>
            </a:r>
            <a:r>
              <a:rPr lang="en-GB" sz="1200" b="1" kern="1200" dirty="0" smtClean="0">
                <a:solidFill>
                  <a:schemeClr val="tx1"/>
                </a:solidFill>
                <a:effectLst/>
                <a:latin typeface="+mn-lt"/>
                <a:ea typeface="+mn-ea"/>
                <a:cs typeface="+mn-cs"/>
              </a:rPr>
              <a:t>Problems</a:t>
            </a:r>
            <a:r>
              <a:rPr lang="en-GB" sz="1200" kern="1200" dirty="0" smtClean="0">
                <a:solidFill>
                  <a:schemeClr val="tx1"/>
                </a:solidFill>
                <a:effectLst/>
                <a:latin typeface="+mn-lt"/>
                <a:ea typeface="+mn-ea"/>
                <a:cs typeface="+mn-cs"/>
              </a:rPr>
              <a:t>: Regular ketamine use can impair both short-term and long-term memory. Users may find it difficult to recall recent events or learn new </a:t>
            </a:r>
            <a:r>
              <a:rPr lang="en-GB" sz="1200" kern="1200" dirty="0" smtClean="0">
                <a:solidFill>
                  <a:schemeClr val="tx1"/>
                </a:solidFill>
                <a:effectLst/>
                <a:latin typeface="+mn-lt"/>
                <a:ea typeface="+mn-ea"/>
                <a:cs typeface="+mn-cs"/>
              </a:rPr>
              <a:t>information</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Cognitive </a:t>
            </a:r>
            <a:r>
              <a:rPr lang="en-GB" sz="1200" b="1" kern="1200" dirty="0" smtClean="0">
                <a:solidFill>
                  <a:schemeClr val="tx1"/>
                </a:solidFill>
                <a:effectLst/>
                <a:latin typeface="+mn-lt"/>
                <a:ea typeface="+mn-ea"/>
                <a:cs typeface="+mn-cs"/>
              </a:rPr>
              <a:t>Decline</a:t>
            </a:r>
            <a:r>
              <a:rPr lang="en-GB" sz="1200" kern="1200" dirty="0" smtClean="0">
                <a:solidFill>
                  <a:schemeClr val="tx1"/>
                </a:solidFill>
                <a:effectLst/>
                <a:latin typeface="+mn-lt"/>
                <a:ea typeface="+mn-ea"/>
                <a:cs typeface="+mn-cs"/>
              </a:rPr>
              <a:t>: Prolonged use can lead to broader cognitive deficits, affecting attention, problem-solving skills, and overall mental function</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Addiction</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Dependence</a:t>
            </a:r>
            <a:r>
              <a:rPr lang="en-GB" sz="1200" kern="1200" dirty="0" smtClean="0">
                <a:solidFill>
                  <a:schemeClr val="tx1"/>
                </a:solidFill>
                <a:effectLst/>
                <a:latin typeface="+mn-lt"/>
                <a:ea typeface="+mn-ea"/>
                <a:cs typeface="+mn-cs"/>
              </a:rPr>
              <a:t>: Ketamine has addictive properties, and users can develop a psychological dependence on the drug. This means they may feel compelled to use it regularly despite knowing the </a:t>
            </a:r>
            <a:r>
              <a:rPr lang="en-GB" sz="1200" kern="1200" dirty="0" smtClean="0">
                <a:solidFill>
                  <a:schemeClr val="tx1"/>
                </a:solidFill>
                <a:effectLst/>
                <a:latin typeface="+mn-lt"/>
                <a:ea typeface="+mn-ea"/>
                <a:cs typeface="+mn-cs"/>
              </a:rPr>
              <a:t>risks</a:t>
            </a:r>
            <a:endParaRPr lang="en-GB"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Tolerance </a:t>
            </a:r>
            <a:r>
              <a:rPr lang="en-GB" sz="1200" b="1" kern="1200" dirty="0" smtClean="0">
                <a:solidFill>
                  <a:schemeClr val="tx1"/>
                </a:solidFill>
                <a:effectLst/>
                <a:latin typeface="+mn-lt"/>
                <a:ea typeface="+mn-ea"/>
                <a:cs typeface="+mn-cs"/>
              </a:rPr>
              <a:t>and Withdrawal</a:t>
            </a:r>
            <a:r>
              <a:rPr lang="en-GB" sz="1200" kern="1200" dirty="0" smtClean="0">
                <a:solidFill>
                  <a:schemeClr val="tx1"/>
                </a:solidFill>
                <a:effectLst/>
                <a:latin typeface="+mn-lt"/>
                <a:ea typeface="+mn-ea"/>
                <a:cs typeface="+mn-cs"/>
              </a:rPr>
              <a:t>: Over time, users may need higher doses to achieve the same effects, leading to increased risk of overdose. Withdrawal symptoms can include cravings, anxiety, and </a:t>
            </a:r>
            <a:r>
              <a:rPr lang="en-GB" sz="1200" kern="1200" dirty="0" smtClean="0">
                <a:solidFill>
                  <a:schemeClr val="tx1"/>
                </a:solidFill>
                <a:effectLst/>
                <a:latin typeface="+mn-lt"/>
                <a:ea typeface="+mn-ea"/>
                <a:cs typeface="+mn-cs"/>
              </a:rPr>
              <a:t>depression</a:t>
            </a:r>
          </a:p>
          <a:p>
            <a:pPr marL="0" lvl="0" indent="0">
              <a:buFont typeface="Arial" panose="020B0604020202020204" pitchFamily="34" charset="0"/>
              <a:buNone/>
            </a:pP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Understanding these risks is crucial for making informed decisions about drug use and seeking help if needed. If you or someone you know is struggling with ketamine misuse, it's important to reach out to professionals for support.</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13CB0AA-B8B0-A145-9CBA-805239FC99BD}" type="slidenum">
              <a:rPr lang="en-US" smtClean="0"/>
              <a:t>7</a:t>
            </a:fld>
            <a:endParaRPr lang="en-US"/>
          </a:p>
        </p:txBody>
      </p:sp>
    </p:spTree>
    <p:extLst>
      <p:ext uri="{BB962C8B-B14F-4D97-AF65-F5344CB8AC3E}">
        <p14:creationId xmlns:p14="http://schemas.microsoft.com/office/powerpoint/2010/main" val="346811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Legal Consequences of Ketamine Possession and Use in the UK</a:t>
            </a:r>
          </a:p>
          <a:p>
            <a:endParaRPr lang="en-GB" sz="105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UK, ketamine is classified as a </a:t>
            </a:r>
            <a:r>
              <a:rPr lang="en-GB" sz="1200" b="1" kern="1200" dirty="0" smtClean="0">
                <a:solidFill>
                  <a:schemeClr val="tx1"/>
                </a:solidFill>
                <a:effectLst/>
                <a:latin typeface="+mn-lt"/>
                <a:ea typeface="+mn-ea"/>
                <a:cs typeface="+mn-cs"/>
              </a:rPr>
              <a:t>Class B drug</a:t>
            </a:r>
            <a:r>
              <a:rPr lang="en-GB" sz="1200" kern="1200" dirty="0" smtClean="0">
                <a:solidFill>
                  <a:schemeClr val="tx1"/>
                </a:solidFill>
                <a:effectLst/>
                <a:latin typeface="+mn-lt"/>
                <a:ea typeface="+mn-ea"/>
                <a:cs typeface="+mn-cs"/>
              </a:rPr>
              <a:t> under the Misuse of Drugs Act 1971.This classification means that it is illegal to possess, produce, or supply ketamine without a prescription.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Here </a:t>
            </a:r>
            <a:r>
              <a:rPr lang="en-GB" sz="1200" b="1" kern="1200" dirty="0" smtClean="0">
                <a:solidFill>
                  <a:schemeClr val="tx1"/>
                </a:solidFill>
                <a:effectLst/>
                <a:latin typeface="+mn-lt"/>
                <a:ea typeface="+mn-ea"/>
                <a:cs typeface="+mn-cs"/>
              </a:rPr>
              <a:t>are the key legal implications:</a:t>
            </a:r>
            <a:endParaRPr lang="en-GB" sz="14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Possession</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Penalties</a:t>
            </a:r>
            <a:r>
              <a:rPr lang="en-GB" sz="1200" kern="1200" dirty="0" smtClean="0">
                <a:solidFill>
                  <a:schemeClr val="tx1"/>
                </a:solidFill>
                <a:effectLst/>
                <a:latin typeface="+mn-lt"/>
                <a:ea typeface="+mn-ea"/>
                <a:cs typeface="+mn-cs"/>
              </a:rPr>
              <a:t>: If you are caught in possession of ketamine without a prescription, you could face up to </a:t>
            </a:r>
            <a:r>
              <a:rPr lang="en-GB" sz="1200" b="1" kern="1200" dirty="0" smtClean="0">
                <a:solidFill>
                  <a:schemeClr val="tx1"/>
                </a:solidFill>
                <a:effectLst/>
                <a:latin typeface="+mn-lt"/>
                <a:ea typeface="+mn-ea"/>
                <a:cs typeface="+mn-cs"/>
              </a:rPr>
              <a:t>5 years in prison</a:t>
            </a:r>
            <a:r>
              <a:rPr lang="en-GB" sz="1200" kern="1200" dirty="0" smtClean="0">
                <a:solidFill>
                  <a:schemeClr val="tx1"/>
                </a:solidFill>
                <a:effectLst/>
                <a:latin typeface="+mn-lt"/>
                <a:ea typeface="+mn-ea"/>
                <a:cs typeface="+mn-cs"/>
              </a:rPr>
              <a:t>, an </a:t>
            </a:r>
            <a:r>
              <a:rPr lang="en-GB" sz="1200" b="1" kern="1200" dirty="0" smtClean="0">
                <a:solidFill>
                  <a:schemeClr val="tx1"/>
                </a:solidFill>
                <a:effectLst/>
                <a:latin typeface="+mn-lt"/>
                <a:ea typeface="+mn-ea"/>
                <a:cs typeface="+mn-cs"/>
              </a:rPr>
              <a:t>unlimited fine</a:t>
            </a:r>
            <a:r>
              <a:rPr lang="en-GB" sz="1200" kern="1200" dirty="0" smtClean="0">
                <a:solidFill>
                  <a:schemeClr val="tx1"/>
                </a:solidFill>
                <a:effectLst/>
                <a:latin typeface="+mn-lt"/>
                <a:ea typeface="+mn-ea"/>
                <a:cs typeface="+mn-cs"/>
              </a:rPr>
              <a:t>, or both</a:t>
            </a:r>
            <a:endParaRPr lang="en-GB" sz="14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Supply and </a:t>
            </a:r>
            <a:r>
              <a:rPr lang="en-GB" sz="1200" b="1" kern="1200" dirty="0" smtClean="0">
                <a:solidFill>
                  <a:schemeClr val="tx1"/>
                </a:solidFill>
                <a:effectLst/>
                <a:latin typeface="+mn-lt"/>
                <a:ea typeface="+mn-ea"/>
                <a:cs typeface="+mn-cs"/>
              </a:rPr>
              <a:t>Production</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Penalties</a:t>
            </a:r>
            <a:r>
              <a:rPr lang="en-GB" sz="1200" kern="1200" dirty="0" smtClean="0">
                <a:solidFill>
                  <a:schemeClr val="tx1"/>
                </a:solidFill>
                <a:effectLst/>
                <a:latin typeface="+mn-lt"/>
                <a:ea typeface="+mn-ea"/>
                <a:cs typeface="+mn-cs"/>
              </a:rPr>
              <a:t>: Supplying or producing ketamine can result in much harsher penalties, including up to </a:t>
            </a:r>
            <a:r>
              <a:rPr lang="en-GB" sz="1200" b="1" kern="1200" dirty="0" smtClean="0">
                <a:solidFill>
                  <a:schemeClr val="tx1"/>
                </a:solidFill>
                <a:effectLst/>
                <a:latin typeface="+mn-lt"/>
                <a:ea typeface="+mn-ea"/>
                <a:cs typeface="+mn-cs"/>
              </a:rPr>
              <a:t>14 years in prison</a:t>
            </a:r>
            <a:r>
              <a:rPr lang="en-GB" sz="1200" kern="1200" dirty="0" smtClean="0">
                <a:solidFill>
                  <a:schemeClr val="tx1"/>
                </a:solidFill>
                <a:effectLst/>
                <a:latin typeface="+mn-lt"/>
                <a:ea typeface="+mn-ea"/>
                <a:cs typeface="+mn-cs"/>
              </a:rPr>
              <a:t>, an </a:t>
            </a:r>
            <a:r>
              <a:rPr lang="en-GB" sz="1200" b="1" kern="1200" dirty="0" smtClean="0">
                <a:solidFill>
                  <a:schemeClr val="tx1"/>
                </a:solidFill>
                <a:effectLst/>
                <a:latin typeface="+mn-lt"/>
                <a:ea typeface="+mn-ea"/>
                <a:cs typeface="+mn-cs"/>
              </a:rPr>
              <a:t>unlimited fine</a:t>
            </a:r>
            <a:r>
              <a:rPr lang="en-GB" sz="1200" kern="1200" dirty="0" smtClean="0">
                <a:solidFill>
                  <a:schemeClr val="tx1"/>
                </a:solidFill>
                <a:effectLst/>
                <a:latin typeface="+mn-lt"/>
                <a:ea typeface="+mn-ea"/>
                <a:cs typeface="+mn-cs"/>
              </a:rPr>
              <a:t>, or both</a:t>
            </a:r>
            <a:endParaRPr lang="en-GB" sz="14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Legal </a:t>
            </a:r>
            <a:r>
              <a:rPr lang="en-GB" sz="1200" b="1" kern="1200" dirty="0" smtClean="0">
                <a:solidFill>
                  <a:schemeClr val="tx1"/>
                </a:solidFill>
                <a:effectLst/>
                <a:latin typeface="+mn-lt"/>
                <a:ea typeface="+mn-ea"/>
                <a:cs typeface="+mn-cs"/>
              </a:rPr>
              <a:t>Use</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Medical </a:t>
            </a:r>
            <a:r>
              <a:rPr lang="en-GB" sz="1200" b="1" kern="1200" dirty="0" smtClean="0">
                <a:solidFill>
                  <a:schemeClr val="tx1"/>
                </a:solidFill>
                <a:effectLst/>
                <a:latin typeface="+mn-lt"/>
                <a:ea typeface="+mn-ea"/>
                <a:cs typeface="+mn-cs"/>
              </a:rPr>
              <a:t>Use</a:t>
            </a:r>
            <a:r>
              <a:rPr lang="en-GB" sz="1200" kern="1200" dirty="0" smtClean="0">
                <a:solidFill>
                  <a:schemeClr val="tx1"/>
                </a:solidFill>
                <a:effectLst/>
                <a:latin typeface="+mn-lt"/>
                <a:ea typeface="+mn-ea"/>
                <a:cs typeface="+mn-cs"/>
              </a:rPr>
              <a:t>: Ketamine is still legally used in medical settings for its </a:t>
            </a:r>
            <a:r>
              <a:rPr lang="en-GB" sz="1200" kern="1200" dirty="0" err="1" smtClean="0">
                <a:solidFill>
                  <a:schemeClr val="tx1"/>
                </a:solidFill>
                <a:effectLst/>
                <a:latin typeface="+mn-lt"/>
                <a:ea typeface="+mn-ea"/>
                <a:cs typeface="+mn-cs"/>
              </a:rPr>
              <a:t>anesthetic</a:t>
            </a:r>
            <a:r>
              <a:rPr lang="en-GB" sz="1200" kern="1200" dirty="0" smtClean="0">
                <a:solidFill>
                  <a:schemeClr val="tx1"/>
                </a:solidFill>
                <a:effectLst/>
                <a:latin typeface="+mn-lt"/>
                <a:ea typeface="+mn-ea"/>
                <a:cs typeface="+mn-cs"/>
              </a:rPr>
              <a:t> and pain-relief properties. Licensed practitioners can prescribe and administer ketamine under strict regulations</a:t>
            </a:r>
          </a:p>
          <a:p>
            <a:pPr lvl="1"/>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Understanding these legal consequences is crucial for making informed decisions about drug use. If you or someone you know is struggling with ketamine misuse, it's important to seek help from professionals.</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8</a:t>
            </a:fld>
            <a:endParaRPr lang="en-US"/>
          </a:p>
        </p:txBody>
      </p:sp>
    </p:spTree>
    <p:extLst>
      <p:ext uri="{BB962C8B-B14F-4D97-AF65-F5344CB8AC3E}">
        <p14:creationId xmlns:p14="http://schemas.microsoft.com/office/powerpoint/2010/main" val="212403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HAND CASE STUDY EXAMPLES OUT TO YOUNG PEOPLE – Can</a:t>
            </a:r>
            <a:r>
              <a:rPr lang="en-GB" sz="1200" b="1" kern="1200" baseline="0" dirty="0" smtClean="0">
                <a:solidFill>
                  <a:schemeClr val="tx1"/>
                </a:solidFill>
                <a:effectLst/>
                <a:latin typeface="+mn-lt"/>
                <a:ea typeface="+mn-ea"/>
                <a:cs typeface="+mn-cs"/>
              </a:rPr>
              <a:t> be completed in pairs or small groups.</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Case Study 1: Mark's Struggle with Ketamine Misuse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Background</a:t>
            </a:r>
            <a:r>
              <a:rPr lang="en-GB" sz="1200" kern="1200" dirty="0" smtClean="0">
                <a:solidFill>
                  <a:schemeClr val="tx1"/>
                </a:solidFill>
                <a:effectLst/>
                <a:latin typeface="+mn-lt"/>
                <a:ea typeface="+mn-ea"/>
                <a:cs typeface="+mn-cs"/>
              </a:rPr>
              <a:t>: Mark, a 19-year-old college student, started using ketamine at parties. Initially, he used it occasionally to fit in with his friends and escape academic pressures. Over time, his use became more frequent.</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Impact</a:t>
            </a:r>
            <a:r>
              <a:rPr lang="en-GB" sz="1200" kern="1200" dirty="0" smtClean="0">
                <a:solidFill>
                  <a:schemeClr val="tx1"/>
                </a:solidFill>
                <a:effectLst/>
                <a:latin typeface="+mn-lt"/>
                <a:ea typeface="+mn-ea"/>
                <a:cs typeface="+mn-cs"/>
              </a:rPr>
              <a:t>:</a:t>
            </a:r>
          </a:p>
          <a:p>
            <a:pPr lvl="0"/>
            <a:r>
              <a:rPr lang="en-GB" sz="1200" b="1" kern="1200" dirty="0" smtClean="0">
                <a:solidFill>
                  <a:schemeClr val="tx1"/>
                </a:solidFill>
                <a:effectLst/>
                <a:latin typeface="+mn-lt"/>
                <a:ea typeface="+mn-ea"/>
                <a:cs typeface="+mn-cs"/>
              </a:rPr>
              <a:t>Health Issues</a:t>
            </a:r>
            <a:r>
              <a:rPr lang="en-GB" sz="1200" kern="1200" dirty="0" smtClean="0">
                <a:solidFill>
                  <a:schemeClr val="tx1"/>
                </a:solidFill>
                <a:effectLst/>
                <a:latin typeface="+mn-lt"/>
                <a:ea typeface="+mn-ea"/>
                <a:cs typeface="+mn-cs"/>
              </a:rPr>
              <a:t>: Mark began experiencing severe bladder pain and frequent urination, symptoms of ketamine bladder syndrome. He also had memory problems and difficulty concentrating.</a:t>
            </a:r>
          </a:p>
          <a:p>
            <a:pPr lvl="0"/>
            <a:r>
              <a:rPr lang="en-GB" sz="1200" b="1" kern="1200" dirty="0" smtClean="0">
                <a:solidFill>
                  <a:schemeClr val="tx1"/>
                </a:solidFill>
                <a:effectLst/>
                <a:latin typeface="+mn-lt"/>
                <a:ea typeface="+mn-ea"/>
                <a:cs typeface="+mn-cs"/>
              </a:rPr>
              <a:t>Academic Decline</a:t>
            </a:r>
            <a:r>
              <a:rPr lang="en-GB" sz="1200" kern="1200" dirty="0" smtClean="0">
                <a:solidFill>
                  <a:schemeClr val="tx1"/>
                </a:solidFill>
                <a:effectLst/>
                <a:latin typeface="+mn-lt"/>
                <a:ea typeface="+mn-ea"/>
                <a:cs typeface="+mn-cs"/>
              </a:rPr>
              <a:t>: His grades dropped significantly as he struggled to keep up with his coursework.</a:t>
            </a:r>
          </a:p>
          <a:p>
            <a:pPr lvl="0"/>
            <a:r>
              <a:rPr lang="en-GB" sz="1200" b="1" kern="1200" dirty="0" smtClean="0">
                <a:solidFill>
                  <a:schemeClr val="tx1"/>
                </a:solidFill>
                <a:effectLst/>
                <a:latin typeface="+mn-lt"/>
                <a:ea typeface="+mn-ea"/>
                <a:cs typeface="+mn-cs"/>
              </a:rPr>
              <a:t>Social Isolation</a:t>
            </a:r>
            <a:r>
              <a:rPr lang="en-GB" sz="1200" kern="1200" dirty="0" smtClean="0">
                <a:solidFill>
                  <a:schemeClr val="tx1"/>
                </a:solidFill>
                <a:effectLst/>
                <a:latin typeface="+mn-lt"/>
                <a:ea typeface="+mn-ea"/>
                <a:cs typeface="+mn-cs"/>
              </a:rPr>
              <a:t>: Mark's relationships with friends and family deteriorated. He became increasingly isolated and withdrawn.</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Resolution</a:t>
            </a:r>
            <a:r>
              <a:rPr lang="en-GB" sz="1200" kern="1200" dirty="0" smtClean="0">
                <a:solidFill>
                  <a:schemeClr val="tx1"/>
                </a:solidFill>
                <a:effectLst/>
                <a:latin typeface="+mn-lt"/>
                <a:ea typeface="+mn-ea"/>
                <a:cs typeface="+mn-cs"/>
              </a:rPr>
              <a:t>:</a:t>
            </a:r>
          </a:p>
          <a:p>
            <a:pPr lvl="0"/>
            <a:r>
              <a:rPr lang="en-GB" sz="1200" b="1" kern="1200" dirty="0" smtClean="0">
                <a:solidFill>
                  <a:schemeClr val="tx1"/>
                </a:solidFill>
                <a:effectLst/>
                <a:latin typeface="+mn-lt"/>
                <a:ea typeface="+mn-ea"/>
                <a:cs typeface="+mn-cs"/>
              </a:rPr>
              <a:t>Seeking </a:t>
            </a:r>
            <a:r>
              <a:rPr lang="en-GB" sz="1200" b="1" kern="1200" dirty="0" smtClean="0">
                <a:solidFill>
                  <a:schemeClr val="tx1"/>
                </a:solidFill>
                <a:effectLst/>
                <a:latin typeface="+mn-lt"/>
                <a:ea typeface="+mn-ea"/>
                <a:cs typeface="+mn-cs"/>
              </a:rPr>
              <a:t>Help</a:t>
            </a:r>
            <a:r>
              <a:rPr lang="en-GB" sz="1200" kern="1200" dirty="0" smtClean="0">
                <a:solidFill>
                  <a:schemeClr val="tx1"/>
                </a:solidFill>
                <a:effectLst/>
                <a:latin typeface="+mn-lt"/>
                <a:ea typeface="+mn-ea"/>
                <a:cs typeface="+mn-cs"/>
              </a:rPr>
              <a:t>: After a severe episode of bladder pain, Mark sought medical help and was diagnosed with ketamine bladder syndrome. He also started attending counselling sessions to address his addiction.</a:t>
            </a:r>
          </a:p>
          <a:p>
            <a:pPr lvl="0"/>
            <a:r>
              <a:rPr lang="en-GB" sz="1200" b="1" kern="1200" dirty="0" smtClean="0">
                <a:solidFill>
                  <a:schemeClr val="tx1"/>
                </a:solidFill>
                <a:effectLst/>
                <a:latin typeface="+mn-lt"/>
                <a:ea typeface="+mn-ea"/>
                <a:cs typeface="+mn-cs"/>
              </a:rPr>
              <a:t>Recovery</a:t>
            </a:r>
            <a:r>
              <a:rPr lang="en-GB" sz="1200" kern="1200" dirty="0" smtClean="0">
                <a:solidFill>
                  <a:schemeClr val="tx1"/>
                </a:solidFill>
                <a:effectLst/>
                <a:latin typeface="+mn-lt"/>
                <a:ea typeface="+mn-ea"/>
                <a:cs typeface="+mn-cs"/>
              </a:rPr>
              <a:t>: With support from healthcare, specialist substance professionals and his family, Mark gradually reduced his ketamine use and focused on his recovery. He joined a support group for young people dealing with substance misuse</a:t>
            </a:r>
            <a:r>
              <a:rPr lang="en-GB" sz="1200" kern="1200" dirty="0" smtClean="0">
                <a:solidFill>
                  <a:schemeClr val="tx1"/>
                </a:solidFill>
                <a:effectLst/>
                <a:latin typeface="+mn-lt"/>
                <a:ea typeface="+mn-ea"/>
                <a:cs typeface="+mn-cs"/>
              </a:rPr>
              <a:t>.</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Ask the students these questions</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were the main factors that led Mark to start using Ketamine?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How did Ketamine misuse affected Mark’s relationships and daily life?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steps did Mark</a:t>
            </a:r>
            <a:r>
              <a:rPr lang="en-GB" sz="1200" b="0" baseline="0" dirty="0" smtClean="0">
                <a:solidFill>
                  <a:schemeClr val="tx1"/>
                </a:solidFill>
                <a:latin typeface="Calibri" panose="020F0502020204030204" pitchFamily="34" charset="0"/>
                <a:cs typeface="Calibri" panose="020F0502020204030204" pitchFamily="34" charset="0"/>
              </a:rPr>
              <a:t> </a:t>
            </a:r>
            <a:r>
              <a:rPr lang="en-GB" sz="1200" b="0" dirty="0" smtClean="0">
                <a:solidFill>
                  <a:schemeClr val="tx1"/>
                </a:solidFill>
                <a:latin typeface="Calibri" panose="020F0502020204030204" pitchFamily="34" charset="0"/>
                <a:cs typeface="Calibri" panose="020F0502020204030204" pitchFamily="34" charset="0"/>
              </a:rPr>
              <a:t>take to seek help and begin their recovery?</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Why is it important to have a support network when dealing with substance misuse?</a:t>
            </a:r>
          </a:p>
          <a:p>
            <a:pPr marL="342900" indent="-342900">
              <a:buFont typeface="+mj-lt"/>
              <a:buAutoNum type="arabicPeriod"/>
            </a:pPr>
            <a:r>
              <a:rPr lang="en-GB" sz="1200" b="0" dirty="0" smtClean="0">
                <a:solidFill>
                  <a:schemeClr val="tx1"/>
                </a:solidFill>
                <a:latin typeface="Calibri" panose="020F0502020204030204" pitchFamily="34" charset="0"/>
                <a:cs typeface="Calibri" panose="020F0502020204030204" pitchFamily="34" charset="0"/>
              </a:rPr>
              <a:t>What can you do if you or someone you know is struggling with substance misuse?</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3CB0AA-B8B0-A145-9CBA-805239FC99BD}" type="slidenum">
              <a:rPr lang="en-US" smtClean="0"/>
              <a:t>9</a:t>
            </a:fld>
            <a:endParaRPr lang="en-US"/>
          </a:p>
        </p:txBody>
      </p:sp>
    </p:spTree>
    <p:extLst>
      <p:ext uri="{BB962C8B-B14F-4D97-AF65-F5344CB8AC3E}">
        <p14:creationId xmlns:p14="http://schemas.microsoft.com/office/powerpoint/2010/main" val="190022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38413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325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ACT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4282500"/>
          </a:xfrm>
          <a:prstGeom prst="rect">
            <a:avLst/>
          </a:prstGeom>
        </p:spPr>
        <p:txBody>
          <a:bodyPr anchor="ctr"/>
          <a:lstStyle>
            <a:lvl1pPr marL="0" indent="0">
              <a:buNone/>
              <a:defRPr sz="60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15209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287319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7381" y="476672"/>
            <a:ext cx="11233248"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351750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COLUMN SLIDE">
    <p:spTree>
      <p:nvGrpSpPr>
        <p:cNvPr id="1" name=""/>
        <p:cNvGrpSpPr/>
        <p:nvPr/>
      </p:nvGrpSpPr>
      <p:grpSpPr>
        <a:xfrm>
          <a:off x="0" y="0"/>
          <a:ext cx="0" cy="0"/>
          <a:chOff x="0" y="0"/>
          <a:chExt cx="0" cy="0"/>
        </a:xfrm>
      </p:grpSpPr>
      <p:sp>
        <p:nvSpPr>
          <p:cNvPr id="3" name="Content Placeholder 4"/>
          <p:cNvSpPr>
            <a:spLocks noGrp="1"/>
          </p:cNvSpPr>
          <p:nvPr>
            <p:ph sz="half" idx="2"/>
          </p:nvPr>
        </p:nvSpPr>
        <p:spPr>
          <a:xfrm>
            <a:off x="6197600" y="1738860"/>
            <a:ext cx="5384800" cy="4354510"/>
          </a:xfrm>
          <a:prstGeom prst="rect">
            <a:avLst/>
          </a:prstGeom>
        </p:spPr>
        <p:txBody>
          <a:bodyPr/>
          <a:lstStyle>
            <a:lvl1pPr marL="0" indent="0">
              <a:buNone/>
              <a:defRPr sz="1800" b="0">
                <a:solidFill>
                  <a:srgbClr val="002D47"/>
                </a:solidFill>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1"/>
          </p:nvPr>
        </p:nvSpPr>
        <p:spPr>
          <a:xfrm>
            <a:off x="609600" y="1738860"/>
            <a:ext cx="5384800" cy="4354510"/>
          </a:xfrm>
          <a:prstGeom prst="rect">
            <a:avLst/>
          </a:prstGeom>
        </p:spPr>
        <p:txBody>
          <a:bodyPr/>
          <a:lstStyle>
            <a:lvl1pPr marL="0" indent="0">
              <a:buNone/>
              <a:defRPr sz="1800" b="0" baseline="0">
                <a:solidFill>
                  <a:srgbClr val="002D47"/>
                </a:solidFill>
              </a:defRPr>
            </a:lvl1pPr>
          </a:lstStyle>
          <a:p>
            <a:pPr lvl="0"/>
            <a:r>
              <a:rPr lang="en-GB"/>
              <a:t>Click to edit Master text styles</a:t>
            </a:r>
          </a:p>
        </p:txBody>
      </p:sp>
      <p:sp>
        <p:nvSpPr>
          <p:cNvPr id="5"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Tree>
    <p:extLst>
      <p:ext uri="{BB962C8B-B14F-4D97-AF65-F5344CB8AC3E}">
        <p14:creationId xmlns:p14="http://schemas.microsoft.com/office/powerpoint/2010/main" val="41017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AGRAM /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590727" y="923510"/>
            <a:ext cx="10978035" cy="633230"/>
          </a:xfrm>
          <a:prstGeom prst="rect">
            <a:avLst/>
          </a:prstGeom>
        </p:spPr>
        <p:txBody>
          <a:bodyPr/>
          <a:lstStyle>
            <a:lvl1pPr algn="l">
              <a:defRPr sz="2400" b="1">
                <a:solidFill>
                  <a:srgbClr val="87005B"/>
                </a:solidFill>
              </a:defRPr>
            </a:lvl1pPr>
          </a:lstStyle>
          <a:p>
            <a:r>
              <a:rPr lang="en-GB"/>
              <a:t>Click to edit Master title style</a:t>
            </a:r>
            <a:endParaRPr lang="en-GB" dirty="0"/>
          </a:p>
        </p:txBody>
      </p:sp>
      <p:sp>
        <p:nvSpPr>
          <p:cNvPr id="5" name="Content Placeholder 3"/>
          <p:cNvSpPr>
            <a:spLocks noGrp="1"/>
          </p:cNvSpPr>
          <p:nvPr>
            <p:ph sz="half" idx="1"/>
          </p:nvPr>
        </p:nvSpPr>
        <p:spPr>
          <a:xfrm>
            <a:off x="623240" y="1738860"/>
            <a:ext cx="10945520" cy="538012"/>
          </a:xfrm>
          <a:prstGeom prst="rect">
            <a:avLst/>
          </a:prstGeom>
        </p:spPr>
        <p:txBody>
          <a:bodyPr anchor="ctr"/>
          <a:lstStyle>
            <a:lvl1pPr marL="0" indent="0">
              <a:buNone/>
              <a:defRPr sz="18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5843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6" r:id="rId2"/>
    <p:sldLayoutId id="2147483662" r:id="rId3"/>
    <p:sldLayoutId id="2147483665" r:id="rId4"/>
    <p:sldLayoutId id="2147483680" r:id="rId5"/>
    <p:sldLayoutId id="2147483681" r:id="rId6"/>
    <p:sldLayoutId id="2147483682" r:id="rId7"/>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talktofrank.com/drug/ketamine" TargetMode="External"/><Relationship Id="rId4" Type="http://schemas.openxmlformats.org/officeDocument/2006/relationships/hyperlink" Target="https://www.blackpool.gov.uk/Residents/Health-and-social-care/Children-and-families/Early-support/Substance-misuse-and-sexual-health-service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Subtitle 5">
            <a:extLst>
              <a:ext uri="{FF2B5EF4-FFF2-40B4-BE49-F238E27FC236}">
                <a16:creationId xmlns:a16="http://schemas.microsoft.com/office/drawing/2014/main" id="{48E7E470-9488-AA67-C72D-5E9BEF05E7B5}"/>
              </a:ext>
            </a:extLst>
          </p:cNvPr>
          <p:cNvSpPr>
            <a:spLocks noGrp="1"/>
          </p:cNvSpPr>
          <p:nvPr>
            <p:ph type="subTitle" idx="1"/>
          </p:nvPr>
        </p:nvSpPr>
        <p:spPr bwMode="auto">
          <a:xfrm>
            <a:off x="527381" y="476672"/>
            <a:ext cx="11233248"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4800" dirty="0" smtClean="0">
                <a:solidFill>
                  <a:srgbClr val="8A0066"/>
                </a:solidFill>
                <a:latin typeface="Calibri" panose="020F0502020204030204" pitchFamily="34" charset="0"/>
                <a:cs typeface="Calibri" panose="020F0502020204030204" pitchFamily="34" charset="0"/>
              </a:rPr>
              <a:t>Ketamine </a:t>
            </a:r>
          </a:p>
          <a:p>
            <a:r>
              <a:rPr lang="en-GB" altLang="en-US" sz="4800" dirty="0" smtClean="0">
                <a:solidFill>
                  <a:srgbClr val="8A0066"/>
                </a:solidFill>
                <a:latin typeface="Calibri" panose="020F0502020204030204" pitchFamily="34" charset="0"/>
                <a:cs typeface="Calibri" panose="020F0502020204030204" pitchFamily="34" charset="0"/>
              </a:rPr>
              <a:t>January, 2025</a:t>
            </a:r>
            <a:endParaRPr lang="en-GB" altLang="en-US" sz="480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4789466" y="2019922"/>
            <a:ext cx="2160240" cy="2305222"/>
          </a:xfrm>
          <a:prstGeom prst="rect">
            <a:avLst/>
          </a:prstGeom>
        </p:spPr>
      </p:pic>
      <p:pic>
        <p:nvPicPr>
          <p:cNvPr id="2" name="Picture 1"/>
          <p:cNvPicPr>
            <a:picLocks noChangeAspect="1"/>
          </p:cNvPicPr>
          <p:nvPr/>
        </p:nvPicPr>
        <p:blipFill>
          <a:blip r:embed="rId4"/>
          <a:stretch>
            <a:fillRect/>
          </a:stretch>
        </p:blipFill>
        <p:spPr>
          <a:xfrm>
            <a:off x="7206929" y="1772816"/>
            <a:ext cx="4553700" cy="2561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Case Study Activity</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3722361274"/>
              </p:ext>
            </p:extLst>
          </p:nvPr>
        </p:nvGraphicFramePr>
        <p:xfrm>
          <a:off x="1127448" y="2348880"/>
          <a:ext cx="4248472" cy="2386528"/>
        </p:xfrm>
        <a:graphic>
          <a:graphicData uri="http://schemas.openxmlformats.org/drawingml/2006/table">
            <a:tbl>
              <a:tblPr firstRow="1" bandRow="1">
                <a:tableStyleId>{46F890A9-2807-4EBB-B81D-B2AA78EC7F39}</a:tableStyleId>
              </a:tblPr>
              <a:tblGrid>
                <a:gridCol w="4248472">
                  <a:extLst>
                    <a:ext uri="{9D8B030D-6E8A-4147-A177-3AD203B41FA5}">
                      <a16:colId xmlns:a16="http://schemas.microsoft.com/office/drawing/2014/main" val="1292813711"/>
                    </a:ext>
                  </a:extLst>
                </a:gridCol>
              </a:tblGrid>
              <a:tr h="2386528">
                <a:tc>
                  <a:txBody>
                    <a:bodyPr/>
                    <a:lstStyle/>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were the main factors that led</a:t>
                      </a:r>
                      <a:r>
                        <a:rPr lang="en-GB" sz="1400" b="0" baseline="0" dirty="0" smtClean="0">
                          <a:solidFill>
                            <a:schemeClr val="tx1"/>
                          </a:solidFill>
                          <a:latin typeface="Calibri" panose="020F0502020204030204" pitchFamily="34" charset="0"/>
                          <a:cs typeface="Calibri" panose="020F0502020204030204" pitchFamily="34" charset="0"/>
                        </a:rPr>
                        <a:t> Sarah</a:t>
                      </a:r>
                      <a:r>
                        <a:rPr lang="en-GB" sz="1400" b="0" dirty="0" smtClean="0">
                          <a:solidFill>
                            <a:schemeClr val="tx1"/>
                          </a:solidFill>
                          <a:latin typeface="Calibri" panose="020F0502020204030204" pitchFamily="34" charset="0"/>
                          <a:cs typeface="Calibri" panose="020F0502020204030204" pitchFamily="34" charset="0"/>
                        </a:rPr>
                        <a:t> to start using Ketamine?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How did Ketamine misuse affected Sarah’s relationships and daily life?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steps did</a:t>
                      </a:r>
                      <a:r>
                        <a:rPr lang="en-GB" sz="1400" b="0" baseline="0" dirty="0" smtClean="0">
                          <a:solidFill>
                            <a:schemeClr val="tx1"/>
                          </a:solidFill>
                          <a:latin typeface="Calibri" panose="020F0502020204030204" pitchFamily="34" charset="0"/>
                          <a:cs typeface="Calibri" panose="020F0502020204030204" pitchFamily="34" charset="0"/>
                        </a:rPr>
                        <a:t> Sarah </a:t>
                      </a:r>
                      <a:r>
                        <a:rPr lang="en-GB" sz="1400" b="0" dirty="0" smtClean="0">
                          <a:solidFill>
                            <a:schemeClr val="tx1"/>
                          </a:solidFill>
                          <a:latin typeface="Calibri" panose="020F0502020204030204" pitchFamily="34" charset="0"/>
                          <a:cs typeface="Calibri" panose="020F0502020204030204" pitchFamily="34" charset="0"/>
                        </a:rPr>
                        <a:t>take to seek help and begin their recovery?</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Why is it important to have a support network when dealing with substance misuse?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can you do if you or someone you know is struggling with substance misuse?</a:t>
                      </a:r>
                    </a:p>
                  </a:txBody>
                  <a:tcPr>
                    <a:solidFill>
                      <a:schemeClr val="accent4">
                        <a:lumMod val="40000"/>
                        <a:lumOff val="60000"/>
                      </a:schemeClr>
                    </a:solidFill>
                  </a:tcPr>
                </a:tc>
                <a:extLst>
                  <a:ext uri="{0D108BD9-81ED-4DB2-BD59-A6C34878D82A}">
                    <a16:rowId xmlns:a16="http://schemas.microsoft.com/office/drawing/2014/main" val="59399059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97992677"/>
              </p:ext>
            </p:extLst>
          </p:nvPr>
        </p:nvGraphicFramePr>
        <p:xfrm>
          <a:off x="6079474" y="620688"/>
          <a:ext cx="5616624" cy="463296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395054419"/>
                    </a:ext>
                  </a:extLst>
                </a:gridCol>
              </a:tblGrid>
              <a:tr h="4536504">
                <a:tc>
                  <a:txBody>
                    <a:bodyPr/>
                    <a:lstStyle/>
                    <a:p>
                      <a:pPr algn="just"/>
                      <a:r>
                        <a:rPr lang="en-GB" sz="1400" b="0" kern="1200" dirty="0" smtClean="0">
                          <a:solidFill>
                            <a:schemeClr val="tx1"/>
                          </a:solidFill>
                          <a:effectLst/>
                        </a:rPr>
                        <a:t>Sarah, a 23-year-old graphic designer, began using ketamine recreationally to cope with stress and anxiety. Her use escalated from occasional weekends to daily consumption.</a:t>
                      </a:r>
                    </a:p>
                    <a:p>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Sarah experienced severe anxiety, depression, and dissociative episodes. She also had multiple suicide attempts.</a:t>
                      </a:r>
                    </a:p>
                    <a:p>
                      <a:pPr lvl="0"/>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Her work performance declined, leading to job loss. She struggled to find new employment due to her addiction.</a:t>
                      </a:r>
                    </a:p>
                    <a:p>
                      <a:pPr lvl="0"/>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Sarah was caught with ketamine and faced legal consequences, including a court-mandated rehabilitation program.</a:t>
                      </a:r>
                    </a:p>
                    <a:p>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Sarah entered a comprehensive rehabilitation program where she received medical treatment and therapy. She learned coping strategies to manage her anxiety and stress without relying on drugs.</a:t>
                      </a:r>
                    </a:p>
                    <a:p>
                      <a:pPr lvl="0"/>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With the help of her family, friends, and support groups, Sarah rebuilt her life. She found a new job and continued to attend therapy sessions to maintain her sobriety.</a:t>
                      </a:r>
                    </a:p>
                    <a:p>
                      <a:endParaRPr lang="en-GB" dirty="0"/>
                    </a:p>
                  </a:txBody>
                  <a:tcPr>
                    <a:solidFill>
                      <a:schemeClr val="accent4">
                        <a:lumMod val="40000"/>
                        <a:lumOff val="60000"/>
                      </a:schemeClr>
                    </a:solidFill>
                  </a:tcPr>
                </a:tc>
                <a:extLst>
                  <a:ext uri="{0D108BD9-81ED-4DB2-BD59-A6C34878D82A}">
                    <a16:rowId xmlns:a16="http://schemas.microsoft.com/office/drawing/2014/main" val="3461196996"/>
                  </a:ext>
                </a:extLst>
              </a:tr>
            </a:tbl>
          </a:graphicData>
        </a:graphic>
      </p:graphicFrame>
    </p:spTree>
    <p:extLst>
      <p:ext uri="{BB962C8B-B14F-4D97-AF65-F5344CB8AC3E}">
        <p14:creationId xmlns:p14="http://schemas.microsoft.com/office/powerpoint/2010/main" val="237461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Communication Skills Activity</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456384"/>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Now we have explored the effects and risks of taking Ketamine illegally, it is important to turn our attention to how we can support our peers, friends and family members if we are concerned with their Ketamine use.</a:t>
            </a:r>
          </a:p>
          <a:p>
            <a:pPr algn="just"/>
            <a:endParaRPr lang="en-GB" b="1" dirty="0">
              <a:solidFill>
                <a:srgbClr val="830065"/>
              </a:solidFill>
              <a:latin typeface="Calibri" panose="020F0502020204030204" pitchFamily="34" charset="0"/>
              <a:cs typeface="Calibri" panose="020F0502020204030204" pitchFamily="34" charset="0"/>
            </a:endParaRPr>
          </a:p>
          <a:p>
            <a:pPr algn="just"/>
            <a:endParaRPr lang="en-GB" b="1" dirty="0" smtClean="0">
              <a:solidFill>
                <a:schemeClr val="tx1"/>
              </a:solidFill>
            </a:endParaRPr>
          </a:p>
          <a:p>
            <a:pPr algn="just"/>
            <a:endParaRPr lang="en-GB" b="1" dirty="0">
              <a:solidFill>
                <a:schemeClr val="tx1"/>
              </a:solidFill>
            </a:endParaRPr>
          </a:p>
          <a:p>
            <a:pPr algn="just"/>
            <a:endParaRPr lang="en-GB" b="1" dirty="0" smtClean="0">
              <a:solidFill>
                <a:schemeClr val="tx1"/>
              </a:solidFill>
            </a:endParaRPr>
          </a:p>
          <a:p>
            <a:pPr algn="just"/>
            <a:endParaRPr lang="en-GB" b="1" dirty="0">
              <a:solidFill>
                <a:schemeClr val="tx1"/>
              </a:solidFill>
            </a:endParaRPr>
          </a:p>
          <a:p>
            <a:pPr algn="just"/>
            <a:endParaRPr lang="en-GB" b="1" dirty="0" smtClean="0">
              <a:solidFill>
                <a:schemeClr val="tx1"/>
              </a:solidFill>
            </a:endParaRPr>
          </a:p>
          <a:p>
            <a:pPr algn="just"/>
            <a:r>
              <a:rPr lang="en-GB" b="1" dirty="0" smtClean="0">
                <a:solidFill>
                  <a:schemeClr val="tx1"/>
                </a:solidFill>
              </a:rPr>
              <a:t>Scenario</a:t>
            </a:r>
            <a:r>
              <a:rPr lang="en-GB" dirty="0">
                <a:solidFill>
                  <a:schemeClr val="tx1"/>
                </a:solidFill>
              </a:rPr>
              <a:t>: You have noticed that your friend has been using ketamine more frequently and it’s starting to affect their health and behaviour. You are worried about them and want to talk to them about seeking help</a:t>
            </a:r>
            <a:r>
              <a:rPr lang="en-GB" dirty="0" smtClean="0">
                <a:solidFill>
                  <a:schemeClr val="tx1"/>
                </a:solidFill>
              </a:rPr>
              <a:t>.</a:t>
            </a:r>
            <a:r>
              <a:rPr lang="en-GB" b="1" dirty="0" smtClean="0">
                <a:solidFill>
                  <a:srgbClr val="830065"/>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0557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Communication Skills Activity</a:t>
            </a:r>
            <a:endParaRPr lang="en-GB" sz="4800" dirty="0"/>
          </a:p>
        </p:txBody>
      </p:sp>
      <p:sp>
        <p:nvSpPr>
          <p:cNvPr id="3" name="Oval Callout 2"/>
          <p:cNvSpPr/>
          <p:nvPr/>
        </p:nvSpPr>
        <p:spPr>
          <a:xfrm>
            <a:off x="98624" y="1700808"/>
            <a:ext cx="3405088" cy="16561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1. Hey, I’ve noticed that you’ve been using Ketamine a lot lately, and I’m really worries about you. </a:t>
            </a:r>
            <a:endParaRPr lang="en-GB" sz="1600" dirty="0">
              <a:solidFill>
                <a:schemeClr val="tx1"/>
              </a:solidFill>
            </a:endParaRPr>
          </a:p>
        </p:txBody>
      </p:sp>
      <p:sp>
        <p:nvSpPr>
          <p:cNvPr id="7" name="Oval Callout 6"/>
          <p:cNvSpPr/>
          <p:nvPr/>
        </p:nvSpPr>
        <p:spPr>
          <a:xfrm>
            <a:off x="1801168" y="3501008"/>
            <a:ext cx="3562052"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2. “You’ve seemed really different lately, and I’ve seen you struggling with your schoolwork.”</a:t>
            </a:r>
            <a:endParaRPr lang="en-GB" sz="1600" dirty="0">
              <a:solidFill>
                <a:schemeClr val="tx1"/>
              </a:solidFill>
            </a:endParaRPr>
          </a:p>
          <a:p>
            <a:pPr algn="ctr"/>
            <a:endParaRPr lang="en-GB" dirty="0"/>
          </a:p>
        </p:txBody>
      </p:sp>
      <p:sp>
        <p:nvSpPr>
          <p:cNvPr id="9" name="Oval Callout 8"/>
          <p:cNvSpPr/>
          <p:nvPr/>
        </p:nvSpPr>
        <p:spPr>
          <a:xfrm>
            <a:off x="7464152" y="3356992"/>
            <a:ext cx="3562052"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4. </a:t>
            </a:r>
            <a:r>
              <a:rPr lang="en-GB" sz="1600" dirty="0">
                <a:solidFill>
                  <a:schemeClr val="tx1"/>
                </a:solidFill>
              </a:rPr>
              <a:t>“I’m here to listen. How are you feeling about everything</a:t>
            </a:r>
            <a:r>
              <a:rPr lang="en-GB" sz="1600" dirty="0" smtClean="0">
                <a:solidFill>
                  <a:schemeClr val="tx1"/>
                </a:solidFill>
              </a:rPr>
              <a:t>?”</a:t>
            </a:r>
            <a:endParaRPr lang="en-GB" sz="1600" dirty="0">
              <a:solidFill>
                <a:schemeClr val="tx1"/>
              </a:solidFill>
            </a:endParaRPr>
          </a:p>
        </p:txBody>
      </p:sp>
      <p:sp>
        <p:nvSpPr>
          <p:cNvPr id="10" name="Oval Callout 9"/>
          <p:cNvSpPr/>
          <p:nvPr/>
        </p:nvSpPr>
        <p:spPr>
          <a:xfrm>
            <a:off x="4702578" y="1683864"/>
            <a:ext cx="3482640" cy="20199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3. “I </a:t>
            </a:r>
            <a:r>
              <a:rPr lang="en-GB" sz="1600" dirty="0">
                <a:solidFill>
                  <a:schemeClr val="tx1"/>
                </a:solidFill>
              </a:rPr>
              <a:t>care about you and want to help. Maybe we can talk to a teacher or pastoral worker or find a specialist service together</a:t>
            </a:r>
            <a:r>
              <a:rPr lang="en-GB" sz="1600" dirty="0" smtClean="0">
                <a:solidFill>
                  <a:schemeClr val="tx1"/>
                </a:solidFill>
              </a:rPr>
              <a:t>?”</a:t>
            </a:r>
            <a:endParaRPr lang="en-GB" sz="1800" dirty="0">
              <a:solidFill>
                <a:schemeClr val="tx1"/>
              </a:solidFill>
            </a:endParaRPr>
          </a:p>
        </p:txBody>
      </p:sp>
    </p:spTree>
    <p:extLst>
      <p:ext uri="{BB962C8B-B14F-4D97-AF65-F5344CB8AC3E}">
        <p14:creationId xmlns:p14="http://schemas.microsoft.com/office/powerpoint/2010/main" val="155018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Getting Support</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456384"/>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Young people can self refer to </a:t>
            </a:r>
            <a:r>
              <a:rPr lang="en-GB" b="1" dirty="0" smtClean="0">
                <a:solidFill>
                  <a:srgbClr val="830065"/>
                </a:solidFill>
                <a:latin typeface="Calibri" panose="020F0502020204030204" pitchFamily="34" charset="0"/>
                <a:cs typeface="Calibri" panose="020F0502020204030204" pitchFamily="34" charset="0"/>
                <a:hlinkClick r:id="rId4"/>
              </a:rPr>
              <a:t>Blackpool’s Adolescent Drugs, Alcohol &amp; Sexual Health Service. </a:t>
            </a:r>
            <a:endParaRPr lang="en-GB" b="1" dirty="0" smtClean="0">
              <a:solidFill>
                <a:srgbClr val="830065"/>
              </a:solidFill>
              <a:latin typeface="Calibri" panose="020F0502020204030204" pitchFamily="34" charset="0"/>
              <a:cs typeface="Calibri" panose="020F0502020204030204" pitchFamily="34" charset="0"/>
            </a:endParaRPr>
          </a:p>
          <a:p>
            <a:pPr algn="just"/>
            <a:endParaRPr lang="en-GB" b="1" dirty="0" smtClean="0">
              <a:solidFill>
                <a:srgbClr val="830065"/>
              </a:solidFill>
              <a:latin typeface="Calibri" panose="020F0502020204030204" pitchFamily="34" charset="0"/>
              <a:cs typeface="Calibri" panose="020F0502020204030204" pitchFamily="34" charset="0"/>
            </a:endParaRPr>
          </a:p>
          <a:p>
            <a:pPr algn="just"/>
            <a:r>
              <a:rPr lang="en-GB" b="1" dirty="0" smtClean="0">
                <a:solidFill>
                  <a:srgbClr val="830065"/>
                </a:solidFill>
                <a:latin typeface="Calibri" panose="020F0502020204030204" pitchFamily="34" charset="0"/>
                <a:cs typeface="Calibri" panose="020F0502020204030204" pitchFamily="34" charset="0"/>
              </a:rPr>
              <a:t>You can find more information about Ketamine by visiting a </a:t>
            </a:r>
            <a:r>
              <a:rPr lang="en-GB" b="1" dirty="0" smtClean="0">
                <a:solidFill>
                  <a:srgbClr val="830065"/>
                </a:solidFill>
                <a:latin typeface="Calibri" panose="020F0502020204030204" pitchFamily="34" charset="0"/>
                <a:cs typeface="Calibri" panose="020F0502020204030204" pitchFamily="34" charset="0"/>
              </a:rPr>
              <a:t>range </a:t>
            </a:r>
            <a:r>
              <a:rPr lang="en-GB" b="1" dirty="0" smtClean="0">
                <a:solidFill>
                  <a:srgbClr val="830065"/>
                </a:solidFill>
                <a:latin typeface="Calibri" panose="020F0502020204030204" pitchFamily="34" charset="0"/>
                <a:cs typeface="Calibri" panose="020F0502020204030204" pitchFamily="34" charset="0"/>
              </a:rPr>
              <a:t>of different websites including </a:t>
            </a:r>
            <a:r>
              <a:rPr lang="en-GB" b="1" dirty="0" smtClean="0">
                <a:solidFill>
                  <a:srgbClr val="830065"/>
                </a:solidFill>
                <a:latin typeface="Calibri" panose="020F0502020204030204" pitchFamily="34" charset="0"/>
                <a:cs typeface="Calibri" panose="020F0502020204030204" pitchFamily="34" charset="0"/>
                <a:hlinkClick r:id="rId5"/>
              </a:rPr>
              <a:t>Talk To FRANK. </a:t>
            </a:r>
            <a:endParaRPr lang="en-GB" b="1" dirty="0">
              <a:solidFill>
                <a:srgbClr val="830065"/>
              </a:solidFill>
              <a:latin typeface="Calibri" panose="020F0502020204030204" pitchFamily="34" charset="0"/>
              <a:cs typeface="Calibri" panose="020F0502020204030204" pitchFamily="34" charset="0"/>
            </a:endParaRPr>
          </a:p>
          <a:p>
            <a:pPr algn="just"/>
            <a:endParaRPr lang="en-GB" b="1" dirty="0" smtClean="0">
              <a:solidFill>
                <a:srgbClr val="830065"/>
              </a:solidFill>
              <a:latin typeface="Calibri" panose="020F0502020204030204" pitchFamily="34" charset="0"/>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59504139"/>
              </p:ext>
            </p:extLst>
          </p:nvPr>
        </p:nvGraphicFramePr>
        <p:xfrm>
          <a:off x="7896200" y="0"/>
          <a:ext cx="3849266" cy="5453126"/>
        </p:xfrm>
        <a:graphic>
          <a:graphicData uri="http://schemas.openxmlformats.org/presentationml/2006/ole">
            <mc:AlternateContent xmlns:mc="http://schemas.openxmlformats.org/markup-compatibility/2006">
              <mc:Choice xmlns:v="urn:schemas-microsoft-com:vml" Requires="v">
                <p:oleObj spid="_x0000_s3092" name="Acrobat Document" r:id="rId6" imgW="2666893" imgH="3778073" progId="AcroExch.Document.DC">
                  <p:embed/>
                </p:oleObj>
              </mc:Choice>
              <mc:Fallback>
                <p:oleObj name="Acrobat Document" r:id="rId6" imgW="2666893" imgH="3778073" progId="AcroExch.Document.DC">
                  <p:embed/>
                  <p:pic>
                    <p:nvPicPr>
                      <p:cNvPr id="5" name="Object 4"/>
                      <p:cNvPicPr/>
                      <p:nvPr/>
                    </p:nvPicPr>
                    <p:blipFill>
                      <a:blip r:embed="rId7"/>
                      <a:stretch>
                        <a:fillRect/>
                      </a:stretch>
                    </p:blipFill>
                    <p:spPr>
                      <a:xfrm>
                        <a:off x="7896200" y="0"/>
                        <a:ext cx="3849266" cy="5453126"/>
                      </a:xfrm>
                      <a:prstGeom prst="rect">
                        <a:avLst/>
                      </a:prstGeom>
                    </p:spPr>
                  </p:pic>
                </p:oleObj>
              </mc:Fallback>
            </mc:AlternateContent>
          </a:graphicData>
        </a:graphic>
      </p:graphicFrame>
    </p:spTree>
    <p:extLst>
      <p:ext uri="{BB962C8B-B14F-4D97-AF65-F5344CB8AC3E}">
        <p14:creationId xmlns:p14="http://schemas.microsoft.com/office/powerpoint/2010/main" val="3000749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Plenary Activity: Ketamine Quiz!</a:t>
            </a:r>
            <a:endParaRPr lang="en-US" sz="4800" dirty="0"/>
          </a:p>
        </p:txBody>
      </p:sp>
      <p:sp>
        <p:nvSpPr>
          <p:cNvPr id="4"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2880320"/>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Remember the quiz we attempted at the start of the session? Well, let’s now revisit this and answer the questions again.</a:t>
            </a:r>
          </a:p>
          <a:p>
            <a:pPr algn="just"/>
            <a:endParaRPr lang="en-GB" b="1" dirty="0">
              <a:solidFill>
                <a:srgbClr val="830065"/>
              </a:solidFill>
              <a:latin typeface="Calibri" panose="020F0502020204030204" pitchFamily="34" charset="0"/>
              <a:cs typeface="Calibri" panose="020F0502020204030204" pitchFamily="34" charset="0"/>
            </a:endParaRPr>
          </a:p>
          <a:p>
            <a:pPr algn="just"/>
            <a:r>
              <a:rPr lang="en-GB" b="1" dirty="0" smtClean="0">
                <a:solidFill>
                  <a:srgbClr val="830065"/>
                </a:solidFill>
                <a:latin typeface="Calibri" panose="020F0502020204030204" pitchFamily="34" charset="0"/>
                <a:cs typeface="Calibri" panose="020F0502020204030204" pitchFamily="34" charset="0"/>
              </a:rPr>
              <a:t>Were there some questions you were unable to answer or got wrong at the start of the sessions that you have now answered correctly? </a:t>
            </a:r>
          </a:p>
          <a:p>
            <a:pPr algn="just"/>
            <a:endParaRPr lang="en-GB" b="1" dirty="0">
              <a:solidFill>
                <a:srgbClr val="830065"/>
              </a:solidFill>
              <a:latin typeface="Calibri" panose="020F0502020204030204" pitchFamily="34" charset="0"/>
              <a:cs typeface="Calibri" panose="020F0502020204030204" pitchFamily="34" charset="0"/>
            </a:endParaRPr>
          </a:p>
          <a:p>
            <a:pPr algn="just"/>
            <a:r>
              <a:rPr lang="en-GB" b="1" dirty="0" smtClean="0">
                <a:solidFill>
                  <a:srgbClr val="830065"/>
                </a:solidFill>
                <a:latin typeface="Calibri" panose="020F0502020204030204" pitchFamily="34" charset="0"/>
                <a:cs typeface="Calibri" panose="020F0502020204030204" pitchFamily="34" charset="0"/>
              </a:rPr>
              <a:t>Are there still some questions you are unsure about?</a:t>
            </a:r>
          </a:p>
        </p:txBody>
      </p:sp>
      <p:pic>
        <p:nvPicPr>
          <p:cNvPr id="2" name="Picture 1" descr="Berdeng tik png transparen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1067727"/>
            <a:ext cx="4680520" cy="4089465"/>
          </a:xfrm>
          <a:prstGeom prst="rect">
            <a:avLst/>
          </a:prstGeom>
        </p:spPr>
      </p:pic>
    </p:spTree>
    <p:extLst>
      <p:ext uri="{BB962C8B-B14F-4D97-AF65-F5344CB8AC3E}">
        <p14:creationId xmlns:p14="http://schemas.microsoft.com/office/powerpoint/2010/main" val="3405658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Your Takeaway from Today! </a:t>
            </a:r>
            <a:r>
              <a:rPr lang="en-GB" sz="4800" dirty="0" smtClean="0">
                <a:solidFill>
                  <a:srgbClr val="8A0066"/>
                </a:solidFill>
                <a:latin typeface="Calibri" panose="020F0502020204030204" pitchFamily="34" charset="0"/>
                <a:sym typeface="Wingdings" panose="05000000000000000000" pitchFamily="2" charset="2"/>
              </a:rPr>
              <a:t></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700808"/>
            <a:ext cx="4260106" cy="393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Foundations for a great session!</a:t>
            </a:r>
            <a:endParaRPr lang="en-US" sz="4800" dirty="0"/>
          </a:p>
        </p:txBody>
      </p:sp>
      <p:sp>
        <p:nvSpPr>
          <p:cNvPr id="5" name="Smiley Face 4"/>
          <p:cNvSpPr/>
          <p:nvPr/>
        </p:nvSpPr>
        <p:spPr>
          <a:xfrm>
            <a:off x="8904312" y="692696"/>
            <a:ext cx="1152128" cy="1144128"/>
          </a:xfrm>
          <a:prstGeom prst="smileyFace">
            <a:avLst/>
          </a:prstGeom>
          <a:solidFill>
            <a:schemeClr val="bg1"/>
          </a:solidFill>
          <a:ln w="76200">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349462" y="205516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Talk to a trusted adult</a:t>
            </a:r>
            <a:endParaRPr lang="en-GB" dirty="0">
              <a:solidFill>
                <a:schemeClr val="tx1"/>
              </a:solidFill>
            </a:endParaRPr>
          </a:p>
        </p:txBody>
      </p:sp>
      <p:sp>
        <p:nvSpPr>
          <p:cNvPr id="11" name="Rounded Rectangle 10"/>
          <p:cNvSpPr/>
          <p:nvPr/>
        </p:nvSpPr>
        <p:spPr>
          <a:xfrm>
            <a:off x="4161330" y="322444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‘Ask It’ Basket</a:t>
            </a:r>
            <a:endParaRPr lang="en-GB" dirty="0">
              <a:solidFill>
                <a:schemeClr val="tx1"/>
              </a:solidFill>
            </a:endParaRPr>
          </a:p>
        </p:txBody>
      </p:sp>
      <p:sp>
        <p:nvSpPr>
          <p:cNvPr id="12" name="Rounded Rectangle 11"/>
          <p:cNvSpPr/>
          <p:nvPr/>
        </p:nvSpPr>
        <p:spPr>
          <a:xfrm>
            <a:off x="6465586" y="3224446"/>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Support each </a:t>
            </a:r>
            <a:r>
              <a:rPr lang="en-GB" dirty="0" smtClean="0">
                <a:solidFill>
                  <a:schemeClr val="tx1"/>
                </a:solidFill>
              </a:rPr>
              <a:t>other </a:t>
            </a:r>
            <a:r>
              <a:rPr lang="en-GB" dirty="0" smtClean="0">
                <a:solidFill>
                  <a:schemeClr val="tx1"/>
                </a:solidFill>
                <a:sym typeface="Wingdings" panose="05000000000000000000" pitchFamily="2" charset="2"/>
              </a:rPr>
              <a:t></a:t>
            </a:r>
            <a:endParaRPr lang="en-GB" dirty="0">
              <a:solidFill>
                <a:schemeClr val="tx1"/>
              </a:solidFill>
            </a:endParaRPr>
          </a:p>
        </p:txBody>
      </p:sp>
      <p:sp>
        <p:nvSpPr>
          <p:cNvPr id="13" name="Rounded Rectangle 12"/>
          <p:cNvSpPr/>
          <p:nvPr/>
        </p:nvSpPr>
        <p:spPr>
          <a:xfrm>
            <a:off x="5152329" y="4355974"/>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 Respectful</a:t>
            </a:r>
            <a:endParaRPr lang="en-GB" dirty="0">
              <a:solidFill>
                <a:schemeClr val="tx1"/>
              </a:solidFill>
            </a:endParaRPr>
          </a:p>
        </p:txBody>
      </p:sp>
      <p:sp>
        <p:nvSpPr>
          <p:cNvPr id="14" name="Rounded Rectangle 13"/>
          <p:cNvSpPr/>
          <p:nvPr/>
        </p:nvSpPr>
        <p:spPr>
          <a:xfrm>
            <a:off x="7449018" y="4351422"/>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 not judge</a:t>
            </a:r>
            <a:endParaRPr lang="en-GB" dirty="0">
              <a:solidFill>
                <a:schemeClr val="tx1"/>
              </a:solidFill>
            </a:endParaRPr>
          </a:p>
        </p:txBody>
      </p:sp>
      <p:sp>
        <p:nvSpPr>
          <p:cNvPr id="15" name="Rounded Rectangle 14"/>
          <p:cNvSpPr/>
          <p:nvPr/>
        </p:nvSpPr>
        <p:spPr>
          <a:xfrm>
            <a:off x="2855640" y="4351422"/>
            <a:ext cx="2232248" cy="1080120"/>
          </a:xfrm>
          <a:prstGeom prst="roundRect">
            <a:avLst/>
          </a:prstGeom>
          <a:solidFill>
            <a:schemeClr val="bg1"/>
          </a:solidFill>
          <a:ln>
            <a:solidFill>
              <a:srgbClr val="83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Challenge the point, not the person</a:t>
            </a:r>
            <a:endParaRPr lang="en-GB" dirty="0">
              <a:solidFill>
                <a:schemeClr val="tx1"/>
              </a:solidFill>
            </a:endParaRPr>
          </a:p>
        </p:txBody>
      </p:sp>
    </p:spTree>
    <p:extLst>
      <p:ext uri="{BB962C8B-B14F-4D97-AF65-F5344CB8AC3E}">
        <p14:creationId xmlns:p14="http://schemas.microsoft.com/office/powerpoint/2010/main" val="37899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Starter Activity: Ketamine Quiz!</a:t>
            </a:r>
            <a:endParaRPr lang="en-US" sz="4800" dirty="0"/>
          </a:p>
        </p:txBody>
      </p:sp>
      <p:sp>
        <p:nvSpPr>
          <p:cNvPr id="4"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2880320"/>
          </a:xfrm>
        </p:spPr>
        <p:txBody>
          <a:bodyPr numCol="2" spcCol="360000"/>
          <a:lstStyle/>
          <a:p>
            <a:pPr algn="just"/>
            <a:r>
              <a:rPr lang="en-GB" b="1" dirty="0" smtClean="0">
                <a:solidFill>
                  <a:srgbClr val="830065"/>
                </a:solidFill>
                <a:latin typeface="Calibri" panose="020F0502020204030204" pitchFamily="34" charset="0"/>
                <a:cs typeface="Calibri" panose="020F0502020204030204" pitchFamily="34" charset="0"/>
              </a:rPr>
              <a:t>Have a go at answering the quiz questions on Ketamine now – don’t worry about getting them all correct – we’ll learn more about Ketamine throughout the lesson and come back to these questions at the end. </a:t>
            </a:r>
          </a:p>
          <a:p>
            <a:endParaRPr lang="en-GB" b="1" dirty="0">
              <a:solidFill>
                <a:srgbClr val="830065"/>
              </a:solidFill>
              <a:latin typeface="Calibri" panose="020F0502020204030204" pitchFamily="34" charset="0"/>
              <a:cs typeface="Calibri" panose="020F0502020204030204" pitchFamily="34" charset="0"/>
            </a:endParaRPr>
          </a:p>
          <a:p>
            <a:endParaRPr lang="en-GB" b="1" dirty="0" smtClean="0">
              <a:solidFill>
                <a:srgbClr val="830065"/>
              </a:solidFill>
              <a:latin typeface="Calibri" panose="020F0502020204030204" pitchFamily="34" charset="0"/>
              <a:cs typeface="Calibri" panose="020F0502020204030204" pitchFamily="34" charset="0"/>
            </a:endParaRPr>
          </a:p>
          <a:p>
            <a:endParaRPr lang="en-GB" b="1" dirty="0">
              <a:solidFill>
                <a:srgbClr val="830065"/>
              </a:solidFill>
              <a:latin typeface="Calibri" panose="020F0502020204030204" pitchFamily="34" charset="0"/>
              <a:cs typeface="Calibri" panose="020F0502020204030204" pitchFamily="34" charset="0"/>
            </a:endParaRPr>
          </a:p>
          <a:p>
            <a:endParaRPr lang="en-GB" b="1" dirty="0" smtClean="0">
              <a:solidFill>
                <a:srgbClr val="830065"/>
              </a:solidFill>
              <a:latin typeface="Calibri" panose="020F0502020204030204" pitchFamily="34" charset="0"/>
              <a:cs typeface="Calibri" panose="020F0502020204030204" pitchFamily="34" charset="0"/>
            </a:endParaRPr>
          </a:p>
          <a:p>
            <a:endParaRPr lang="en-GB" b="1" dirty="0">
              <a:solidFill>
                <a:srgbClr val="830065"/>
              </a:solidFill>
              <a:latin typeface="Calibri" panose="020F0502020204030204" pitchFamily="34" charset="0"/>
              <a:cs typeface="Calibri" panose="020F0502020204030204" pitchFamily="34" charset="0"/>
            </a:endParaRPr>
          </a:p>
          <a:p>
            <a:endParaRPr lang="en-GB" b="1" dirty="0" smtClean="0">
              <a:solidFill>
                <a:srgbClr val="830065"/>
              </a:solidFill>
              <a:latin typeface="Calibri" panose="020F0502020204030204" pitchFamily="34" charset="0"/>
              <a:cs typeface="Calibri" panose="020F0502020204030204" pitchFamily="34" charset="0"/>
            </a:endParaRPr>
          </a:p>
          <a:p>
            <a:endParaRPr lang="en-GB" dirty="0">
              <a:solidFill>
                <a:schemeClr val="tx1"/>
              </a:solidFill>
              <a:latin typeface="Calibri Light" panose="020F0302020204030204" pitchFamily="34" charset="0"/>
            </a:endParaRPr>
          </a:p>
          <a:p>
            <a:pPr marL="285750" indent="-285750">
              <a:buFont typeface="Arial" panose="020B0604020202020204" pitchFamily="34" charset="0"/>
              <a:buChar char="•"/>
            </a:pPr>
            <a:endParaRPr lang="en-GB" b="1" dirty="0" smtClean="0">
              <a:solidFill>
                <a:schemeClr val="tx1"/>
              </a:solidFill>
              <a:latin typeface="Calibri Light" panose="020F0302020204030204" pitchFamily="34" charset="0"/>
            </a:endParaRPr>
          </a:p>
          <a:p>
            <a:pPr marL="285750" indent="-285750">
              <a:buFont typeface="Arial" panose="020B0604020202020204" pitchFamily="34" charset="0"/>
              <a:buChar char="•"/>
            </a:pPr>
            <a:endParaRPr lang="en-GB" dirty="0" smtClean="0">
              <a:solidFill>
                <a:schemeClr val="tx1"/>
              </a:solidFill>
              <a:latin typeface="Calibri Light" panose="020F0302020204030204" pitchFamily="34" charset="0"/>
            </a:endParaRPr>
          </a:p>
        </p:txBody>
      </p:sp>
      <p:pic>
        <p:nvPicPr>
          <p:cNvPr id="2" name="Picture 1" descr="Análisis de It's Quiz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1988840"/>
            <a:ext cx="5808563" cy="326731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r>
              <a:rPr lang="en-GB" b="1" dirty="0" smtClean="0">
                <a:solidFill>
                  <a:srgbClr val="830065"/>
                </a:solidFill>
                <a:effectLst/>
                <a:latin typeface="Calibri" panose="020F0502020204030204" pitchFamily="34" charset="0"/>
                <a:cs typeface="Calibri" panose="020F0502020204030204" pitchFamily="34" charset="0"/>
              </a:rPr>
              <a:t>By the en</a:t>
            </a:r>
            <a:r>
              <a:rPr lang="en-GB" b="1" dirty="0" smtClean="0">
                <a:solidFill>
                  <a:srgbClr val="830065"/>
                </a:solidFill>
                <a:latin typeface="Calibri" panose="020F0502020204030204" pitchFamily="34" charset="0"/>
                <a:cs typeface="Calibri" panose="020F0502020204030204" pitchFamily="34" charset="0"/>
              </a:rPr>
              <a:t>d of this session, young people should:</a:t>
            </a:r>
            <a:endParaRPr lang="en-GB" b="1" dirty="0">
              <a:solidFill>
                <a:srgbClr val="830065"/>
              </a:solidFill>
              <a:effectLst/>
              <a:latin typeface="Calibri" panose="020F0502020204030204" pitchFamily="34" charset="0"/>
              <a:cs typeface="Calibri" panose="020F0502020204030204" pitchFamily="34" charset="0"/>
            </a:endParaRPr>
          </a:p>
          <a:p>
            <a:endParaRPr lang="en-GB" dirty="0">
              <a:solidFill>
                <a:schemeClr val="tx1"/>
              </a:solidFill>
              <a:latin typeface="Calibri Light" panose="020F0302020204030204" pitchFamily="34" charset="0"/>
            </a:endParaRP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Understand the difference between the medicinal and  use of Ketamine</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Be able to describe how Ketamine can be taken</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Know the law around Ketamine</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Recognise the short &amp; long term effects of Ketamine</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Be able to identify the risks of Ketamine misuse</a:t>
            </a:r>
          </a:p>
          <a:p>
            <a:pPr marL="285750" indent="-285750">
              <a:buFont typeface="Arial" panose="020B0604020202020204" pitchFamily="34" charset="0"/>
              <a:buChar char="•"/>
            </a:pPr>
            <a:r>
              <a:rPr lang="en-GB" dirty="0" smtClean="0">
                <a:solidFill>
                  <a:schemeClr val="tx1"/>
                </a:solidFill>
                <a:latin typeface="Calibri Light" panose="020F0302020204030204" pitchFamily="34" charset="0"/>
              </a:rPr>
              <a:t>Discuss and know where to access help and support for substance misuse</a:t>
            </a:r>
          </a:p>
        </p:txBody>
      </p:sp>
      <p:sp>
        <p:nvSpPr>
          <p:cNvPr id="4" name="Title 3">
            <a:extLst>
              <a:ext uri="{FF2B5EF4-FFF2-40B4-BE49-F238E27FC236}">
                <a16:creationId xmlns:a16="http://schemas.microsoft.com/office/drawing/2014/main" id="{A2D458EB-BBC6-60AB-926C-EB7AEB67C437}"/>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Learning Objectives</a:t>
            </a:r>
            <a:endParaRPr lang="en-US" sz="4800" dirty="0"/>
          </a:p>
        </p:txBody>
      </p:sp>
      <p:pic>
        <p:nvPicPr>
          <p:cNvPr id="5" name="Picture 4" descr="File:WA 80 cm archery target.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09981" y="692696"/>
            <a:ext cx="4496526" cy="4496526"/>
          </a:xfrm>
          <a:prstGeom prst="rect">
            <a:avLst/>
          </a:prstGeom>
        </p:spPr>
      </p:pic>
    </p:spTree>
    <p:extLst>
      <p:ext uri="{BB962C8B-B14F-4D97-AF65-F5344CB8AC3E}">
        <p14:creationId xmlns:p14="http://schemas.microsoft.com/office/powerpoint/2010/main" val="1436014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C7EA4F-CD2B-A202-CC46-E87CD9C5A889}"/>
              </a:ext>
            </a:extLst>
          </p:cNvPr>
          <p:cNvSpPr>
            <a:spLocks noGrp="1"/>
          </p:cNvSpPr>
          <p:nvPr>
            <p:ph type="title"/>
          </p:nvPr>
        </p:nvSpPr>
        <p:spPr>
          <a:xfrm>
            <a:off x="590727" y="923510"/>
            <a:ext cx="10978035" cy="1353362"/>
          </a:xfrm>
        </p:spPr>
        <p:txBody>
          <a:bodyPr/>
          <a:lstStyle/>
          <a:p>
            <a:r>
              <a:rPr lang="en-GB" sz="4800" dirty="0" smtClean="0">
                <a:solidFill>
                  <a:srgbClr val="8A0066"/>
                </a:solidFill>
                <a:latin typeface="Calibri" panose="020F0502020204030204" pitchFamily="34" charset="0"/>
              </a:rPr>
              <a:t>Ketamine: The Basics</a:t>
            </a:r>
            <a:endParaRPr lang="en-US" sz="4800" dirty="0"/>
          </a:p>
        </p:txBody>
      </p:sp>
      <p:graphicFrame>
        <p:nvGraphicFramePr>
          <p:cNvPr id="8" name="Table 7"/>
          <p:cNvGraphicFramePr>
            <a:graphicFrameLocks noGrp="1"/>
          </p:cNvGraphicFramePr>
          <p:nvPr>
            <p:extLst>
              <p:ext uri="{D42A27DB-BD31-4B8C-83A1-F6EECF244321}">
                <p14:modId xmlns:p14="http://schemas.microsoft.com/office/powerpoint/2010/main" val="2680683862"/>
              </p:ext>
            </p:extLst>
          </p:nvPr>
        </p:nvGraphicFramePr>
        <p:xfrm>
          <a:off x="603787" y="2486851"/>
          <a:ext cx="5924260" cy="2906338"/>
        </p:xfrm>
        <a:graphic>
          <a:graphicData uri="http://schemas.openxmlformats.org/drawingml/2006/table">
            <a:tbl>
              <a:tblPr firstRow="1" bandRow="1">
                <a:tableStyleId>{93296810-A885-4BE3-A3E7-6D5BEEA58F35}</a:tableStyleId>
              </a:tblPr>
              <a:tblGrid>
                <a:gridCol w="2962130">
                  <a:extLst>
                    <a:ext uri="{9D8B030D-6E8A-4147-A177-3AD203B41FA5}">
                      <a16:colId xmlns:a16="http://schemas.microsoft.com/office/drawing/2014/main" val="2690828162"/>
                    </a:ext>
                  </a:extLst>
                </a:gridCol>
                <a:gridCol w="2962130">
                  <a:extLst>
                    <a:ext uri="{9D8B030D-6E8A-4147-A177-3AD203B41FA5}">
                      <a16:colId xmlns:a16="http://schemas.microsoft.com/office/drawing/2014/main" val="2079056649"/>
                    </a:ext>
                  </a:extLst>
                </a:gridCol>
              </a:tblGrid>
              <a:tr h="2906338">
                <a:tc>
                  <a:txBody>
                    <a:bodyPr/>
                    <a:lstStyle/>
                    <a:p>
                      <a:pPr algn="just"/>
                      <a:r>
                        <a:rPr lang="en-GB" dirty="0" smtClean="0"/>
                        <a:t>Ketamine can be used</a:t>
                      </a:r>
                      <a:r>
                        <a:rPr lang="en-GB" baseline="0" dirty="0" smtClean="0"/>
                        <a:t> in medicine as an anaesthetic. This means that if someone needs to be put to sleep or in a dissociative state to have medical treatment they can be given Ketamine by a medical professionals. It can also be used by veterinarians to treat animals. </a:t>
                      </a:r>
                      <a:endParaRPr lang="en-GB" dirty="0"/>
                    </a:p>
                  </a:txBody>
                  <a:tcPr/>
                </a:tc>
                <a:tc>
                  <a:txBody>
                    <a:bodyPr/>
                    <a:lstStyle/>
                    <a:p>
                      <a:endParaRPr lang="en-GB" dirty="0"/>
                    </a:p>
                  </a:txBody>
                  <a:tcPr/>
                </a:tc>
                <a:extLst>
                  <a:ext uri="{0D108BD9-81ED-4DB2-BD59-A6C34878D82A}">
                    <a16:rowId xmlns:a16="http://schemas.microsoft.com/office/drawing/2014/main" val="1342099486"/>
                  </a:ext>
                </a:extLst>
              </a:tr>
            </a:tbl>
          </a:graphicData>
        </a:graphic>
      </p:graphicFrame>
      <p:pic>
        <p:nvPicPr>
          <p:cNvPr id="9" name="Picture 8"/>
          <p:cNvPicPr>
            <a:picLocks noChangeAspect="1"/>
          </p:cNvPicPr>
          <p:nvPr/>
        </p:nvPicPr>
        <p:blipFill>
          <a:blip r:embed="rId3"/>
          <a:stretch>
            <a:fillRect/>
          </a:stretch>
        </p:blipFill>
        <p:spPr>
          <a:xfrm>
            <a:off x="4223792" y="2716707"/>
            <a:ext cx="1678911" cy="185663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236339700"/>
              </p:ext>
            </p:extLst>
          </p:nvPr>
        </p:nvGraphicFramePr>
        <p:xfrm>
          <a:off x="7045430" y="259425"/>
          <a:ext cx="4680520" cy="3657600"/>
        </p:xfrm>
        <a:graphic>
          <a:graphicData uri="http://schemas.openxmlformats.org/drawingml/2006/table">
            <a:tbl>
              <a:tblPr firstRow="1" bandRow="1">
                <a:tableStyleId>{7DF18680-E054-41AD-8BC1-D1AEF772440D}</a:tableStyleId>
              </a:tblPr>
              <a:tblGrid>
                <a:gridCol w="2340260">
                  <a:extLst>
                    <a:ext uri="{9D8B030D-6E8A-4147-A177-3AD203B41FA5}">
                      <a16:colId xmlns:a16="http://schemas.microsoft.com/office/drawing/2014/main" val="2690828162"/>
                    </a:ext>
                  </a:extLst>
                </a:gridCol>
                <a:gridCol w="2340260">
                  <a:extLst>
                    <a:ext uri="{9D8B030D-6E8A-4147-A177-3AD203B41FA5}">
                      <a16:colId xmlns:a16="http://schemas.microsoft.com/office/drawing/2014/main" val="2079056649"/>
                    </a:ext>
                  </a:extLst>
                </a:gridCol>
              </a:tblGrid>
              <a:tr h="3121338">
                <a:tc>
                  <a:txBody>
                    <a:bodyPr/>
                    <a:lstStyle/>
                    <a:p>
                      <a:pPr algn="just"/>
                      <a:r>
                        <a:rPr lang="en-GB" dirty="0" smtClean="0"/>
                        <a:t>Ketamine can</a:t>
                      </a:r>
                      <a:r>
                        <a:rPr lang="en-GB" baseline="0" dirty="0" smtClean="0"/>
                        <a:t> also be used recreationally. This means that it has not been prescribed as an anaesthetic by a doctor and is not being used as intended. Instead people may use Ketamine as an illicit substance. The illicit substance is mostly taken as a powder. </a:t>
                      </a:r>
                      <a:endParaRPr lang="en-GB" dirty="0"/>
                    </a:p>
                  </a:txBody>
                  <a:tcPr/>
                </a:tc>
                <a:tc>
                  <a:txBody>
                    <a:bodyPr/>
                    <a:lstStyle/>
                    <a:p>
                      <a:endParaRPr lang="en-GB" dirty="0"/>
                    </a:p>
                  </a:txBody>
                  <a:tcPr/>
                </a:tc>
                <a:extLst>
                  <a:ext uri="{0D108BD9-81ED-4DB2-BD59-A6C34878D82A}">
                    <a16:rowId xmlns:a16="http://schemas.microsoft.com/office/drawing/2014/main" val="1342099486"/>
                  </a:ext>
                </a:extLst>
              </a:tr>
            </a:tbl>
          </a:graphicData>
        </a:graphic>
      </p:graphicFrame>
      <p:pic>
        <p:nvPicPr>
          <p:cNvPr id="12" name="Picture 11"/>
          <p:cNvPicPr>
            <a:picLocks noChangeAspect="1"/>
          </p:cNvPicPr>
          <p:nvPr/>
        </p:nvPicPr>
        <p:blipFill rotWithShape="1">
          <a:blip r:embed="rId4"/>
          <a:srcRect l="25298" t="8437" r="20942" b="12821"/>
          <a:stretch/>
        </p:blipFill>
        <p:spPr>
          <a:xfrm>
            <a:off x="9532102" y="1469295"/>
            <a:ext cx="2019622" cy="166321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2805058"/>
              </p:ext>
            </p:extLst>
          </p:nvPr>
        </p:nvGraphicFramePr>
        <p:xfrm>
          <a:off x="7055358" y="4173681"/>
          <a:ext cx="4670592" cy="1219508"/>
        </p:xfrm>
        <a:graphic>
          <a:graphicData uri="http://schemas.openxmlformats.org/drawingml/2006/table">
            <a:tbl>
              <a:tblPr firstRow="1" bandRow="1">
                <a:tableStyleId>{00A15C55-8517-42AA-B614-E9B94910E393}</a:tableStyleId>
              </a:tblPr>
              <a:tblGrid>
                <a:gridCol w="2335296">
                  <a:extLst>
                    <a:ext uri="{9D8B030D-6E8A-4147-A177-3AD203B41FA5}">
                      <a16:colId xmlns:a16="http://schemas.microsoft.com/office/drawing/2014/main" val="2690828162"/>
                    </a:ext>
                  </a:extLst>
                </a:gridCol>
                <a:gridCol w="2335296">
                  <a:extLst>
                    <a:ext uri="{9D8B030D-6E8A-4147-A177-3AD203B41FA5}">
                      <a16:colId xmlns:a16="http://schemas.microsoft.com/office/drawing/2014/main" val="2079056649"/>
                    </a:ext>
                  </a:extLst>
                </a:gridCol>
              </a:tblGrid>
              <a:tr h="1219508">
                <a:tc>
                  <a:txBody>
                    <a:bodyPr/>
                    <a:lstStyle/>
                    <a:p>
                      <a:pPr algn="just"/>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Why might people use Ketamine recreationally?</a:t>
                      </a:r>
                      <a:endParaRPr lang="en-GB" dirty="0" smtClean="0"/>
                    </a:p>
                  </a:txBody>
                  <a:tcPr/>
                </a:tc>
                <a:extLst>
                  <a:ext uri="{0D108BD9-81ED-4DB2-BD59-A6C34878D82A}">
                    <a16:rowId xmlns:a16="http://schemas.microsoft.com/office/drawing/2014/main" val="1342099486"/>
                  </a:ext>
                </a:extLst>
              </a:tr>
            </a:tbl>
          </a:graphicData>
        </a:graphic>
      </p:graphicFrame>
      <p:pic>
        <p:nvPicPr>
          <p:cNvPr id="4" name="Picture 3" descr="Speech Bubble PNG Transparent Images | PNG All"/>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08168" y="4149649"/>
            <a:ext cx="1549243" cy="1243540"/>
          </a:xfrm>
          <a:prstGeom prst="rect">
            <a:avLst/>
          </a:prstGeom>
        </p:spPr>
      </p:pic>
    </p:spTree>
    <p:extLst>
      <p:ext uri="{BB962C8B-B14F-4D97-AF65-F5344CB8AC3E}">
        <p14:creationId xmlns:p14="http://schemas.microsoft.com/office/powerpoint/2010/main" val="85119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Risks &amp; Consequences</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r>
              <a:rPr lang="en-GB" b="1" dirty="0" smtClean="0">
                <a:solidFill>
                  <a:srgbClr val="830065"/>
                </a:solidFill>
                <a:latin typeface="Calibri" panose="020F0502020204030204" pitchFamily="34" charset="0"/>
                <a:cs typeface="Calibri" panose="020F0502020204030204" pitchFamily="34" charset="0"/>
              </a:rPr>
              <a:t>What risks could arise from illegally using Ketamine?</a:t>
            </a:r>
          </a:p>
          <a:p>
            <a:endParaRPr lang="en-GB" b="1" dirty="0">
              <a:solidFill>
                <a:srgbClr val="830065"/>
              </a:solidFill>
              <a:latin typeface="Calibri" panose="020F0502020204030204" pitchFamily="34" charset="0"/>
              <a:cs typeface="Calibri" panose="020F0502020204030204" pitchFamily="34" charset="0"/>
            </a:endParaRPr>
          </a:p>
          <a:p>
            <a:r>
              <a:rPr lang="en-GB" b="1" dirty="0" smtClean="0">
                <a:solidFill>
                  <a:srgbClr val="830065"/>
                </a:solidFill>
                <a:latin typeface="Calibri" panose="020F0502020204030204" pitchFamily="34" charset="0"/>
                <a:cs typeface="Calibri" panose="020F0502020204030204" pitchFamily="34" charset="0"/>
              </a:rPr>
              <a:t>Think about:</a:t>
            </a:r>
          </a:p>
          <a:p>
            <a:endParaRPr lang="en-GB" b="1" dirty="0">
              <a:solidFill>
                <a:srgbClr val="83006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Physical Health Risks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Mental Health Risks</a:t>
            </a: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Legal Consequences</a:t>
            </a:r>
          </a:p>
        </p:txBody>
      </p:sp>
      <p:pic>
        <p:nvPicPr>
          <p:cNvPr id="2" name="Picture 1" descr="Women Don’t Take Risks Like Men | Leadership Frea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1916832"/>
            <a:ext cx="4608512" cy="3456384"/>
          </a:xfrm>
          <a:prstGeom prst="rect">
            <a:avLst/>
          </a:prstGeom>
        </p:spPr>
      </p:pic>
    </p:spTree>
    <p:extLst>
      <p:ext uri="{BB962C8B-B14F-4D97-AF65-F5344CB8AC3E}">
        <p14:creationId xmlns:p14="http://schemas.microsoft.com/office/powerpoint/2010/main" val="259304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Short &amp; Long Term Effects</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pPr algn="ctr"/>
            <a:r>
              <a:rPr lang="en-GB" b="1" dirty="0" smtClean="0">
                <a:solidFill>
                  <a:srgbClr val="830065"/>
                </a:solidFill>
                <a:latin typeface="Calibri" panose="020F0502020204030204" pitchFamily="34" charset="0"/>
                <a:cs typeface="Calibri" panose="020F0502020204030204" pitchFamily="34" charset="0"/>
              </a:rPr>
              <a:t>Short Term Effects</a:t>
            </a:r>
          </a:p>
          <a:p>
            <a:pPr algn="ctr"/>
            <a:endParaRPr lang="en-GB" b="1" dirty="0" smtClean="0">
              <a:solidFill>
                <a:srgbClr val="830065"/>
              </a:solidFill>
              <a:latin typeface="Calibri" panose="020F0502020204030204" pitchFamily="34" charset="0"/>
              <a:cs typeface="Calibri" panose="020F0502020204030204" pitchFamily="34" charset="0"/>
            </a:endParaRPr>
          </a:p>
          <a:p>
            <a:pPr algn="ct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
            </a:r>
            <a:br>
              <a:rPr lang="en-GB" b="1" dirty="0" smtClean="0">
                <a:solidFill>
                  <a:srgbClr val="830065"/>
                </a:solidFill>
                <a:effectLst/>
                <a:latin typeface="Calibri" panose="020F0502020204030204" pitchFamily="34" charset="0"/>
                <a:cs typeface="Calibri" panose="020F0502020204030204" pitchFamily="34" charset="0"/>
              </a:rPr>
            </a:br>
            <a:r>
              <a:rPr lang="en-GB" b="1" dirty="0" smtClean="0">
                <a:solidFill>
                  <a:srgbClr val="830065"/>
                </a:solidFill>
                <a:effectLst/>
                <a:latin typeface="Calibri" panose="020F0502020204030204" pitchFamily="34" charset="0"/>
                <a:cs typeface="Calibri" panose="020F0502020204030204" pitchFamily="34" charset="0"/>
              </a:rPr>
              <a:t>Long Term Effects</a:t>
            </a:r>
          </a:p>
        </p:txBody>
      </p:sp>
      <p:pic>
        <p:nvPicPr>
          <p:cNvPr id="2" name="Picture 1"/>
          <p:cNvPicPr>
            <a:picLocks noChangeAspect="1"/>
          </p:cNvPicPr>
          <p:nvPr/>
        </p:nvPicPr>
        <p:blipFill rotWithShape="1">
          <a:blip r:embed="rId3"/>
          <a:srcRect l="24192" t="51449" r="61024" b="8652"/>
          <a:stretch/>
        </p:blipFill>
        <p:spPr>
          <a:xfrm>
            <a:off x="335360" y="2276872"/>
            <a:ext cx="1875998" cy="3240360"/>
          </a:xfrm>
          <a:prstGeom prst="rect">
            <a:avLst/>
          </a:prstGeom>
        </p:spPr>
      </p:pic>
      <p:pic>
        <p:nvPicPr>
          <p:cNvPr id="1026" name="Picture 2" descr="Striking the Perfect Balance: Short-Term vs. Long-Term Goals in Business  Development ✏️"/>
          <p:cNvPicPr>
            <a:picLocks noChangeAspect="1" noChangeArrowheads="1"/>
          </p:cNvPicPr>
          <p:nvPr/>
        </p:nvPicPr>
        <p:blipFill rotWithShape="1">
          <a:blip r:embed="rId4">
            <a:extLst>
              <a:ext uri="{28A0092B-C50C-407E-A947-70E740481C1C}">
                <a14:useLocalDpi xmlns:a14="http://schemas.microsoft.com/office/drawing/2010/main" val="0"/>
              </a:ext>
            </a:extLst>
          </a:blip>
          <a:srcRect l="61485" t="13987" r="23059" b="7263"/>
          <a:stretch/>
        </p:blipFill>
        <p:spPr bwMode="auto">
          <a:xfrm>
            <a:off x="6888088" y="2276872"/>
            <a:ext cx="1008112" cy="328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9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Ketamine: The Law</a:t>
            </a:r>
            <a:endParaRPr lang="en-GB" sz="4800" dirty="0"/>
          </a:p>
        </p:txBody>
      </p:sp>
      <p:sp>
        <p:nvSpPr>
          <p:cNvPr id="8" name="Content Placeholder 2">
            <a:extLst>
              <a:ext uri="{FF2B5EF4-FFF2-40B4-BE49-F238E27FC236}">
                <a16:creationId xmlns:a16="http://schemas.microsoft.com/office/drawing/2014/main" id="{99D90CA5-7D49-0889-7A64-26627F3A18E7}"/>
              </a:ext>
            </a:extLst>
          </p:cNvPr>
          <p:cNvSpPr>
            <a:spLocks noGrp="1"/>
          </p:cNvSpPr>
          <p:nvPr>
            <p:ph sz="half" idx="1"/>
          </p:nvPr>
        </p:nvSpPr>
        <p:spPr>
          <a:xfrm>
            <a:off x="609600" y="2276872"/>
            <a:ext cx="10978034" cy="3240360"/>
          </a:xfrm>
        </p:spPr>
        <p:txBody>
          <a:bodyPr numCol="2" spcCol="360000"/>
          <a:lstStyle/>
          <a:p>
            <a:r>
              <a:rPr lang="en-GB" b="1" dirty="0" smtClean="0">
                <a:solidFill>
                  <a:srgbClr val="830065"/>
                </a:solidFill>
                <a:latin typeface="Calibri" panose="020F0502020204030204" pitchFamily="34" charset="0"/>
                <a:cs typeface="Calibri" panose="020F0502020204030204" pitchFamily="34" charset="0"/>
              </a:rPr>
              <a:t>Ketamine is classed as a Class B drug.</a:t>
            </a:r>
          </a:p>
          <a:p>
            <a:endParaRPr lang="en-GB" b="1" dirty="0">
              <a:solidFill>
                <a:srgbClr val="830065"/>
              </a:solidFill>
              <a:effectLst/>
              <a:latin typeface="Calibri" panose="020F0502020204030204" pitchFamily="34" charset="0"/>
              <a:cs typeface="Calibri" panose="020F0502020204030204" pitchFamily="34" charset="0"/>
            </a:endParaRPr>
          </a:p>
          <a:p>
            <a:r>
              <a:rPr lang="en-GB" b="1" dirty="0" smtClean="0">
                <a:solidFill>
                  <a:srgbClr val="830065"/>
                </a:solidFill>
                <a:latin typeface="Calibri" panose="020F0502020204030204" pitchFamily="34" charset="0"/>
                <a:cs typeface="Calibri" panose="020F0502020204030204" pitchFamily="34" charset="0"/>
              </a:rPr>
              <a:t>Therefore, it is illegal to have Ketamine yourself, to give it away or to sell it to someone else.</a:t>
            </a:r>
          </a:p>
          <a:p>
            <a:endParaRPr lang="en-GB" b="1" dirty="0">
              <a:solidFill>
                <a:srgbClr val="830065"/>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smtClean="0">
                <a:solidFill>
                  <a:srgbClr val="830065"/>
                </a:solidFill>
                <a:latin typeface="Calibri" panose="020F0502020204030204" pitchFamily="34" charset="0"/>
                <a:cs typeface="Calibri" panose="020F0502020204030204" pitchFamily="34" charset="0"/>
              </a:rPr>
              <a:t>Possession can get you up to 5 years in prison, an unlimited fine or both!</a:t>
            </a:r>
          </a:p>
          <a:p>
            <a:pPr marL="285750" indent="-285750">
              <a:buFont typeface="Arial" panose="020B0604020202020204" pitchFamily="34" charset="0"/>
              <a:buChar char="•"/>
            </a:pPr>
            <a:r>
              <a:rPr lang="en-GB" b="1" dirty="0" smtClean="0">
                <a:solidFill>
                  <a:srgbClr val="830065"/>
                </a:solidFill>
                <a:effectLst/>
                <a:latin typeface="Calibri" panose="020F0502020204030204" pitchFamily="34" charset="0"/>
                <a:cs typeface="Calibri" panose="020F0502020204030204" pitchFamily="34" charset="0"/>
              </a:rPr>
              <a:t>Supplying someone else, even your friends, can get you up to 14 years in prison, an unlimited fine or both.</a:t>
            </a:r>
          </a:p>
        </p:txBody>
      </p:sp>
      <p:pic>
        <p:nvPicPr>
          <p:cNvPr id="2" name="Picture 1" descr="Illegal Drugs - Highway Sign image"/>
          <p:cNvPicPr>
            <a:picLocks noChangeAspect="1"/>
          </p:cNvPicPr>
          <p:nvPr/>
        </p:nvPicPr>
        <p:blipFill rotWithShape="1">
          <a:blip r:embed="rId3">
            <a:extLst>
              <a:ext uri="{28A0092B-C50C-407E-A947-70E740481C1C}">
                <a14:useLocalDpi xmlns:a14="http://schemas.microsoft.com/office/drawing/2010/main" val="0"/>
              </a:ext>
            </a:extLst>
          </a:blip>
          <a:srcRect l="2147" t="6430"/>
          <a:stretch/>
        </p:blipFill>
        <p:spPr>
          <a:xfrm>
            <a:off x="6960096" y="2132856"/>
            <a:ext cx="4968552" cy="3163451"/>
          </a:xfrm>
          <a:prstGeom prst="rect">
            <a:avLst/>
          </a:prstGeom>
        </p:spPr>
      </p:pic>
    </p:spTree>
    <p:extLst>
      <p:ext uri="{BB962C8B-B14F-4D97-AF65-F5344CB8AC3E}">
        <p14:creationId xmlns:p14="http://schemas.microsoft.com/office/powerpoint/2010/main" val="76732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Case Study Activity</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2682778473"/>
              </p:ext>
            </p:extLst>
          </p:nvPr>
        </p:nvGraphicFramePr>
        <p:xfrm>
          <a:off x="1127448" y="2348880"/>
          <a:ext cx="4248472" cy="2386528"/>
        </p:xfrm>
        <a:graphic>
          <a:graphicData uri="http://schemas.openxmlformats.org/drawingml/2006/table">
            <a:tbl>
              <a:tblPr firstRow="1" bandRow="1">
                <a:tableStyleId>{46F890A9-2807-4EBB-B81D-B2AA78EC7F39}</a:tableStyleId>
              </a:tblPr>
              <a:tblGrid>
                <a:gridCol w="4248472">
                  <a:extLst>
                    <a:ext uri="{9D8B030D-6E8A-4147-A177-3AD203B41FA5}">
                      <a16:colId xmlns:a16="http://schemas.microsoft.com/office/drawing/2014/main" val="1292813711"/>
                    </a:ext>
                  </a:extLst>
                </a:gridCol>
              </a:tblGrid>
              <a:tr h="2386528">
                <a:tc>
                  <a:txBody>
                    <a:bodyPr/>
                    <a:lstStyle/>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were the main factors that led Mark to start using Ketamine?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How did Ketamine misuse affected Mark’s relationships and daily life?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steps did Mark</a:t>
                      </a:r>
                      <a:r>
                        <a:rPr lang="en-GB" sz="1400" b="0" baseline="0" dirty="0" smtClean="0">
                          <a:solidFill>
                            <a:schemeClr val="tx1"/>
                          </a:solidFill>
                          <a:latin typeface="Calibri" panose="020F0502020204030204" pitchFamily="34" charset="0"/>
                          <a:cs typeface="Calibri" panose="020F0502020204030204" pitchFamily="34" charset="0"/>
                        </a:rPr>
                        <a:t> </a:t>
                      </a:r>
                      <a:r>
                        <a:rPr lang="en-GB" sz="1400" b="0" dirty="0" smtClean="0">
                          <a:solidFill>
                            <a:schemeClr val="tx1"/>
                          </a:solidFill>
                          <a:latin typeface="Calibri" panose="020F0502020204030204" pitchFamily="34" charset="0"/>
                          <a:cs typeface="Calibri" panose="020F0502020204030204" pitchFamily="34" charset="0"/>
                        </a:rPr>
                        <a:t>take to seek help and begin their recovery?</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Why is it important to have a support network when dealing with substance misuse?</a:t>
                      </a:r>
                    </a:p>
                    <a:p>
                      <a:pPr marL="342900" indent="-342900">
                        <a:buFont typeface="+mj-lt"/>
                        <a:buAutoNum type="arabicPeriod"/>
                      </a:pPr>
                      <a:r>
                        <a:rPr lang="en-GB" sz="1400" b="0" dirty="0" smtClean="0">
                          <a:solidFill>
                            <a:schemeClr val="tx1"/>
                          </a:solidFill>
                          <a:latin typeface="Calibri" panose="020F0502020204030204" pitchFamily="34" charset="0"/>
                          <a:cs typeface="Calibri" panose="020F0502020204030204" pitchFamily="34" charset="0"/>
                        </a:rPr>
                        <a:t>What can you do if you or someone you know is struggling with substance misuse?</a:t>
                      </a:r>
                    </a:p>
                  </a:txBody>
                  <a:tcPr>
                    <a:solidFill>
                      <a:schemeClr val="tx2">
                        <a:lumMod val="40000"/>
                        <a:lumOff val="60000"/>
                      </a:schemeClr>
                    </a:solidFill>
                  </a:tcPr>
                </a:tc>
                <a:extLst>
                  <a:ext uri="{0D108BD9-81ED-4DB2-BD59-A6C34878D82A}">
                    <a16:rowId xmlns:a16="http://schemas.microsoft.com/office/drawing/2014/main" val="59399059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46856705"/>
              </p:ext>
            </p:extLst>
          </p:nvPr>
        </p:nvGraphicFramePr>
        <p:xfrm>
          <a:off x="6240016" y="332656"/>
          <a:ext cx="5688632" cy="5029200"/>
        </p:xfrm>
        <a:graphic>
          <a:graphicData uri="http://schemas.openxmlformats.org/drawingml/2006/table">
            <a:tbl>
              <a:tblPr firstRow="1" bandRow="1">
                <a:tableStyleId>{BC89EF96-8CEA-46FF-86C4-4CE0E7609802}</a:tableStyleId>
              </a:tblPr>
              <a:tblGrid>
                <a:gridCol w="5688632">
                  <a:extLst>
                    <a:ext uri="{9D8B030D-6E8A-4147-A177-3AD203B41FA5}">
                      <a16:colId xmlns:a16="http://schemas.microsoft.com/office/drawing/2014/main" val="1292813711"/>
                    </a:ext>
                  </a:extLst>
                </a:gridCol>
              </a:tblGrid>
              <a:tr h="4873207">
                <a:tc>
                  <a:txBody>
                    <a:bodyPr/>
                    <a:lstStyle/>
                    <a:p>
                      <a:pPr algn="just"/>
                      <a:r>
                        <a:rPr lang="en-GB" sz="1400" b="0" kern="1200" dirty="0" smtClean="0">
                          <a:effectLst/>
                        </a:rPr>
                        <a:t>Mark, a 19-year-old college student, started using ketamine at parties. Initially, he used it occasionally to fit in with his friends and escape academic pressures. Over time, his use became more frequent.</a:t>
                      </a:r>
                    </a:p>
                    <a:p>
                      <a:pPr lvl="0" algn="just"/>
                      <a:endParaRPr lang="en-GB" sz="1400" b="0" kern="1200" dirty="0" smtClean="0">
                        <a:solidFill>
                          <a:schemeClr val="tx1"/>
                        </a:solidFill>
                        <a:effectLst/>
                        <a:latin typeface="+mn-lt"/>
                        <a:ea typeface="+mn-ea"/>
                        <a:cs typeface="+mn-cs"/>
                      </a:endParaRPr>
                    </a:p>
                    <a:p>
                      <a:pPr lvl="0" algn="just"/>
                      <a:r>
                        <a:rPr lang="en-GB" sz="1400" b="0" kern="1200" dirty="0" smtClean="0">
                          <a:solidFill>
                            <a:schemeClr val="tx1"/>
                          </a:solidFill>
                          <a:effectLst/>
                          <a:latin typeface="+mn-lt"/>
                          <a:ea typeface="+mn-ea"/>
                          <a:cs typeface="+mn-cs"/>
                        </a:rPr>
                        <a:t>Mark began experiencing severe bladder pain and frequent urination, symptoms of ketamine bladder syndrome. He also had memory problems and difficulty concentrating.</a:t>
                      </a:r>
                    </a:p>
                    <a:p>
                      <a:pPr lvl="0" algn="just"/>
                      <a:endParaRPr lang="en-GB" sz="1400" b="0" kern="1200" dirty="0" smtClean="0">
                        <a:solidFill>
                          <a:schemeClr val="tx1"/>
                        </a:solidFill>
                        <a:effectLst/>
                        <a:latin typeface="+mn-lt"/>
                        <a:ea typeface="+mn-ea"/>
                        <a:cs typeface="+mn-cs"/>
                      </a:endParaRPr>
                    </a:p>
                    <a:p>
                      <a:pPr lvl="0" algn="just"/>
                      <a:r>
                        <a:rPr lang="en-GB" sz="1400" b="0" kern="1200" dirty="0" smtClean="0">
                          <a:solidFill>
                            <a:schemeClr val="tx1"/>
                          </a:solidFill>
                          <a:effectLst/>
                          <a:latin typeface="+mn-lt"/>
                          <a:ea typeface="+mn-ea"/>
                          <a:cs typeface="+mn-cs"/>
                        </a:rPr>
                        <a:t>His grades dropped significantly as he struggled to keep up with his coursework.</a:t>
                      </a:r>
                    </a:p>
                    <a:p>
                      <a:pPr lvl="0" algn="just"/>
                      <a:endParaRPr lang="en-GB" sz="1400" b="0" kern="1200" dirty="0" smtClean="0">
                        <a:solidFill>
                          <a:schemeClr val="tx1"/>
                        </a:solidFill>
                        <a:effectLst/>
                        <a:latin typeface="+mn-lt"/>
                        <a:ea typeface="+mn-ea"/>
                        <a:cs typeface="+mn-cs"/>
                      </a:endParaRPr>
                    </a:p>
                    <a:p>
                      <a:pPr lvl="0" algn="just"/>
                      <a:r>
                        <a:rPr lang="en-GB" sz="1400" b="0" kern="1200" dirty="0" smtClean="0">
                          <a:solidFill>
                            <a:schemeClr val="tx1"/>
                          </a:solidFill>
                          <a:effectLst/>
                          <a:latin typeface="+mn-lt"/>
                          <a:ea typeface="+mn-ea"/>
                          <a:cs typeface="+mn-cs"/>
                        </a:rPr>
                        <a:t>Mark's relationships with friends and family deteriorated. He became increasingly isolated and withdrawn.</a:t>
                      </a:r>
                    </a:p>
                    <a:p>
                      <a:pPr lvl="0" algn="just"/>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After a severe episode of bladder pain, Mark sought medical help and was diagnosed with ketamine bladder syndrome. He also started attending counselling sessions to address his addiction.</a:t>
                      </a:r>
                    </a:p>
                    <a:p>
                      <a:pPr lvl="0"/>
                      <a:endParaRPr lang="en-GB" sz="1400" b="0" kern="1200" dirty="0" smtClean="0">
                        <a:solidFill>
                          <a:schemeClr val="tx1"/>
                        </a:solidFill>
                        <a:effectLst/>
                        <a:latin typeface="+mn-lt"/>
                        <a:ea typeface="+mn-ea"/>
                        <a:cs typeface="+mn-cs"/>
                      </a:endParaRPr>
                    </a:p>
                    <a:p>
                      <a:pPr lvl="0"/>
                      <a:r>
                        <a:rPr lang="en-GB" sz="1400" b="0" kern="1200" dirty="0" smtClean="0">
                          <a:solidFill>
                            <a:schemeClr val="tx1"/>
                          </a:solidFill>
                          <a:effectLst/>
                          <a:latin typeface="+mn-lt"/>
                          <a:ea typeface="+mn-ea"/>
                          <a:cs typeface="+mn-cs"/>
                        </a:rPr>
                        <a:t>With support from healthcare, specialist substance professionals and his family, Mark gradually reduced his ketamine use and focused on his recovery. He joined a support group for young people dealing with substance misuse.</a:t>
                      </a:r>
                    </a:p>
                    <a:p>
                      <a:pPr lvl="0" algn="just"/>
                      <a:endParaRPr lang="en-GB" sz="1600" kern="1200" dirty="0" smtClean="0">
                        <a:solidFill>
                          <a:schemeClr val="tx1"/>
                        </a:solidFill>
                        <a:effectLst/>
                        <a:latin typeface="+mn-lt"/>
                        <a:ea typeface="+mn-ea"/>
                        <a:cs typeface="+mn-cs"/>
                      </a:endParaRPr>
                    </a:p>
                  </a:txBody>
                  <a:tcPr>
                    <a:solidFill>
                      <a:schemeClr val="tx2">
                        <a:lumMod val="40000"/>
                        <a:lumOff val="60000"/>
                      </a:schemeClr>
                    </a:solidFill>
                  </a:tcPr>
                </a:tc>
                <a:extLst>
                  <a:ext uri="{0D108BD9-81ED-4DB2-BD59-A6C34878D82A}">
                    <a16:rowId xmlns:a16="http://schemas.microsoft.com/office/drawing/2014/main" val="593990598"/>
                  </a:ext>
                </a:extLst>
              </a:tr>
            </a:tbl>
          </a:graphicData>
        </a:graphic>
      </p:graphicFrame>
    </p:spTree>
    <p:extLst>
      <p:ext uri="{BB962C8B-B14F-4D97-AF65-F5344CB8AC3E}">
        <p14:creationId xmlns:p14="http://schemas.microsoft.com/office/powerpoint/2010/main" val="414901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POOL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POOL COUNCIL POWERPOINT TEMPLATE" id="{5E030BC0-5767-6741-89FE-694444B3339A}" vid="{1F0FFBF0-2EF6-B14E-A0CA-CDE8738C5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f3cbe2e-590e-47f7-8990-39ada680c9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41C96C94743444BBF533B44B30528C" ma:contentTypeVersion="18" ma:contentTypeDescription="Create a new document." ma:contentTypeScope="" ma:versionID="297601c2c378ca5eee898893086f60f0">
  <xsd:schema xmlns:xsd="http://www.w3.org/2001/XMLSchema" xmlns:xs="http://www.w3.org/2001/XMLSchema" xmlns:p="http://schemas.microsoft.com/office/2006/metadata/properties" xmlns:ns3="ef3cbe2e-590e-47f7-8990-39ada680c934" xmlns:ns4="ed37d74b-7312-4228-a552-aea5b1e81323" targetNamespace="http://schemas.microsoft.com/office/2006/metadata/properties" ma:root="true" ma:fieldsID="3f179fcbf345e6e2d082bdd6d222a09c" ns3:_="" ns4:_="">
    <xsd:import namespace="ef3cbe2e-590e-47f7-8990-39ada680c934"/>
    <xsd:import namespace="ed37d74b-7312-4228-a552-aea5b1e813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cbe2e-590e-47f7-8990-39ada680c9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37d74b-7312-4228-a552-aea5b1e8132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08E73-CB41-48EF-997D-F961E2786A8A}">
  <ds:schemaRefs>
    <ds:schemaRef ds:uri="http://schemas.microsoft.com/sharepoint/v3/contenttype/forms"/>
  </ds:schemaRefs>
</ds:datastoreItem>
</file>

<file path=customXml/itemProps2.xml><?xml version="1.0" encoding="utf-8"?>
<ds:datastoreItem xmlns:ds="http://schemas.openxmlformats.org/officeDocument/2006/customXml" ds:itemID="{0FF2A478-E83F-4CEF-9098-8AD3965DE4C3}">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ed37d74b-7312-4228-a552-aea5b1e81323"/>
    <ds:schemaRef ds:uri="ef3cbe2e-590e-47f7-8990-39ada680c934"/>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7038FF6-470E-442E-B8D7-46802D20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cbe2e-590e-47f7-8990-39ada680c934"/>
    <ds:schemaRef ds:uri="ed37d74b-7312-4228-a552-aea5b1e81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BLACKPOOL COVER SLIDE</Template>
  <TotalTime>7530</TotalTime>
  <Words>5071</Words>
  <Application>Microsoft Office PowerPoint</Application>
  <PresentationFormat>Widescreen</PresentationFormat>
  <Paragraphs>368</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ＭＳ Ｐゴシック</vt:lpstr>
      <vt:lpstr>Arial</vt:lpstr>
      <vt:lpstr>Calibri</vt:lpstr>
      <vt:lpstr>Calibri Light</vt:lpstr>
      <vt:lpstr>Wingdings</vt:lpstr>
      <vt:lpstr>BLACKPOOL COVER SLIDE</vt:lpstr>
      <vt:lpstr>Acrobat Document</vt:lpstr>
      <vt:lpstr>PowerPoint Presentation</vt:lpstr>
      <vt:lpstr>Foundations for a great session!</vt:lpstr>
      <vt:lpstr>Starter Activity: Ketamine Quiz!</vt:lpstr>
      <vt:lpstr>Learning Objectives</vt:lpstr>
      <vt:lpstr>Ketamine: The Basics</vt:lpstr>
      <vt:lpstr>Ketamine: Risks &amp; Consequences</vt:lpstr>
      <vt:lpstr>Ketamine: Short &amp; Long Term Effects</vt:lpstr>
      <vt:lpstr>Ketamine: The Law</vt:lpstr>
      <vt:lpstr>Case Study Activity</vt:lpstr>
      <vt:lpstr>Case Study Activity</vt:lpstr>
      <vt:lpstr>Ketamine: Communication Skills Activity</vt:lpstr>
      <vt:lpstr>Ketamine: Communication Skills Activity</vt:lpstr>
      <vt:lpstr>Ketamine: Getting Support</vt:lpstr>
      <vt:lpstr>Plenary Activity: Ketamine Quiz!</vt:lpstr>
      <vt:lpstr>Your Takeaway from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Donnelly</dc:creator>
  <cp:lastModifiedBy>Lisa Mills</cp:lastModifiedBy>
  <cp:revision>144</cp:revision>
  <dcterms:created xsi:type="dcterms:W3CDTF">2022-09-29T15:11:58Z</dcterms:created>
  <dcterms:modified xsi:type="dcterms:W3CDTF">2025-01-06T15:07:24Z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0x010100B441C96C94743444BBF533B44B30528C</vt:lpwstr>
  </property>
</Properties>
</file>