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273" r:id="rId6"/>
    <p:sldId id="260" r:id="rId7"/>
    <p:sldId id="264" r:id="rId8"/>
    <p:sldId id="265" r:id="rId9"/>
    <p:sldId id="266" r:id="rId10"/>
    <p:sldId id="267" r:id="rId11"/>
    <p:sldId id="268" r:id="rId12"/>
    <p:sldId id="270" r:id="rId13"/>
    <p:sldId id="271" r:id="rId14"/>
    <p:sldId id="272" r:id="rId15"/>
    <p:sldId id="269" r:id="rId16"/>
    <p:sldId id="274" r:id="rId17"/>
  </p:sldIdLst>
  <p:sldSz cx="12192000" cy="6858000"/>
  <p:notesSz cx="6858000" cy="9144000"/>
  <p:defaultTextStyle>
    <a:defPPr>
      <a:defRPr lang="en-GB"/>
    </a:defPPr>
    <a:lvl1pPr algn="l"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00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5566" autoAdjust="0"/>
  </p:normalViewPr>
  <p:slideViewPr>
    <p:cSldViewPr>
      <p:cViewPr varScale="1">
        <p:scale>
          <a:sx n="60" d="100"/>
          <a:sy n="60" d="100"/>
        </p:scale>
        <p:origin x="884" y="4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71CAE-8C9A-B64C-BFCE-8049EC61D713}" type="datetimeFigureOut">
              <a:rPr lang="en-US" smtClean="0"/>
              <a:t>9/20/2024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CB0AA-B8B0-A145-9CBA-805239FC99BD}" type="slidenum">
              <a:rPr lang="en-US" smtClean="0"/>
              <a:t>‹#›</a:t>
            </a:fld>
            <a:endParaRPr lang="en-US"/>
          </a:p>
        </p:txBody>
      </p:sp>
    </p:spTree>
    <p:extLst>
      <p:ext uri="{BB962C8B-B14F-4D97-AF65-F5344CB8AC3E}">
        <p14:creationId xmlns:p14="http://schemas.microsoft.com/office/powerpoint/2010/main" val="657917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lesson has been created by the Public Health team in Blackpool Council to be used by colleagues in Education to support those in Key Stage Three to learn about tobacco, the history of its cultivation and its use in cigarettes. While this lesson is primarily for a Key Stage Three audience, the facts are applicable to all ages and should therefore hopefully make adapting and tailoring this lesson achievable for colleagues in KS1 &amp; KS2. </a:t>
            </a:r>
          </a:p>
          <a:p>
            <a:endParaRPr lang="en-GB" baseline="0" dirty="0" smtClean="0"/>
          </a:p>
          <a:p>
            <a:r>
              <a:rPr lang="en-GB" baseline="0" dirty="0" smtClean="0"/>
              <a:t>This lesson can be used and adapted by PSHE colleagues as they wish but should be viewed and engaged with after viewing the Public Health Briefing on Tobacco. </a:t>
            </a:r>
          </a:p>
          <a:p>
            <a:endParaRPr lang="en-GB" baseline="0" dirty="0" smtClean="0"/>
          </a:p>
          <a:p>
            <a:pPr marL="285750" indent="-285750">
              <a:buFont typeface="Arial" panose="020B0604020202020204" pitchFamily="34" charset="0"/>
              <a:buChar char="•"/>
            </a:pPr>
            <a:r>
              <a:rPr lang="en-GB" b="1" dirty="0" smtClean="0">
                <a:solidFill>
                  <a:srgbClr val="830065"/>
                </a:solidFill>
                <a:latin typeface="Calibri" panose="020F0502020204030204" pitchFamily="34" charset="0"/>
                <a:cs typeface="Calibri" panose="020F0502020204030204" pitchFamily="34" charset="0"/>
              </a:rPr>
              <a:t>Foundations for a great lesson – 5 Minutes</a:t>
            </a:r>
          </a:p>
          <a:p>
            <a:pPr marL="285750" indent="-285750">
              <a:buFont typeface="Arial" panose="020B0604020202020204" pitchFamily="34" charset="0"/>
              <a:buChar char="•"/>
            </a:pPr>
            <a:r>
              <a:rPr lang="en-GB" b="1" dirty="0" smtClean="0">
                <a:solidFill>
                  <a:srgbClr val="830065"/>
                </a:solidFill>
                <a:latin typeface="Calibri" panose="020F0502020204030204" pitchFamily="34" charset="0"/>
                <a:cs typeface="Calibri" panose="020F0502020204030204" pitchFamily="34" charset="0"/>
              </a:rPr>
              <a:t>Learning Objectives – 1 Minute</a:t>
            </a:r>
          </a:p>
          <a:p>
            <a:pPr marL="285750" indent="-285750">
              <a:buFont typeface="Arial" panose="020B0604020202020204" pitchFamily="34" charset="0"/>
              <a:buChar char="•"/>
            </a:pPr>
            <a:r>
              <a:rPr lang="en-GB" b="1" dirty="0" smtClean="0">
                <a:solidFill>
                  <a:srgbClr val="830065"/>
                </a:solidFill>
                <a:latin typeface="Calibri" panose="020F0502020204030204" pitchFamily="34" charset="0"/>
                <a:cs typeface="Calibri" panose="020F0502020204030204" pitchFamily="34" charset="0"/>
              </a:rPr>
              <a:t>Starter Activity – 5 Minutes</a:t>
            </a:r>
          </a:p>
          <a:p>
            <a:pPr marL="285750" indent="-285750">
              <a:buFont typeface="Arial" panose="020B0604020202020204" pitchFamily="34" charset="0"/>
              <a:buChar char="•"/>
            </a:pPr>
            <a:r>
              <a:rPr lang="en-GB" b="1" dirty="0" smtClean="0">
                <a:solidFill>
                  <a:srgbClr val="830065"/>
                </a:solidFill>
                <a:latin typeface="Calibri" panose="020F0502020204030204" pitchFamily="34" charset="0"/>
                <a:cs typeface="Calibri" panose="020F0502020204030204" pitchFamily="34" charset="0"/>
              </a:rPr>
              <a:t>Tobacco Timeline – 4 Minutes</a:t>
            </a:r>
          </a:p>
          <a:p>
            <a:pPr marL="285750" indent="-285750">
              <a:buFont typeface="Arial" panose="020B0604020202020204" pitchFamily="34" charset="0"/>
              <a:buChar char="•"/>
            </a:pPr>
            <a:r>
              <a:rPr lang="en-GB" b="1" dirty="0" smtClean="0">
                <a:solidFill>
                  <a:srgbClr val="830065"/>
                </a:solidFill>
                <a:latin typeface="Calibri" panose="020F0502020204030204" pitchFamily="34" charset="0"/>
                <a:cs typeface="Calibri" panose="020F0502020204030204" pitchFamily="34" charset="0"/>
              </a:rPr>
              <a:t>What’s in your cig? Part I – 5 Minutes</a:t>
            </a:r>
          </a:p>
          <a:p>
            <a:pPr marL="285750" indent="-285750">
              <a:buFont typeface="Arial" panose="020B0604020202020204" pitchFamily="34" charset="0"/>
              <a:buChar char="•"/>
            </a:pPr>
            <a:r>
              <a:rPr lang="en-GB" b="1" dirty="0" smtClean="0">
                <a:solidFill>
                  <a:srgbClr val="830065"/>
                </a:solidFill>
                <a:latin typeface="Calibri" panose="020F0502020204030204" pitchFamily="34" charset="0"/>
                <a:cs typeface="Calibri" panose="020F0502020204030204" pitchFamily="34" charset="0"/>
              </a:rPr>
              <a:t>What’s in your cig? Part II – 5 Minutes</a:t>
            </a:r>
          </a:p>
          <a:p>
            <a:pPr marL="285750" indent="-285750">
              <a:buFont typeface="Arial" panose="020B0604020202020204" pitchFamily="34" charset="0"/>
              <a:buChar char="•"/>
            </a:pPr>
            <a:r>
              <a:rPr lang="en-GB" b="1" dirty="0" smtClean="0">
                <a:solidFill>
                  <a:srgbClr val="830065"/>
                </a:solidFill>
                <a:latin typeface="Calibri" panose="020F0502020204030204" pitchFamily="34" charset="0"/>
                <a:cs typeface="Calibri" panose="020F0502020204030204" pitchFamily="34" charset="0"/>
              </a:rPr>
              <a:t>Nicotine Video – 3 Minutes</a:t>
            </a:r>
          </a:p>
          <a:p>
            <a:pPr marL="285750" indent="-285750">
              <a:buFont typeface="Arial" panose="020B0604020202020204" pitchFamily="34" charset="0"/>
              <a:buChar char="•"/>
            </a:pPr>
            <a:r>
              <a:rPr lang="en-GB" b="1" dirty="0" smtClean="0">
                <a:solidFill>
                  <a:srgbClr val="830065"/>
                </a:solidFill>
                <a:latin typeface="Calibri" panose="020F0502020204030204" pitchFamily="34" charset="0"/>
                <a:cs typeface="Calibri" panose="020F0502020204030204" pitchFamily="34" charset="0"/>
              </a:rPr>
              <a:t>Impacts of smoking on the body – 5 Minutes</a:t>
            </a:r>
          </a:p>
          <a:p>
            <a:pPr marL="285750" indent="-285750">
              <a:buFont typeface="Arial" panose="020B0604020202020204" pitchFamily="34" charset="0"/>
              <a:buChar char="•"/>
            </a:pPr>
            <a:r>
              <a:rPr lang="en-GB" b="1" dirty="0" smtClean="0">
                <a:solidFill>
                  <a:srgbClr val="830065"/>
                </a:solidFill>
                <a:latin typeface="Calibri" panose="020F0502020204030204" pitchFamily="34" charset="0"/>
                <a:cs typeface="Calibri" panose="020F0502020204030204" pitchFamily="34" charset="0"/>
              </a:rPr>
              <a:t>Tobacco &amp; The Law – 2 Minutes</a:t>
            </a:r>
          </a:p>
          <a:p>
            <a:pPr marL="285750" indent="-285750">
              <a:buFont typeface="Arial" panose="020B0604020202020204" pitchFamily="34" charset="0"/>
              <a:buChar char="•"/>
            </a:pPr>
            <a:r>
              <a:rPr lang="en-GB" b="1" dirty="0" smtClean="0">
                <a:solidFill>
                  <a:srgbClr val="830065"/>
                </a:solidFill>
                <a:latin typeface="Calibri" panose="020F0502020204030204" pitchFamily="34" charset="0"/>
                <a:cs typeface="Calibri" panose="020F0502020204030204" pitchFamily="34" charset="0"/>
              </a:rPr>
              <a:t>The Great Debate – 20 Minutes</a:t>
            </a:r>
          </a:p>
          <a:p>
            <a:pPr marL="285750" indent="-285750">
              <a:buFont typeface="Arial" panose="020B0604020202020204" pitchFamily="34" charset="0"/>
              <a:buChar char="•"/>
            </a:pPr>
            <a:r>
              <a:rPr lang="en-GB" b="1" dirty="0" smtClean="0">
                <a:solidFill>
                  <a:srgbClr val="830065"/>
                </a:solidFill>
                <a:latin typeface="Calibri" panose="020F0502020204030204" pitchFamily="34" charset="0"/>
                <a:cs typeface="Calibri" panose="020F0502020204030204" pitchFamily="34" charset="0"/>
              </a:rPr>
              <a:t>Takeaway From Today! – 5 Minutes</a:t>
            </a:r>
          </a:p>
        </p:txBody>
      </p:sp>
      <p:sp>
        <p:nvSpPr>
          <p:cNvPr id="4" name="Slide Number Placeholder 3"/>
          <p:cNvSpPr>
            <a:spLocks noGrp="1"/>
          </p:cNvSpPr>
          <p:nvPr>
            <p:ph type="sldNum" sz="quarter" idx="10"/>
          </p:nvPr>
        </p:nvSpPr>
        <p:spPr/>
        <p:txBody>
          <a:bodyPr/>
          <a:lstStyle/>
          <a:p>
            <a:fld id="{B13CB0AA-B8B0-A145-9CBA-805239FC99BD}" type="slidenum">
              <a:rPr lang="en-US" smtClean="0"/>
              <a:t>1</a:t>
            </a:fld>
            <a:endParaRPr lang="en-US"/>
          </a:p>
        </p:txBody>
      </p:sp>
    </p:spTree>
    <p:extLst>
      <p:ext uri="{BB962C8B-B14F-4D97-AF65-F5344CB8AC3E}">
        <p14:creationId xmlns:p14="http://schemas.microsoft.com/office/powerpoint/2010/main" val="2499222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More information about what the proposed smoke free generation pledge by the Government could look like, as well as further details on the Tobacco and Vapes Bill can be found here - https://healthmedia.blog.gov.uk/2024/04/15/creating-a-smokefree-generation-and-tackling-youth-vaping-what-you-need-to-know/ </a:t>
            </a:r>
          </a:p>
          <a:p>
            <a:endParaRPr lang="en-GB" baseline="0" dirty="0" smtClean="0"/>
          </a:p>
          <a:p>
            <a:r>
              <a:rPr lang="en-GB" baseline="0" dirty="0" smtClean="0"/>
              <a:t>Pupil Led Version:</a:t>
            </a:r>
          </a:p>
          <a:p>
            <a:r>
              <a:rPr lang="en-GB" baseline="0" dirty="0" smtClean="0"/>
              <a:t>The class can be split into teams of agree/disagree and be given a set amount of time to fact-find and consider their argument either in favour of, or against the idea of a smoke free generation. Setting out a clear structure for the debate so pupils can prepare their contributions is advisable. </a:t>
            </a:r>
          </a:p>
          <a:p>
            <a:endParaRPr lang="en-GB" baseline="0" dirty="0" smtClean="0"/>
          </a:p>
          <a:p>
            <a:r>
              <a:rPr lang="en-GB" baseline="0" dirty="0" smtClean="0"/>
              <a:t>Teacher Led Version:</a:t>
            </a:r>
          </a:p>
          <a:p>
            <a:r>
              <a:rPr lang="en-GB" baseline="0" dirty="0" smtClean="0"/>
              <a:t>The class teacher can ask pupils to raise their hand to vote as to whether or not they agree/disagree with the plans to create a smoke free generation and can ask pupils to validate their statement by sharing why they agree/disagree. </a:t>
            </a:r>
          </a:p>
          <a:p>
            <a:endParaRPr lang="en-GB" baseline="0" dirty="0" smtClean="0"/>
          </a:p>
          <a:p>
            <a:r>
              <a:rPr lang="en-GB" baseline="0" dirty="0" smtClean="0"/>
              <a:t>Approximate timings – 10 minutes to research and decide your key arguments. 2 minutes per team to make an opening argument – 2 minutes for each team to challenge/debate – raise of hands to vote on if the class agree/disagree.</a:t>
            </a:r>
          </a:p>
          <a:p>
            <a:endParaRPr lang="en-GB" baseline="0" dirty="0" smtClean="0"/>
          </a:p>
          <a:p>
            <a:r>
              <a:rPr lang="en-GB" baseline="0" dirty="0" smtClean="0"/>
              <a:t>Agree/Disagree – Debating points as a class before finally voting on an issue could be a fantastic way to capture learning across the year with a series of Agree/Disagree statements about the class </a:t>
            </a:r>
          </a:p>
        </p:txBody>
      </p:sp>
      <p:sp>
        <p:nvSpPr>
          <p:cNvPr id="4" name="Slide Number Placeholder 3"/>
          <p:cNvSpPr>
            <a:spLocks noGrp="1"/>
          </p:cNvSpPr>
          <p:nvPr>
            <p:ph type="sldNum" sz="quarter" idx="10"/>
          </p:nvPr>
        </p:nvSpPr>
        <p:spPr/>
        <p:txBody>
          <a:bodyPr/>
          <a:lstStyle/>
          <a:p>
            <a:fld id="{B13CB0AA-B8B0-A145-9CBA-805239FC99BD}" type="slidenum">
              <a:rPr lang="en-US" smtClean="0"/>
              <a:t>11</a:t>
            </a:fld>
            <a:endParaRPr lang="en-US"/>
          </a:p>
        </p:txBody>
      </p:sp>
    </p:spTree>
    <p:extLst>
      <p:ext uri="{BB962C8B-B14F-4D97-AF65-F5344CB8AC3E}">
        <p14:creationId xmlns:p14="http://schemas.microsoft.com/office/powerpoint/2010/main" val="278668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0" dirty="0" smtClean="0"/>
              <a:t>To</a:t>
            </a:r>
            <a:r>
              <a:rPr lang="en-GB" altLang="en-US" b="0" baseline="0" dirty="0" smtClean="0"/>
              <a:t> bring the lesson to an end, encourage pupils to re-visit the pack of facts that they created earlier in the lesson. Using a different colour, encourage the pupils to add any additional information they now know about tobacco/smoking. Writing using two different colours will allow the teacher to identify new learning that has come about as a result of the lesson. </a:t>
            </a:r>
          </a:p>
        </p:txBody>
      </p:sp>
      <p:sp>
        <p:nvSpPr>
          <p:cNvPr id="4" name="Slide Number Placeholder 3"/>
          <p:cNvSpPr>
            <a:spLocks noGrp="1"/>
          </p:cNvSpPr>
          <p:nvPr>
            <p:ph type="sldNum" sz="quarter" idx="10"/>
          </p:nvPr>
        </p:nvSpPr>
        <p:spPr/>
        <p:txBody>
          <a:bodyPr/>
          <a:lstStyle/>
          <a:p>
            <a:fld id="{B13CB0AA-B8B0-A145-9CBA-805239FC99BD}" type="slidenum">
              <a:rPr lang="en-US" smtClean="0"/>
              <a:t>12</a:t>
            </a:fld>
            <a:endParaRPr lang="en-US"/>
          </a:p>
        </p:txBody>
      </p:sp>
    </p:spTree>
    <p:extLst>
      <p:ext uri="{BB962C8B-B14F-4D97-AF65-F5344CB8AC3E}">
        <p14:creationId xmlns:p14="http://schemas.microsoft.com/office/powerpoint/2010/main" val="3894717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When a conversation arises with a young person who is vaping or smoking, there are a number of services you can make them and their parent/</a:t>
            </a:r>
            <a:r>
              <a:rPr lang="en-US" altLang="en-US" dirty="0" err="1" smtClean="0"/>
              <a:t>carer</a:t>
            </a:r>
            <a:r>
              <a:rPr lang="en-US" altLang="en-US" dirty="0" smtClean="0"/>
              <a:t> aware of. </a:t>
            </a:r>
          </a:p>
          <a:p>
            <a:pPr eaLnBrk="1" hangingPunct="1">
              <a:spcBef>
                <a:spcPct val="0"/>
              </a:spcBef>
            </a:pPr>
            <a:endParaRPr lang="en-US" altLang="en-US" dirty="0" smtClean="0"/>
          </a:p>
          <a:p>
            <a:pPr eaLnBrk="1" hangingPunct="1">
              <a:spcBef>
                <a:spcPct val="0"/>
              </a:spcBef>
            </a:pPr>
            <a:r>
              <a:rPr lang="en-GB" altLang="en-US" dirty="0" smtClean="0"/>
              <a:t>Encourage a referral into the specialist tobacco addiction service. </a:t>
            </a:r>
          </a:p>
          <a:p>
            <a:pPr eaLnBrk="1" hangingPunct="1">
              <a:spcBef>
                <a:spcPct val="0"/>
              </a:spcBef>
            </a:pPr>
            <a:endParaRPr lang="en-GB" altLang="en-US" dirty="0" smtClean="0"/>
          </a:p>
          <a:p>
            <a:pPr eaLnBrk="1" hangingPunct="1">
              <a:spcBef>
                <a:spcPct val="0"/>
              </a:spcBef>
            </a:pPr>
            <a:r>
              <a:rPr lang="en-GB" altLang="en-US" dirty="0" smtClean="0"/>
              <a:t>They will support any young person over the age 12 if they are smoking AND vaping.</a:t>
            </a:r>
          </a:p>
          <a:p>
            <a:pPr eaLnBrk="1" hangingPunct="1">
              <a:spcBef>
                <a:spcPct val="0"/>
              </a:spcBef>
            </a:pPr>
            <a:endParaRPr lang="en-GB" altLang="en-US" dirty="0" smtClean="0"/>
          </a:p>
          <a:p>
            <a:pPr eaLnBrk="1" hangingPunct="1">
              <a:spcBef>
                <a:spcPct val="0"/>
              </a:spcBef>
            </a:pPr>
            <a:r>
              <a:rPr lang="en-US" altLang="en-US" dirty="0" smtClean="0"/>
              <a:t>Nicotine Replacement Therapy (NRT) is available for over 12s.</a:t>
            </a:r>
          </a:p>
          <a:p>
            <a:pPr eaLnBrk="1" hangingPunct="1">
              <a:spcBef>
                <a:spcPct val="0"/>
              </a:spcBef>
            </a:pPr>
            <a:endParaRPr lang="en-US" altLang="en-US" dirty="0" smtClean="0"/>
          </a:p>
          <a:p>
            <a:pPr eaLnBrk="1" hangingPunct="1">
              <a:spcBef>
                <a:spcPct val="0"/>
              </a:spcBef>
            </a:pPr>
            <a:r>
              <a:rPr lang="en-US" altLang="en-US" dirty="0" smtClean="0"/>
              <a:t>There is also a self-referral form. </a:t>
            </a:r>
          </a:p>
          <a:p>
            <a:pPr eaLnBrk="1" hangingPunct="1">
              <a:spcBef>
                <a:spcPct val="0"/>
              </a:spcBef>
            </a:pPr>
            <a:endParaRPr lang="en-US" altLang="en-US" dirty="0" smtClean="0"/>
          </a:p>
          <a:p>
            <a:pPr eaLnBrk="1" hangingPunct="1">
              <a:spcBef>
                <a:spcPct val="0"/>
              </a:spcBef>
            </a:pPr>
            <a:r>
              <a:rPr lang="en-US" altLang="en-US" dirty="0" smtClean="0"/>
              <a:t>If a young person is using tobacco</a:t>
            </a:r>
            <a:r>
              <a:rPr lang="en-US" altLang="en-US" baseline="0" dirty="0" smtClean="0"/>
              <a:t> alongside another substance such as Cannabis, you can refer them to the ADASH team – follow the QR code in the poster to find out more information about the service and how to refer/self-refer. </a:t>
            </a:r>
            <a:endParaRPr lang="en-GB" altLang="en-US" dirty="0" smtClean="0"/>
          </a:p>
        </p:txBody>
      </p:sp>
      <p:sp>
        <p:nvSpPr>
          <p:cNvPr id="4" name="Slide Number Placeholder 3"/>
          <p:cNvSpPr>
            <a:spLocks noGrp="1"/>
          </p:cNvSpPr>
          <p:nvPr>
            <p:ph type="sldNum" sz="quarter" idx="10"/>
          </p:nvPr>
        </p:nvSpPr>
        <p:spPr/>
        <p:txBody>
          <a:bodyPr/>
          <a:lstStyle/>
          <a:p>
            <a:fld id="{B13CB0AA-B8B0-A145-9CBA-805239FC99BD}" type="slidenum">
              <a:rPr lang="en-US" smtClean="0"/>
              <a:t>13</a:t>
            </a:fld>
            <a:endParaRPr lang="en-US"/>
          </a:p>
        </p:txBody>
      </p:sp>
    </p:spTree>
    <p:extLst>
      <p:ext uri="{BB962C8B-B14F-4D97-AF65-F5344CB8AC3E}">
        <p14:creationId xmlns:p14="http://schemas.microsoft.com/office/powerpoint/2010/main" val="44401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rgbClr val="830065"/>
                </a:solidFill>
                <a:latin typeface="Calibri" panose="020F0502020204030204" pitchFamily="34" charset="0"/>
                <a:cs typeface="Calibri" panose="020F0502020204030204" pitchFamily="34" charset="0"/>
              </a:rPr>
              <a:t>Boundaries and ground rules keep us safe.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smtClean="0">
              <a:solidFill>
                <a:srgbClr val="830065"/>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rgbClr val="830065"/>
                </a:solidFill>
                <a:latin typeface="Calibri" panose="020F0502020204030204" pitchFamily="34" charset="0"/>
                <a:cs typeface="Calibri" panose="020F0502020204030204" pitchFamily="34" charset="0"/>
              </a:rPr>
              <a:t>Setting these out and revisiting them before we talk about PSHE topics is important.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smtClean="0">
              <a:solidFill>
                <a:srgbClr val="830065"/>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rgbClr val="830065"/>
                </a:solidFill>
                <a:latin typeface="Calibri" panose="020F0502020204030204" pitchFamily="34" charset="0"/>
                <a:cs typeface="Calibri" panose="020F0502020204030204" pitchFamily="34" charset="0"/>
              </a:rPr>
              <a:t>Think about building something, you need solid foundations to do this. Draw a brick wall and write a ground rule that will keep everyone safe.</a:t>
            </a:r>
            <a:r>
              <a:rPr lang="en-GB" b="0" baseline="0" dirty="0" smtClean="0">
                <a:solidFill>
                  <a:srgbClr val="830065"/>
                </a:solidFill>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solidFill>
                <a:srgbClr val="830065"/>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solidFill>
                  <a:srgbClr val="830065"/>
                </a:solidFill>
                <a:latin typeface="Calibri" panose="020F0502020204030204" pitchFamily="34" charset="0"/>
                <a:cs typeface="Calibri" panose="020F0502020204030204" pitchFamily="34" charset="0"/>
              </a:rPr>
              <a:t>Ensure there is agreement among the pupils and re-visit at the beginning of every lesson. </a:t>
            </a:r>
            <a:endParaRPr lang="en-GB" b="0" dirty="0" smtClean="0">
              <a:solidFill>
                <a:srgbClr val="830065"/>
              </a:solidFill>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fld id="{B13CB0AA-B8B0-A145-9CBA-805239FC99BD}" type="slidenum">
              <a:rPr lang="en-US" smtClean="0"/>
              <a:t>2</a:t>
            </a:fld>
            <a:endParaRPr lang="en-US"/>
          </a:p>
        </p:txBody>
      </p:sp>
    </p:spTree>
    <p:extLst>
      <p:ext uri="{BB962C8B-B14F-4D97-AF65-F5344CB8AC3E}">
        <p14:creationId xmlns:p14="http://schemas.microsoft.com/office/powerpoint/2010/main" val="274218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purpose of this starter activity is to understand what pupils may already know about tobacco. This can be delivered in one of two ways as outlined below. </a:t>
            </a:r>
          </a:p>
          <a:p>
            <a:endParaRPr lang="en-GB" baseline="0" dirty="0" smtClean="0"/>
          </a:p>
          <a:p>
            <a:r>
              <a:rPr lang="en-GB" b="1" baseline="0" dirty="0" smtClean="0"/>
              <a:t>Teacher led version:</a:t>
            </a:r>
          </a:p>
          <a:p>
            <a:r>
              <a:rPr lang="en-GB" baseline="0" dirty="0" smtClean="0"/>
              <a:t>Teacher has a range of facts and figures about tobacco/cigarettes and asks the class if the statement is true or false. If the </a:t>
            </a:r>
            <a:r>
              <a:rPr lang="en-GB" baseline="0" dirty="0" smtClean="0"/>
              <a:t>statement is </a:t>
            </a:r>
            <a:r>
              <a:rPr lang="en-GB" baseline="0" dirty="0" smtClean="0"/>
              <a:t>false it is discarded. (Facts and figures more generally, as well as figures relating to Blackpool can be found in the Tobacco briefing). </a:t>
            </a:r>
          </a:p>
          <a:p>
            <a:endParaRPr lang="en-GB" baseline="0" dirty="0" smtClean="0"/>
          </a:p>
          <a:p>
            <a:r>
              <a:rPr lang="en-GB" b="1" baseline="0" dirty="0" smtClean="0"/>
              <a:t>Pupil led version:</a:t>
            </a:r>
            <a:endParaRPr lang="en-GB" b="0" dirty="0" smtClean="0">
              <a:solidFill>
                <a:srgbClr val="830065"/>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rgbClr val="830065"/>
                </a:solidFill>
                <a:latin typeface="Calibri" panose="020F0502020204030204" pitchFamily="34" charset="0"/>
                <a:cs typeface="Calibri" panose="020F0502020204030204" pitchFamily="34" charset="0"/>
              </a:rPr>
              <a:t>Pupils can work as</a:t>
            </a:r>
            <a:r>
              <a:rPr lang="en-GB" b="0" baseline="0" dirty="0" smtClean="0">
                <a:solidFill>
                  <a:srgbClr val="830065"/>
                </a:solidFill>
                <a:latin typeface="Calibri" panose="020F0502020204030204" pitchFamily="34" charset="0"/>
                <a:cs typeface="Calibri" panose="020F0502020204030204" pitchFamily="34" charset="0"/>
              </a:rPr>
              <a:t> individuals, as a pair or in small groups to discuss what they know about tobacco/cigarettes/smoking. I</a:t>
            </a:r>
            <a:r>
              <a:rPr lang="en-GB" b="0" dirty="0" smtClean="0">
                <a:solidFill>
                  <a:srgbClr val="830065"/>
                </a:solidFill>
                <a:latin typeface="Calibri" panose="020F0502020204030204" pitchFamily="34" charset="0"/>
                <a:cs typeface="Calibri" panose="020F0502020204030204" pitchFamily="34" charset="0"/>
              </a:rPr>
              <a:t>f there is limited knowledge around tobacco,</a:t>
            </a:r>
            <a:r>
              <a:rPr lang="en-GB" b="0" baseline="0" dirty="0" smtClean="0">
                <a:solidFill>
                  <a:srgbClr val="830065"/>
                </a:solidFill>
                <a:latin typeface="Calibri" panose="020F0502020204030204" pitchFamily="34" charset="0"/>
                <a:cs typeface="Calibri" panose="020F0502020204030204" pitchFamily="34" charset="0"/>
              </a:rPr>
              <a:t> </a:t>
            </a:r>
            <a:r>
              <a:rPr lang="en-GB" b="0" dirty="0" smtClean="0">
                <a:solidFill>
                  <a:srgbClr val="830065"/>
                </a:solidFill>
                <a:latin typeface="Calibri" panose="020F0502020204030204" pitchFamily="34" charset="0"/>
                <a:cs typeface="Calibri" panose="020F0502020204030204" pitchFamily="34" charset="0"/>
              </a:rPr>
              <a:t>this could be done as a class discussion.</a:t>
            </a:r>
            <a:r>
              <a:rPr lang="en-GB" b="0" baseline="0" dirty="0" smtClean="0">
                <a:solidFill>
                  <a:srgbClr val="830065"/>
                </a:solidFill>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smtClean="0">
              <a:solidFill>
                <a:srgbClr val="830065"/>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rgbClr val="830065"/>
                </a:solidFill>
                <a:latin typeface="Calibri" panose="020F0502020204030204" pitchFamily="34" charset="0"/>
                <a:cs typeface="Calibri" panose="020F0502020204030204" pitchFamily="34" charset="0"/>
              </a:rPr>
              <a:t>Encourage pupils t</a:t>
            </a:r>
            <a:r>
              <a:rPr lang="en-GB" b="0" baseline="0" dirty="0" smtClean="0">
                <a:solidFill>
                  <a:srgbClr val="830065"/>
                </a:solidFill>
                <a:latin typeface="Calibri" panose="020F0502020204030204" pitchFamily="34" charset="0"/>
                <a:cs typeface="Calibri" panose="020F0502020204030204" pitchFamily="34" charset="0"/>
              </a:rPr>
              <a:t>o share what they have discussed and note any key points made.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smtClean="0">
              <a:solidFill>
                <a:srgbClr val="830065"/>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rgbClr val="830065"/>
                </a:solidFill>
                <a:effectLst/>
                <a:latin typeface="Calibri" panose="020F0502020204030204" pitchFamily="34" charset="0"/>
                <a:cs typeface="Calibri" panose="020F0502020204030204" pitchFamily="34" charset="0"/>
              </a:rPr>
              <a:t>Additionally, to encourage discussion you could prompt</a:t>
            </a:r>
            <a:r>
              <a:rPr lang="en-GB" b="0" baseline="0" dirty="0" smtClean="0">
                <a:solidFill>
                  <a:srgbClr val="830065"/>
                </a:solidFill>
                <a:effectLst/>
                <a:latin typeface="Calibri" panose="020F0502020204030204" pitchFamily="34" charset="0"/>
                <a:cs typeface="Calibri" panose="020F0502020204030204" pitchFamily="34" charset="0"/>
              </a:rPr>
              <a:t> the class to think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solidFill>
                <a:srgbClr val="830065"/>
              </a:solidFill>
              <a:effectLst/>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solidFill>
                  <a:srgbClr val="830065"/>
                </a:solidFill>
                <a:effectLst/>
                <a:latin typeface="Calibri" panose="020F0502020204030204" pitchFamily="34" charset="0"/>
                <a:cs typeface="Calibri" panose="020F0502020204030204" pitchFamily="34" charset="0"/>
              </a:rPr>
              <a:t>What tobacco 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solidFill>
                  <a:srgbClr val="830065"/>
                </a:solidFill>
                <a:effectLst/>
                <a:latin typeface="Calibri" panose="020F0502020204030204" pitchFamily="34" charset="0"/>
                <a:cs typeface="Calibri" panose="020F0502020204030204" pitchFamily="34" charset="0"/>
              </a:rPr>
              <a:t>Why it is harmful/what the impact 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solidFill>
                  <a:srgbClr val="830065"/>
                </a:solidFill>
                <a:effectLst/>
                <a:latin typeface="Calibri" panose="020F0502020204030204" pitchFamily="34" charset="0"/>
                <a:cs typeface="Calibri" panose="020F0502020204030204" pitchFamily="34" charset="0"/>
              </a:rPr>
              <a:t>Law around buying and consuming tobacco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baseline="0" dirty="0" smtClean="0">
              <a:solidFill>
                <a:srgbClr val="830065"/>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baseline="0" dirty="0" smtClean="0">
                <a:solidFill>
                  <a:srgbClr val="830065"/>
                </a:solidFill>
                <a:effectLst/>
                <a:latin typeface="Calibri" panose="020F0502020204030204" pitchFamily="34" charset="0"/>
                <a:cs typeface="Calibri" panose="020F0502020204030204" pitchFamily="34" charset="0"/>
              </a:rPr>
              <a:t>If resources allow and this is done in pairs or small groups, print a copy of the outline of </a:t>
            </a:r>
            <a:r>
              <a:rPr lang="en-GB" b="0" baseline="0" dirty="0" smtClean="0">
                <a:solidFill>
                  <a:srgbClr val="830065"/>
                </a:solidFill>
                <a:effectLst/>
                <a:latin typeface="Calibri" panose="020F0502020204030204" pitchFamily="34" charset="0"/>
                <a:cs typeface="Calibri" panose="020F0502020204030204" pitchFamily="34" charset="0"/>
              </a:rPr>
              <a:t>a Tik Tok warning and </a:t>
            </a:r>
            <a:r>
              <a:rPr lang="en-GB" b="0" baseline="0" dirty="0" smtClean="0">
                <a:solidFill>
                  <a:srgbClr val="830065"/>
                </a:solidFill>
                <a:effectLst/>
                <a:latin typeface="Calibri" panose="020F0502020204030204" pitchFamily="34" charset="0"/>
                <a:cs typeface="Calibri" panose="020F0502020204030204" pitchFamily="34" charset="0"/>
              </a:rPr>
              <a:t>ask pupils to draw in one colour what they know about cigarettes. Sticking to one colour is important as students will be asked to add to this at the end of the lesson in a different colour, anything they have </a:t>
            </a:r>
            <a:r>
              <a:rPr lang="en-GB" b="0" baseline="0" dirty="0" smtClean="0">
                <a:solidFill>
                  <a:srgbClr val="830065"/>
                </a:solidFill>
                <a:effectLst/>
                <a:latin typeface="Calibri" panose="020F0502020204030204" pitchFamily="34" charset="0"/>
                <a:cs typeface="Calibri" panose="020F0502020204030204" pitchFamily="34" charset="0"/>
              </a:rPr>
              <a:t>learned </a:t>
            </a:r>
            <a:r>
              <a:rPr lang="en-GB" b="0" baseline="0" dirty="0" smtClean="0">
                <a:solidFill>
                  <a:srgbClr val="830065"/>
                </a:solidFill>
                <a:effectLst/>
                <a:latin typeface="Calibri" panose="020F0502020204030204" pitchFamily="34" charset="0"/>
                <a:cs typeface="Calibri" panose="020F0502020204030204" pitchFamily="34" charset="0"/>
              </a:rPr>
              <a:t>in the lesson.</a:t>
            </a:r>
            <a:endParaRPr lang="en-GB" dirty="0" smtClean="0"/>
          </a:p>
        </p:txBody>
      </p:sp>
      <p:sp>
        <p:nvSpPr>
          <p:cNvPr id="4" name="Slide Number Placeholder 3"/>
          <p:cNvSpPr>
            <a:spLocks noGrp="1"/>
          </p:cNvSpPr>
          <p:nvPr>
            <p:ph type="sldNum" sz="quarter" idx="10"/>
          </p:nvPr>
        </p:nvSpPr>
        <p:spPr/>
        <p:txBody>
          <a:bodyPr/>
          <a:lstStyle/>
          <a:p>
            <a:fld id="{B13CB0AA-B8B0-A145-9CBA-805239FC99BD}" type="slidenum">
              <a:rPr lang="en-US" smtClean="0"/>
              <a:t>3</a:t>
            </a:fld>
            <a:endParaRPr lang="en-US"/>
          </a:p>
        </p:txBody>
      </p:sp>
    </p:spTree>
    <p:extLst>
      <p:ext uri="{BB962C8B-B14F-4D97-AF65-F5344CB8AC3E}">
        <p14:creationId xmlns:p14="http://schemas.microsoft.com/office/powerpoint/2010/main" val="3135977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rgbClr val="830065"/>
                </a:solidFill>
                <a:effectLst/>
                <a:latin typeface="Calibri" panose="020F0502020204030204" pitchFamily="34" charset="0"/>
                <a:cs typeface="Calibri" panose="020F0502020204030204" pitchFamily="34" charset="0"/>
              </a:rPr>
              <a:t>For this activity, create a timeline of the history</a:t>
            </a:r>
            <a:r>
              <a:rPr lang="en-GB" b="0" dirty="0" smtClean="0">
                <a:solidFill>
                  <a:srgbClr val="830065"/>
                </a:solidFill>
                <a:latin typeface="Calibri" panose="020F0502020204030204" pitchFamily="34" charset="0"/>
                <a:cs typeface="Calibri" panose="020F0502020204030204" pitchFamily="34" charset="0"/>
              </a:rPr>
              <a:t> of tobacco from its discovery to current use</a:t>
            </a:r>
            <a:r>
              <a:rPr lang="en-GB" b="0" baseline="0" dirty="0" smtClean="0">
                <a:solidFill>
                  <a:srgbClr val="830065"/>
                </a:solidFill>
                <a:latin typeface="Calibri" panose="020F0502020204030204" pitchFamily="34" charset="0"/>
                <a:cs typeface="Calibri" panose="020F0502020204030204" pitchFamily="34" charset="0"/>
              </a:rPr>
              <a:t> in cigarettes – as well as this pupils can include information relating to cigarettes/vapes/smoking more broadly. </a:t>
            </a:r>
            <a:endParaRPr lang="en-GB" b="0" dirty="0" smtClean="0">
              <a:solidFill>
                <a:srgbClr val="830065"/>
              </a:solidFill>
              <a:effectLst/>
              <a:latin typeface="Calibri" panose="020F0502020204030204" pitchFamily="34" charset="0"/>
              <a:cs typeface="Calibri" panose="020F0502020204030204" pitchFamily="34" charset="0"/>
            </a:endParaRPr>
          </a:p>
          <a:p>
            <a:endParaRPr lang="en-GB" dirty="0" smtClean="0"/>
          </a:p>
          <a:p>
            <a:r>
              <a:rPr lang="en-GB" dirty="0" smtClean="0"/>
              <a:t>This activity</a:t>
            </a:r>
            <a:r>
              <a:rPr lang="en-GB" baseline="0" dirty="0" smtClean="0"/>
              <a:t> could once again be done on an individual basis, in pairs or in small groups. In addition, small groups could be given specific topics to research or a range of years to focus their research on to make the activity more focused/manageable.</a:t>
            </a:r>
            <a:endParaRPr lang="en-GB" dirty="0" smtClean="0"/>
          </a:p>
          <a:p>
            <a:endParaRPr lang="en-GB" dirty="0" smtClean="0"/>
          </a:p>
          <a:p>
            <a:r>
              <a:rPr lang="en-GB" dirty="0" smtClean="0"/>
              <a:t>Staff Led Version:</a:t>
            </a:r>
          </a:p>
          <a:p>
            <a:r>
              <a:rPr lang="en-GB" dirty="0" smtClean="0"/>
              <a:t>Staff</a:t>
            </a:r>
            <a:r>
              <a:rPr lang="en-GB" baseline="0" dirty="0" smtClean="0"/>
              <a:t> can access information about the history/chronology of tobacco from its cultivation up to its current day use using the following websites:</a:t>
            </a:r>
          </a:p>
          <a:p>
            <a:r>
              <a:rPr lang="en-GB" baseline="0" dirty="0" smtClean="0"/>
              <a:t>https://tobaccofreelife.org/tobacco/tobacco-history/</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6,000 BC</a:t>
            </a:r>
            <a:r>
              <a:rPr lang="en-US" sz="1200" b="0" i="0" kern="1200" dirty="0" smtClean="0">
                <a:solidFill>
                  <a:schemeClr val="tx1"/>
                </a:solidFill>
                <a:effectLst/>
                <a:latin typeface="+mn-lt"/>
                <a:ea typeface="+mn-ea"/>
                <a:cs typeface="+mn-cs"/>
              </a:rPr>
              <a:t> – Native Americans first start cultivating the tobacco plant.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1492</a:t>
            </a:r>
            <a:r>
              <a:rPr lang="en-US" sz="1200" b="0" i="0" kern="1200" dirty="0" smtClean="0">
                <a:solidFill>
                  <a:schemeClr val="tx1"/>
                </a:solidFill>
                <a:effectLst/>
                <a:latin typeface="+mn-lt"/>
                <a:ea typeface="+mn-ea"/>
                <a:cs typeface="+mn-cs"/>
              </a:rPr>
              <a:t> – Christopher Columbus first encounters dried tobacco leaves. They were given to him as a gift by the American Indians.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1600</a:t>
            </a:r>
            <a:r>
              <a:rPr lang="en-US" sz="1200" b="0" i="0" kern="1200" dirty="0" smtClean="0">
                <a:solidFill>
                  <a:schemeClr val="tx1"/>
                </a:solidFill>
                <a:effectLst/>
                <a:latin typeface="+mn-lt"/>
                <a:ea typeface="+mn-ea"/>
                <a:cs typeface="+mn-cs"/>
              </a:rPr>
              <a:t> – Tobacco used as cash-crop – a monetary standard that lasts twice as long as the gold standard.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1826</a:t>
            </a:r>
            <a:r>
              <a:rPr lang="en-US" sz="1200" b="0" i="0" kern="1200" dirty="0" smtClean="0">
                <a:solidFill>
                  <a:schemeClr val="tx1"/>
                </a:solidFill>
                <a:effectLst/>
                <a:latin typeface="+mn-lt"/>
                <a:ea typeface="+mn-ea"/>
                <a:cs typeface="+mn-cs"/>
              </a:rPr>
              <a:t> – Nicotine isolated for the first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1970</a:t>
            </a:r>
            <a:r>
              <a:rPr lang="en-US" sz="1200" b="0" i="0" kern="1200" dirty="0" smtClean="0">
                <a:solidFill>
                  <a:schemeClr val="tx1"/>
                </a:solidFill>
                <a:effectLst/>
                <a:latin typeface="+mn-lt"/>
                <a:ea typeface="+mn-ea"/>
                <a:cs typeface="+mn-cs"/>
              </a:rPr>
              <a:t> – Tobacco manufacturers legally obliged to print a warning on the labels that smoking is a health hazard.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1990 – 2000</a:t>
            </a:r>
            <a:r>
              <a:rPr lang="en-US" sz="1200" b="0" i="0" kern="1200" dirty="0" smtClean="0">
                <a:solidFill>
                  <a:schemeClr val="tx1"/>
                </a:solidFill>
                <a:effectLst/>
                <a:latin typeface="+mn-lt"/>
                <a:ea typeface="+mn-ea"/>
                <a:cs typeface="+mn-cs"/>
              </a:rPr>
              <a:t> – Bans on public smoking come into effect in most states in America, as well as in other countries in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2024</a:t>
            </a:r>
            <a:r>
              <a:rPr lang="en-US" sz="1200" b="1"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 Tobacco &amp; Vapes bill included in King’s Speech – “Smoke free Generation”</a:t>
            </a:r>
            <a:endParaRPr lang="en-US" sz="1200" b="1" i="0" kern="1200" dirty="0" smtClean="0">
              <a:solidFill>
                <a:schemeClr val="tx1"/>
              </a:solidFill>
              <a:effectLst/>
              <a:latin typeface="+mn-lt"/>
              <a:ea typeface="+mn-ea"/>
              <a:cs typeface="+mn-cs"/>
            </a:endParaRPr>
          </a:p>
          <a:p>
            <a:endParaRPr lang="en-GB" baseline="0" dirty="0" smtClean="0"/>
          </a:p>
          <a:p>
            <a:endParaRPr lang="en-GB" baseline="0" dirty="0" smtClean="0"/>
          </a:p>
          <a:p>
            <a:r>
              <a:rPr lang="en-GB" baseline="0" dirty="0" smtClean="0"/>
              <a:t>Staff can access information relating to tobacco regulation/policy from a UK perspective using the following website: https://ash.org.uk/uploads/Key-Dates_2022-04-21-101255_ajre.pdf</a:t>
            </a:r>
          </a:p>
          <a:p>
            <a:endParaRPr lang="en-GB" baseline="0" dirty="0" smtClean="0"/>
          </a:p>
          <a:p>
            <a:r>
              <a:rPr lang="en-GB" baseline="0" dirty="0" smtClean="0"/>
              <a:t>From this, staff can create a timeline with a number of dates/events and ask pupils to match the dates and events before plotting these on a timeline from the earliest event to the most recent. </a:t>
            </a:r>
          </a:p>
          <a:p>
            <a:endParaRPr lang="en-GB" baseline="0" dirty="0" smtClean="0"/>
          </a:p>
          <a:p>
            <a:r>
              <a:rPr lang="en-GB" baseline="0" dirty="0" smtClean="0"/>
              <a:t>Pupil Led Version:</a:t>
            </a:r>
          </a:p>
          <a:p>
            <a:endParaRPr lang="en-GB" baseline="0" dirty="0" smtClean="0"/>
          </a:p>
          <a:p>
            <a:r>
              <a:rPr lang="en-GB" baseline="0" dirty="0" smtClean="0"/>
              <a:t>Pupils can do their own research into tobacco and cigarettes and present their own timeline. </a:t>
            </a:r>
          </a:p>
        </p:txBody>
      </p:sp>
      <p:sp>
        <p:nvSpPr>
          <p:cNvPr id="4" name="Slide Number Placeholder 3"/>
          <p:cNvSpPr>
            <a:spLocks noGrp="1"/>
          </p:cNvSpPr>
          <p:nvPr>
            <p:ph type="sldNum" sz="quarter" idx="10"/>
          </p:nvPr>
        </p:nvSpPr>
        <p:spPr/>
        <p:txBody>
          <a:bodyPr/>
          <a:lstStyle/>
          <a:p>
            <a:fld id="{B13CB0AA-B8B0-A145-9CBA-805239FC99BD}" type="slidenum">
              <a:rPr lang="en-US" smtClean="0"/>
              <a:t>5</a:t>
            </a:fld>
            <a:endParaRPr lang="en-US"/>
          </a:p>
        </p:txBody>
      </p:sp>
    </p:spTree>
    <p:extLst>
      <p:ext uri="{BB962C8B-B14F-4D97-AF65-F5344CB8AC3E}">
        <p14:creationId xmlns:p14="http://schemas.microsoft.com/office/powerpoint/2010/main" val="18824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Slides 7 &amp; 8 are related to the same activity! What’s in your cig encourages pupils to think about what is in a cigarette. </a:t>
            </a:r>
          </a:p>
          <a:p>
            <a:endParaRPr lang="en-GB" baseline="0" dirty="0" smtClean="0"/>
          </a:p>
          <a:p>
            <a:r>
              <a:rPr lang="en-GB" baseline="0" dirty="0" smtClean="0"/>
              <a:t>For this activity, ask pupils to think about what is in a cigarette </a:t>
            </a:r>
            <a:r>
              <a:rPr lang="en-GB" b="1" baseline="0" dirty="0" smtClean="0"/>
              <a:t>in addition to Nicotine.</a:t>
            </a:r>
          </a:p>
          <a:p>
            <a:r>
              <a:rPr lang="en-GB" b="0" baseline="0" dirty="0" smtClean="0"/>
              <a:t>They can use the blank spaces to write in different things that make-up a cigarette or they could make a list to the side. </a:t>
            </a:r>
          </a:p>
          <a:p>
            <a:r>
              <a:rPr lang="en-GB" b="0" baseline="0" dirty="0" smtClean="0"/>
              <a:t>Staff are welcome to take this diagram and print onto A4 paper or have on an interactive whiteboard. </a:t>
            </a:r>
          </a:p>
          <a:p>
            <a:endParaRPr lang="en-GB" b="0" baseline="0" dirty="0" smtClean="0"/>
          </a:p>
          <a:p>
            <a:r>
              <a:rPr lang="en-GB" b="0" baseline="0" dirty="0" smtClean="0"/>
              <a:t>This image and the answers on the next slide are from: https://www.bbc.co.uk/bitesize/articles/zb62jsg#zqq3vwx </a:t>
            </a:r>
          </a:p>
        </p:txBody>
      </p:sp>
      <p:sp>
        <p:nvSpPr>
          <p:cNvPr id="4" name="Slide Number Placeholder 3"/>
          <p:cNvSpPr>
            <a:spLocks noGrp="1"/>
          </p:cNvSpPr>
          <p:nvPr>
            <p:ph type="sldNum" sz="quarter" idx="10"/>
          </p:nvPr>
        </p:nvSpPr>
        <p:spPr/>
        <p:txBody>
          <a:bodyPr/>
          <a:lstStyle/>
          <a:p>
            <a:fld id="{B13CB0AA-B8B0-A145-9CBA-805239FC99BD}" type="slidenum">
              <a:rPr lang="en-US" smtClean="0"/>
              <a:t>6</a:t>
            </a:fld>
            <a:endParaRPr lang="en-US"/>
          </a:p>
        </p:txBody>
      </p:sp>
    </p:spTree>
    <p:extLst>
      <p:ext uri="{BB962C8B-B14F-4D97-AF65-F5344CB8AC3E}">
        <p14:creationId xmlns:p14="http://schemas.microsoft.com/office/powerpoint/2010/main" val="3558329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Refer back to the list created by the pupils and ask them to take some time to consider all of the chemicals that are used in the creation of a cigarette. </a:t>
            </a:r>
          </a:p>
          <a:p>
            <a:r>
              <a:rPr lang="en-GB" baseline="0" dirty="0" smtClean="0"/>
              <a:t>Ask them if they are surprised/shocked by any of the chemicals/elements that make-up a cigarette. </a:t>
            </a:r>
          </a:p>
          <a:p>
            <a:endParaRPr lang="en-GB" baseline="0" dirty="0" smtClean="0"/>
          </a:p>
          <a:p>
            <a:r>
              <a:rPr lang="en-GB" b="1" baseline="0" dirty="0" smtClean="0"/>
              <a:t>Key Learning: </a:t>
            </a:r>
            <a:r>
              <a:rPr lang="en-GB" b="0" baseline="0" dirty="0" smtClean="0"/>
              <a:t>It is important here to explain to the pupils that cigarette smoke contains over 4,000 chemicals and the ones on the diagram have been selected as pupils may recognise some of the chemicals highlighted. </a:t>
            </a:r>
          </a:p>
          <a:p>
            <a:endParaRPr lang="en-GB"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t>This information has been taken from: https://www.bbc.co.uk/bitesize/articles/zb62jsg#zqq3vwx </a:t>
            </a:r>
          </a:p>
          <a:p>
            <a:r>
              <a:rPr lang="en-GB" b="1" baseline="0" dirty="0" smtClean="0"/>
              <a:t> </a:t>
            </a:r>
          </a:p>
        </p:txBody>
      </p:sp>
      <p:sp>
        <p:nvSpPr>
          <p:cNvPr id="4" name="Slide Number Placeholder 3"/>
          <p:cNvSpPr>
            <a:spLocks noGrp="1"/>
          </p:cNvSpPr>
          <p:nvPr>
            <p:ph type="sldNum" sz="quarter" idx="10"/>
          </p:nvPr>
        </p:nvSpPr>
        <p:spPr/>
        <p:txBody>
          <a:bodyPr/>
          <a:lstStyle/>
          <a:p>
            <a:fld id="{B13CB0AA-B8B0-A145-9CBA-805239FC99BD}" type="slidenum">
              <a:rPr lang="en-US" smtClean="0"/>
              <a:t>7</a:t>
            </a:fld>
            <a:endParaRPr lang="en-US"/>
          </a:p>
        </p:txBody>
      </p:sp>
    </p:spTree>
    <p:extLst>
      <p:ext uri="{BB962C8B-B14F-4D97-AF65-F5344CB8AC3E}">
        <p14:creationId xmlns:p14="http://schemas.microsoft.com/office/powerpoint/2010/main" val="2964302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B13CB0AA-B8B0-A145-9CBA-805239FC99BD}" type="slidenum">
              <a:rPr lang="en-US" smtClean="0"/>
              <a:t>8</a:t>
            </a:fld>
            <a:endParaRPr lang="en-US"/>
          </a:p>
        </p:txBody>
      </p:sp>
    </p:spTree>
    <p:extLst>
      <p:ext uri="{BB962C8B-B14F-4D97-AF65-F5344CB8AC3E}">
        <p14:creationId xmlns:p14="http://schemas.microsoft.com/office/powerpoint/2010/main" val="1004555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activity could be done in small groups where someone lies down on a large piece of flipchart paper and is drawn around. Alternatively, print a template of a human body and give to individual pupils or to pairs. </a:t>
            </a:r>
          </a:p>
          <a:p>
            <a:endParaRPr lang="en-GB" dirty="0" smtClean="0"/>
          </a:p>
          <a:p>
            <a:r>
              <a:rPr lang="en-GB" dirty="0" smtClean="0"/>
              <a:t>Discuss</a:t>
            </a:r>
            <a:r>
              <a:rPr lang="en-GB" baseline="0" dirty="0" smtClean="0"/>
              <a:t> the short and long term effects that smoking tobacco could have on the human body and label the parts of the body that smoking could impact.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rgbClr val="830065"/>
                </a:solidFill>
                <a:latin typeface="Calibri" panose="020F0502020204030204" pitchFamily="34" charset="0"/>
                <a:cs typeface="Calibri" panose="020F0502020204030204" pitchFamily="34" charset="0"/>
              </a:rPr>
              <a:t>Discuss: Why might smoking underage be even more harmful?</a:t>
            </a:r>
            <a:endParaRPr lang="en-GB" baseline="0" dirty="0" smtClean="0"/>
          </a:p>
          <a:p>
            <a:r>
              <a:rPr lang="en-GB" baseline="0" dirty="0" smtClean="0"/>
              <a:t>In relation to the discussion point – encourage pupils to think about the fact that if young people are smoking under the age of 18, their bodies are still developing physically and mentally their brains are still developing too.</a:t>
            </a:r>
          </a:p>
          <a:p>
            <a:endParaRPr lang="en-GB" baseline="0" dirty="0" smtClean="0"/>
          </a:p>
          <a:p>
            <a:r>
              <a:rPr lang="en-GB" baseline="0" dirty="0" smtClean="0"/>
              <a:t>You can access information about the impact on smoking here:</a:t>
            </a:r>
          </a:p>
          <a:p>
            <a:r>
              <a:rPr lang="en-GB" baseline="0" dirty="0" smtClean="0"/>
              <a:t>https://www.nhs.uk/better-health/quit-smoking/benefits-of-quitting-smoking/ </a:t>
            </a:r>
          </a:p>
          <a:p>
            <a:r>
              <a:rPr lang="en-GB" baseline="0" dirty="0" smtClean="0"/>
              <a:t>https://www.bbc.co.uk/bitesize/articles/zb62jsg#zqq3vwx </a:t>
            </a:r>
          </a:p>
          <a:p>
            <a:endParaRPr lang="en-GB" baseline="0" dirty="0" smtClean="0"/>
          </a:p>
          <a:p>
            <a:r>
              <a:rPr lang="en-GB" baseline="0" dirty="0" smtClean="0"/>
              <a:t>Image from: https://www.healthline.com/health/smoking/effects-on-body </a:t>
            </a:r>
          </a:p>
        </p:txBody>
      </p:sp>
      <p:sp>
        <p:nvSpPr>
          <p:cNvPr id="4" name="Slide Number Placeholder 3"/>
          <p:cNvSpPr>
            <a:spLocks noGrp="1"/>
          </p:cNvSpPr>
          <p:nvPr>
            <p:ph type="sldNum" sz="quarter" idx="10"/>
          </p:nvPr>
        </p:nvSpPr>
        <p:spPr/>
        <p:txBody>
          <a:bodyPr/>
          <a:lstStyle/>
          <a:p>
            <a:fld id="{B13CB0AA-B8B0-A145-9CBA-805239FC99BD}" type="slidenum">
              <a:rPr lang="en-US" smtClean="0"/>
              <a:t>9</a:t>
            </a:fld>
            <a:endParaRPr lang="en-US"/>
          </a:p>
        </p:txBody>
      </p:sp>
    </p:spTree>
    <p:extLst>
      <p:ext uri="{BB962C8B-B14F-4D97-AF65-F5344CB8AC3E}">
        <p14:creationId xmlns:p14="http://schemas.microsoft.com/office/powerpoint/2010/main" val="21478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For this discussion, encourage pupils to return to their timelines if they have featured information about when changes were made to the age at which young people can purchase and consume tobacco/vape products. </a:t>
            </a:r>
          </a:p>
          <a:p>
            <a:endParaRPr lang="en-GB" baseline="0" dirty="0" smtClean="0"/>
          </a:p>
          <a:p>
            <a:r>
              <a:rPr lang="en-GB" baseline="0" dirty="0" smtClean="0"/>
              <a:t>If they do not have this information from the previous activities or discussions, they can visit the following website. https://lawstuff.org.uk/ (if pupils do not have access to technology as part of the session, the teacher should encourage discussion and provide the corrects answers accordingly. </a:t>
            </a:r>
          </a:p>
          <a:p>
            <a:endParaRPr lang="en-GB" baseline="0" dirty="0" smtClean="0"/>
          </a:p>
          <a:p>
            <a:pPr marL="228600" indent="-228600">
              <a:buAutoNum type="arabicPeriod"/>
            </a:pPr>
            <a:r>
              <a:rPr lang="en-GB" baseline="0" dirty="0" smtClean="0"/>
              <a:t>– It is currently 18 years of age.</a:t>
            </a:r>
          </a:p>
          <a:p>
            <a:pPr marL="228600" indent="-228600">
              <a:buAutoNum type="arabicPeriod"/>
            </a:pPr>
            <a:r>
              <a:rPr lang="en-GB" baseline="0" dirty="0" smtClean="0"/>
              <a:t>Yes – Children and young people used to be able to purchase tobacco and cigarettes from a much younger age. It only increased to 18 from 16 in 2007!</a:t>
            </a:r>
          </a:p>
          <a:p>
            <a:pPr marL="228600" indent="-228600">
              <a:buAutoNum type="arabicPeriod"/>
            </a:pPr>
            <a:r>
              <a:rPr lang="en-GB" baseline="0" dirty="0" smtClean="0"/>
              <a:t>Yes – Smoke free generation legislation and the Tobacco &amp; Vapes bill is currently being explored by Members of </a:t>
            </a:r>
            <a:r>
              <a:rPr lang="en-GB" baseline="0" dirty="0" err="1" smtClean="0"/>
              <a:t>Parlaiment</a:t>
            </a:r>
            <a:r>
              <a:rPr lang="en-GB" baseline="0" dirty="0" smtClean="0"/>
              <a:t>. </a:t>
            </a:r>
          </a:p>
        </p:txBody>
      </p:sp>
      <p:sp>
        <p:nvSpPr>
          <p:cNvPr id="4" name="Slide Number Placeholder 3"/>
          <p:cNvSpPr>
            <a:spLocks noGrp="1"/>
          </p:cNvSpPr>
          <p:nvPr>
            <p:ph type="sldNum" sz="quarter" idx="10"/>
          </p:nvPr>
        </p:nvSpPr>
        <p:spPr/>
        <p:txBody>
          <a:bodyPr/>
          <a:lstStyle/>
          <a:p>
            <a:fld id="{B13CB0AA-B8B0-A145-9CBA-805239FC99BD}" type="slidenum">
              <a:rPr lang="en-US" smtClean="0"/>
              <a:t>10</a:t>
            </a:fld>
            <a:endParaRPr lang="en-US"/>
          </a:p>
        </p:txBody>
      </p:sp>
    </p:spTree>
    <p:extLst>
      <p:ext uri="{BB962C8B-B14F-4D97-AF65-F5344CB8AC3E}">
        <p14:creationId xmlns:p14="http://schemas.microsoft.com/office/powerpoint/2010/main" val="3468116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7381" y="476672"/>
            <a:ext cx="11233248" cy="5143078"/>
          </a:xfrm>
          <a:prstGeom prst="rect">
            <a:avLst/>
          </a:prstGeom>
        </p:spPr>
        <p:txBody>
          <a:bodyPr anchor="ctr"/>
          <a:lstStyle>
            <a:lvl1pPr marL="0" indent="0" algn="l">
              <a:buNone/>
              <a:defRPr sz="6000" b="1">
                <a:solidFill>
                  <a:srgbClr val="8700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extLst>
      <p:ext uri="{BB962C8B-B14F-4D97-AF65-F5344CB8AC3E}">
        <p14:creationId xmlns:p14="http://schemas.microsoft.com/office/powerpoint/2010/main" val="238413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 COLUMN SLIDE">
    <p:spTree>
      <p:nvGrpSpPr>
        <p:cNvPr id="1" name=""/>
        <p:cNvGrpSpPr/>
        <p:nvPr/>
      </p:nvGrpSpPr>
      <p:grpSpPr>
        <a:xfrm>
          <a:off x="0" y="0"/>
          <a:ext cx="0" cy="0"/>
          <a:chOff x="0" y="0"/>
          <a:chExt cx="0" cy="0"/>
        </a:xfrm>
      </p:grpSpPr>
      <p:sp>
        <p:nvSpPr>
          <p:cNvPr id="3" name="Content Placeholder 4"/>
          <p:cNvSpPr>
            <a:spLocks noGrp="1"/>
          </p:cNvSpPr>
          <p:nvPr>
            <p:ph sz="half" idx="2"/>
          </p:nvPr>
        </p:nvSpPr>
        <p:spPr>
          <a:xfrm>
            <a:off x="6197600" y="1738860"/>
            <a:ext cx="5384800" cy="4354510"/>
          </a:xfrm>
          <a:prstGeom prst="rect">
            <a:avLst/>
          </a:prstGeom>
        </p:spPr>
        <p:txBody>
          <a:bodyPr/>
          <a:lstStyle>
            <a:lvl1pPr marL="0" indent="0">
              <a:buNone/>
              <a:defRPr sz="1800" b="0">
                <a:solidFill>
                  <a:srgbClr val="002D47"/>
                </a:solidFill>
              </a:defRPr>
            </a:lvl1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Content Placeholder 3"/>
          <p:cNvSpPr>
            <a:spLocks noGrp="1"/>
          </p:cNvSpPr>
          <p:nvPr>
            <p:ph sz="half" idx="1"/>
          </p:nvPr>
        </p:nvSpPr>
        <p:spPr>
          <a:xfrm>
            <a:off x="609600" y="1738860"/>
            <a:ext cx="5384800" cy="4354510"/>
          </a:xfrm>
          <a:prstGeom prst="rect">
            <a:avLst/>
          </a:prstGeom>
        </p:spPr>
        <p:txBody>
          <a:bodyPr/>
          <a:lstStyle>
            <a:lvl1pPr marL="0" indent="0">
              <a:buNone/>
              <a:defRPr sz="1800" b="0" baseline="0">
                <a:solidFill>
                  <a:srgbClr val="002D47"/>
                </a:solidFill>
              </a:defRPr>
            </a:lvl1pPr>
          </a:lstStyle>
          <a:p>
            <a:pPr lvl="0"/>
            <a:r>
              <a:rPr lang="en-GB"/>
              <a:t>Click to edit Master text styles</a:t>
            </a:r>
          </a:p>
        </p:txBody>
      </p:sp>
      <p:sp>
        <p:nvSpPr>
          <p:cNvPr id="5" name="Title 1"/>
          <p:cNvSpPr>
            <a:spLocks noGrp="1"/>
          </p:cNvSpPr>
          <p:nvPr>
            <p:ph type="title"/>
          </p:nvPr>
        </p:nvSpPr>
        <p:spPr>
          <a:xfrm>
            <a:off x="590727" y="923510"/>
            <a:ext cx="10978035" cy="633230"/>
          </a:xfrm>
          <a:prstGeom prst="rect">
            <a:avLst/>
          </a:prstGeom>
        </p:spPr>
        <p:txBody>
          <a:bodyPr/>
          <a:lstStyle>
            <a:lvl1pPr algn="l">
              <a:defRPr sz="2400" b="1">
                <a:solidFill>
                  <a:srgbClr val="87005B"/>
                </a:solidFill>
              </a:defRPr>
            </a:lvl1pPr>
          </a:lstStyle>
          <a:p>
            <a:r>
              <a:rPr lang="en-GB"/>
              <a:t>Click to edit Master title style</a:t>
            </a:r>
            <a:endParaRPr lang="en-GB" dirty="0"/>
          </a:p>
        </p:txBody>
      </p:sp>
    </p:spTree>
    <p:extLst>
      <p:ext uri="{BB962C8B-B14F-4D97-AF65-F5344CB8AC3E}">
        <p14:creationId xmlns:p14="http://schemas.microsoft.com/office/powerpoint/2010/main" val="3250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FACT SLIDE">
    <p:spTree>
      <p:nvGrpSpPr>
        <p:cNvPr id="1" name=""/>
        <p:cNvGrpSpPr/>
        <p:nvPr/>
      </p:nvGrpSpPr>
      <p:grpSpPr>
        <a:xfrm>
          <a:off x="0" y="0"/>
          <a:ext cx="0" cy="0"/>
          <a:chOff x="0" y="0"/>
          <a:chExt cx="0" cy="0"/>
        </a:xfrm>
      </p:grpSpPr>
      <p:sp>
        <p:nvSpPr>
          <p:cNvPr id="2" name="Title 1"/>
          <p:cNvSpPr>
            <a:spLocks noGrp="1"/>
          </p:cNvSpPr>
          <p:nvPr>
            <p:ph type="title"/>
          </p:nvPr>
        </p:nvSpPr>
        <p:spPr>
          <a:xfrm>
            <a:off x="590727" y="923510"/>
            <a:ext cx="10978035" cy="633230"/>
          </a:xfrm>
          <a:prstGeom prst="rect">
            <a:avLst/>
          </a:prstGeom>
        </p:spPr>
        <p:txBody>
          <a:bodyPr/>
          <a:lstStyle>
            <a:lvl1pPr algn="l">
              <a:defRPr sz="2400" b="1">
                <a:solidFill>
                  <a:srgbClr val="87005B"/>
                </a:solidFill>
              </a:defRPr>
            </a:lvl1pPr>
          </a:lstStyle>
          <a:p>
            <a:r>
              <a:rPr lang="en-GB"/>
              <a:t>Click to edit Master title style</a:t>
            </a:r>
            <a:endParaRPr lang="en-GB" dirty="0"/>
          </a:p>
        </p:txBody>
      </p:sp>
      <p:sp>
        <p:nvSpPr>
          <p:cNvPr id="5" name="Content Placeholder 3"/>
          <p:cNvSpPr>
            <a:spLocks noGrp="1"/>
          </p:cNvSpPr>
          <p:nvPr>
            <p:ph sz="half" idx="1"/>
          </p:nvPr>
        </p:nvSpPr>
        <p:spPr>
          <a:xfrm>
            <a:off x="623240" y="1738860"/>
            <a:ext cx="10945520" cy="4282500"/>
          </a:xfrm>
          <a:prstGeom prst="rect">
            <a:avLst/>
          </a:prstGeom>
        </p:spPr>
        <p:txBody>
          <a:bodyPr anchor="ctr"/>
          <a:lstStyle>
            <a:lvl1pPr marL="0" indent="0">
              <a:buNone/>
              <a:defRPr sz="6000" b="1" baseline="0">
                <a:solidFill>
                  <a:srgbClr val="87005B"/>
                </a:solidFill>
              </a:defRPr>
            </a:lvl1pPr>
          </a:lstStyle>
          <a:p>
            <a:pPr lvl="0"/>
            <a:r>
              <a:rPr lang="en-GB"/>
              <a:t>Click to edit Master text styles</a:t>
            </a:r>
          </a:p>
        </p:txBody>
      </p:sp>
    </p:spTree>
    <p:extLst>
      <p:ext uri="{BB962C8B-B14F-4D97-AF65-F5344CB8AC3E}">
        <p14:creationId xmlns:p14="http://schemas.microsoft.com/office/powerpoint/2010/main" val="2152093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7381" y="476672"/>
            <a:ext cx="11233248" cy="5143078"/>
          </a:xfrm>
          <a:prstGeom prst="rect">
            <a:avLst/>
          </a:prstGeom>
        </p:spPr>
        <p:txBody>
          <a:bodyPr anchor="ctr"/>
          <a:lstStyle>
            <a:lvl1pPr marL="0" indent="0" algn="l">
              <a:buNone/>
              <a:defRPr sz="6000" b="1">
                <a:solidFill>
                  <a:srgbClr val="8700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extLst>
      <p:ext uri="{BB962C8B-B14F-4D97-AF65-F5344CB8AC3E}">
        <p14:creationId xmlns:p14="http://schemas.microsoft.com/office/powerpoint/2010/main" val="287319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7381" y="476672"/>
            <a:ext cx="11233248" cy="5143078"/>
          </a:xfrm>
          <a:prstGeom prst="rect">
            <a:avLst/>
          </a:prstGeom>
        </p:spPr>
        <p:txBody>
          <a:bodyPr anchor="ctr"/>
          <a:lstStyle>
            <a:lvl1pPr marL="0" indent="0" algn="l">
              <a:buNone/>
              <a:defRPr sz="6000" b="1">
                <a:solidFill>
                  <a:srgbClr val="8700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extLst>
      <p:ext uri="{BB962C8B-B14F-4D97-AF65-F5344CB8AC3E}">
        <p14:creationId xmlns:p14="http://schemas.microsoft.com/office/powerpoint/2010/main" val="351750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2 COLUMN SLIDE">
    <p:spTree>
      <p:nvGrpSpPr>
        <p:cNvPr id="1" name=""/>
        <p:cNvGrpSpPr/>
        <p:nvPr/>
      </p:nvGrpSpPr>
      <p:grpSpPr>
        <a:xfrm>
          <a:off x="0" y="0"/>
          <a:ext cx="0" cy="0"/>
          <a:chOff x="0" y="0"/>
          <a:chExt cx="0" cy="0"/>
        </a:xfrm>
      </p:grpSpPr>
      <p:sp>
        <p:nvSpPr>
          <p:cNvPr id="3" name="Content Placeholder 4"/>
          <p:cNvSpPr>
            <a:spLocks noGrp="1"/>
          </p:cNvSpPr>
          <p:nvPr>
            <p:ph sz="half" idx="2"/>
          </p:nvPr>
        </p:nvSpPr>
        <p:spPr>
          <a:xfrm>
            <a:off x="6197600" y="1738860"/>
            <a:ext cx="5384800" cy="4354510"/>
          </a:xfrm>
          <a:prstGeom prst="rect">
            <a:avLst/>
          </a:prstGeom>
        </p:spPr>
        <p:txBody>
          <a:bodyPr/>
          <a:lstStyle>
            <a:lvl1pPr marL="0" indent="0">
              <a:buNone/>
              <a:defRPr sz="1800" b="0">
                <a:solidFill>
                  <a:srgbClr val="002D47"/>
                </a:solidFill>
              </a:defRPr>
            </a:lvl1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Content Placeholder 3"/>
          <p:cNvSpPr>
            <a:spLocks noGrp="1"/>
          </p:cNvSpPr>
          <p:nvPr>
            <p:ph sz="half" idx="1"/>
          </p:nvPr>
        </p:nvSpPr>
        <p:spPr>
          <a:xfrm>
            <a:off x="609600" y="1738860"/>
            <a:ext cx="5384800" cy="4354510"/>
          </a:xfrm>
          <a:prstGeom prst="rect">
            <a:avLst/>
          </a:prstGeom>
        </p:spPr>
        <p:txBody>
          <a:bodyPr/>
          <a:lstStyle>
            <a:lvl1pPr marL="0" indent="0">
              <a:buNone/>
              <a:defRPr sz="1800" b="0" baseline="0">
                <a:solidFill>
                  <a:srgbClr val="002D47"/>
                </a:solidFill>
              </a:defRPr>
            </a:lvl1pPr>
          </a:lstStyle>
          <a:p>
            <a:pPr lvl="0"/>
            <a:r>
              <a:rPr lang="en-GB"/>
              <a:t>Click to edit Master text styles</a:t>
            </a:r>
          </a:p>
        </p:txBody>
      </p:sp>
      <p:sp>
        <p:nvSpPr>
          <p:cNvPr id="5" name="Title 1"/>
          <p:cNvSpPr>
            <a:spLocks noGrp="1"/>
          </p:cNvSpPr>
          <p:nvPr>
            <p:ph type="title"/>
          </p:nvPr>
        </p:nvSpPr>
        <p:spPr>
          <a:xfrm>
            <a:off x="590727" y="923510"/>
            <a:ext cx="10978035" cy="633230"/>
          </a:xfrm>
          <a:prstGeom prst="rect">
            <a:avLst/>
          </a:prstGeom>
        </p:spPr>
        <p:txBody>
          <a:bodyPr/>
          <a:lstStyle>
            <a:lvl1pPr algn="l">
              <a:defRPr sz="2400" b="1">
                <a:solidFill>
                  <a:srgbClr val="87005B"/>
                </a:solidFill>
              </a:defRPr>
            </a:lvl1pPr>
          </a:lstStyle>
          <a:p>
            <a:r>
              <a:rPr lang="en-GB"/>
              <a:t>Click to edit Master title style</a:t>
            </a:r>
            <a:endParaRPr lang="en-GB" dirty="0"/>
          </a:p>
        </p:txBody>
      </p:sp>
    </p:spTree>
    <p:extLst>
      <p:ext uri="{BB962C8B-B14F-4D97-AF65-F5344CB8AC3E}">
        <p14:creationId xmlns:p14="http://schemas.microsoft.com/office/powerpoint/2010/main" val="4101733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DIAGRAM /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590727" y="923510"/>
            <a:ext cx="10978035" cy="633230"/>
          </a:xfrm>
          <a:prstGeom prst="rect">
            <a:avLst/>
          </a:prstGeom>
        </p:spPr>
        <p:txBody>
          <a:bodyPr/>
          <a:lstStyle>
            <a:lvl1pPr algn="l">
              <a:defRPr sz="2400" b="1">
                <a:solidFill>
                  <a:srgbClr val="87005B"/>
                </a:solidFill>
              </a:defRPr>
            </a:lvl1pPr>
          </a:lstStyle>
          <a:p>
            <a:r>
              <a:rPr lang="en-GB"/>
              <a:t>Click to edit Master title style</a:t>
            </a:r>
            <a:endParaRPr lang="en-GB" dirty="0"/>
          </a:p>
        </p:txBody>
      </p:sp>
      <p:sp>
        <p:nvSpPr>
          <p:cNvPr id="5" name="Content Placeholder 3"/>
          <p:cNvSpPr>
            <a:spLocks noGrp="1"/>
          </p:cNvSpPr>
          <p:nvPr>
            <p:ph sz="half" idx="1"/>
          </p:nvPr>
        </p:nvSpPr>
        <p:spPr>
          <a:xfrm>
            <a:off x="623240" y="1738860"/>
            <a:ext cx="10945520" cy="538012"/>
          </a:xfrm>
          <a:prstGeom prst="rect">
            <a:avLst/>
          </a:prstGeom>
        </p:spPr>
        <p:txBody>
          <a:bodyPr anchor="ctr"/>
          <a:lstStyle>
            <a:lvl1pPr marL="0" indent="0">
              <a:buNone/>
              <a:defRPr sz="1800" b="1" baseline="0">
                <a:solidFill>
                  <a:srgbClr val="87005B"/>
                </a:solidFill>
              </a:defRPr>
            </a:lvl1pPr>
          </a:lstStyle>
          <a:p>
            <a:pPr lvl="0"/>
            <a:r>
              <a:rPr lang="en-GB"/>
              <a:t>Click to edit Master text styles</a:t>
            </a:r>
          </a:p>
        </p:txBody>
      </p:sp>
    </p:spTree>
    <p:extLst>
      <p:ext uri="{BB962C8B-B14F-4D97-AF65-F5344CB8AC3E}">
        <p14:creationId xmlns:p14="http://schemas.microsoft.com/office/powerpoint/2010/main" val="2584378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6" r:id="rId2"/>
    <p:sldLayoutId id="2147483662" r:id="rId3"/>
    <p:sldLayoutId id="2147483665" r:id="rId4"/>
    <p:sldLayoutId id="2147483680" r:id="rId5"/>
    <p:sldLayoutId id="2147483681" r:id="rId6"/>
    <p:sldLayoutId id="2147483682" r:id="rId7"/>
  </p:sldLayoutIdLst>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9.png"/><Relationship Id="rId5" Type="http://schemas.openxmlformats.org/officeDocument/2006/relationships/hyperlink" Target="https://healthierblackpool.co.uk/smokefree/" TargetMode="External"/><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GqUY2Cfn40k" TargetMode="Externa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Subtitle 5">
            <a:extLst>
              <a:ext uri="{FF2B5EF4-FFF2-40B4-BE49-F238E27FC236}">
                <a16:creationId xmlns:a16="http://schemas.microsoft.com/office/drawing/2014/main" id="{48E7E470-9488-AA67-C72D-5E9BEF05E7B5}"/>
              </a:ext>
            </a:extLst>
          </p:cNvPr>
          <p:cNvSpPr>
            <a:spLocks noGrp="1"/>
          </p:cNvSpPr>
          <p:nvPr>
            <p:ph type="subTitle" idx="1"/>
          </p:nvPr>
        </p:nvSpPr>
        <p:spPr bwMode="auto">
          <a:xfrm>
            <a:off x="527381" y="476672"/>
            <a:ext cx="11233248" cy="5040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4800" dirty="0" smtClean="0">
                <a:solidFill>
                  <a:srgbClr val="8A0066"/>
                </a:solidFill>
                <a:latin typeface="Calibri" panose="020F0502020204030204" pitchFamily="34" charset="0"/>
                <a:cs typeface="Calibri" panose="020F0502020204030204" pitchFamily="34" charset="0"/>
              </a:rPr>
              <a:t>Tobacco Lesson</a:t>
            </a:r>
          </a:p>
          <a:p>
            <a:r>
              <a:rPr lang="en-GB" altLang="en-US" sz="4800" dirty="0" smtClean="0">
                <a:solidFill>
                  <a:srgbClr val="8A0066"/>
                </a:solidFill>
                <a:latin typeface="Calibri" panose="020F0502020204030204" pitchFamily="34" charset="0"/>
                <a:ea typeface="ＭＳ Ｐゴシック" panose="020B0600070205080204" pitchFamily="34" charset="-128"/>
                <a:cs typeface="Calibri" panose="020F0502020204030204" pitchFamily="34" charset="0"/>
              </a:rPr>
              <a:t>September 2024</a:t>
            </a:r>
            <a:endParaRPr lang="en-GB" altLang="en-US" sz="4800" dirty="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800" dirty="0" smtClean="0"/>
              <a:t>Tobacco &amp; The Law</a:t>
            </a:r>
            <a:endParaRPr lang="en-GB" sz="4800" dirty="0"/>
          </a:p>
        </p:txBody>
      </p:sp>
      <p:sp>
        <p:nvSpPr>
          <p:cNvPr id="8" name="Content Placeholder 2">
            <a:extLst>
              <a:ext uri="{FF2B5EF4-FFF2-40B4-BE49-F238E27FC236}">
                <a16:creationId xmlns:a16="http://schemas.microsoft.com/office/drawing/2014/main" id="{99D90CA5-7D49-0889-7A64-26627F3A18E7}"/>
              </a:ext>
            </a:extLst>
          </p:cNvPr>
          <p:cNvSpPr>
            <a:spLocks noGrp="1"/>
          </p:cNvSpPr>
          <p:nvPr>
            <p:ph sz="half" idx="1"/>
          </p:nvPr>
        </p:nvSpPr>
        <p:spPr>
          <a:xfrm>
            <a:off x="609600" y="2276872"/>
            <a:ext cx="10978034" cy="3240360"/>
          </a:xfrm>
        </p:spPr>
        <p:txBody>
          <a:bodyPr numCol="2" spcCol="360000"/>
          <a:lstStyle/>
          <a:p>
            <a:r>
              <a:rPr lang="en-GB" b="1" dirty="0" smtClean="0">
                <a:solidFill>
                  <a:srgbClr val="830065"/>
                </a:solidFill>
                <a:latin typeface="Calibri" panose="020F0502020204030204" pitchFamily="34" charset="0"/>
                <a:cs typeface="Calibri" panose="020F0502020204030204" pitchFamily="34" charset="0"/>
              </a:rPr>
              <a:t>At what age can young people purchase and consume tobacco, cigarettes and/or vapes now? </a:t>
            </a:r>
          </a:p>
          <a:p>
            <a:endParaRPr lang="en-GB" b="1" dirty="0">
              <a:solidFill>
                <a:srgbClr val="830065"/>
              </a:solidFill>
              <a:effectLst/>
              <a:latin typeface="Calibri" panose="020F0502020204030204" pitchFamily="34" charset="0"/>
              <a:cs typeface="Calibri" panose="020F0502020204030204" pitchFamily="34" charset="0"/>
            </a:endParaRPr>
          </a:p>
          <a:p>
            <a:r>
              <a:rPr lang="en-GB" b="1" dirty="0" smtClean="0">
                <a:solidFill>
                  <a:srgbClr val="830065"/>
                </a:solidFill>
                <a:latin typeface="Calibri" panose="020F0502020204030204" pitchFamily="34" charset="0"/>
                <a:cs typeface="Calibri" panose="020F0502020204030204" pitchFamily="34" charset="0"/>
              </a:rPr>
              <a:t>Has this changed over the years?</a:t>
            </a:r>
          </a:p>
          <a:p>
            <a:endParaRPr lang="en-GB" b="1" dirty="0">
              <a:solidFill>
                <a:srgbClr val="830065"/>
              </a:solidFill>
              <a:effectLst/>
              <a:latin typeface="Calibri" panose="020F0502020204030204" pitchFamily="34" charset="0"/>
              <a:cs typeface="Calibri" panose="020F0502020204030204" pitchFamily="34" charset="0"/>
            </a:endParaRPr>
          </a:p>
          <a:p>
            <a:r>
              <a:rPr lang="en-GB" b="1" dirty="0" smtClean="0">
                <a:solidFill>
                  <a:srgbClr val="830065"/>
                </a:solidFill>
                <a:effectLst/>
                <a:latin typeface="Calibri" panose="020F0502020204030204" pitchFamily="34" charset="0"/>
                <a:cs typeface="Calibri" panose="020F0502020204030204" pitchFamily="34" charset="0"/>
              </a:rPr>
              <a:t>Could it be due to change again in the neat future?</a:t>
            </a:r>
          </a:p>
        </p:txBody>
      </p:sp>
      <p:pic>
        <p:nvPicPr>
          <p:cNvPr id="3076" name="Picture 4" descr="Under 18 Vector Art, Icons, and Graphics fo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104" y="476672"/>
            <a:ext cx="4797996" cy="4797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495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800" dirty="0" smtClean="0"/>
              <a:t>The Great Debate!</a:t>
            </a:r>
            <a:endParaRPr lang="en-GB" sz="4800" dirty="0"/>
          </a:p>
        </p:txBody>
      </p:sp>
      <p:sp>
        <p:nvSpPr>
          <p:cNvPr id="8" name="Content Placeholder 2">
            <a:extLst>
              <a:ext uri="{FF2B5EF4-FFF2-40B4-BE49-F238E27FC236}">
                <a16:creationId xmlns:a16="http://schemas.microsoft.com/office/drawing/2014/main" id="{99D90CA5-7D49-0889-7A64-26627F3A18E7}"/>
              </a:ext>
            </a:extLst>
          </p:cNvPr>
          <p:cNvSpPr>
            <a:spLocks noGrp="1"/>
          </p:cNvSpPr>
          <p:nvPr>
            <p:ph sz="half" idx="1"/>
          </p:nvPr>
        </p:nvSpPr>
        <p:spPr>
          <a:xfrm>
            <a:off x="609600" y="2276872"/>
            <a:ext cx="10978034" cy="3240360"/>
          </a:xfrm>
        </p:spPr>
        <p:txBody>
          <a:bodyPr numCol="2" spcCol="360000"/>
          <a:lstStyle/>
          <a:p>
            <a:pPr algn="just"/>
            <a:r>
              <a:rPr lang="en-GB" b="1" dirty="0" smtClean="0">
                <a:solidFill>
                  <a:srgbClr val="830065"/>
                </a:solidFill>
                <a:latin typeface="Calibri" panose="020F0502020204030204" pitchFamily="34" charset="0"/>
                <a:cs typeface="Calibri" panose="020F0502020204030204" pitchFamily="34" charset="0"/>
              </a:rPr>
              <a:t>Thinking about everything you know already &amp; everything you have learned about tobacco, cigarettes and smoking today, you will now have a debate about plans by the Government to create a smoke free generation. </a:t>
            </a:r>
          </a:p>
          <a:p>
            <a:pPr algn="just"/>
            <a:endParaRPr lang="en-GB" b="1" dirty="0">
              <a:solidFill>
                <a:srgbClr val="830065"/>
              </a:solidFill>
              <a:latin typeface="Calibri" panose="020F0502020204030204" pitchFamily="34" charset="0"/>
              <a:cs typeface="Calibri" panose="020F0502020204030204" pitchFamily="34" charset="0"/>
            </a:endParaRPr>
          </a:p>
          <a:p>
            <a:pPr algn="just"/>
            <a:endParaRPr lang="en-GB" b="1" dirty="0" smtClean="0">
              <a:solidFill>
                <a:srgbClr val="830065"/>
              </a:solidFill>
              <a:latin typeface="Calibri" panose="020F0502020204030204" pitchFamily="34" charset="0"/>
              <a:cs typeface="Calibri" panose="020F0502020204030204" pitchFamily="34" charset="0"/>
            </a:endParaRPr>
          </a:p>
        </p:txBody>
      </p:sp>
      <p:pic>
        <p:nvPicPr>
          <p:cNvPr id="2050" name="Picture 2" descr="Government sets out next steps to create 'smokefree generation' - GOV.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064" y="1484784"/>
            <a:ext cx="5040403" cy="336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425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4C7EA4F-CD2B-A202-CC46-E87CD9C5A889}"/>
              </a:ext>
            </a:extLst>
          </p:cNvPr>
          <p:cNvSpPr>
            <a:spLocks noGrp="1"/>
          </p:cNvSpPr>
          <p:nvPr>
            <p:ph type="title"/>
          </p:nvPr>
        </p:nvSpPr>
        <p:spPr>
          <a:xfrm>
            <a:off x="590727" y="923510"/>
            <a:ext cx="10978035" cy="1353362"/>
          </a:xfrm>
        </p:spPr>
        <p:txBody>
          <a:bodyPr/>
          <a:lstStyle/>
          <a:p>
            <a:r>
              <a:rPr lang="en-GB" sz="4800" dirty="0" smtClean="0">
                <a:solidFill>
                  <a:srgbClr val="8A0066"/>
                </a:solidFill>
                <a:latin typeface="Calibri" panose="020F0502020204030204" pitchFamily="34" charset="0"/>
              </a:rPr>
              <a:t>Your Takeaway from Today! </a:t>
            </a:r>
            <a:r>
              <a:rPr lang="en-GB" sz="4800" dirty="0" smtClean="0">
                <a:solidFill>
                  <a:srgbClr val="8A0066"/>
                </a:solidFill>
                <a:latin typeface="Calibri" panose="020F0502020204030204" pitchFamily="34" charset="0"/>
                <a:sym typeface="Wingdings" panose="05000000000000000000" pitchFamily="2" charset="2"/>
              </a:rPr>
              <a:t></a:t>
            </a: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9536" y="1700808"/>
            <a:ext cx="4260106" cy="393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623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D90CA5-7D49-0889-7A64-26627F3A18E7}"/>
              </a:ext>
            </a:extLst>
          </p:cNvPr>
          <p:cNvSpPr>
            <a:spLocks noGrp="1"/>
          </p:cNvSpPr>
          <p:nvPr>
            <p:ph sz="half" idx="1"/>
          </p:nvPr>
        </p:nvSpPr>
        <p:spPr>
          <a:xfrm>
            <a:off x="609600" y="2276872"/>
            <a:ext cx="10978034" cy="3600400"/>
          </a:xfrm>
        </p:spPr>
        <p:txBody>
          <a:bodyPr numCol="2" spcCol="360000"/>
          <a:lstStyle/>
          <a:p>
            <a:pPr algn="just"/>
            <a:r>
              <a:rPr lang="en-GB" dirty="0" smtClean="0">
                <a:solidFill>
                  <a:srgbClr val="830065"/>
                </a:solidFill>
                <a:latin typeface="Calibri Light" panose="020F0302020204030204" pitchFamily="34" charset="0"/>
                <a:cs typeface="Calibri Light" panose="020F0302020204030204" pitchFamily="34" charset="0"/>
              </a:rPr>
              <a:t>There is support available for people of all ages for those under the age of 18, those aged between 18 – 24 &amp; for adults</a:t>
            </a:r>
            <a:r>
              <a:rPr lang="en-GB" dirty="0">
                <a:solidFill>
                  <a:srgbClr val="830065"/>
                </a:solidFill>
                <a:latin typeface="Calibri Light" panose="020F0302020204030204" pitchFamily="34" charset="0"/>
                <a:cs typeface="Calibri Light" panose="020F0302020204030204" pitchFamily="34" charset="0"/>
              </a:rPr>
              <a:t> </a:t>
            </a:r>
            <a:r>
              <a:rPr lang="en-GB" dirty="0" smtClean="0">
                <a:solidFill>
                  <a:srgbClr val="830065"/>
                </a:solidFill>
                <a:latin typeface="Calibri Light" panose="020F0302020204030204" pitchFamily="34" charset="0"/>
                <a:cs typeface="Calibri Light" panose="020F0302020204030204" pitchFamily="34" charset="0"/>
              </a:rPr>
              <a:t>and we believe it is never too late to get support to stop smoking. </a:t>
            </a:r>
          </a:p>
          <a:p>
            <a:pPr algn="just"/>
            <a:endParaRPr lang="en-GB" dirty="0">
              <a:solidFill>
                <a:srgbClr val="830065"/>
              </a:solidFill>
              <a:latin typeface="Calibri Light" panose="020F0302020204030204" pitchFamily="34" charset="0"/>
              <a:cs typeface="Calibri Light" panose="020F0302020204030204" pitchFamily="34" charset="0"/>
            </a:endParaRPr>
          </a:p>
          <a:p>
            <a:pPr algn="just"/>
            <a:r>
              <a:rPr lang="en-GB" dirty="0" smtClean="0">
                <a:solidFill>
                  <a:srgbClr val="830065"/>
                </a:solidFill>
                <a:latin typeface="Calibri Light" panose="020F0302020204030204" pitchFamily="34" charset="0"/>
                <a:cs typeface="Calibri Light" panose="020F0302020204030204" pitchFamily="34" charset="0"/>
              </a:rPr>
              <a:t>You can find a full list of services by visiting the Healthier Blackpool website’s </a:t>
            </a:r>
            <a:r>
              <a:rPr lang="en-GB" dirty="0" smtClean="0">
                <a:solidFill>
                  <a:srgbClr val="830065"/>
                </a:solidFill>
                <a:latin typeface="Calibri Light" panose="020F0302020204030204" pitchFamily="34" charset="0"/>
                <a:cs typeface="Calibri Light" panose="020F0302020204030204" pitchFamily="34" charset="0"/>
                <a:hlinkClick r:id="rId5"/>
              </a:rPr>
              <a:t>Smoke Free </a:t>
            </a:r>
            <a:r>
              <a:rPr lang="en-GB" dirty="0" smtClean="0">
                <a:solidFill>
                  <a:srgbClr val="830065"/>
                </a:solidFill>
                <a:latin typeface="Calibri Light" panose="020F0302020204030204" pitchFamily="34" charset="0"/>
                <a:cs typeface="Calibri Light" panose="020F0302020204030204" pitchFamily="34" charset="0"/>
              </a:rPr>
              <a:t>section. </a:t>
            </a:r>
          </a:p>
          <a:p>
            <a:pPr algn="just"/>
            <a:endParaRPr lang="en-GB" dirty="0" smtClean="0">
              <a:solidFill>
                <a:srgbClr val="830065"/>
              </a:solidFill>
              <a:latin typeface="Calibri Light" panose="020F0302020204030204" pitchFamily="34" charset="0"/>
              <a:cs typeface="Calibri Light" panose="020F0302020204030204" pitchFamily="34" charset="0"/>
            </a:endParaRPr>
          </a:p>
          <a:p>
            <a:pPr algn="just"/>
            <a:r>
              <a:rPr lang="en-GB" dirty="0" smtClean="0">
                <a:solidFill>
                  <a:srgbClr val="830065"/>
                </a:solidFill>
                <a:latin typeface="Calibri Light" panose="020F0302020204030204" pitchFamily="34" charset="0"/>
                <a:cs typeface="Calibri Light" panose="020F0302020204030204" pitchFamily="34" charset="0"/>
              </a:rPr>
              <a:t>Blackpool Tobacco Addiction Service Free Helpline: </a:t>
            </a:r>
          </a:p>
          <a:p>
            <a:pPr algn="just"/>
            <a:r>
              <a:rPr lang="en-GB" dirty="0" smtClean="0">
                <a:solidFill>
                  <a:srgbClr val="830065"/>
                </a:solidFill>
                <a:latin typeface="Calibri Light" panose="020F0302020204030204" pitchFamily="34" charset="0"/>
                <a:cs typeface="Calibri Light" panose="020F0302020204030204" pitchFamily="34" charset="0"/>
              </a:rPr>
              <a:t>0808 1964324</a:t>
            </a:r>
          </a:p>
        </p:txBody>
      </p:sp>
      <p:sp>
        <p:nvSpPr>
          <p:cNvPr id="4" name="Title 3">
            <a:extLst>
              <a:ext uri="{FF2B5EF4-FFF2-40B4-BE49-F238E27FC236}">
                <a16:creationId xmlns:a16="http://schemas.microsoft.com/office/drawing/2014/main" id="{A2D458EB-BBC6-60AB-926C-EB7AEB67C437}"/>
              </a:ext>
            </a:extLst>
          </p:cNvPr>
          <p:cNvSpPr>
            <a:spLocks noGrp="1"/>
          </p:cNvSpPr>
          <p:nvPr>
            <p:ph type="title"/>
          </p:nvPr>
        </p:nvSpPr>
        <p:spPr>
          <a:xfrm>
            <a:off x="590727" y="923510"/>
            <a:ext cx="10978035" cy="1353362"/>
          </a:xfrm>
        </p:spPr>
        <p:txBody>
          <a:bodyPr/>
          <a:lstStyle/>
          <a:p>
            <a:r>
              <a:rPr lang="en-GB" sz="4800" dirty="0" smtClean="0">
                <a:solidFill>
                  <a:srgbClr val="8A0066"/>
                </a:solidFill>
                <a:latin typeface="Calibri" panose="020F0502020204030204" pitchFamily="34" charset="0"/>
              </a:rPr>
              <a:t>Smoking cessation </a:t>
            </a:r>
            <a:r>
              <a:rPr lang="en-GB" sz="4800" b="1" dirty="0" smtClean="0">
                <a:solidFill>
                  <a:srgbClr val="8A0066"/>
                </a:solidFill>
                <a:effectLst/>
                <a:latin typeface="Calibri" panose="020F0502020204030204" pitchFamily="34" charset="0"/>
              </a:rPr>
              <a:t>support services</a:t>
            </a:r>
            <a:endParaRPr lang="en-US" sz="4800" dirty="0"/>
          </a:p>
        </p:txBody>
      </p:sp>
      <p:pic>
        <p:nvPicPr>
          <p:cNvPr id="2" name="Picture 1"/>
          <p:cNvPicPr>
            <a:picLocks noChangeAspect="1"/>
          </p:cNvPicPr>
          <p:nvPr/>
        </p:nvPicPr>
        <p:blipFill rotWithShape="1">
          <a:blip r:embed="rId6"/>
          <a:srcRect t="1494" b="1705"/>
          <a:stretch/>
        </p:blipFill>
        <p:spPr>
          <a:xfrm>
            <a:off x="7752184" y="1772816"/>
            <a:ext cx="2601829" cy="3595185"/>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894877072"/>
      </p:ext>
    </p:extLst>
  </p:cSld>
  <p:clrMapOvr>
    <a:masterClrMapping/>
  </p:clrMapOvr>
  <mc:AlternateContent xmlns:mc="http://schemas.openxmlformats.org/markup-compatibility/2006" xmlns:p14="http://schemas.microsoft.com/office/powerpoint/2010/main">
    <mc:Choice Requires="p14">
      <p:transition spd="slow" p14:dur="2000" advTm="46011"/>
    </mc:Choice>
    <mc:Fallback xmlns="">
      <p:transition spd="slow" advTm="460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D458EB-BBC6-60AB-926C-EB7AEB67C437}"/>
              </a:ext>
            </a:extLst>
          </p:cNvPr>
          <p:cNvSpPr>
            <a:spLocks noGrp="1"/>
          </p:cNvSpPr>
          <p:nvPr>
            <p:ph type="title"/>
          </p:nvPr>
        </p:nvSpPr>
        <p:spPr>
          <a:xfrm>
            <a:off x="590727" y="923510"/>
            <a:ext cx="10978035" cy="1353362"/>
          </a:xfrm>
        </p:spPr>
        <p:txBody>
          <a:bodyPr/>
          <a:lstStyle/>
          <a:p>
            <a:r>
              <a:rPr lang="en-GB" sz="4800" dirty="0" smtClean="0">
                <a:solidFill>
                  <a:srgbClr val="8A0066"/>
                </a:solidFill>
                <a:latin typeface="Calibri" panose="020F0502020204030204" pitchFamily="34" charset="0"/>
              </a:rPr>
              <a:t>Foundations for a great lesson!</a:t>
            </a:r>
            <a:endParaRPr lang="en-US" sz="4800" dirty="0"/>
          </a:p>
        </p:txBody>
      </p:sp>
      <p:sp>
        <p:nvSpPr>
          <p:cNvPr id="5" name="Smiley Face 4"/>
          <p:cNvSpPr/>
          <p:nvPr/>
        </p:nvSpPr>
        <p:spPr>
          <a:xfrm>
            <a:off x="8743183" y="725848"/>
            <a:ext cx="1152128" cy="1144128"/>
          </a:xfrm>
          <a:prstGeom prst="smileyFace">
            <a:avLst/>
          </a:prstGeom>
          <a:solidFill>
            <a:schemeClr val="bg1"/>
          </a:solidFill>
          <a:ln w="76200">
            <a:solidFill>
              <a:srgbClr val="830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5349462" y="2055166"/>
            <a:ext cx="2232248" cy="1080120"/>
          </a:xfrm>
          <a:prstGeom prst="roundRect">
            <a:avLst/>
          </a:prstGeom>
          <a:solidFill>
            <a:schemeClr val="bg1"/>
          </a:solidFill>
          <a:ln>
            <a:solidFill>
              <a:srgbClr val="830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Rounded Rectangle 10"/>
          <p:cNvSpPr/>
          <p:nvPr/>
        </p:nvSpPr>
        <p:spPr>
          <a:xfrm>
            <a:off x="4161330" y="3224446"/>
            <a:ext cx="2232248" cy="1080120"/>
          </a:xfrm>
          <a:prstGeom prst="roundRect">
            <a:avLst/>
          </a:prstGeom>
          <a:solidFill>
            <a:schemeClr val="bg1"/>
          </a:solidFill>
          <a:ln>
            <a:solidFill>
              <a:srgbClr val="830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6465586" y="3224446"/>
            <a:ext cx="2232248" cy="1080120"/>
          </a:xfrm>
          <a:prstGeom prst="roundRect">
            <a:avLst/>
          </a:prstGeom>
          <a:solidFill>
            <a:schemeClr val="bg1"/>
          </a:solidFill>
          <a:ln>
            <a:solidFill>
              <a:srgbClr val="830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5152329" y="4355974"/>
            <a:ext cx="2232248" cy="1080120"/>
          </a:xfrm>
          <a:prstGeom prst="roundRect">
            <a:avLst/>
          </a:prstGeom>
          <a:solidFill>
            <a:schemeClr val="bg1"/>
          </a:solidFill>
          <a:ln>
            <a:solidFill>
              <a:srgbClr val="830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Be Respectful</a:t>
            </a:r>
            <a:endParaRPr lang="en-GB" dirty="0">
              <a:solidFill>
                <a:schemeClr val="tx1"/>
              </a:solidFill>
            </a:endParaRPr>
          </a:p>
        </p:txBody>
      </p:sp>
      <p:sp>
        <p:nvSpPr>
          <p:cNvPr id="14" name="Rounded Rectangle 13"/>
          <p:cNvSpPr/>
          <p:nvPr/>
        </p:nvSpPr>
        <p:spPr>
          <a:xfrm>
            <a:off x="7449018" y="4351422"/>
            <a:ext cx="2232248" cy="1080120"/>
          </a:xfrm>
          <a:prstGeom prst="roundRect">
            <a:avLst/>
          </a:prstGeom>
          <a:solidFill>
            <a:schemeClr val="bg1"/>
          </a:solidFill>
          <a:ln>
            <a:solidFill>
              <a:srgbClr val="830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Do not judge others</a:t>
            </a:r>
            <a:endParaRPr lang="en-GB" dirty="0">
              <a:solidFill>
                <a:schemeClr val="tx1"/>
              </a:solidFill>
            </a:endParaRPr>
          </a:p>
        </p:txBody>
      </p:sp>
      <p:sp>
        <p:nvSpPr>
          <p:cNvPr id="15" name="Rounded Rectangle 14"/>
          <p:cNvSpPr/>
          <p:nvPr/>
        </p:nvSpPr>
        <p:spPr>
          <a:xfrm>
            <a:off x="2855640" y="4351422"/>
            <a:ext cx="2232248" cy="1080120"/>
          </a:xfrm>
          <a:prstGeom prst="roundRect">
            <a:avLst/>
          </a:prstGeom>
          <a:solidFill>
            <a:schemeClr val="bg1"/>
          </a:solidFill>
          <a:ln>
            <a:solidFill>
              <a:srgbClr val="830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Challenge the point, not the person</a:t>
            </a:r>
            <a:endParaRPr lang="en-GB" dirty="0">
              <a:solidFill>
                <a:schemeClr val="tx1"/>
              </a:solidFill>
            </a:endParaRPr>
          </a:p>
        </p:txBody>
      </p:sp>
    </p:spTree>
    <p:extLst>
      <p:ext uri="{BB962C8B-B14F-4D97-AF65-F5344CB8AC3E}">
        <p14:creationId xmlns:p14="http://schemas.microsoft.com/office/powerpoint/2010/main" val="3789966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4C7EA4F-CD2B-A202-CC46-E87CD9C5A889}"/>
              </a:ext>
            </a:extLst>
          </p:cNvPr>
          <p:cNvSpPr>
            <a:spLocks noGrp="1"/>
          </p:cNvSpPr>
          <p:nvPr>
            <p:ph type="title"/>
          </p:nvPr>
        </p:nvSpPr>
        <p:spPr>
          <a:xfrm>
            <a:off x="590727" y="923510"/>
            <a:ext cx="10978035" cy="1353362"/>
          </a:xfrm>
        </p:spPr>
        <p:txBody>
          <a:bodyPr/>
          <a:lstStyle/>
          <a:p>
            <a:r>
              <a:rPr lang="en-GB" sz="4800" dirty="0" smtClean="0">
                <a:solidFill>
                  <a:srgbClr val="8A0066"/>
                </a:solidFill>
                <a:latin typeface="Calibri" panose="020F0502020204030204" pitchFamily="34" charset="0"/>
              </a:rPr>
              <a:t>Starter Activity</a:t>
            </a:r>
            <a:br>
              <a:rPr lang="en-GB" sz="4800" dirty="0" smtClean="0">
                <a:solidFill>
                  <a:srgbClr val="8A0066"/>
                </a:solidFill>
                <a:latin typeface="Calibri" panose="020F0502020204030204" pitchFamily="34" charset="0"/>
              </a:rPr>
            </a:br>
            <a:r>
              <a:rPr lang="en-GB" sz="4800" dirty="0" smtClean="0">
                <a:solidFill>
                  <a:srgbClr val="8A0066"/>
                </a:solidFill>
                <a:latin typeface="Calibri" panose="020F0502020204030204" pitchFamily="34" charset="0"/>
              </a:rPr>
              <a:t>Pack of </a:t>
            </a:r>
            <a:r>
              <a:rPr lang="en-GB" sz="4800" dirty="0" smtClean="0">
                <a:solidFill>
                  <a:srgbClr val="8A0066"/>
                </a:solidFill>
                <a:latin typeface="Calibri" panose="020F0502020204030204" pitchFamily="34" charset="0"/>
              </a:rPr>
              <a:t>facts?!</a:t>
            </a:r>
            <a:endParaRPr lang="en-US" sz="4800" dirty="0"/>
          </a:p>
        </p:txBody>
      </p:sp>
      <p:pic>
        <p:nvPicPr>
          <p:cNvPr id="3" name="Picture 2"/>
          <p:cNvPicPr>
            <a:picLocks noChangeAspect="1"/>
          </p:cNvPicPr>
          <p:nvPr/>
        </p:nvPicPr>
        <p:blipFill rotWithShape="1">
          <a:blip r:embed="rId3"/>
          <a:srcRect l="26183" r="24070" b="-1280"/>
          <a:stretch/>
        </p:blipFill>
        <p:spPr>
          <a:xfrm>
            <a:off x="7392144" y="1340768"/>
            <a:ext cx="2736304" cy="3600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D90CA5-7D49-0889-7A64-26627F3A18E7}"/>
              </a:ext>
            </a:extLst>
          </p:cNvPr>
          <p:cNvSpPr>
            <a:spLocks noGrp="1"/>
          </p:cNvSpPr>
          <p:nvPr>
            <p:ph sz="half" idx="1"/>
          </p:nvPr>
        </p:nvSpPr>
        <p:spPr>
          <a:xfrm>
            <a:off x="609600" y="2276872"/>
            <a:ext cx="10978034" cy="2880320"/>
          </a:xfrm>
        </p:spPr>
        <p:txBody>
          <a:bodyPr numCol="2" spcCol="360000"/>
          <a:lstStyle/>
          <a:p>
            <a:r>
              <a:rPr lang="en-GB" b="1" dirty="0" smtClean="0">
                <a:solidFill>
                  <a:srgbClr val="830065"/>
                </a:solidFill>
                <a:effectLst/>
                <a:latin typeface="Calibri" panose="020F0502020204030204" pitchFamily="34" charset="0"/>
                <a:cs typeface="Calibri" panose="020F0502020204030204" pitchFamily="34" charset="0"/>
              </a:rPr>
              <a:t>By the en</a:t>
            </a:r>
            <a:r>
              <a:rPr lang="en-GB" b="1" dirty="0" smtClean="0">
                <a:solidFill>
                  <a:srgbClr val="830065"/>
                </a:solidFill>
                <a:latin typeface="Calibri" panose="020F0502020204030204" pitchFamily="34" charset="0"/>
                <a:cs typeface="Calibri" panose="020F0502020204030204" pitchFamily="34" charset="0"/>
              </a:rPr>
              <a:t>d of this lesson, pupils should be able to:</a:t>
            </a:r>
            <a:endParaRPr lang="en-GB" b="1" dirty="0">
              <a:solidFill>
                <a:srgbClr val="830065"/>
              </a:solidFill>
              <a:effectLst/>
              <a:latin typeface="Calibri" panose="020F0502020204030204" pitchFamily="34" charset="0"/>
              <a:cs typeface="Calibri" panose="020F0502020204030204" pitchFamily="34" charset="0"/>
            </a:endParaRPr>
          </a:p>
          <a:p>
            <a:endParaRPr lang="en-GB" dirty="0">
              <a:solidFill>
                <a:schemeClr val="tx1"/>
              </a:solidFill>
              <a:latin typeface="Calibri Light" panose="020F0302020204030204" pitchFamily="34" charset="0"/>
            </a:endParaRPr>
          </a:p>
          <a:p>
            <a:pPr marL="285750" indent="-285750">
              <a:buFont typeface="Arial" panose="020B0604020202020204" pitchFamily="34" charset="0"/>
              <a:buChar char="•"/>
            </a:pPr>
            <a:r>
              <a:rPr lang="en-GB" dirty="0" smtClean="0">
                <a:solidFill>
                  <a:schemeClr val="tx1"/>
                </a:solidFill>
                <a:latin typeface="Calibri Light" panose="020F0302020204030204" pitchFamily="34" charset="0"/>
              </a:rPr>
              <a:t>Explain the history of tobacco</a:t>
            </a:r>
          </a:p>
          <a:p>
            <a:pPr marL="285750" indent="-285750">
              <a:buFont typeface="Arial" panose="020B0604020202020204" pitchFamily="34" charset="0"/>
              <a:buChar char="•"/>
            </a:pPr>
            <a:r>
              <a:rPr lang="en-GB" dirty="0" smtClean="0">
                <a:solidFill>
                  <a:schemeClr val="tx1"/>
                </a:solidFill>
                <a:effectLst/>
                <a:latin typeface="Calibri Light" panose="020F0302020204030204" pitchFamily="34" charset="0"/>
              </a:rPr>
              <a:t>Identify and recognise some of the chemicals produced when smoking</a:t>
            </a:r>
          </a:p>
          <a:p>
            <a:pPr marL="285750" indent="-285750">
              <a:buFont typeface="Arial" panose="020B0604020202020204" pitchFamily="34" charset="0"/>
              <a:buChar char="•"/>
            </a:pPr>
            <a:r>
              <a:rPr lang="en-GB" dirty="0" smtClean="0">
                <a:solidFill>
                  <a:schemeClr val="tx1"/>
                </a:solidFill>
                <a:latin typeface="Calibri Light" panose="020F0302020204030204" pitchFamily="34" charset="0"/>
              </a:rPr>
              <a:t>Know the current age of consent and understand potential future changes</a:t>
            </a:r>
            <a:endParaRPr lang="en-GB" dirty="0" smtClean="0">
              <a:solidFill>
                <a:schemeClr val="tx1"/>
              </a:solidFill>
              <a:effectLst/>
              <a:latin typeface="Calibri Light" panose="020F0302020204030204" pitchFamily="34" charset="0"/>
            </a:endParaRPr>
          </a:p>
          <a:p>
            <a:pPr marL="285750" indent="-285750">
              <a:buFont typeface="Arial" panose="020B0604020202020204" pitchFamily="34" charset="0"/>
              <a:buChar char="•"/>
            </a:pPr>
            <a:r>
              <a:rPr lang="en-GB" dirty="0" smtClean="0">
                <a:solidFill>
                  <a:schemeClr val="tx1"/>
                </a:solidFill>
                <a:latin typeface="Calibri Light" panose="020F0302020204030204" pitchFamily="34" charset="0"/>
              </a:rPr>
              <a:t>Respectfully explore attitudes and opinions of others around smoking</a:t>
            </a:r>
            <a:endParaRPr lang="en-GB" dirty="0" smtClean="0">
              <a:solidFill>
                <a:schemeClr val="tx1"/>
              </a:solidFill>
              <a:effectLst/>
              <a:latin typeface="Calibri Light" panose="020F0302020204030204" pitchFamily="34" charset="0"/>
            </a:endParaRPr>
          </a:p>
          <a:p>
            <a:pPr marL="285750" indent="-285750">
              <a:buFont typeface="Arial" panose="020B0604020202020204" pitchFamily="34" charset="0"/>
              <a:buChar char="•"/>
            </a:pPr>
            <a:endParaRPr lang="en-GB" dirty="0">
              <a:solidFill>
                <a:srgbClr val="041B2C"/>
              </a:solidFill>
              <a:effectLst/>
              <a:latin typeface="Calibri Light" panose="020F0302020204030204" pitchFamily="34" charset="0"/>
            </a:endParaRPr>
          </a:p>
        </p:txBody>
      </p:sp>
      <p:sp>
        <p:nvSpPr>
          <p:cNvPr id="4" name="Title 3">
            <a:extLst>
              <a:ext uri="{FF2B5EF4-FFF2-40B4-BE49-F238E27FC236}">
                <a16:creationId xmlns:a16="http://schemas.microsoft.com/office/drawing/2014/main" id="{A2D458EB-BBC6-60AB-926C-EB7AEB67C437}"/>
              </a:ext>
            </a:extLst>
          </p:cNvPr>
          <p:cNvSpPr>
            <a:spLocks noGrp="1"/>
          </p:cNvSpPr>
          <p:nvPr>
            <p:ph type="title"/>
          </p:nvPr>
        </p:nvSpPr>
        <p:spPr>
          <a:xfrm>
            <a:off x="590727" y="923510"/>
            <a:ext cx="10978035" cy="1353362"/>
          </a:xfrm>
        </p:spPr>
        <p:txBody>
          <a:bodyPr/>
          <a:lstStyle/>
          <a:p>
            <a:r>
              <a:rPr lang="en-GB" sz="4800" dirty="0" smtClean="0">
                <a:solidFill>
                  <a:srgbClr val="8A0066"/>
                </a:solidFill>
                <a:latin typeface="Calibri" panose="020F0502020204030204" pitchFamily="34" charset="0"/>
              </a:rPr>
              <a:t>Learning Objectives</a:t>
            </a:r>
            <a:endParaRPr lang="en-US" sz="4800" dirty="0"/>
          </a:p>
        </p:txBody>
      </p:sp>
    </p:spTree>
    <p:extLst>
      <p:ext uri="{BB962C8B-B14F-4D97-AF65-F5344CB8AC3E}">
        <p14:creationId xmlns:p14="http://schemas.microsoft.com/office/powerpoint/2010/main" val="1436014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4C7EA4F-CD2B-A202-CC46-E87CD9C5A889}"/>
              </a:ext>
            </a:extLst>
          </p:cNvPr>
          <p:cNvSpPr>
            <a:spLocks noGrp="1"/>
          </p:cNvSpPr>
          <p:nvPr>
            <p:ph type="title"/>
          </p:nvPr>
        </p:nvSpPr>
        <p:spPr>
          <a:xfrm>
            <a:off x="590727" y="923510"/>
            <a:ext cx="10978035" cy="1353362"/>
          </a:xfrm>
        </p:spPr>
        <p:txBody>
          <a:bodyPr/>
          <a:lstStyle/>
          <a:p>
            <a:r>
              <a:rPr lang="en-GB" sz="4800" dirty="0" smtClean="0">
                <a:solidFill>
                  <a:srgbClr val="8A0066"/>
                </a:solidFill>
                <a:latin typeface="Calibri" panose="020F0502020204030204" pitchFamily="34" charset="0"/>
              </a:rPr>
              <a:t>Tobacco Timeline</a:t>
            </a:r>
            <a:endParaRPr lang="en-US" sz="4800" dirty="0"/>
          </a:p>
        </p:txBody>
      </p:sp>
      <p:sp>
        <p:nvSpPr>
          <p:cNvPr id="2" name="Right Arrow 1"/>
          <p:cNvSpPr/>
          <p:nvPr/>
        </p:nvSpPr>
        <p:spPr>
          <a:xfrm>
            <a:off x="695400" y="2996952"/>
            <a:ext cx="11017224" cy="864096"/>
          </a:xfrm>
          <a:prstGeom prst="rightArrow">
            <a:avLst/>
          </a:prstGeom>
          <a:solidFill>
            <a:schemeClr val="bg1"/>
          </a:solidFill>
          <a:ln w="76200">
            <a:solidFill>
              <a:srgbClr val="830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90727" y="3933056"/>
            <a:ext cx="1800200" cy="461665"/>
          </a:xfrm>
          <a:prstGeom prst="rect">
            <a:avLst/>
          </a:prstGeom>
          <a:noFill/>
        </p:spPr>
        <p:txBody>
          <a:bodyPr wrap="square" rtlCol="0">
            <a:spAutoFit/>
          </a:bodyPr>
          <a:lstStyle/>
          <a:p>
            <a:r>
              <a:rPr lang="en-GB" dirty="0" smtClean="0"/>
              <a:t>6,000 BC</a:t>
            </a:r>
            <a:endParaRPr lang="en-GB" dirty="0"/>
          </a:p>
        </p:txBody>
      </p:sp>
      <p:sp>
        <p:nvSpPr>
          <p:cNvPr id="7" name="TextBox 6"/>
          <p:cNvSpPr txBox="1"/>
          <p:nvPr/>
        </p:nvSpPr>
        <p:spPr>
          <a:xfrm>
            <a:off x="10812524" y="3933056"/>
            <a:ext cx="1800200" cy="461665"/>
          </a:xfrm>
          <a:prstGeom prst="rect">
            <a:avLst/>
          </a:prstGeom>
          <a:noFill/>
        </p:spPr>
        <p:txBody>
          <a:bodyPr wrap="square" rtlCol="0">
            <a:spAutoFit/>
          </a:bodyPr>
          <a:lstStyle/>
          <a:p>
            <a:r>
              <a:rPr lang="en-GB" dirty="0" smtClean="0"/>
              <a:t>2024</a:t>
            </a:r>
            <a:endParaRPr lang="en-GB" dirty="0"/>
          </a:p>
        </p:txBody>
      </p:sp>
    </p:spTree>
    <p:extLst>
      <p:ext uri="{BB962C8B-B14F-4D97-AF65-F5344CB8AC3E}">
        <p14:creationId xmlns:p14="http://schemas.microsoft.com/office/powerpoint/2010/main" val="851194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4C7EA4F-CD2B-A202-CC46-E87CD9C5A889}"/>
              </a:ext>
            </a:extLst>
          </p:cNvPr>
          <p:cNvSpPr>
            <a:spLocks noGrp="1"/>
          </p:cNvSpPr>
          <p:nvPr>
            <p:ph type="title"/>
          </p:nvPr>
        </p:nvSpPr>
        <p:spPr>
          <a:xfrm>
            <a:off x="590727" y="923510"/>
            <a:ext cx="10978035" cy="1353362"/>
          </a:xfrm>
        </p:spPr>
        <p:txBody>
          <a:bodyPr/>
          <a:lstStyle/>
          <a:p>
            <a:r>
              <a:rPr lang="en-GB" sz="4800" dirty="0" smtClean="0">
                <a:solidFill>
                  <a:srgbClr val="8A0066"/>
                </a:solidFill>
                <a:latin typeface="Calibri" panose="020F0502020204030204" pitchFamily="34" charset="0"/>
              </a:rPr>
              <a:t>What’s in </a:t>
            </a:r>
            <a:br>
              <a:rPr lang="en-GB" sz="4800" dirty="0" smtClean="0">
                <a:solidFill>
                  <a:srgbClr val="8A0066"/>
                </a:solidFill>
                <a:latin typeface="Calibri" panose="020F0502020204030204" pitchFamily="34" charset="0"/>
              </a:rPr>
            </a:br>
            <a:r>
              <a:rPr lang="en-GB" sz="4800" dirty="0" smtClean="0">
                <a:solidFill>
                  <a:srgbClr val="8A0066"/>
                </a:solidFill>
                <a:latin typeface="Calibri" panose="020F0502020204030204" pitchFamily="34" charset="0"/>
              </a:rPr>
              <a:t>your Cig?</a:t>
            </a:r>
            <a:endParaRPr lang="en-US" sz="4800" dirty="0"/>
          </a:p>
        </p:txBody>
      </p:sp>
      <p:pic>
        <p:nvPicPr>
          <p:cNvPr id="6" name="Picture 2" descr="Chemicals in a cigare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5680" y="0"/>
            <a:ext cx="6624736" cy="54446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15680" y="33128"/>
            <a:ext cx="2376264" cy="4435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683732" y="764704"/>
            <a:ext cx="176419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140192" y="3323564"/>
            <a:ext cx="2556207" cy="495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240016" y="4107328"/>
            <a:ext cx="2736304" cy="473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209036" y="3373760"/>
            <a:ext cx="2687708" cy="415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871864" y="4869160"/>
            <a:ext cx="3652660" cy="3788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709846" y="1430720"/>
            <a:ext cx="1962218" cy="4861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461108" y="52019"/>
            <a:ext cx="2299187" cy="3526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022794" y="785278"/>
            <a:ext cx="2097541" cy="411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608168" y="1466226"/>
            <a:ext cx="176419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9815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4C7EA4F-CD2B-A202-CC46-E87CD9C5A889}"/>
              </a:ext>
            </a:extLst>
          </p:cNvPr>
          <p:cNvSpPr>
            <a:spLocks noGrp="1"/>
          </p:cNvSpPr>
          <p:nvPr>
            <p:ph type="title"/>
          </p:nvPr>
        </p:nvSpPr>
        <p:spPr>
          <a:xfrm>
            <a:off x="590727" y="923510"/>
            <a:ext cx="10978035" cy="1353362"/>
          </a:xfrm>
        </p:spPr>
        <p:txBody>
          <a:bodyPr/>
          <a:lstStyle/>
          <a:p>
            <a:r>
              <a:rPr lang="en-GB" sz="4800" dirty="0" smtClean="0">
                <a:solidFill>
                  <a:srgbClr val="8A0066"/>
                </a:solidFill>
                <a:latin typeface="Calibri" panose="020F0502020204030204" pitchFamily="34" charset="0"/>
              </a:rPr>
              <a:t>What’s in </a:t>
            </a:r>
            <a:br>
              <a:rPr lang="en-GB" sz="4800" dirty="0" smtClean="0">
                <a:solidFill>
                  <a:srgbClr val="8A0066"/>
                </a:solidFill>
                <a:latin typeface="Calibri" panose="020F0502020204030204" pitchFamily="34" charset="0"/>
              </a:rPr>
            </a:br>
            <a:r>
              <a:rPr lang="en-GB" sz="4800" dirty="0" smtClean="0">
                <a:solidFill>
                  <a:srgbClr val="8A0066"/>
                </a:solidFill>
                <a:latin typeface="Calibri" panose="020F0502020204030204" pitchFamily="34" charset="0"/>
              </a:rPr>
              <a:t>your Cig?</a:t>
            </a:r>
            <a:endParaRPr lang="en-US" sz="4800" dirty="0"/>
          </a:p>
        </p:txBody>
      </p:sp>
      <p:pic>
        <p:nvPicPr>
          <p:cNvPr id="6" name="Picture 2" descr="Chemicals in a cigare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5680" y="0"/>
            <a:ext cx="6624736" cy="5444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194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4C7EA4F-CD2B-A202-CC46-E87CD9C5A889}"/>
              </a:ext>
            </a:extLst>
          </p:cNvPr>
          <p:cNvSpPr>
            <a:spLocks noGrp="1"/>
          </p:cNvSpPr>
          <p:nvPr>
            <p:ph type="title"/>
          </p:nvPr>
        </p:nvSpPr>
        <p:spPr>
          <a:xfrm>
            <a:off x="590727" y="923510"/>
            <a:ext cx="10978035" cy="1353362"/>
          </a:xfrm>
        </p:spPr>
        <p:txBody>
          <a:bodyPr/>
          <a:lstStyle/>
          <a:p>
            <a:r>
              <a:rPr lang="en-GB" sz="4800" dirty="0" smtClean="0">
                <a:solidFill>
                  <a:srgbClr val="8A0066"/>
                </a:solidFill>
                <a:latin typeface="Calibri" panose="020F0502020204030204" pitchFamily="34" charset="0"/>
              </a:rPr>
              <a:t>Nicotine in Tobacco Video</a:t>
            </a:r>
            <a:endParaRPr lang="en-US" sz="4800" dirty="0"/>
          </a:p>
        </p:txBody>
      </p:sp>
      <p:pic>
        <p:nvPicPr>
          <p:cNvPr id="6" name="GqUY2Cfn40k"/>
          <p:cNvPicPr>
            <a:picLocks noRot="1" noChangeAspect="1"/>
          </p:cNvPicPr>
          <p:nvPr>
            <a:videoFile r:link="rId1"/>
          </p:nvPr>
        </p:nvPicPr>
        <p:blipFill>
          <a:blip r:embed="rId4"/>
          <a:stretch>
            <a:fillRect/>
          </a:stretch>
        </p:blipFill>
        <p:spPr>
          <a:xfrm>
            <a:off x="562847" y="1700808"/>
            <a:ext cx="6840760" cy="3847928"/>
          </a:xfrm>
          <a:prstGeom prst="rect">
            <a:avLst/>
          </a:prstGeom>
        </p:spPr>
      </p:pic>
    </p:spTree>
    <p:extLst>
      <p:ext uri="{BB962C8B-B14F-4D97-AF65-F5344CB8AC3E}">
        <p14:creationId xmlns:p14="http://schemas.microsoft.com/office/powerpoint/2010/main" val="2662940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800" dirty="0" smtClean="0"/>
              <a:t>The impact of smoking on the body</a:t>
            </a:r>
            <a:endParaRPr lang="en-GB" sz="4800" dirty="0"/>
          </a:p>
        </p:txBody>
      </p:sp>
      <p:pic>
        <p:nvPicPr>
          <p:cNvPr id="7" name="Picture 6"/>
          <p:cNvPicPr>
            <a:picLocks noChangeAspect="1"/>
          </p:cNvPicPr>
          <p:nvPr/>
        </p:nvPicPr>
        <p:blipFill>
          <a:blip r:embed="rId3"/>
          <a:stretch>
            <a:fillRect/>
          </a:stretch>
        </p:blipFill>
        <p:spPr>
          <a:xfrm>
            <a:off x="1775520" y="1772816"/>
            <a:ext cx="4014350" cy="3816424"/>
          </a:xfrm>
          <a:prstGeom prst="rect">
            <a:avLst/>
          </a:prstGeom>
        </p:spPr>
      </p:pic>
    </p:spTree>
    <p:extLst>
      <p:ext uri="{BB962C8B-B14F-4D97-AF65-F5344CB8AC3E}">
        <p14:creationId xmlns:p14="http://schemas.microsoft.com/office/powerpoint/2010/main" val="1290363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POOL 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CKPOOL COUNCIL POWERPOINT TEMPLATE" id="{5E030BC0-5767-6741-89FE-694444B3339A}" vid="{1F0FFBF0-2EF6-B14E-A0CA-CDE8738C50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241C8C03FB49439C4103CBE3EBA836" ma:contentTypeVersion="18" ma:contentTypeDescription="Create a new document." ma:contentTypeScope="" ma:versionID="98f4192e17f81a4eb0207315f65c9d05">
  <xsd:schema xmlns:xsd="http://www.w3.org/2001/XMLSchema" xmlns:xs="http://www.w3.org/2001/XMLSchema" xmlns:p="http://schemas.microsoft.com/office/2006/metadata/properties" xmlns:ns3="f541a8cc-421f-47cf-94ea-57fb9e91cf72" xmlns:ns4="a5df385a-932b-409d-8d40-e669c1d6a4b3" targetNamespace="http://schemas.microsoft.com/office/2006/metadata/properties" ma:root="true" ma:fieldsID="643727dc9dc1abd56a40ec0fcdfc8159" ns3:_="" ns4:_="">
    <xsd:import namespace="f541a8cc-421f-47cf-94ea-57fb9e91cf72"/>
    <xsd:import namespace="a5df385a-932b-409d-8d40-e669c1d6a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41a8cc-421f-47cf-94ea-57fb9e91cf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df385a-932b-409d-8d40-e669c1d6a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f541a8cc-421f-47cf-94ea-57fb9e91cf7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614D85-3EA5-4889-9461-9571BC0E55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41a8cc-421f-47cf-94ea-57fb9e91cf72"/>
    <ds:schemaRef ds:uri="a5df385a-932b-409d-8d40-e669c1d6a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F2A478-E83F-4CEF-9098-8AD3965DE4C3}">
  <ds:schemaRefs>
    <ds:schemaRef ds:uri="f541a8cc-421f-47cf-94ea-57fb9e91cf72"/>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a5df385a-932b-409d-8d40-e669c1d6a4b3"/>
    <ds:schemaRef ds:uri="http://www.w3.org/XML/1998/namespace"/>
    <ds:schemaRef ds:uri="http://purl.org/dc/dcmitype/"/>
  </ds:schemaRefs>
</ds:datastoreItem>
</file>

<file path=customXml/itemProps3.xml><?xml version="1.0" encoding="utf-8"?>
<ds:datastoreItem xmlns:ds="http://schemas.openxmlformats.org/officeDocument/2006/customXml" ds:itemID="{6A808E73-CB41-48EF-997D-F961E2786A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BLACKPOOL COVER SLIDE</Template>
  <TotalTime>994</TotalTime>
  <Words>1998</Words>
  <Application>Microsoft Office PowerPoint</Application>
  <PresentationFormat>Widescreen</PresentationFormat>
  <Paragraphs>168</Paragraphs>
  <Slides>13</Slides>
  <Notes>12</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ＭＳ Ｐゴシック</vt:lpstr>
      <vt:lpstr>Arial</vt:lpstr>
      <vt:lpstr>Calibri</vt:lpstr>
      <vt:lpstr>Calibri Light</vt:lpstr>
      <vt:lpstr>Wingdings</vt:lpstr>
      <vt:lpstr>BLACKPOOL COVER SLIDE</vt:lpstr>
      <vt:lpstr>PowerPoint Presentation</vt:lpstr>
      <vt:lpstr>Foundations for a great lesson!</vt:lpstr>
      <vt:lpstr>Starter Activity Pack of facts?!</vt:lpstr>
      <vt:lpstr>Learning Objectives</vt:lpstr>
      <vt:lpstr>Tobacco Timeline</vt:lpstr>
      <vt:lpstr>What’s in  your Cig?</vt:lpstr>
      <vt:lpstr>What’s in  your Cig?</vt:lpstr>
      <vt:lpstr>Nicotine in Tobacco Video</vt:lpstr>
      <vt:lpstr>The impact of smoking on the body</vt:lpstr>
      <vt:lpstr>Tobacco &amp; The Law</vt:lpstr>
      <vt:lpstr>The Great Debate!</vt:lpstr>
      <vt:lpstr>Your Takeaway from Today! </vt:lpstr>
      <vt:lpstr>Smoking cessation support services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Donnelly</dc:creator>
  <cp:lastModifiedBy>Sam Richardson</cp:lastModifiedBy>
  <cp:revision>57</cp:revision>
  <dcterms:created xsi:type="dcterms:W3CDTF">2022-09-29T15:11:58Z</dcterms:created>
  <dcterms:modified xsi:type="dcterms:W3CDTF">2024-09-20T12:57:53Z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0x01010080241C8C03FB49439C4103CBE3EBA836</vt:lpwstr>
  </property>
</Properties>
</file>