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64" r:id="rId5"/>
    <p:sldId id="266" r:id="rId6"/>
    <p:sldId id="262" r:id="rId7"/>
    <p:sldId id="282" r:id="rId8"/>
    <p:sldId id="281" r:id="rId9"/>
    <p:sldId id="285" r:id="rId10"/>
    <p:sldId id="284" r:id="rId11"/>
    <p:sldId id="283" r:id="rId12"/>
    <p:sldId id="268" r:id="rId13"/>
    <p:sldId id="280" r:id="rId14"/>
    <p:sldId id="278" r:id="rId15"/>
    <p:sldId id="270" r:id="rId16"/>
    <p:sldId id="271" r:id="rId17"/>
    <p:sldId id="273" r:id="rId18"/>
    <p:sldId id="287" r:id="rId19"/>
  </p:sldIdLst>
  <p:sldSz cx="12192000" cy="6858000"/>
  <p:notesSz cx="6797675" cy="9926638"/>
  <p:defaultTextStyle>
    <a:defPPr>
      <a:defRPr lang="en-GB"/>
    </a:defPPr>
    <a:lvl1pPr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00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2805" autoAdjust="0"/>
  </p:normalViewPr>
  <p:slideViewPr>
    <p:cSldViewPr>
      <p:cViewPr varScale="1">
        <p:scale>
          <a:sx n="66" d="100"/>
          <a:sy n="66" d="100"/>
        </p:scale>
        <p:origin x="644" y="4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AA71CAE-8C9A-B64C-BFCE-8049EC61D713}" type="datetimeFigureOut">
              <a:rPr lang="en-US" smtClean="0"/>
              <a:t>9/20/2024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13CB0AA-B8B0-A145-9CBA-805239FC99BD}" type="slidenum">
              <a:rPr lang="en-US" smtClean="0"/>
              <a:t>‹#›</a:t>
            </a:fld>
            <a:endParaRPr lang="en-US"/>
          </a:p>
        </p:txBody>
      </p:sp>
    </p:spTree>
    <p:extLst>
      <p:ext uri="{BB962C8B-B14F-4D97-AF65-F5344CB8AC3E}">
        <p14:creationId xmlns:p14="http://schemas.microsoft.com/office/powerpoint/2010/main" val="657917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shresources.shinyapps.io/ready_reckone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smtClean="0">
                <a:solidFill>
                  <a:prstClr val="black"/>
                </a:solidFill>
              </a:rPr>
              <a:t>This is a Public Health briefing</a:t>
            </a:r>
            <a:r>
              <a:rPr lang="en-GB" altLang="en-US" baseline="0" dirty="0" smtClean="0">
                <a:solidFill>
                  <a:prstClr val="black"/>
                </a:solidFill>
              </a:rPr>
              <a:t> on Tobacco and Smoking.</a:t>
            </a:r>
          </a:p>
          <a:p>
            <a:pPr>
              <a:defRPr/>
            </a:pPr>
            <a:endParaRPr lang="en-GB" altLang="en-US" baseline="0" dirty="0" smtClean="0">
              <a:solidFill>
                <a:prstClr val="black"/>
              </a:solidFill>
            </a:endParaRPr>
          </a:p>
          <a:p>
            <a:pPr>
              <a:defRPr/>
            </a:pPr>
            <a:r>
              <a:rPr lang="en-GB" altLang="en-US" baseline="0" dirty="0" smtClean="0">
                <a:solidFill>
                  <a:prstClr val="black"/>
                </a:solidFill>
              </a:rPr>
              <a:t>This briefing has been created for those working across Education in Blackpool to ensure that tobacco and smoking remains on the agenda from a prevention and harm reduction perspective. </a:t>
            </a:r>
          </a:p>
          <a:p>
            <a:pPr>
              <a:defRPr/>
            </a:pPr>
            <a:endParaRPr lang="en-GB" altLang="en-US" baseline="0" dirty="0" smtClean="0">
              <a:solidFill>
                <a:prstClr val="black"/>
              </a:solidFill>
            </a:endParaRPr>
          </a:p>
          <a:p>
            <a:pPr>
              <a:defRPr/>
            </a:pPr>
            <a:r>
              <a:rPr lang="en-GB" altLang="en-US" baseline="0" dirty="0" smtClean="0">
                <a:solidFill>
                  <a:prstClr val="black"/>
                </a:solidFill>
              </a:rPr>
              <a:t>All of the information in this slide is accurate as of September 2024. </a:t>
            </a:r>
          </a:p>
          <a:p>
            <a:pPr>
              <a:defRPr/>
            </a:pPr>
            <a:endParaRPr lang="en-GB" altLang="en-US" baseline="0" dirty="0" smtClean="0">
              <a:solidFill>
                <a:prstClr val="black"/>
              </a:solidFill>
            </a:endParaRPr>
          </a:p>
          <a:p>
            <a:pPr>
              <a:defRPr/>
            </a:pPr>
            <a:r>
              <a:rPr lang="en-GB" altLang="en-US" baseline="0" dirty="0" smtClean="0">
                <a:solidFill>
                  <a:prstClr val="black"/>
                </a:solidFill>
              </a:rPr>
              <a:t>You can access the Smoke Free section of the Healthier Blackpool website by clicking on the Blackpool Council Public Health image on screen. </a:t>
            </a:r>
          </a:p>
          <a:p>
            <a:pPr>
              <a:defRPr/>
            </a:pPr>
            <a:endParaRPr lang="en-GB" altLang="en-US" baseline="0" dirty="0" smtClean="0">
              <a:solidFill>
                <a:prstClr val="black"/>
              </a:solidFill>
            </a:endParaRPr>
          </a:p>
          <a:p>
            <a:pPr>
              <a:defRPr/>
            </a:pPr>
            <a:r>
              <a:rPr lang="en-GB" altLang="en-US" baseline="0" dirty="0" smtClean="0">
                <a:solidFill>
                  <a:prstClr val="black"/>
                </a:solidFill>
              </a:rPr>
              <a:t>You can access our PSHE offer to those working in Education by clicking on the PSHE image on screen.</a:t>
            </a:r>
          </a:p>
          <a:p>
            <a:pPr>
              <a:defRPr/>
            </a:pPr>
            <a:endParaRPr lang="en-GB" altLang="en-US" baseline="0" dirty="0" smtClean="0">
              <a:solidFill>
                <a:prstClr val="black"/>
              </a:solidFill>
            </a:endParaRPr>
          </a:p>
          <a:p>
            <a:pPr>
              <a:defRPr/>
            </a:pPr>
            <a:r>
              <a:rPr lang="en-GB" altLang="en-US" baseline="0" dirty="0" smtClean="0">
                <a:solidFill>
                  <a:prstClr val="black"/>
                </a:solidFill>
              </a:rPr>
              <a:t>If you have any question as a result of this briefing, please do not hesitate to contact the Public Health team using the email address on screen. </a:t>
            </a:r>
            <a:endParaRPr lang="en-GB" altLang="en-US" dirty="0" smtClean="0">
              <a:solidFill>
                <a:prstClr val="black"/>
              </a:solidFill>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1</a:t>
            </a:fld>
            <a:endParaRPr lang="en-US" dirty="0"/>
          </a:p>
        </p:txBody>
      </p:sp>
    </p:spTree>
    <p:extLst>
      <p:ext uri="{BB962C8B-B14F-4D97-AF65-F5344CB8AC3E}">
        <p14:creationId xmlns:p14="http://schemas.microsoft.com/office/powerpoint/2010/main" val="58408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a:t>
            </a:r>
            <a:r>
              <a:rPr lang="en-GB" baseline="0" dirty="0" smtClean="0"/>
              <a:t> you can see from the images on screen courtesy of data from Action on Smoking &amp; Health, rates of those smoking in Blackpool are higher than the national average, with 18.8% of people, accounting for around 21,300 adults, smoking in Blackpool. This compares with 12.7% of adults across England. </a:t>
            </a:r>
            <a:endParaRPr lang="en-GB"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10</a:t>
            </a:fld>
            <a:endParaRPr lang="en-US" dirty="0"/>
          </a:p>
        </p:txBody>
      </p:sp>
    </p:spTree>
    <p:extLst>
      <p:ext uri="{BB962C8B-B14F-4D97-AF65-F5344CB8AC3E}">
        <p14:creationId xmlns:p14="http://schemas.microsoft.com/office/powerpoint/2010/main" val="1471376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smtClean="0">
                <a:solidFill>
                  <a:schemeClr val="tx1"/>
                </a:solidFill>
                <a:latin typeface="Calibri Light" panose="020F0302020204030204" pitchFamily="34" charset="0"/>
                <a:cs typeface="Calibri Light" panose="020F0302020204030204" pitchFamily="34" charset="0"/>
              </a:rPr>
              <a:t>Smoking is one of the leading causes of preventable deaths across the world and Action on Smoking and Health (ASH, 2024), report that smoking costs England approximately £46 billion pounds per year.</a:t>
            </a:r>
          </a:p>
          <a:p>
            <a:pPr algn="just"/>
            <a:endParaRPr lang="en-GB" dirty="0" smtClean="0">
              <a:solidFill>
                <a:schemeClr val="tx1"/>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ASH have a </a:t>
            </a:r>
            <a:r>
              <a:rPr lang="en-GB" dirty="0" smtClean="0">
                <a:solidFill>
                  <a:schemeClr val="tx1"/>
                </a:solidFill>
                <a:latin typeface="Calibri Light" panose="020F0302020204030204" pitchFamily="34" charset="0"/>
                <a:cs typeface="Calibri Light" panose="020F0302020204030204" pitchFamily="34" charset="0"/>
                <a:hlinkClick r:id="rId3"/>
              </a:rPr>
              <a:t>Ready Reckoner </a:t>
            </a:r>
            <a:r>
              <a:rPr lang="en-GB" dirty="0" smtClean="0">
                <a:solidFill>
                  <a:schemeClr val="tx1"/>
                </a:solidFill>
                <a:latin typeface="Calibri Light" panose="020F0302020204030204" pitchFamily="34" charset="0"/>
                <a:cs typeface="Calibri Light" panose="020F0302020204030204" pitchFamily="34" charset="0"/>
              </a:rPr>
              <a:t>tool that allows you to see how smoking is impacting on your Town or City. The estimated cost for Blackpool is £174 Million pounds per year. </a:t>
            </a:r>
            <a:endParaRPr lang="en-GB" baseline="0" dirty="0" smtClean="0"/>
          </a:p>
          <a:p>
            <a:endParaRPr lang="en-GB" baseline="0" dirty="0" smtClean="0"/>
          </a:p>
          <a:p>
            <a:r>
              <a:rPr lang="en-GB" baseline="0" dirty="0" smtClean="0"/>
              <a:t>As well as the health implications for individuals that smoke and those that are impacted by second hand smoking, we now turn our attention to the cost to society.</a:t>
            </a:r>
          </a:p>
          <a:p>
            <a:endParaRPr lang="en-GB" baseline="0" dirty="0" smtClean="0"/>
          </a:p>
          <a:p>
            <a:r>
              <a:rPr lang="en-GB" baseline="0" dirty="0" smtClean="0"/>
              <a:t>While some revenue is brought in through the taxation applied to tobacco products, meaning the Government will receive some money, this is far outweighed by the cost to the NHS and Social Care that smoking causes due to the causal link that exists between smoking and disease and the impact on life expectancy. </a:t>
            </a:r>
          </a:p>
        </p:txBody>
      </p:sp>
      <p:sp>
        <p:nvSpPr>
          <p:cNvPr id="4" name="Slide Number Placeholder 3"/>
          <p:cNvSpPr>
            <a:spLocks noGrp="1"/>
          </p:cNvSpPr>
          <p:nvPr>
            <p:ph type="sldNum" sz="quarter" idx="10"/>
          </p:nvPr>
        </p:nvSpPr>
        <p:spPr/>
        <p:txBody>
          <a:bodyPr/>
          <a:lstStyle/>
          <a:p>
            <a:fld id="{B13CB0AA-B8B0-A145-9CBA-805239FC99BD}" type="slidenum">
              <a:rPr lang="en-US" smtClean="0"/>
              <a:t>11</a:t>
            </a:fld>
            <a:endParaRPr lang="en-US" dirty="0"/>
          </a:p>
        </p:txBody>
      </p:sp>
    </p:spTree>
    <p:extLst>
      <p:ext uri="{BB962C8B-B14F-4D97-AF65-F5344CB8AC3E}">
        <p14:creationId xmlns:p14="http://schemas.microsoft.com/office/powerpoint/2010/main" val="2049698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Harm</a:t>
            </a:r>
            <a:r>
              <a:rPr lang="en-US" sz="1200" b="0" i="0" kern="1200" baseline="0" dirty="0" smtClean="0">
                <a:solidFill>
                  <a:schemeClr val="tx1"/>
                </a:solidFill>
                <a:effectLst/>
                <a:latin typeface="+mn-lt"/>
                <a:ea typeface="+mn-ea"/>
                <a:cs typeface="+mn-cs"/>
              </a:rPr>
              <a:t> reduction advice and guidance is always really clear that if someone is not already engaging in the activity, in this instance smoking, the best way to reduce harm is to continue not to smoke.</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However, it is acknowledged that many people may already be consuming tobacco and as a result nicotine and the harm reduction messaging for those already consuming nicotine is as follows: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Firstly, make sure that you are receiving the product that you ask for. Often, counter-fit cigarettes and tobacco can be more harmful and especially in instances with vapes, can contain substances </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12</a:t>
            </a:fld>
            <a:endParaRPr lang="en-US"/>
          </a:p>
        </p:txBody>
      </p:sp>
    </p:spTree>
    <p:extLst>
      <p:ext uri="{BB962C8B-B14F-4D97-AF65-F5344CB8AC3E}">
        <p14:creationId xmlns:p14="http://schemas.microsoft.com/office/powerpoint/2010/main" val="4032392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From the NHS’s Better Health Quit Smoking website, you can now see on screen the many short-term and long-term effects of going on your own smoking cessation journey. </a:t>
            </a:r>
          </a:p>
          <a:p>
            <a:endParaRPr lang="en-GB" baseline="0" dirty="0" smtClean="0"/>
          </a:p>
          <a:p>
            <a:r>
              <a:rPr lang="en-GB" baseline="0" dirty="0" smtClean="0"/>
              <a:t>After just 20 minutes, this has a positive impact on the human body, all the way to after 10 years, at which point someone who has successfully quit smoking would face a significantly reduced risk of cancer. </a:t>
            </a:r>
          </a:p>
          <a:p>
            <a:endParaRPr lang="en-GB" baseline="0" dirty="0" smtClean="0"/>
          </a:p>
          <a:p>
            <a:r>
              <a:rPr lang="en-GB" baseline="0" dirty="0" smtClean="0"/>
              <a:t>As well as the many health benefits, it would also have a positive impact on an individual’s finances due to the cost of smoking. </a:t>
            </a:r>
          </a:p>
        </p:txBody>
      </p:sp>
      <p:sp>
        <p:nvSpPr>
          <p:cNvPr id="4" name="Slide Number Placeholder 3"/>
          <p:cNvSpPr>
            <a:spLocks noGrp="1"/>
          </p:cNvSpPr>
          <p:nvPr>
            <p:ph type="sldNum" sz="quarter" idx="10"/>
          </p:nvPr>
        </p:nvSpPr>
        <p:spPr/>
        <p:txBody>
          <a:bodyPr/>
          <a:lstStyle/>
          <a:p>
            <a:fld id="{B13CB0AA-B8B0-A145-9CBA-805239FC99BD}" type="slidenum">
              <a:rPr lang="en-US" smtClean="0"/>
              <a:t>13</a:t>
            </a:fld>
            <a:endParaRPr lang="en-US"/>
          </a:p>
        </p:txBody>
      </p:sp>
    </p:spTree>
    <p:extLst>
      <p:ext uri="{BB962C8B-B14F-4D97-AF65-F5344CB8AC3E}">
        <p14:creationId xmlns:p14="http://schemas.microsoft.com/office/powerpoint/2010/main" val="716305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When a conversation arises with a young person who is vaping or smoking, there are a number of services you can make them and their parent/</a:t>
            </a:r>
            <a:r>
              <a:rPr lang="en-US" altLang="en-US" dirty="0" err="1" smtClean="0"/>
              <a:t>carer</a:t>
            </a:r>
            <a:r>
              <a:rPr lang="en-US" altLang="en-US" dirty="0" smtClean="0"/>
              <a:t> aware of. </a:t>
            </a:r>
          </a:p>
          <a:p>
            <a:pPr eaLnBrk="1" hangingPunct="1">
              <a:spcBef>
                <a:spcPct val="0"/>
              </a:spcBef>
            </a:pPr>
            <a:endParaRPr lang="en-US" altLang="en-US" dirty="0" smtClean="0"/>
          </a:p>
          <a:p>
            <a:pPr eaLnBrk="1" hangingPunct="1">
              <a:spcBef>
                <a:spcPct val="0"/>
              </a:spcBef>
            </a:pPr>
            <a:r>
              <a:rPr lang="en-GB" altLang="en-US" dirty="0" smtClean="0"/>
              <a:t>Encourage a referral into the specialist tobacco addiction service. </a:t>
            </a:r>
          </a:p>
          <a:p>
            <a:pPr eaLnBrk="1" hangingPunct="1">
              <a:spcBef>
                <a:spcPct val="0"/>
              </a:spcBef>
            </a:pPr>
            <a:endParaRPr lang="en-GB" altLang="en-US" dirty="0" smtClean="0"/>
          </a:p>
          <a:p>
            <a:pPr eaLnBrk="1" hangingPunct="1">
              <a:spcBef>
                <a:spcPct val="0"/>
              </a:spcBef>
            </a:pPr>
            <a:r>
              <a:rPr lang="en-GB" altLang="en-US" dirty="0" smtClean="0"/>
              <a:t>They will support any young person over the age 12 if they are smoking AND vaping.</a:t>
            </a:r>
          </a:p>
          <a:p>
            <a:pPr eaLnBrk="1" hangingPunct="1">
              <a:spcBef>
                <a:spcPct val="0"/>
              </a:spcBef>
            </a:pPr>
            <a:endParaRPr lang="en-GB" altLang="en-US" dirty="0" smtClean="0"/>
          </a:p>
          <a:p>
            <a:pPr eaLnBrk="1" hangingPunct="1">
              <a:spcBef>
                <a:spcPct val="0"/>
              </a:spcBef>
            </a:pPr>
            <a:r>
              <a:rPr lang="en-US" altLang="en-US" dirty="0" smtClean="0"/>
              <a:t>Nicotine Replacement Therapy (NRT) is available for over 12s.</a:t>
            </a:r>
          </a:p>
          <a:p>
            <a:pPr eaLnBrk="1" hangingPunct="1">
              <a:spcBef>
                <a:spcPct val="0"/>
              </a:spcBef>
            </a:pPr>
            <a:endParaRPr lang="en-US" altLang="en-US" dirty="0" smtClean="0"/>
          </a:p>
          <a:p>
            <a:pPr eaLnBrk="1" hangingPunct="1">
              <a:spcBef>
                <a:spcPct val="0"/>
              </a:spcBef>
            </a:pPr>
            <a:r>
              <a:rPr lang="en-US" altLang="en-US" dirty="0" smtClean="0"/>
              <a:t>There is also a self-referral form. </a:t>
            </a:r>
          </a:p>
          <a:p>
            <a:pPr eaLnBrk="1" hangingPunct="1">
              <a:spcBef>
                <a:spcPct val="0"/>
              </a:spcBef>
            </a:pPr>
            <a:endParaRPr lang="en-US" altLang="en-US" dirty="0" smtClean="0"/>
          </a:p>
          <a:p>
            <a:pPr eaLnBrk="1" hangingPunct="1">
              <a:spcBef>
                <a:spcPct val="0"/>
              </a:spcBef>
            </a:pPr>
            <a:r>
              <a:rPr lang="en-US" altLang="en-US" dirty="0" smtClean="0"/>
              <a:t>If a young person is using tobacco</a:t>
            </a:r>
            <a:r>
              <a:rPr lang="en-US" altLang="en-US" baseline="0" dirty="0" smtClean="0"/>
              <a:t> alongside another substance such as Cannabis, you can refer them to the ADASH team – follow the QR code in the poster to find out more information about the service and how to refer/self-refer. </a:t>
            </a:r>
            <a:endParaRPr lang="en-GB" altLang="en-US"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14</a:t>
            </a:fld>
            <a:endParaRPr lang="en-US"/>
          </a:p>
        </p:txBody>
      </p:sp>
    </p:spTree>
    <p:extLst>
      <p:ext uri="{BB962C8B-B14F-4D97-AF65-F5344CB8AC3E}">
        <p14:creationId xmlns:p14="http://schemas.microsoft.com/office/powerpoint/2010/main" val="3265451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3CB0AA-B8B0-A145-9CBA-805239FC99B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91017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briefing will cover a range</a:t>
            </a:r>
            <a:r>
              <a:rPr lang="en-GB" baseline="0" dirty="0" smtClean="0"/>
              <a:t> of topics as you can see on the slide. </a:t>
            </a:r>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2</a:t>
            </a:fld>
            <a:endParaRPr lang="en-US" dirty="0"/>
          </a:p>
        </p:txBody>
      </p:sp>
    </p:spTree>
    <p:extLst>
      <p:ext uri="{BB962C8B-B14F-4D97-AF65-F5344CB8AC3E}">
        <p14:creationId xmlns:p14="http://schemas.microsoft.com/office/powerpoint/2010/main" val="188868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 from</a:t>
            </a:r>
            <a:r>
              <a:rPr lang="en-GB" baseline="0" dirty="0" smtClean="0"/>
              <a:t> slide:</a:t>
            </a:r>
          </a:p>
          <a:p>
            <a:endParaRPr lang="en-GB" baseline="0" dirty="0" smtClean="0"/>
          </a:p>
          <a:p>
            <a:pPr algn="just"/>
            <a:r>
              <a:rPr lang="en-GB" b="1" dirty="0" smtClean="0">
                <a:solidFill>
                  <a:srgbClr val="830065"/>
                </a:solidFill>
                <a:latin typeface="Calibri Light" panose="020F0302020204030204" pitchFamily="34" charset="0"/>
                <a:cs typeface="Calibri Light" panose="020F0302020204030204" pitchFamily="34" charset="0"/>
              </a:rPr>
              <a:t>Tobacco is derived from the genus </a:t>
            </a:r>
            <a:r>
              <a:rPr lang="en-GB" b="1" dirty="0" err="1" smtClean="0">
                <a:solidFill>
                  <a:srgbClr val="830065"/>
                </a:solidFill>
                <a:latin typeface="Calibri Light" panose="020F0302020204030204" pitchFamily="34" charset="0"/>
                <a:cs typeface="Calibri Light" panose="020F0302020204030204" pitchFamily="34" charset="0"/>
              </a:rPr>
              <a:t>Nicotiana</a:t>
            </a:r>
            <a:r>
              <a:rPr lang="en-GB" b="1" dirty="0" smtClean="0">
                <a:solidFill>
                  <a:srgbClr val="830065"/>
                </a:solidFill>
                <a:latin typeface="Calibri Light" panose="020F0302020204030204" pitchFamily="34" charset="0"/>
                <a:cs typeface="Calibri Light" panose="020F0302020204030204" pitchFamily="34" charset="0"/>
              </a:rPr>
              <a:t>, a plant from the night-shade family, which is indigenous to (from) North &amp; South America. </a:t>
            </a:r>
          </a:p>
          <a:p>
            <a:pPr algn="just"/>
            <a:endParaRPr lang="en-GB" b="1" dirty="0" smtClean="0">
              <a:solidFill>
                <a:srgbClr val="830065"/>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While it has existed as a plant for centuries and was originally used by native Americans for ceremonial purposes and many initially believed tobacco could have positive health benefits! </a:t>
            </a:r>
          </a:p>
          <a:p>
            <a:pPr algn="just"/>
            <a:endParaRPr lang="en-GB" dirty="0" smtClean="0">
              <a:solidFill>
                <a:schemeClr val="tx1"/>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There is recorded use of tobacco being used recreationally as a cigarette as early as the 1500’s. At this time it was chewed or smoked in a pipe.</a:t>
            </a:r>
          </a:p>
          <a:p>
            <a:pPr algn="just"/>
            <a:endParaRPr lang="en-GB" dirty="0" smtClean="0">
              <a:solidFill>
                <a:schemeClr val="tx1"/>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However, the most common way to consume tobacco is now through smoking cigarettes. </a:t>
            </a:r>
          </a:p>
          <a:p>
            <a:pPr algn="just"/>
            <a:endParaRPr lang="en-GB" dirty="0" smtClean="0">
              <a:solidFill>
                <a:schemeClr val="tx1"/>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As well as many other chemicals, tobacco contains Nicotine. </a:t>
            </a:r>
          </a:p>
          <a:p>
            <a:pPr algn="just"/>
            <a:endParaRPr lang="en-GB" dirty="0" smtClean="0">
              <a:solidFill>
                <a:schemeClr val="tx1"/>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Nicotine is such a powerful drug that the Royal College of Physicians has confirmed that Nicotine causes addiction is similar to drugs such as Cocaine and Heroin. </a:t>
            </a:r>
          </a:p>
          <a:p>
            <a:pPr algn="just"/>
            <a:endParaRPr lang="en-GB" dirty="0" smtClean="0">
              <a:solidFill>
                <a:schemeClr val="tx1"/>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Nicotine is absorbed by the body extremely quickly and reaches the brain between 10 – 19 seconds after being inhaled.</a:t>
            </a:r>
            <a:r>
              <a:rPr lang="en-GB" dirty="0" smtClean="0"/>
              <a:t> </a:t>
            </a:r>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3</a:t>
            </a:fld>
            <a:endParaRPr lang="en-US"/>
          </a:p>
        </p:txBody>
      </p:sp>
    </p:spTree>
    <p:extLst>
      <p:ext uri="{BB962C8B-B14F-4D97-AF65-F5344CB8AC3E}">
        <p14:creationId xmlns:p14="http://schemas.microsoft.com/office/powerpoint/2010/main" val="3512506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As you can</a:t>
            </a:r>
            <a:r>
              <a:rPr lang="en-GB" baseline="0" dirty="0" smtClean="0"/>
              <a:t> see from the image on screen, from the plant, tobacco is cultivated and goes through many different stages to become the tobacco that we see most commonly in cigarettes or as pouches of rolling tobacco.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https://www.pmi.com/tobacco-economics/tobacco-farming-and-curing</a:t>
            </a:r>
          </a:p>
        </p:txBody>
      </p:sp>
      <p:sp>
        <p:nvSpPr>
          <p:cNvPr id="4" name="Slide Number Placeholder 3"/>
          <p:cNvSpPr>
            <a:spLocks noGrp="1"/>
          </p:cNvSpPr>
          <p:nvPr>
            <p:ph type="sldNum" sz="quarter" idx="10"/>
          </p:nvPr>
        </p:nvSpPr>
        <p:spPr/>
        <p:txBody>
          <a:bodyPr/>
          <a:lstStyle/>
          <a:p>
            <a:fld id="{B13CB0AA-B8B0-A145-9CBA-805239FC99BD}" type="slidenum">
              <a:rPr lang="en-US" smtClean="0"/>
              <a:t>4</a:t>
            </a:fld>
            <a:endParaRPr lang="en-US"/>
          </a:p>
        </p:txBody>
      </p:sp>
    </p:spTree>
    <p:extLst>
      <p:ext uri="{BB962C8B-B14F-4D97-AF65-F5344CB8AC3E}">
        <p14:creationId xmlns:p14="http://schemas.microsoft.com/office/powerpoint/2010/main" val="3937051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you can now see on screen, in addition to nicotine which is naturally found in tobacco, there are a number of other chemicals</a:t>
            </a:r>
            <a:r>
              <a:rPr lang="en-GB" baseline="0" dirty="0" smtClean="0"/>
              <a:t> contained within a cigarette. </a:t>
            </a:r>
          </a:p>
          <a:p>
            <a:endParaRPr lang="en-GB" baseline="0" dirty="0" smtClean="0"/>
          </a:p>
          <a:p>
            <a:r>
              <a:rPr lang="en-GB" baseline="0" dirty="0" smtClean="0"/>
              <a:t>The next slide will not contain any audio and will instead feature a short video that explains the impact that nicotine has on the brain. Once you have watched this, please move the slide on yourself to get to the next slide. </a:t>
            </a:r>
            <a:endParaRPr lang="en-GB" dirty="0" smtClean="0"/>
          </a:p>
          <a:p>
            <a:endParaRPr lang="en-GB" dirty="0" smtClean="0"/>
          </a:p>
          <a:p>
            <a:r>
              <a:rPr lang="en-GB" dirty="0" smtClean="0"/>
              <a:t>https://www.bbc.co.uk/bitesize/articles/zb62jsg </a:t>
            </a:r>
          </a:p>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5</a:t>
            </a:fld>
            <a:endParaRPr lang="en-US" dirty="0"/>
          </a:p>
        </p:txBody>
      </p:sp>
    </p:spTree>
    <p:extLst>
      <p:ext uri="{BB962C8B-B14F-4D97-AF65-F5344CB8AC3E}">
        <p14:creationId xmlns:p14="http://schemas.microsoft.com/office/powerpoint/2010/main" val="1423382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13CB0AA-B8B0-A145-9CBA-805239FC99BD}" type="slidenum">
              <a:rPr lang="en-US" smtClean="0"/>
              <a:t>6</a:t>
            </a:fld>
            <a:endParaRPr lang="en-US"/>
          </a:p>
        </p:txBody>
      </p:sp>
    </p:spTree>
    <p:extLst>
      <p:ext uri="{BB962C8B-B14F-4D97-AF65-F5344CB8AC3E}">
        <p14:creationId xmlns:p14="http://schemas.microsoft.com/office/powerpoint/2010/main" val="2110211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smtClean="0"/>
              <a:t>If you would like</a:t>
            </a:r>
            <a:r>
              <a:rPr lang="en-US" altLang="en-US" baseline="0" dirty="0" smtClean="0"/>
              <a:t> further details on how nicotine affects the brain you can view the notes in this briefing. </a:t>
            </a:r>
          </a:p>
          <a:p>
            <a:pPr eaLnBrk="1" hangingPunct="1">
              <a:spcBef>
                <a:spcPct val="0"/>
              </a:spcBef>
              <a:defRPr/>
            </a:pPr>
            <a:endParaRPr lang="en-US" altLang="en-US" baseline="0" dirty="0" smtClean="0"/>
          </a:p>
          <a:p>
            <a:pPr eaLnBrk="1" hangingPunct="1">
              <a:spcBef>
                <a:spcPct val="0"/>
              </a:spcBef>
              <a:defRPr/>
            </a:pPr>
            <a:r>
              <a:rPr lang="en-US" altLang="en-US" baseline="0" dirty="0" smtClean="0"/>
              <a:t>In short, </a:t>
            </a:r>
            <a:r>
              <a:rPr lang="en-US" altLang="en-US" dirty="0" smtClean="0"/>
              <a:t>Nicotine affects the brain in several ways:</a:t>
            </a:r>
          </a:p>
          <a:p>
            <a:pPr eaLnBrk="1" hangingPunct="1">
              <a:spcBef>
                <a:spcPct val="0"/>
              </a:spcBef>
              <a:defRPr/>
            </a:pPr>
            <a:endParaRPr lang="en-US" altLang="en-US" dirty="0" smtClean="0"/>
          </a:p>
          <a:p>
            <a:pPr marL="171450" indent="-171450" eaLnBrk="1" hangingPunct="1">
              <a:spcBef>
                <a:spcPct val="0"/>
              </a:spcBef>
              <a:buFont typeface="Arial" panose="020B0604020202020204" pitchFamily="34" charset="0"/>
              <a:buChar char="•"/>
              <a:defRPr/>
            </a:pPr>
            <a:r>
              <a:rPr lang="en-US" altLang="en-US" dirty="0" smtClean="0"/>
              <a:t>It interferes with the blood-brain barrier function, raising the risk of brain edema and </a:t>
            </a:r>
            <a:r>
              <a:rPr lang="en-US" altLang="en-US" dirty="0" err="1" smtClean="0"/>
              <a:t>neuroinflammation</a:t>
            </a:r>
            <a:r>
              <a:rPr lang="en-US" altLang="en-US" dirty="0" smtClean="0"/>
              <a:t>.</a:t>
            </a:r>
          </a:p>
          <a:p>
            <a:pPr marL="171450" indent="-171450" eaLnBrk="1" hangingPunct="1">
              <a:spcBef>
                <a:spcPct val="0"/>
              </a:spcBef>
              <a:buFont typeface="Arial" panose="020B0604020202020204" pitchFamily="34" charset="0"/>
              <a:buChar char="•"/>
              <a:defRPr/>
            </a:pPr>
            <a:r>
              <a:rPr lang="en-US" altLang="en-US" dirty="0" smtClean="0"/>
              <a:t>It activates structures in the brain called receptors, which release dopamine, making you feel good.</a:t>
            </a:r>
          </a:p>
          <a:p>
            <a:pPr marL="171450" indent="-171450" eaLnBrk="1" hangingPunct="1">
              <a:spcBef>
                <a:spcPct val="0"/>
              </a:spcBef>
              <a:buFont typeface="Arial" panose="020B0604020202020204" pitchFamily="34" charset="0"/>
              <a:buChar char="•"/>
              <a:defRPr/>
            </a:pPr>
            <a:r>
              <a:rPr lang="en-US" altLang="en-US" dirty="0" smtClean="0"/>
              <a:t>It is harmful to developing brains and can disrupt the formation of brain circuits that control attention, learning, and susceptibility to addiction.</a:t>
            </a:r>
          </a:p>
          <a:p>
            <a:pPr marL="171450" indent="-171450" eaLnBrk="1" hangingPunct="1">
              <a:spcBef>
                <a:spcPct val="0"/>
              </a:spcBef>
              <a:buFont typeface="Arial" panose="020B0604020202020204" pitchFamily="34" charset="0"/>
              <a:buChar char="•"/>
              <a:defRPr/>
            </a:pPr>
            <a:r>
              <a:rPr lang="en-US" altLang="en-US" dirty="0" smtClean="0"/>
              <a:t>It increases the release of neurotransmitters in the brain, which help regulate mood and behavior.</a:t>
            </a:r>
          </a:p>
          <a:p>
            <a:pPr marL="171450" indent="-171450" eaLnBrk="1" hangingPunct="1">
              <a:spcBef>
                <a:spcPct val="0"/>
              </a:spcBef>
              <a:buFont typeface="Arial" panose="020B0604020202020204" pitchFamily="34" charset="0"/>
              <a:buChar char="•"/>
              <a:defRPr/>
            </a:pPr>
            <a:r>
              <a:rPr lang="en-US" altLang="en-US" dirty="0" smtClean="0"/>
              <a:t>It affects the area of the brain responsible for attention, memory, learning, and brain plasticity, which essentially means the brain has the</a:t>
            </a:r>
            <a:r>
              <a:rPr lang="en-US" dirty="0" smtClean="0"/>
              <a:t> ability to rewire itself and nicotine can disrupt the ability for the brain to do this and stop it from creating new connections.</a:t>
            </a:r>
          </a:p>
          <a:p>
            <a:pPr marL="628650" lvl="1" indent="-171450" eaLnBrk="1" hangingPunct="1">
              <a:spcBef>
                <a:spcPct val="0"/>
              </a:spcBef>
              <a:buFont typeface="Arial" panose="020B0604020202020204" pitchFamily="34" charset="0"/>
              <a:buChar char="•"/>
              <a:defRPr/>
            </a:pPr>
            <a:r>
              <a:rPr lang="en-US" dirty="0" smtClean="0"/>
              <a:t>These new connections include being able to recover from traumatic injuries, learning new skills, restoration of lost functions in your body and management of depression and anxiety.</a:t>
            </a:r>
          </a:p>
          <a:p>
            <a:pPr marL="171450" indent="-171450" eaLnBrk="1" hangingPunct="1">
              <a:spcBef>
                <a:spcPct val="0"/>
              </a:spcBef>
              <a:buFont typeface="Arial" panose="020B0604020202020204" pitchFamily="34" charset="0"/>
              <a:buChar char="•"/>
              <a:defRPr/>
            </a:pPr>
            <a:endParaRPr lang="en-US" altLang="en-US" dirty="0" smtClean="0"/>
          </a:p>
          <a:p>
            <a:pPr eaLnBrk="1" hangingPunct="1">
              <a:spcBef>
                <a:spcPct val="0"/>
              </a:spcBef>
              <a:defRPr/>
            </a:pPr>
            <a:r>
              <a:rPr lang="en-US" altLang="en-US" dirty="0" smtClean="0"/>
              <a:t>Nicotine is a highly addictive stimulant. </a:t>
            </a:r>
            <a:r>
              <a:rPr lang="en-US" dirty="0" smtClean="0"/>
              <a:t>It is most popularly known for its use in tobacco products and vapes. </a:t>
            </a:r>
          </a:p>
          <a:p>
            <a:pPr eaLnBrk="1" hangingPunct="1">
              <a:spcBef>
                <a:spcPct val="0"/>
              </a:spcBef>
              <a:defRPr/>
            </a:pPr>
            <a:endParaRPr lang="en-US" altLang="en-US" dirty="0" smtClean="0"/>
          </a:p>
          <a:p>
            <a:pPr eaLnBrk="1" hangingPunct="1">
              <a:spcBef>
                <a:spcPct val="0"/>
              </a:spcBef>
              <a:defRPr/>
            </a:pPr>
            <a:r>
              <a:rPr lang="en-US" altLang="en-US" dirty="0" smtClean="0"/>
              <a:t>When nicotine binds to receptors in your brain, it communicates to neurotransmitters to be released that enable biological responses. These include dopamine and serotonin – that </a:t>
            </a:r>
            <a:r>
              <a:rPr lang="en-US" dirty="0" smtClean="0"/>
              <a:t>regulate pleasure, mood, emotion, and pain relief. The dopamine release, for instance, is what causes one to feel pleasure after smoking a cigarette or using a vape. </a:t>
            </a:r>
          </a:p>
          <a:p>
            <a:pPr eaLnBrk="1" hangingPunct="1">
              <a:spcBef>
                <a:spcPct val="0"/>
              </a:spcBef>
              <a:buFont typeface="Arial" panose="020B0604020202020204" pitchFamily="34" charset="0"/>
              <a:buNone/>
              <a:defRPr/>
            </a:pPr>
            <a:endParaRPr lang="en-US" altLang="en-US" dirty="0" smtClean="0"/>
          </a:p>
          <a:p>
            <a:pPr>
              <a:defRPr/>
            </a:pPr>
            <a:r>
              <a:rPr lang="en-US" dirty="0" smtClean="0"/>
              <a:t>Using nicotine can be complicated. In the short-term, smoking may feel good by creating feelings of pleasure and relaxation and it can also create social opportunities to connect with other people and provides a distraction from stressful situations. These are powerful drivers for continuing to vape or smoke.</a:t>
            </a:r>
          </a:p>
          <a:p>
            <a:pPr>
              <a:defRPr/>
            </a:pPr>
            <a:endParaRPr lang="en-US" dirty="0" smtClean="0"/>
          </a:p>
          <a:p>
            <a:pPr>
              <a:defRPr/>
            </a:pPr>
            <a:r>
              <a:rPr lang="en-US" dirty="0" smtClean="0"/>
              <a:t>However, because of the way nicotine works in the body, those feel-good chemicals don’t last long. Within just a few minutes, the effect of nicotine in the body wears off and can lead to a desire to smoke or vape again. This is nicotine withdrawal, and it includes:</a:t>
            </a:r>
          </a:p>
          <a:p>
            <a:pPr>
              <a:defRPr/>
            </a:pPr>
            <a:endParaRPr lang="en-US" dirty="0" smtClean="0"/>
          </a:p>
          <a:p>
            <a:pPr marL="171450" indent="-171450">
              <a:buFont typeface="Arial" panose="020B0604020202020204" pitchFamily="34" charset="0"/>
              <a:buChar char="•"/>
              <a:defRPr/>
            </a:pPr>
            <a:r>
              <a:rPr lang="en-US" dirty="0" smtClean="0"/>
              <a:t>cravings or urges to smoke or vape</a:t>
            </a:r>
          </a:p>
          <a:p>
            <a:pPr marL="171450" indent="-171450">
              <a:buFont typeface="Arial" panose="020B0604020202020204" pitchFamily="34" charset="0"/>
              <a:buChar char="•"/>
              <a:defRPr/>
            </a:pPr>
            <a:r>
              <a:rPr lang="en-US" dirty="0" smtClean="0"/>
              <a:t>feeling irritated or upset</a:t>
            </a:r>
          </a:p>
          <a:p>
            <a:pPr marL="171450" indent="-171450">
              <a:buFont typeface="Arial" panose="020B0604020202020204" pitchFamily="34" charset="0"/>
              <a:buChar char="•"/>
              <a:defRPr/>
            </a:pPr>
            <a:r>
              <a:rPr lang="en-US" dirty="0" smtClean="0"/>
              <a:t>feeling jumpy and restless</a:t>
            </a:r>
          </a:p>
          <a:p>
            <a:pPr marL="171450" indent="-171450">
              <a:buFont typeface="Arial" panose="020B0604020202020204" pitchFamily="34" charset="0"/>
              <a:buChar char="•"/>
              <a:defRPr/>
            </a:pPr>
            <a:r>
              <a:rPr lang="en-US" dirty="0" smtClean="0"/>
              <a:t>a hard time concentrating</a:t>
            </a:r>
          </a:p>
          <a:p>
            <a:pPr marL="171450" indent="-171450">
              <a:buFont typeface="Arial" panose="020B0604020202020204" pitchFamily="34" charset="0"/>
              <a:buChar char="•"/>
              <a:defRPr/>
            </a:pPr>
            <a:r>
              <a:rPr lang="en-US" dirty="0" smtClean="0"/>
              <a:t>changes in sleep and eating habits</a:t>
            </a:r>
          </a:p>
          <a:p>
            <a:pPr marL="171450" indent="-171450">
              <a:buFont typeface="Arial" panose="020B0604020202020204" pitchFamily="34" charset="0"/>
              <a:buChar char="•"/>
              <a:defRPr/>
            </a:pPr>
            <a:r>
              <a:rPr lang="en-US" dirty="0" smtClean="0"/>
              <a:t>And feeling anxious or depressed. </a:t>
            </a:r>
          </a:p>
          <a:p>
            <a:pPr>
              <a:defRPr/>
            </a:pPr>
            <a:r>
              <a:rPr lang="en-US" dirty="0" smtClean="0"/>
              <a:t/>
            </a:r>
            <a:br>
              <a:rPr lang="en-US" dirty="0" smtClean="0"/>
            </a:br>
            <a:r>
              <a:rPr lang="en-US" dirty="0" smtClean="0"/>
              <a:t>Over time, it takes frequent use of nicotine to create that same good feeling and deal with these symptoms of withdrawal. This is called nicotine dependence. Eventually, what started out as a pleasurable experience, vaping or smoking can lead to a nicotine addiction cycle that only addresses controlling withdrawal symptoms.</a:t>
            </a: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dirty="0" smtClean="0"/>
              <a:t>Due to nicotine's addictive nature, vaping and/or smoking can easily become a habit. An individual may develop a routine surrounding the act of it that looks like regular breaks or only smoking or vaping after meals, certain locations or under certain levels of stress. If someone is to overcome the addiction to nicotine, they will likely have to change the behaviors they associate with smoking or vaping as well as start a reduction regime of nicotine.</a:t>
            </a:r>
            <a:endParaRPr lang="en-US" altLang="en-US" sz="1100" dirty="0" smtClean="0">
              <a:solidFill>
                <a:srgbClr val="002D47"/>
              </a:solidFill>
            </a:endParaRP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sz="1100" dirty="0" smtClean="0">
                <a:solidFill>
                  <a:srgbClr val="002D47"/>
                </a:solidFill>
              </a:rPr>
              <a:t>This makes it hard to stop using these products even when you know it’s bad for you. </a:t>
            </a:r>
          </a:p>
          <a:p>
            <a:pPr>
              <a:spcBef>
                <a:spcPts val="0"/>
              </a:spcBef>
              <a:spcAft>
                <a:spcPts val="0"/>
              </a:spcAft>
              <a:buClr>
                <a:srgbClr val="595959"/>
              </a:buClr>
              <a:buSzPct val="100000"/>
              <a:defRPr/>
            </a:pPr>
            <a:endParaRPr lang="en-US" sz="1100" dirty="0" smtClean="0"/>
          </a:p>
          <a:p>
            <a:pPr>
              <a:spcBef>
                <a:spcPts val="0"/>
              </a:spcBef>
              <a:spcAft>
                <a:spcPts val="0"/>
              </a:spcAft>
              <a:buClr>
                <a:srgbClr val="595959"/>
              </a:buClr>
              <a:buSzPct val="100000"/>
              <a:defRPr/>
            </a:pPr>
            <a:r>
              <a:rPr lang="en-US" sz="1100" dirty="0" smtClean="0"/>
              <a:t>Nicotine replacement therapy such as gum and patches are licensed by the Medicines and Healthcare products Regulatory Agency for smoking cessation, not just by adults but also for children from age 12 upwards.</a:t>
            </a:r>
          </a:p>
          <a:p>
            <a:pPr eaLnBrk="1" hangingPunct="1">
              <a:spcBef>
                <a:spcPct val="0"/>
              </a:spcBef>
              <a:defRPr/>
            </a:pPr>
            <a:endParaRPr lang="en-US" altLang="en-US" sz="1100" b="1" dirty="0" smtClean="0">
              <a:solidFill>
                <a:srgbClr val="002D47"/>
              </a:solidFill>
            </a:endParaRPr>
          </a:p>
          <a:p>
            <a:pPr eaLnBrk="1" hangingPunct="1">
              <a:spcBef>
                <a:spcPct val="0"/>
              </a:spcBef>
              <a:defRPr/>
            </a:pPr>
            <a:r>
              <a:rPr lang="en-US" altLang="en-US" sz="1100" b="1" dirty="0" smtClean="0">
                <a:solidFill>
                  <a:srgbClr val="002D47"/>
                </a:solidFill>
              </a:rPr>
              <a:t>A Public Health </a:t>
            </a:r>
            <a:r>
              <a:rPr lang="en-US" altLang="en-US" sz="1100" b="1" dirty="0" err="1" smtClean="0">
                <a:solidFill>
                  <a:srgbClr val="002D47"/>
                </a:solidFill>
              </a:rPr>
              <a:t>Engald</a:t>
            </a:r>
            <a:r>
              <a:rPr lang="en-US" altLang="en-US" sz="1100" b="1" dirty="0" smtClean="0">
                <a:solidFill>
                  <a:srgbClr val="002D47"/>
                </a:solidFill>
              </a:rPr>
              <a:t> report from 2022 found that</a:t>
            </a:r>
          </a:p>
          <a:p>
            <a:pPr eaLnBrk="1" hangingPunct="1">
              <a:spcBef>
                <a:spcPct val="0"/>
              </a:spcBef>
              <a:defRPr/>
            </a:pPr>
            <a:endParaRPr lang="en-US" altLang="en-US" sz="1100" b="1" dirty="0" smtClean="0">
              <a:solidFill>
                <a:srgbClr val="002D47"/>
              </a:solidFill>
            </a:endParaRPr>
          </a:p>
          <a:p>
            <a:pPr eaLnBrk="1" hangingPunct="1">
              <a:spcBef>
                <a:spcPct val="0"/>
              </a:spcBef>
              <a:defRPr/>
            </a:pPr>
            <a:r>
              <a:rPr lang="en-US" altLang="en-US" sz="1100" i="1" dirty="0" smtClean="0">
                <a:solidFill>
                  <a:srgbClr val="002D47"/>
                </a:solidFill>
              </a:rPr>
              <a:t>Nearly half (43.0%) of the 11 to 18 year olds who were current and former </a:t>
            </a:r>
            <a:r>
              <a:rPr lang="en-US" altLang="en-US" sz="1100" i="1" dirty="0" err="1" smtClean="0">
                <a:solidFill>
                  <a:srgbClr val="002D47"/>
                </a:solidFill>
              </a:rPr>
              <a:t>vapers</a:t>
            </a:r>
            <a:r>
              <a:rPr lang="en-US" altLang="en-US" sz="1100" i="1" dirty="0" smtClean="0">
                <a:solidFill>
                  <a:srgbClr val="002D47"/>
                </a:solidFill>
              </a:rPr>
              <a:t>, reported always using vaping products that contained nicotine </a:t>
            </a:r>
          </a:p>
          <a:p>
            <a:pPr eaLnBrk="1" hangingPunct="1">
              <a:spcBef>
                <a:spcPct val="0"/>
              </a:spcBef>
              <a:defRPr/>
            </a:pPr>
            <a:r>
              <a:rPr lang="en-US" altLang="en-US" sz="1100" i="1" dirty="0" smtClean="0">
                <a:solidFill>
                  <a:srgbClr val="002D47"/>
                </a:solidFill>
              </a:rPr>
              <a:t>And only 17.3% reported always using nicotine-free products. </a:t>
            </a:r>
          </a:p>
          <a:p>
            <a:pPr eaLnBrk="1" hangingPunct="1">
              <a:spcBef>
                <a:spcPct val="0"/>
              </a:spcBef>
              <a:defRPr/>
            </a:pPr>
            <a:endParaRPr lang="en-US" altLang="en-US" sz="1100" b="1" dirty="0" smtClean="0">
              <a:solidFill>
                <a:srgbClr val="002D47"/>
              </a:solidFill>
            </a:endParaRPr>
          </a:p>
          <a:p>
            <a:pPr eaLnBrk="1" hangingPunct="1">
              <a:spcBef>
                <a:spcPct val="0"/>
              </a:spcBef>
              <a:defRPr/>
            </a:pPr>
            <a:r>
              <a:rPr lang="en-US" altLang="en-US" sz="1100" b="1" dirty="0" smtClean="0">
                <a:solidFill>
                  <a:srgbClr val="002D47"/>
                </a:solidFill>
              </a:rPr>
              <a:t>Addiction</a:t>
            </a:r>
            <a:r>
              <a:rPr lang="en-US" altLang="en-US" sz="1100" dirty="0" smtClean="0">
                <a:solidFill>
                  <a:srgbClr val="002D47"/>
                </a:solidFill>
              </a:rPr>
              <a:t> is a form of learning, and young people can get addicted more easily than adults. </a:t>
            </a: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sz="1100" dirty="0" smtClean="0">
                <a:solidFill>
                  <a:srgbClr val="002D47"/>
                </a:solidFill>
              </a:rPr>
              <a:t>YP can do it to address other needs such as relief from boredom and to cope with anxiety and stress.</a:t>
            </a:r>
          </a:p>
        </p:txBody>
      </p:sp>
      <p:sp>
        <p:nvSpPr>
          <p:cNvPr id="4" name="Slide Number Placeholder 3"/>
          <p:cNvSpPr>
            <a:spLocks noGrp="1"/>
          </p:cNvSpPr>
          <p:nvPr>
            <p:ph type="sldNum" sz="quarter" idx="10"/>
          </p:nvPr>
        </p:nvSpPr>
        <p:spPr/>
        <p:txBody>
          <a:bodyPr/>
          <a:lstStyle/>
          <a:p>
            <a:fld id="{B13CB0AA-B8B0-A145-9CBA-805239FC99BD}" type="slidenum">
              <a:rPr lang="en-US" smtClean="0"/>
              <a:t>7</a:t>
            </a:fld>
            <a:endParaRPr lang="en-US"/>
          </a:p>
        </p:txBody>
      </p:sp>
    </p:spTree>
    <p:extLst>
      <p:ext uri="{BB962C8B-B14F-4D97-AF65-F5344CB8AC3E}">
        <p14:creationId xmlns:p14="http://schemas.microsoft.com/office/powerpoint/2010/main" val="3412552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While this briefing focuses primarily on tobacco and smoking, it is important to acknowledge here the concerns that are growing around the use of vapes, particularly among young people that have not previously smoked tobacco.  </a:t>
            </a:r>
          </a:p>
          <a:p>
            <a:endParaRPr lang="en-GB" baseline="0" dirty="0" smtClean="0"/>
          </a:p>
          <a:p>
            <a:r>
              <a:rPr lang="en-GB" baseline="0" dirty="0" smtClean="0"/>
              <a:t>They are relevant to the story of smoking cessation due to the fact that vapes were originally positioned and presented as a tool to support smoking cessation and were broadly welcomed to be used as such. However, we have seen a growing number of young people who have never consumed tobacco turning to vapes as an introduction to nicotine. </a:t>
            </a:r>
          </a:p>
          <a:p>
            <a:endParaRPr lang="en-GB" baseline="0" dirty="0" smtClean="0"/>
          </a:p>
          <a:p>
            <a:r>
              <a:rPr lang="en-GB" baseline="0" dirty="0" smtClean="0"/>
              <a:t>With that, concerns have grown over how vapes are marketed including the make-up of the machines being colourful, producing lots of smoke and having a number of flavours that would appeal to young people. </a:t>
            </a:r>
          </a:p>
          <a:p>
            <a:endParaRPr lang="en-GB" baseline="0" dirty="0" smtClean="0"/>
          </a:p>
          <a:p>
            <a:r>
              <a:rPr lang="en-GB" baseline="0" dirty="0" smtClean="0"/>
              <a:t>Vapes have not been in circulation long enough to be able to conclusively determine the risks and the potential impact and therefore, the advice is clear that using vapes as a temporary measure to aid smoking cessation is the only way they should be used and with that, they should not replace smoking tobacco, but instead be part of a process of reducing nicotine intake and completely eradicating nicotine consumption. </a:t>
            </a:r>
          </a:p>
          <a:p>
            <a:endParaRPr lang="en-GB" baseline="0" dirty="0" smtClean="0"/>
          </a:p>
          <a:p>
            <a:r>
              <a:rPr lang="en-GB" baseline="0" dirty="0" smtClean="0"/>
              <a:t>For more information on vaping you can access the vaping resources including a briefing that was created earlier in 2024. </a:t>
            </a:r>
          </a:p>
        </p:txBody>
      </p:sp>
      <p:sp>
        <p:nvSpPr>
          <p:cNvPr id="4" name="Slide Number Placeholder 3"/>
          <p:cNvSpPr>
            <a:spLocks noGrp="1"/>
          </p:cNvSpPr>
          <p:nvPr>
            <p:ph type="sldNum" sz="quarter" idx="10"/>
          </p:nvPr>
        </p:nvSpPr>
        <p:spPr/>
        <p:txBody>
          <a:bodyPr/>
          <a:lstStyle/>
          <a:p>
            <a:fld id="{B13CB0AA-B8B0-A145-9CBA-805239FC99BD}" type="slidenum">
              <a:rPr lang="en-US" smtClean="0"/>
              <a:t>8</a:t>
            </a:fld>
            <a:endParaRPr lang="en-US" dirty="0"/>
          </a:p>
        </p:txBody>
      </p:sp>
    </p:spTree>
    <p:extLst>
      <p:ext uri="{BB962C8B-B14F-4D97-AF65-F5344CB8AC3E}">
        <p14:creationId xmlns:p14="http://schemas.microsoft.com/office/powerpoint/2010/main" val="2128708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 from</a:t>
            </a:r>
            <a:r>
              <a:rPr lang="en-GB" baseline="0" dirty="0" smtClean="0"/>
              <a:t> screen:</a:t>
            </a:r>
            <a:endParaRPr lang="en-GB" dirty="0" smtClean="0"/>
          </a:p>
          <a:p>
            <a:endParaRPr lang="en-GB" dirty="0" smtClean="0"/>
          </a:p>
          <a:p>
            <a:r>
              <a:rPr lang="en-GB" dirty="0" smtClean="0"/>
              <a:t>Information about changes to legislation over</a:t>
            </a:r>
            <a:r>
              <a:rPr lang="en-GB" baseline="0" dirty="0" smtClean="0"/>
              <a:t> the years can be found at: https://ash.org.uk/uploads/Key-Dates_2022-04-21-101255_ajre.pdf </a:t>
            </a:r>
          </a:p>
          <a:p>
            <a:endParaRPr lang="en-GB" baseline="0" dirty="0" smtClean="0"/>
          </a:p>
          <a:p>
            <a:r>
              <a:rPr lang="en-GB" dirty="0" smtClean="0"/>
              <a:t>Information about the Tobacco</a:t>
            </a:r>
            <a:r>
              <a:rPr lang="en-GB" baseline="0" dirty="0" smtClean="0"/>
              <a:t> and Vapes bill that was  </a:t>
            </a:r>
            <a:r>
              <a:rPr lang="en-GB" dirty="0" smtClean="0"/>
              <a:t>https://www.gov.uk/government/publications/tobacco-and-vapes-bill-factsheets/tobacco-and-vapes-bill-smokefree-generation-factsheet </a:t>
            </a:r>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9</a:t>
            </a:fld>
            <a:endParaRPr lang="en-US" dirty="0"/>
          </a:p>
        </p:txBody>
      </p:sp>
    </p:spTree>
    <p:extLst>
      <p:ext uri="{BB962C8B-B14F-4D97-AF65-F5344CB8AC3E}">
        <p14:creationId xmlns:p14="http://schemas.microsoft.com/office/powerpoint/2010/main" val="1538079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238413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6197600" y="1738860"/>
            <a:ext cx="5384800" cy="4354510"/>
          </a:xfrm>
          <a:prstGeom prst="rect">
            <a:avLst/>
          </a:prstGeom>
        </p:spPr>
        <p:txBody>
          <a:bodyPr/>
          <a:lstStyle>
            <a:lvl1pPr marL="0" indent="0">
              <a:buNone/>
              <a:defRPr sz="180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609600" y="1738860"/>
            <a:ext cx="5384800" cy="4354510"/>
          </a:xfrm>
          <a:prstGeom prst="rect">
            <a:avLst/>
          </a:prstGeom>
        </p:spPr>
        <p:txBody>
          <a:bodyPr/>
          <a:lstStyle>
            <a:lvl1pPr marL="0" indent="0">
              <a:buNone/>
              <a:defRPr sz="180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325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FACT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4282500"/>
          </a:xfrm>
          <a:prstGeom prst="rect">
            <a:avLst/>
          </a:prstGeom>
        </p:spPr>
        <p:txBody>
          <a:bodyPr anchor="ctr"/>
          <a:lstStyle>
            <a:lvl1pPr marL="0" indent="0">
              <a:buNone/>
              <a:defRPr sz="60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15209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351750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6197600" y="1738860"/>
            <a:ext cx="5384800" cy="4354510"/>
          </a:xfrm>
          <a:prstGeom prst="rect">
            <a:avLst/>
          </a:prstGeom>
        </p:spPr>
        <p:txBody>
          <a:bodyPr/>
          <a:lstStyle>
            <a:lvl1pPr marL="0" indent="0">
              <a:buNone/>
              <a:defRPr sz="180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609600" y="1738860"/>
            <a:ext cx="5384800" cy="4354510"/>
          </a:xfrm>
          <a:prstGeom prst="rect">
            <a:avLst/>
          </a:prstGeom>
        </p:spPr>
        <p:txBody>
          <a:bodyPr/>
          <a:lstStyle>
            <a:lvl1pPr marL="0" indent="0">
              <a:buNone/>
              <a:defRPr sz="180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410173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IAGRAM /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538012"/>
          </a:xfrm>
          <a:prstGeom prst="rect">
            <a:avLst/>
          </a:prstGeom>
        </p:spPr>
        <p:txBody>
          <a:bodyPr anchor="ctr"/>
          <a:lstStyle>
            <a:lvl1pPr marL="0" indent="0">
              <a:buNone/>
              <a:defRPr sz="18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584378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6" r:id="rId2"/>
    <p:sldLayoutId id="2147483662" r:id="rId3"/>
    <p:sldLayoutId id="2147483680" r:id="rId4"/>
    <p:sldLayoutId id="2147483681" r:id="rId5"/>
    <p:sldLayoutId id="2147483682" r:id="rId6"/>
  </p:sldLayoutIdLst>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healthierblackpool.co.uk/pshe/" TargetMode="External"/><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healthierblackpool.co.uk/smokefree/" TargetMode="External"/><Relationship Id="rId5" Type="http://schemas.openxmlformats.org/officeDocument/2006/relationships/hyperlink" Target="mailto:publichealth@blackpool.gov.uk" TargetMode="External"/><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hyperlink" Target="https://healthierblackpool.co.uk/smokefree/"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www.healthierblackpool.co.uk/" TargetMode="External"/><Relationship Id="rId5" Type="http://schemas.openxmlformats.org/officeDocument/2006/relationships/hyperlink" Target="mailto:publichealth@blackpool.gov.uk"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GqUY2Cfn40k"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hyperlink" Target="https://www.gov.uk/government/publications/tobacco-and-vapes-bill-factsheets/tobacco-and-vapes-bill-smokefree-generation-factsheet"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pPr algn="just"/>
            <a:r>
              <a:rPr lang="en-GB" dirty="0" smtClean="0">
                <a:solidFill>
                  <a:srgbClr val="830065"/>
                </a:solidFill>
                <a:effectLst/>
                <a:latin typeface="Calibri" panose="020F0502020204030204" pitchFamily="34" charset="0"/>
                <a:cs typeface="Calibri" panose="020F0502020204030204" pitchFamily="34" charset="0"/>
              </a:rPr>
              <a:t>This briefing has been created by the Blackpool Council Public Health team and is accurate as of </a:t>
            </a:r>
            <a:r>
              <a:rPr lang="en-GB" dirty="0" smtClean="0">
                <a:solidFill>
                  <a:srgbClr val="830065"/>
                </a:solidFill>
                <a:latin typeface="Calibri" panose="020F0502020204030204" pitchFamily="34" charset="0"/>
                <a:cs typeface="Calibri" panose="020F0502020204030204" pitchFamily="34" charset="0"/>
              </a:rPr>
              <a:t>September 2024.</a:t>
            </a:r>
          </a:p>
          <a:p>
            <a:pPr algn="just"/>
            <a:endParaRPr lang="en-GB" dirty="0">
              <a:solidFill>
                <a:schemeClr val="tx1"/>
              </a:solidFill>
              <a:effectLst/>
              <a:latin typeface="Calibri Light" panose="020F0302020204030204" pitchFamily="34" charset="0"/>
            </a:endParaRPr>
          </a:p>
          <a:p>
            <a:pPr algn="just"/>
            <a:r>
              <a:rPr lang="en-GB" dirty="0" smtClean="0">
                <a:solidFill>
                  <a:schemeClr val="tx1"/>
                </a:solidFill>
                <a:latin typeface="Calibri Light" panose="020F0302020204030204" pitchFamily="34" charset="0"/>
              </a:rPr>
              <a:t>Click the Blackpool Council image on the right of this slide to visit the Healthier Blackpool webpage. Click on the PSHE image to be directed to the PSHE section of the Healthier Blackpool website.</a:t>
            </a:r>
          </a:p>
          <a:p>
            <a:pPr algn="just"/>
            <a:endParaRPr lang="en-GB" dirty="0">
              <a:solidFill>
                <a:schemeClr val="tx1"/>
              </a:solidFill>
              <a:effectLst/>
              <a:latin typeface="Calibri Light" panose="020F0302020204030204" pitchFamily="34" charset="0"/>
            </a:endParaRPr>
          </a:p>
          <a:p>
            <a:pPr algn="just"/>
            <a:r>
              <a:rPr lang="en-GB" dirty="0" smtClean="0">
                <a:solidFill>
                  <a:schemeClr val="tx1"/>
                </a:solidFill>
                <a:latin typeface="Calibri Light" panose="020F0302020204030204" pitchFamily="34" charset="0"/>
              </a:rPr>
              <a:t>If you have any questions about anything in the slide, please contact </a:t>
            </a:r>
            <a:r>
              <a:rPr lang="en-GB" dirty="0" smtClean="0">
                <a:solidFill>
                  <a:schemeClr val="tx1"/>
                </a:solidFill>
                <a:latin typeface="Calibri Light" panose="020F0302020204030204" pitchFamily="34" charset="0"/>
                <a:hlinkClick r:id="rId5"/>
              </a:rPr>
              <a:t>publichealth@blackpool.gov.uk</a:t>
            </a:r>
            <a:r>
              <a:rPr lang="en-GB" dirty="0" smtClean="0">
                <a:solidFill>
                  <a:schemeClr val="tx1"/>
                </a:solidFill>
                <a:latin typeface="Calibri Light" panose="020F0302020204030204" pitchFamily="34" charset="0"/>
              </a:rPr>
              <a:t>. </a:t>
            </a:r>
            <a:endParaRPr lang="en-GB" dirty="0">
              <a:solidFill>
                <a:schemeClr val="tx1"/>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800" dirty="0" smtClean="0">
                <a:solidFill>
                  <a:srgbClr val="8A0066"/>
                </a:solidFill>
                <a:latin typeface="Calibri" panose="020F0502020204030204" pitchFamily="34" charset="0"/>
              </a:rPr>
              <a:t>Public Health</a:t>
            </a:r>
            <a:r>
              <a:rPr lang="en-GB" sz="4800" dirty="0">
                <a:solidFill>
                  <a:srgbClr val="8A0066"/>
                </a:solidFill>
                <a:latin typeface="Calibri" panose="020F0502020204030204" pitchFamily="34" charset="0"/>
              </a:rPr>
              <a:t> </a:t>
            </a:r>
            <a:r>
              <a:rPr lang="en-GB" sz="4800" dirty="0" smtClean="0">
                <a:solidFill>
                  <a:srgbClr val="8A0066"/>
                </a:solidFill>
                <a:latin typeface="Calibri" panose="020F0502020204030204" pitchFamily="34" charset="0"/>
              </a:rPr>
              <a:t>Briefing: Tobacco</a:t>
            </a:r>
            <a:endParaRPr lang="en-US" sz="4800" dirty="0"/>
          </a:p>
        </p:txBody>
      </p:sp>
      <p:pic>
        <p:nvPicPr>
          <p:cNvPr id="2" name="Picture 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9291" y="2146895"/>
            <a:ext cx="3671081" cy="1210097"/>
          </a:xfrm>
          <a:prstGeom prst="rect">
            <a:avLst/>
          </a:prstGeom>
        </p:spPr>
      </p:pic>
      <p:pic>
        <p:nvPicPr>
          <p:cNvPr id="1026" name="Picture 2" descr="https://healthierblackpool.co.uk/wp-content/uploads/2023/08/PSHE-Logo.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2184" y="3356992"/>
            <a:ext cx="3555582" cy="1555567"/>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41096101"/>
      </p:ext>
    </p:extLst>
  </p:cSld>
  <p:clrMapOvr>
    <a:masterClrMapping/>
  </p:clrMapOvr>
  <mc:AlternateContent xmlns:mc="http://schemas.openxmlformats.org/markup-compatibility/2006" xmlns:p14="http://schemas.microsoft.com/office/powerpoint/2010/main">
    <mc:Choice Requires="p14">
      <p:transition spd="slow" p14:dur="2000" advTm="45361"/>
    </mc:Choice>
    <mc:Fallback xmlns="">
      <p:transition spd="slow" advTm="45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599252" y="1916832"/>
            <a:ext cx="10978034" cy="3672408"/>
          </a:xfrm>
        </p:spPr>
        <p:txBody>
          <a:bodyPr numCol="2" spcCol="360000"/>
          <a:lstStyle/>
          <a:p>
            <a:pPr algn="just"/>
            <a:r>
              <a:rPr lang="en-GB" dirty="0" smtClean="0">
                <a:solidFill>
                  <a:srgbClr val="830065"/>
                </a:solidFill>
                <a:latin typeface="Calibri Light" panose="020F0302020204030204" pitchFamily="34" charset="0"/>
                <a:cs typeface="Calibri Light" panose="020F0302020204030204" pitchFamily="34" charset="0"/>
              </a:rPr>
              <a:t>Smoking is the cause of many preventable diseases and premature deaths across the world and in addition to the tragic impact that smoking can have on an individual and their friends and family, there is also cause for concern around the cost of smoking to society. </a:t>
            </a:r>
            <a:endParaRPr lang="en-GB" dirty="0">
              <a:solidFill>
                <a:srgbClr val="830065"/>
              </a:solidFill>
              <a:latin typeface="Calibri Light" panose="020F0302020204030204" pitchFamily="34" charset="0"/>
              <a:cs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b="1" dirty="0" smtClean="0">
                <a:solidFill>
                  <a:srgbClr val="8A0066"/>
                </a:solidFill>
                <a:effectLst/>
                <a:latin typeface="Calibri" panose="020F0502020204030204" pitchFamily="34" charset="0"/>
              </a:rPr>
              <a:t>Smoking in Blackpool</a:t>
            </a:r>
            <a:endParaRPr lang="en-US" sz="4800" dirty="0"/>
          </a:p>
        </p:txBody>
      </p:sp>
      <p:pic>
        <p:nvPicPr>
          <p:cNvPr id="2" name="Picture 1"/>
          <p:cNvPicPr>
            <a:picLocks noChangeAspect="1"/>
          </p:cNvPicPr>
          <p:nvPr/>
        </p:nvPicPr>
        <p:blipFill rotWithShape="1">
          <a:blip r:embed="rId5"/>
          <a:srcRect l="2027" b="3629"/>
          <a:stretch/>
        </p:blipFill>
        <p:spPr>
          <a:xfrm>
            <a:off x="6384032" y="1052736"/>
            <a:ext cx="2894108" cy="4106081"/>
          </a:xfrm>
          <a:prstGeom prst="rect">
            <a:avLst/>
          </a:prstGeom>
        </p:spPr>
      </p:pic>
      <p:pic>
        <p:nvPicPr>
          <p:cNvPr id="5" name="Picture 4"/>
          <p:cNvPicPr>
            <a:picLocks noChangeAspect="1"/>
          </p:cNvPicPr>
          <p:nvPr/>
        </p:nvPicPr>
        <p:blipFill>
          <a:blip r:embed="rId6"/>
          <a:stretch>
            <a:fillRect/>
          </a:stretch>
        </p:blipFill>
        <p:spPr>
          <a:xfrm>
            <a:off x="9408368" y="2232366"/>
            <a:ext cx="2658388" cy="266429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72070557"/>
      </p:ext>
    </p:extLst>
  </p:cSld>
  <p:clrMapOvr>
    <a:masterClrMapping/>
  </p:clrMapOvr>
  <mc:AlternateContent xmlns:mc="http://schemas.openxmlformats.org/markup-compatibility/2006" xmlns:p14="http://schemas.microsoft.com/office/powerpoint/2010/main">
    <mc:Choice Requires="p14">
      <p:transition spd="slow" p14:dur="2000" advTm="44415"/>
    </mc:Choice>
    <mc:Fallback xmlns="">
      <p:transition spd="slow" advTm="44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smtClean="0">
                <a:solidFill>
                  <a:srgbClr val="830065"/>
                </a:solidFill>
                <a:latin typeface="Calibri" panose="020F0502020204030204" pitchFamily="34" charset="0"/>
                <a:cs typeface="Calibri" panose="020F0502020204030204" pitchFamily="34" charset="0"/>
              </a:rPr>
              <a:t>The cost of smoking…</a:t>
            </a:r>
            <a:endParaRPr lang="en-GB" sz="4800" dirty="0">
              <a:solidFill>
                <a:srgbClr val="830065"/>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95400" y="1916832"/>
            <a:ext cx="10978034" cy="3672408"/>
          </a:xfrm>
        </p:spPr>
        <p:txBody>
          <a:bodyPr numCol="2" spcCol="360000"/>
          <a:lstStyle/>
          <a:p>
            <a:pPr algn="just"/>
            <a:r>
              <a:rPr lang="en-GB" dirty="0" smtClean="0">
                <a:solidFill>
                  <a:srgbClr val="830065"/>
                </a:solidFill>
                <a:latin typeface="Calibri Light" panose="020F0302020204030204" pitchFamily="34" charset="0"/>
                <a:cs typeface="Calibri Light" panose="020F0302020204030204" pitchFamily="34" charset="0"/>
              </a:rPr>
              <a:t>The cost of smoking Tobacco goes well beyond the price of a pouch of tobacco or a packet of cigarettes.</a:t>
            </a:r>
          </a:p>
          <a:p>
            <a:pPr algn="just"/>
            <a:endParaRPr lang="en-GB" b="1" dirty="0">
              <a:solidFill>
                <a:srgbClr val="830065"/>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This tool by ASH on the costs of smoking to society covers:</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Impact of smoking on productivity</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Healthcare cost due to smoking</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Social Care cost due to smoking</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Fire costs due to smoking</a:t>
            </a:r>
          </a:p>
          <a:p>
            <a:pPr marL="285750" indent="-285750" algn="just">
              <a:buFont typeface="Arial" panose="020B0604020202020204" pitchFamily="34" charset="0"/>
              <a:buChar char="•"/>
            </a:pPr>
            <a:endParaRPr lang="en-GB" b="1" dirty="0" smtClean="0">
              <a:solidFill>
                <a:srgbClr val="830065"/>
              </a:solidFill>
              <a:latin typeface="Calibri Light" panose="020F0302020204030204" pitchFamily="34" charset="0"/>
              <a:cs typeface="Calibri Light" panose="020F0302020204030204" pitchFamily="34" charset="0"/>
            </a:endParaRPr>
          </a:p>
          <a:p>
            <a:endParaRPr lang="en-GB" b="1" dirty="0" smtClean="0">
              <a:solidFill>
                <a:srgbClr val="830065"/>
              </a:solidFill>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5"/>
          <a:stretch>
            <a:fillRect/>
          </a:stretch>
        </p:blipFill>
        <p:spPr>
          <a:xfrm>
            <a:off x="6312023" y="548680"/>
            <a:ext cx="5861463" cy="480438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75907065"/>
      </p:ext>
    </p:extLst>
  </p:cSld>
  <p:clrMapOvr>
    <a:masterClrMapping/>
  </p:clrMapOvr>
  <mc:AlternateContent xmlns:mc="http://schemas.openxmlformats.org/markup-compatibility/2006" xmlns:p14="http://schemas.microsoft.com/office/powerpoint/2010/main">
    <mc:Choice Requires="p14">
      <p:transition spd="slow" p14:dur="2000" advTm="74131"/>
    </mc:Choice>
    <mc:Fallback xmlns="">
      <p:transition spd="slow" advTm="7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3600400"/>
          </a:xfrm>
        </p:spPr>
        <p:txBody>
          <a:bodyPr numCol="2" spcCol="360000"/>
          <a:lstStyle/>
          <a:p>
            <a:pPr algn="just"/>
            <a:r>
              <a:rPr lang="en-GB" b="1" dirty="0" smtClean="0">
                <a:solidFill>
                  <a:srgbClr val="830065"/>
                </a:solidFill>
                <a:latin typeface="Calibri Light" panose="020F0302020204030204" pitchFamily="34" charset="0"/>
                <a:cs typeface="Calibri Light" panose="020F0302020204030204" pitchFamily="34" charset="0"/>
              </a:rPr>
              <a:t>The fundamental of harm reduction advice is always that the best way to reduce harm in the first instance is not to start. </a:t>
            </a:r>
            <a:r>
              <a:rPr lang="en-GB" b="1" dirty="0" smtClean="0">
                <a:solidFill>
                  <a:srgbClr val="830065"/>
                </a:solidFill>
                <a:latin typeface="Calibri Light" panose="020F0302020204030204" pitchFamily="34" charset="0"/>
                <a:cs typeface="Calibri Light" panose="020F0302020204030204" pitchFamily="34" charset="0"/>
              </a:rPr>
              <a:t>This is certainly the case with using tobacco and any other nicotine based products. </a:t>
            </a:r>
          </a:p>
          <a:p>
            <a:pPr algn="just"/>
            <a:endParaRPr lang="en-GB" b="1" dirty="0">
              <a:solidFill>
                <a:srgbClr val="830065"/>
              </a:solidFill>
              <a:latin typeface="Calibri Light" panose="020F0302020204030204" pitchFamily="34" charset="0"/>
              <a:cs typeface="Calibri Light" panose="020F0302020204030204" pitchFamily="34" charset="0"/>
            </a:endParaRPr>
          </a:p>
          <a:p>
            <a:pPr algn="just"/>
            <a:r>
              <a:rPr lang="en-GB" b="1" dirty="0" smtClean="0">
                <a:solidFill>
                  <a:srgbClr val="830065"/>
                </a:solidFill>
                <a:latin typeface="Calibri Light" panose="020F0302020204030204" pitchFamily="34" charset="0"/>
                <a:cs typeface="Calibri Light" panose="020F0302020204030204" pitchFamily="34" charset="0"/>
              </a:rPr>
              <a:t>Engaging with smoking cessation services is the best form of harm reduction for those already consuming tobacco, as even when reducing the number of cigarettes smoked, there is still significant harm caused to the human body. </a:t>
            </a:r>
          </a:p>
          <a:p>
            <a:pPr algn="just"/>
            <a:endParaRPr lang="en-GB" b="1" dirty="0" smtClean="0">
              <a:solidFill>
                <a:srgbClr val="830065"/>
              </a:solidFill>
              <a:latin typeface="Calibri Light" panose="020F0302020204030204" pitchFamily="34" charset="0"/>
              <a:cs typeface="Calibri Light" panose="020F0302020204030204" pitchFamily="34" charset="0"/>
            </a:endParaRPr>
          </a:p>
          <a:p>
            <a:pPr algn="just"/>
            <a:endParaRPr lang="en-GB" b="1" dirty="0">
              <a:solidFill>
                <a:srgbClr val="830065"/>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However</a:t>
            </a:r>
            <a:r>
              <a:rPr lang="en-GB" dirty="0" smtClean="0">
                <a:solidFill>
                  <a:schemeClr val="tx1"/>
                </a:solidFill>
                <a:latin typeface="Calibri Light" panose="020F0302020204030204" pitchFamily="34" charset="0"/>
                <a:cs typeface="Calibri Light" panose="020F0302020204030204" pitchFamily="34" charset="0"/>
              </a:rPr>
              <a:t>, in cases where people are already smoking or vaping, the advice is as follows</a:t>
            </a:r>
            <a:r>
              <a:rPr lang="en-GB" dirty="0" smtClean="0">
                <a:solidFill>
                  <a:schemeClr val="tx1"/>
                </a:solidFill>
                <a:latin typeface="Calibri Light" panose="020F0302020204030204" pitchFamily="34" charset="0"/>
                <a:cs typeface="Calibri Light" panose="020F0302020204030204" pitchFamily="34" charset="0"/>
              </a:rPr>
              <a:t>:</a:t>
            </a:r>
          </a:p>
          <a:p>
            <a:pPr algn="just"/>
            <a:endParaRPr lang="en-GB" dirty="0" smtClean="0">
              <a:solidFill>
                <a:schemeClr val="tx1"/>
              </a:solidFill>
              <a:latin typeface="Calibri Light" panose="020F0302020204030204" pitchFamily="34" charset="0"/>
              <a:cs typeface="Calibri Light" panose="020F0302020204030204" pitchFamily="34" charset="0"/>
            </a:endParaRPr>
          </a:p>
          <a:p>
            <a:pPr marL="285750" indent="-285750" algn="just">
              <a:buFont typeface="Arial" panose="020B0604020202020204" pitchFamily="34" charset="0"/>
              <a:buChar char="•"/>
            </a:pPr>
            <a:r>
              <a:rPr lang="en-GB" b="1" dirty="0" smtClean="0">
                <a:solidFill>
                  <a:schemeClr val="tx1"/>
                </a:solidFill>
                <a:latin typeface="Calibri Light" panose="020F0302020204030204" pitchFamily="34" charset="0"/>
                <a:cs typeface="Calibri Light" panose="020F0302020204030204" pitchFamily="34" charset="0"/>
              </a:rPr>
              <a:t>Seek support from smoking cessation services</a:t>
            </a:r>
            <a:endParaRPr lang="en-GB" dirty="0" smtClean="0">
              <a:solidFill>
                <a:schemeClr val="tx1"/>
              </a:solidFill>
              <a:latin typeface="Calibri Light" panose="020F0302020204030204" pitchFamily="34" charset="0"/>
              <a:cs typeface="Calibri Light" panose="020F0302020204030204" pitchFamily="34" charset="0"/>
            </a:endParaRP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Buy </a:t>
            </a:r>
            <a:r>
              <a:rPr lang="en-GB" dirty="0" smtClean="0">
                <a:solidFill>
                  <a:schemeClr val="tx1"/>
                </a:solidFill>
                <a:latin typeface="Calibri Light" panose="020F0302020204030204" pitchFamily="34" charset="0"/>
                <a:cs typeface="Calibri Light" panose="020F0302020204030204" pitchFamily="34" charset="0"/>
              </a:rPr>
              <a:t>products from reputable businesses</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Aim to reduce the number of cigarettes you smoke</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Avoid smoking around babies and children to reduce the impact of Second-hand </a:t>
            </a:r>
            <a:r>
              <a:rPr lang="en-GB" dirty="0" smtClean="0">
                <a:solidFill>
                  <a:schemeClr val="tx1"/>
                </a:solidFill>
                <a:latin typeface="Calibri Light" panose="020F0302020204030204" pitchFamily="34" charset="0"/>
                <a:cs typeface="Calibri Light" panose="020F0302020204030204" pitchFamily="34" charset="0"/>
              </a:rPr>
              <a:t>smoking</a:t>
            </a:r>
            <a:endParaRPr lang="en-GB" dirty="0" smtClean="0">
              <a:solidFill>
                <a:schemeClr val="tx1"/>
              </a:solidFill>
              <a:latin typeface="Calibri Light" panose="020F0302020204030204" pitchFamily="34" charset="0"/>
              <a:cs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b="1" dirty="0" smtClean="0">
                <a:solidFill>
                  <a:srgbClr val="8A0066"/>
                </a:solidFill>
                <a:effectLst/>
                <a:latin typeface="Calibri" panose="020F0502020204030204" pitchFamily="34" charset="0"/>
              </a:rPr>
              <a:t>Harm Reduction Advice</a:t>
            </a:r>
            <a:endParaRPr lang="en-US" sz="4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29843803"/>
      </p:ext>
    </p:extLst>
  </p:cSld>
  <p:clrMapOvr>
    <a:masterClrMapping/>
  </p:clrMapOvr>
  <mc:AlternateContent xmlns:mc="http://schemas.openxmlformats.org/markup-compatibility/2006" xmlns:p14="http://schemas.microsoft.com/office/powerpoint/2010/main">
    <mc:Choice Requires="p14">
      <p:transition spd="slow" p14:dur="2000" advTm="61940"/>
    </mc:Choice>
    <mc:Fallback xmlns="">
      <p:transition spd="slow" advTm="61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smtClean="0">
                <a:solidFill>
                  <a:srgbClr val="8A0066"/>
                </a:solidFill>
                <a:latin typeface="Calibri" panose="020F0502020204030204" pitchFamily="34" charset="0"/>
              </a:rPr>
              <a:t>What happens when we quit?!</a:t>
            </a:r>
            <a:endParaRPr lang="en-US" sz="4800" dirty="0"/>
          </a:p>
        </p:txBody>
      </p:sp>
      <p:pic>
        <p:nvPicPr>
          <p:cNvPr id="2" name="Picture 1"/>
          <p:cNvPicPr>
            <a:picLocks noChangeAspect="1"/>
          </p:cNvPicPr>
          <p:nvPr/>
        </p:nvPicPr>
        <p:blipFill>
          <a:blip r:embed="rId5"/>
          <a:stretch>
            <a:fillRect/>
          </a:stretch>
        </p:blipFill>
        <p:spPr>
          <a:xfrm>
            <a:off x="1271464" y="1772816"/>
            <a:ext cx="6243257" cy="380994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01728691"/>
      </p:ext>
    </p:extLst>
  </p:cSld>
  <p:clrMapOvr>
    <a:masterClrMapping/>
  </p:clrMapOvr>
  <mc:AlternateContent xmlns:mc="http://schemas.openxmlformats.org/markup-compatibility/2006" xmlns:p14="http://schemas.microsoft.com/office/powerpoint/2010/main">
    <mc:Choice Requires="p14">
      <p:transition spd="slow" p14:dur="2000" advTm="35628"/>
    </mc:Choice>
    <mc:Fallback xmlns="">
      <p:transition spd="slow" advTm="35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3600400"/>
          </a:xfrm>
        </p:spPr>
        <p:txBody>
          <a:bodyPr numCol="2" spcCol="360000"/>
          <a:lstStyle/>
          <a:p>
            <a:pPr algn="just"/>
            <a:r>
              <a:rPr lang="en-GB" dirty="0" smtClean="0">
                <a:solidFill>
                  <a:srgbClr val="830065"/>
                </a:solidFill>
                <a:latin typeface="Calibri Light" panose="020F0302020204030204" pitchFamily="34" charset="0"/>
                <a:cs typeface="Calibri Light" panose="020F0302020204030204" pitchFamily="34" charset="0"/>
              </a:rPr>
              <a:t>There is support available for people of all ages for those under the age of 18, those aged between 18 – 24 &amp; for adults</a:t>
            </a:r>
            <a:r>
              <a:rPr lang="en-GB" dirty="0">
                <a:solidFill>
                  <a:srgbClr val="830065"/>
                </a:solidFill>
                <a:latin typeface="Calibri Light" panose="020F0302020204030204" pitchFamily="34" charset="0"/>
                <a:cs typeface="Calibri Light" panose="020F0302020204030204" pitchFamily="34" charset="0"/>
              </a:rPr>
              <a:t> </a:t>
            </a:r>
            <a:r>
              <a:rPr lang="en-GB" dirty="0" smtClean="0">
                <a:solidFill>
                  <a:srgbClr val="830065"/>
                </a:solidFill>
                <a:latin typeface="Calibri Light" panose="020F0302020204030204" pitchFamily="34" charset="0"/>
                <a:cs typeface="Calibri Light" panose="020F0302020204030204" pitchFamily="34" charset="0"/>
              </a:rPr>
              <a:t>and we believe it is never too late to get support to stop smoking. </a:t>
            </a:r>
          </a:p>
          <a:p>
            <a:pPr algn="just"/>
            <a:endParaRPr lang="en-GB" dirty="0">
              <a:solidFill>
                <a:srgbClr val="830065"/>
              </a:solidFill>
              <a:latin typeface="Calibri Light" panose="020F0302020204030204" pitchFamily="34" charset="0"/>
              <a:cs typeface="Calibri Light" panose="020F0302020204030204" pitchFamily="34" charset="0"/>
            </a:endParaRPr>
          </a:p>
          <a:p>
            <a:pPr algn="just"/>
            <a:r>
              <a:rPr lang="en-GB" dirty="0" smtClean="0">
                <a:solidFill>
                  <a:srgbClr val="830065"/>
                </a:solidFill>
                <a:latin typeface="Calibri Light" panose="020F0302020204030204" pitchFamily="34" charset="0"/>
                <a:cs typeface="Calibri Light" panose="020F0302020204030204" pitchFamily="34" charset="0"/>
              </a:rPr>
              <a:t>You can find a full list of services by visiting the Healthier Blackpool website’s </a:t>
            </a:r>
            <a:r>
              <a:rPr lang="en-GB" dirty="0" smtClean="0">
                <a:solidFill>
                  <a:srgbClr val="830065"/>
                </a:solidFill>
                <a:latin typeface="Calibri Light" panose="020F0302020204030204" pitchFamily="34" charset="0"/>
                <a:cs typeface="Calibri Light" panose="020F0302020204030204" pitchFamily="34" charset="0"/>
                <a:hlinkClick r:id="rId5"/>
              </a:rPr>
              <a:t>Smoke Free </a:t>
            </a:r>
            <a:r>
              <a:rPr lang="en-GB" dirty="0" smtClean="0">
                <a:solidFill>
                  <a:srgbClr val="830065"/>
                </a:solidFill>
                <a:latin typeface="Calibri Light" panose="020F0302020204030204" pitchFamily="34" charset="0"/>
                <a:cs typeface="Calibri Light" panose="020F0302020204030204" pitchFamily="34" charset="0"/>
              </a:rPr>
              <a:t>section. </a:t>
            </a:r>
          </a:p>
          <a:p>
            <a:pPr algn="just"/>
            <a:endParaRPr lang="en-GB" dirty="0" smtClean="0">
              <a:solidFill>
                <a:srgbClr val="830065"/>
              </a:solidFill>
              <a:latin typeface="Calibri Light" panose="020F0302020204030204" pitchFamily="34" charset="0"/>
              <a:cs typeface="Calibri Light" panose="020F0302020204030204" pitchFamily="34" charset="0"/>
            </a:endParaRPr>
          </a:p>
          <a:p>
            <a:pPr algn="just"/>
            <a:r>
              <a:rPr lang="en-GB" dirty="0" smtClean="0">
                <a:solidFill>
                  <a:srgbClr val="830065"/>
                </a:solidFill>
                <a:latin typeface="Calibri Light" panose="020F0302020204030204" pitchFamily="34" charset="0"/>
                <a:cs typeface="Calibri Light" panose="020F0302020204030204" pitchFamily="34" charset="0"/>
              </a:rPr>
              <a:t>Blackpool Tobacco Addiction Service Free Helpline: </a:t>
            </a:r>
          </a:p>
          <a:p>
            <a:pPr algn="just"/>
            <a:r>
              <a:rPr lang="en-GB" dirty="0" smtClean="0">
                <a:solidFill>
                  <a:srgbClr val="830065"/>
                </a:solidFill>
                <a:latin typeface="Calibri Light" panose="020F0302020204030204" pitchFamily="34" charset="0"/>
                <a:cs typeface="Calibri Light" panose="020F0302020204030204" pitchFamily="34" charset="0"/>
              </a:rPr>
              <a:t>0808 1964324</a:t>
            </a: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smtClean="0">
                <a:solidFill>
                  <a:srgbClr val="8A0066"/>
                </a:solidFill>
                <a:latin typeface="Calibri" panose="020F0502020204030204" pitchFamily="34" charset="0"/>
              </a:rPr>
              <a:t>Smoking cessation </a:t>
            </a:r>
            <a:r>
              <a:rPr lang="en-GB" sz="4800" b="1" dirty="0" smtClean="0">
                <a:solidFill>
                  <a:srgbClr val="8A0066"/>
                </a:solidFill>
                <a:effectLst/>
                <a:latin typeface="Calibri" panose="020F0502020204030204" pitchFamily="34" charset="0"/>
              </a:rPr>
              <a:t>support services</a:t>
            </a:r>
            <a:endParaRPr lang="en-US" sz="4800" dirty="0"/>
          </a:p>
        </p:txBody>
      </p:sp>
      <p:pic>
        <p:nvPicPr>
          <p:cNvPr id="2" name="Picture 1"/>
          <p:cNvPicPr>
            <a:picLocks noChangeAspect="1"/>
          </p:cNvPicPr>
          <p:nvPr/>
        </p:nvPicPr>
        <p:blipFill rotWithShape="1">
          <a:blip r:embed="rId6"/>
          <a:srcRect t="1494" b="1705"/>
          <a:stretch/>
        </p:blipFill>
        <p:spPr>
          <a:xfrm>
            <a:off x="7752184" y="1772816"/>
            <a:ext cx="2601829" cy="359518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0823125"/>
      </p:ext>
    </p:extLst>
  </p:cSld>
  <p:clrMapOvr>
    <a:masterClrMapping/>
  </p:clrMapOvr>
  <mc:AlternateContent xmlns:mc="http://schemas.openxmlformats.org/markup-compatibility/2006" xmlns:p14="http://schemas.microsoft.com/office/powerpoint/2010/main">
    <mc:Choice Requires="p14">
      <p:transition spd="slow" p14:dur="2000" advTm="46011"/>
    </mc:Choice>
    <mc:Fallback xmlns="">
      <p:transition spd="slow" advTm="46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Subtitle 5">
            <a:extLst>
              <a:ext uri="{FF2B5EF4-FFF2-40B4-BE49-F238E27FC236}">
                <a16:creationId xmlns:a16="http://schemas.microsoft.com/office/drawing/2014/main" id="{48E7E470-9488-AA67-C72D-5E9BEF05E7B5}"/>
              </a:ext>
            </a:extLst>
          </p:cNvPr>
          <p:cNvSpPr>
            <a:spLocks noGrp="1"/>
          </p:cNvSpPr>
          <p:nvPr>
            <p:ph type="subTitle" idx="1"/>
          </p:nvPr>
        </p:nvSpPr>
        <p:spPr bwMode="auto">
          <a:xfrm>
            <a:off x="527381" y="476672"/>
            <a:ext cx="11233248" cy="50405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GB" altLang="en-US" dirty="0" smtClean="0">
                <a:solidFill>
                  <a:srgbClr val="8A0066"/>
                </a:solidFill>
                <a:latin typeface="Calibri" panose="020F0502020204030204" pitchFamily="34" charset="0"/>
              </a:rPr>
              <a:t>Thank you.</a:t>
            </a:r>
            <a:endParaRPr lang="en-GB" altLang="en-US" dirty="0">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007D7936-6DDD-A694-8C77-F043775C8B3E}"/>
              </a:ext>
            </a:extLst>
          </p:cNvPr>
          <p:cNvSpPr txBox="1">
            <a:spLocks/>
          </p:cNvSpPr>
          <p:nvPr/>
        </p:nvSpPr>
        <p:spPr>
          <a:xfrm>
            <a:off x="2824741" y="2952714"/>
            <a:ext cx="6638528" cy="2544965"/>
          </a:xfrm>
          <a:prstGeom prst="rect">
            <a:avLst/>
          </a:prstGeom>
        </p:spPr>
        <p:txBody>
          <a:bodyPr numCol="1" spcCol="360000" anchor="ctr"/>
          <a:lstStyle>
            <a:lvl1pPr marL="0" indent="0" algn="l" rtl="0" eaLnBrk="1" fontAlgn="base" hangingPunct="1">
              <a:spcBef>
                <a:spcPct val="20000"/>
              </a:spcBef>
              <a:spcAft>
                <a:spcPct val="0"/>
              </a:spcAft>
              <a:buFont typeface="Arial" panose="020B0604020202020204" pitchFamily="34" charset="0"/>
              <a:buNone/>
              <a:defRPr sz="6000" b="1" kern="1200">
                <a:solidFill>
                  <a:srgbClr val="87005B"/>
                </a:solidFill>
                <a:latin typeface="+mn-lt"/>
                <a:ea typeface="ＭＳ Ｐゴシック" charset="0"/>
                <a:cs typeface="ＭＳ Ｐゴシック" charset="0"/>
              </a:defRPr>
            </a:lvl1pPr>
            <a:lvl2pPr marL="457200" indent="0" algn="ctr"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ＭＳ Ｐゴシック" charset="0"/>
                <a:cs typeface="+mn-cs"/>
              </a:defRPr>
            </a:lvl2pPr>
            <a:lvl3pPr marL="914400" indent="0" algn="ctr"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ＭＳ Ｐゴシック" charset="0"/>
                <a:cs typeface="+mn-cs"/>
              </a:defRPr>
            </a:lvl3pPr>
            <a:lvl4pPr marL="1371600" indent="0" algn="ctr"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0"/>
                <a:cs typeface="+mn-cs"/>
              </a:defRPr>
            </a:lvl4pPr>
            <a:lvl5pPr marL="1828800" indent="0" algn="ctr"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rPr>
              <a:t/>
            </a:r>
            <a:b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rPr>
            </a:br>
            <a: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rPr>
              <a:t/>
            </a:r>
            <a:b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rPr>
            </a:br>
            <a: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rPr>
              <a:t>E-mail: </a:t>
            </a:r>
            <a: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hlinkClick r:id="rId5"/>
              </a:rPr>
              <a:t>publichealth@blackpool.gov.uk</a:t>
            </a:r>
            <a: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rPr>
              <a:t>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Calibri Light" panose="020F0302020204030204" pitchFamily="34" charset="0"/>
                <a:ea typeface="ＭＳ Ｐゴシック" charset="0"/>
              </a:rPr>
              <a:t>W</a:t>
            </a:r>
            <a: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rPr>
              <a:t>ebsite: </a:t>
            </a:r>
            <a: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hlinkClick r:id="rId6"/>
              </a:rPr>
              <a:t>www.healthierblackpool.co.uk</a:t>
            </a:r>
            <a:r>
              <a:rPr kumimoji="0" lang="en-GB" sz="1800" b="1" i="0" u="none" strike="noStrike" kern="1200" cap="none" spc="0" normalizeH="0" baseline="0" noProof="0" dirty="0">
                <a:ln>
                  <a:noFill/>
                </a:ln>
                <a:solidFill>
                  <a:srgbClr val="041B2C"/>
                </a:solidFill>
                <a:effectLst/>
                <a:uLnTx/>
                <a:uFillTx/>
                <a:latin typeface="Calibri Light" panose="020F0302020204030204" pitchFamily="34" charset="0"/>
                <a:ea typeface="ＭＳ Ｐゴシック" charset="0"/>
              </a:rPr>
              <a:t> </a:t>
            </a:r>
            <a:endParaRPr kumimoji="0" lang="en-GB" sz="1800" b="1" i="0" u="none" strike="noStrike" kern="1200" cap="none" spc="0" normalizeH="0" baseline="0" noProof="0" dirty="0">
              <a:ln>
                <a:noFill/>
              </a:ln>
              <a:solidFill>
                <a:prstClr val="black"/>
              </a:solidFill>
              <a:effectLst/>
              <a:uLnTx/>
              <a:uFillTx/>
              <a:latin typeface="Calibri Light" panose="020F0302020204030204" pitchFamily="34" charset="0"/>
              <a:ea typeface="ＭＳ Ｐゴシック"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20494936"/>
      </p:ext>
    </p:extLst>
  </p:cSld>
  <p:clrMapOvr>
    <a:masterClrMapping/>
  </p:clrMapOvr>
  <mc:AlternateContent xmlns:mc="http://schemas.openxmlformats.org/markup-compatibility/2006" xmlns:p14="http://schemas.microsoft.com/office/powerpoint/2010/main">
    <mc:Choice Requires="p14">
      <p:transition spd="slow" p14:dur="2000" advTm="17290"/>
    </mc:Choice>
    <mc:Fallback xmlns="">
      <p:transition spd="slow" advTm="17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1988840"/>
            <a:ext cx="10978034" cy="3816424"/>
          </a:xfrm>
        </p:spPr>
        <p:txBody>
          <a:bodyPr numCol="2" spcCol="360000"/>
          <a:lstStyle/>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What is tobacco?</a:t>
            </a:r>
          </a:p>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Tobacco and Smoking</a:t>
            </a:r>
          </a:p>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Nicotine in Tobacco</a:t>
            </a:r>
          </a:p>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The make-up of cigarettes</a:t>
            </a:r>
          </a:p>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The cost of smoking</a:t>
            </a:r>
            <a:endParaRPr lang="en-GB" dirty="0">
              <a:solidFill>
                <a:srgbClr val="830065"/>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Tobacco &amp; the law</a:t>
            </a:r>
          </a:p>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Tobacco &amp; the impact</a:t>
            </a:r>
          </a:p>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Harm Reduction Advice</a:t>
            </a:r>
          </a:p>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Smoking Cessation Support</a:t>
            </a:r>
          </a:p>
          <a:p>
            <a:pPr marL="285750" indent="-285750">
              <a:buFont typeface="Arial" panose="020B0604020202020204" pitchFamily="34" charset="0"/>
              <a:buChar char="•"/>
            </a:pPr>
            <a:endParaRPr lang="en-GB" b="1" dirty="0" smtClean="0">
              <a:solidFill>
                <a:srgbClr val="830065"/>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b="1" dirty="0" smtClean="0">
              <a:solidFill>
                <a:srgbClr val="830065"/>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b="1" dirty="0" smtClean="0">
              <a:solidFill>
                <a:srgbClr val="830065"/>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b="1" dirty="0" smtClean="0">
                <a:solidFill>
                  <a:srgbClr val="8A0066"/>
                </a:solidFill>
                <a:effectLst/>
                <a:latin typeface="Calibri" panose="020F0502020204030204" pitchFamily="34" charset="0"/>
              </a:rPr>
              <a:t>This briefing will cover:</a:t>
            </a:r>
            <a:endParaRPr lang="en-US" sz="4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90224133"/>
      </p:ext>
    </p:extLst>
  </p:cSld>
  <p:clrMapOvr>
    <a:masterClrMapping/>
  </p:clrMapOvr>
  <mc:AlternateContent xmlns:mc="http://schemas.openxmlformats.org/markup-compatibility/2006" xmlns:p14="http://schemas.microsoft.com/office/powerpoint/2010/main">
    <mc:Choice Requires="p14">
      <p:transition spd="slow" p14:dur="2000" advTm="21328"/>
    </mc:Choice>
    <mc:Fallback xmlns="">
      <p:transition spd="slow" advTm="21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599252" y="1916832"/>
            <a:ext cx="10978034" cy="3672408"/>
          </a:xfrm>
        </p:spPr>
        <p:txBody>
          <a:bodyPr numCol="2" spcCol="360000"/>
          <a:lstStyle/>
          <a:p>
            <a:pPr algn="just"/>
            <a:r>
              <a:rPr lang="en-GB" dirty="0" smtClean="0">
                <a:solidFill>
                  <a:srgbClr val="830065"/>
                </a:solidFill>
                <a:latin typeface="Calibri Light" panose="020F0302020204030204" pitchFamily="34" charset="0"/>
                <a:cs typeface="Calibri Light" panose="020F0302020204030204" pitchFamily="34" charset="0"/>
              </a:rPr>
              <a:t>Tobacco is derived from the genus </a:t>
            </a:r>
            <a:r>
              <a:rPr lang="en-GB" dirty="0" err="1" smtClean="0">
                <a:solidFill>
                  <a:srgbClr val="830065"/>
                </a:solidFill>
                <a:latin typeface="Calibri Light" panose="020F0302020204030204" pitchFamily="34" charset="0"/>
                <a:cs typeface="Calibri Light" panose="020F0302020204030204" pitchFamily="34" charset="0"/>
              </a:rPr>
              <a:t>Nicotiana</a:t>
            </a:r>
            <a:r>
              <a:rPr lang="en-GB" dirty="0" smtClean="0">
                <a:solidFill>
                  <a:srgbClr val="830065"/>
                </a:solidFill>
                <a:latin typeface="Calibri Light" panose="020F0302020204030204" pitchFamily="34" charset="0"/>
                <a:cs typeface="Calibri Light" panose="020F0302020204030204" pitchFamily="34" charset="0"/>
              </a:rPr>
              <a:t>, a plant from the night-shade family, which is indigenous to (from) North &amp; South America. </a:t>
            </a:r>
          </a:p>
          <a:p>
            <a:pPr algn="just"/>
            <a:r>
              <a:rPr lang="en-GB" dirty="0" smtClean="0">
                <a:solidFill>
                  <a:schemeClr val="tx1"/>
                </a:solidFill>
                <a:latin typeface="Calibri Light" panose="020F0302020204030204" pitchFamily="34" charset="0"/>
                <a:cs typeface="Calibri Light" panose="020F0302020204030204" pitchFamily="34" charset="0"/>
              </a:rPr>
              <a:t>The plant where Tobacco comes from has existed for millennia and was first smoked by native Americans for ceremonial purposes and for its purported positive health benefits! </a:t>
            </a:r>
          </a:p>
          <a:p>
            <a:pPr algn="just"/>
            <a:r>
              <a:rPr lang="en-GB" dirty="0" smtClean="0">
                <a:solidFill>
                  <a:schemeClr val="tx1"/>
                </a:solidFill>
                <a:latin typeface="Calibri Light" panose="020F0302020204030204" pitchFamily="34" charset="0"/>
                <a:cs typeface="Calibri Light" panose="020F0302020204030204" pitchFamily="34" charset="0"/>
              </a:rPr>
              <a:t>There is recorded use of tobacco being used recreationally as a cigarette as early as the 1500’s, until this time it was chewed or smoked in a pipe.</a:t>
            </a:r>
          </a:p>
          <a:p>
            <a:pPr algn="just"/>
            <a:r>
              <a:rPr lang="en-GB" dirty="0" smtClean="0">
                <a:solidFill>
                  <a:schemeClr val="tx1"/>
                </a:solidFill>
                <a:latin typeface="Calibri Light" panose="020F0302020204030204" pitchFamily="34" charset="0"/>
                <a:cs typeface="Calibri Light" panose="020F0302020204030204" pitchFamily="34" charset="0"/>
              </a:rPr>
              <a:t>From the late 1800’s the most common way to consume tobacco has become smoking cigarettes. </a:t>
            </a:r>
          </a:p>
          <a:p>
            <a:pPr algn="just"/>
            <a:r>
              <a:rPr lang="en-GB" dirty="0" smtClean="0">
                <a:solidFill>
                  <a:schemeClr val="tx1"/>
                </a:solidFill>
                <a:latin typeface="Calibri Light" panose="020F0302020204030204" pitchFamily="34" charset="0"/>
                <a:cs typeface="Calibri Light" panose="020F0302020204030204" pitchFamily="34" charset="0"/>
              </a:rPr>
              <a:t>As </a:t>
            </a:r>
            <a:r>
              <a:rPr lang="en-GB" dirty="0">
                <a:solidFill>
                  <a:schemeClr val="tx1"/>
                </a:solidFill>
                <a:latin typeface="Calibri Light" panose="020F0302020204030204" pitchFamily="34" charset="0"/>
                <a:cs typeface="Calibri Light" panose="020F0302020204030204" pitchFamily="34" charset="0"/>
              </a:rPr>
              <a:t>well as many other chemicals, tobacco contains Nicotine. Nicotine is such a powerful drug that the Royal College of Physicians has confirmed that Nicotine causes </a:t>
            </a:r>
            <a:r>
              <a:rPr lang="en-GB" dirty="0" smtClean="0">
                <a:solidFill>
                  <a:schemeClr val="tx1"/>
                </a:solidFill>
                <a:latin typeface="Calibri Light" panose="020F0302020204030204" pitchFamily="34" charset="0"/>
                <a:cs typeface="Calibri Light" panose="020F0302020204030204" pitchFamily="34" charset="0"/>
              </a:rPr>
              <a:t>addiction similar </a:t>
            </a:r>
            <a:r>
              <a:rPr lang="en-GB" dirty="0">
                <a:solidFill>
                  <a:schemeClr val="tx1"/>
                </a:solidFill>
                <a:latin typeface="Calibri Light" panose="020F0302020204030204" pitchFamily="34" charset="0"/>
                <a:cs typeface="Calibri Light" panose="020F0302020204030204" pitchFamily="34" charset="0"/>
              </a:rPr>
              <a:t>to drugs such as Cocaine and Heroin. </a:t>
            </a:r>
          </a:p>
          <a:p>
            <a:pPr algn="just"/>
            <a:r>
              <a:rPr lang="en-GB" dirty="0">
                <a:solidFill>
                  <a:schemeClr val="tx1"/>
                </a:solidFill>
                <a:latin typeface="Calibri Light" panose="020F0302020204030204" pitchFamily="34" charset="0"/>
                <a:cs typeface="Calibri Light" panose="020F0302020204030204" pitchFamily="34" charset="0"/>
              </a:rPr>
              <a:t>Nicotine is absorbed by the body extremely quickly and reaches the brain between 10 – 19 seconds after being inhaled</a:t>
            </a:r>
            <a:r>
              <a:rPr lang="en-GB" dirty="0" smtClean="0">
                <a:solidFill>
                  <a:schemeClr val="tx1"/>
                </a:solidFill>
                <a:latin typeface="Calibri Light" panose="020F0302020204030204" pitchFamily="34" charset="0"/>
                <a:cs typeface="Calibri Light" panose="020F0302020204030204" pitchFamily="34" charset="0"/>
              </a:rPr>
              <a:t>.</a:t>
            </a:r>
            <a:endParaRPr lang="en-GB" dirty="0">
              <a:solidFill>
                <a:schemeClr val="tx1"/>
              </a:solidFill>
              <a:latin typeface="Calibri Light" panose="020F0302020204030204" pitchFamily="34" charset="0"/>
              <a:cs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b="1" dirty="0" smtClean="0">
                <a:solidFill>
                  <a:srgbClr val="8A0066"/>
                </a:solidFill>
                <a:effectLst/>
                <a:latin typeface="Calibri" panose="020F0502020204030204" pitchFamily="34" charset="0"/>
              </a:rPr>
              <a:t>What is </a:t>
            </a:r>
            <a:r>
              <a:rPr lang="en-GB" sz="4800" dirty="0" smtClean="0">
                <a:solidFill>
                  <a:srgbClr val="8A0066"/>
                </a:solidFill>
                <a:latin typeface="Calibri" panose="020F0502020204030204" pitchFamily="34" charset="0"/>
              </a:rPr>
              <a:t>Tobacco</a:t>
            </a:r>
            <a:r>
              <a:rPr lang="en-GB" sz="4800" b="1" dirty="0" smtClean="0">
                <a:solidFill>
                  <a:srgbClr val="8A0066"/>
                </a:solidFill>
                <a:effectLst/>
                <a:latin typeface="Calibri" panose="020F0502020204030204" pitchFamily="34" charset="0"/>
              </a:rPr>
              <a:t>?</a:t>
            </a:r>
            <a:endParaRPr lang="en-US" sz="4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57251499"/>
      </p:ext>
    </p:extLst>
  </p:cSld>
  <p:clrMapOvr>
    <a:masterClrMapping/>
  </p:clrMapOvr>
  <mc:AlternateContent xmlns:mc="http://schemas.openxmlformats.org/markup-compatibility/2006" xmlns:p14="http://schemas.microsoft.com/office/powerpoint/2010/main">
    <mc:Choice Requires="p14">
      <p:transition spd="slow" p14:dur="2000" advTm="62389"/>
    </mc:Choice>
    <mc:Fallback xmlns="">
      <p:transition spd="slow" advTm="62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b="1" dirty="0" smtClean="0">
                <a:solidFill>
                  <a:srgbClr val="8A0066"/>
                </a:solidFill>
                <a:effectLst/>
                <a:latin typeface="Calibri" panose="020F0502020204030204" pitchFamily="34" charset="0"/>
              </a:rPr>
              <a:t>Tobacco: From plant to pouch</a:t>
            </a:r>
            <a:endParaRPr lang="en-US" sz="4800" dirty="0"/>
          </a:p>
        </p:txBody>
      </p:sp>
      <p:pic>
        <p:nvPicPr>
          <p:cNvPr id="6" name="Picture 5"/>
          <p:cNvPicPr>
            <a:picLocks noChangeAspect="1"/>
          </p:cNvPicPr>
          <p:nvPr/>
        </p:nvPicPr>
        <p:blipFill>
          <a:blip r:embed="rId5"/>
          <a:stretch>
            <a:fillRect/>
          </a:stretch>
        </p:blipFill>
        <p:spPr>
          <a:xfrm>
            <a:off x="7104112" y="1700808"/>
            <a:ext cx="3960440" cy="3787088"/>
          </a:xfrm>
          <a:prstGeom prst="rect">
            <a:avLst/>
          </a:prstGeom>
        </p:spPr>
      </p:pic>
      <p:sp>
        <p:nvSpPr>
          <p:cNvPr id="7"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599252" y="1916832"/>
            <a:ext cx="10978034" cy="3672408"/>
          </a:xfrm>
        </p:spPr>
        <p:txBody>
          <a:bodyPr numCol="2" spcCol="360000"/>
          <a:lstStyle/>
          <a:p>
            <a:pPr algn="just"/>
            <a:r>
              <a:rPr lang="en-GB" dirty="0" smtClean="0">
                <a:solidFill>
                  <a:srgbClr val="830065"/>
                </a:solidFill>
                <a:latin typeface="Calibri Light" panose="020F0302020204030204" pitchFamily="34" charset="0"/>
                <a:cs typeface="Calibri Light" panose="020F0302020204030204" pitchFamily="34" charset="0"/>
              </a:rPr>
              <a:t>The diagram on the right of this slide offers a breakdown of the process from the growing of the tobacco plant, through to its treatment so that it can be used as intended as tobacco to be smoked in cigarettes.</a:t>
            </a:r>
            <a:endParaRPr lang="en-GB" dirty="0">
              <a:solidFill>
                <a:srgbClr val="830065"/>
              </a:solidFill>
              <a:latin typeface="Calibri Light" panose="020F0302020204030204" pitchFamily="34" charset="0"/>
              <a:cs typeface="Calibri Light" panose="020F0302020204030204" pitchFamily="34" charset="0"/>
            </a:endParaRPr>
          </a:p>
          <a:p>
            <a:pPr algn="just"/>
            <a:endParaRPr lang="en-GB" dirty="0" smtClean="0">
              <a:solidFill>
                <a:srgbClr val="830065"/>
              </a:solidFill>
              <a:latin typeface="Calibri" panose="020F0502020204030204" pitchFamily="34" charset="0"/>
              <a:cs typeface="Calibri" panose="020F0502020204030204" pitchFamily="34" charset="0"/>
            </a:endParaRPr>
          </a:p>
          <a:p>
            <a:pPr algn="just"/>
            <a:endParaRPr lang="en-GB" dirty="0" smtClean="0">
              <a:solidFill>
                <a:srgbClr val="830065"/>
              </a:solidFill>
              <a:latin typeface="Calibri" panose="020F0502020204030204" pitchFamily="34" charset="0"/>
              <a:cs typeface="Calibri" panose="020F0502020204030204" pitchFamily="34" charset="0"/>
            </a:endParaRPr>
          </a:p>
        </p:txBody>
      </p:sp>
      <p:pic>
        <p:nvPicPr>
          <p:cNvPr id="1026" name="Picture 2" descr="The Tobacco Plant - An In Depth Guide - Red Vape"/>
          <p:cNvPicPr>
            <a:picLocks noChangeAspect="1" noChangeArrowheads="1"/>
          </p:cNvPicPr>
          <p:nvPr/>
        </p:nvPicPr>
        <p:blipFill rotWithShape="1">
          <a:blip r:embed="rId6">
            <a:extLst>
              <a:ext uri="{28A0092B-C50C-407E-A947-70E740481C1C}">
                <a14:useLocalDpi xmlns:a14="http://schemas.microsoft.com/office/drawing/2010/main" val="0"/>
              </a:ext>
            </a:extLst>
          </a:blip>
          <a:srcRect b="3003"/>
          <a:stretch/>
        </p:blipFill>
        <p:spPr bwMode="auto">
          <a:xfrm>
            <a:off x="1703512" y="3400202"/>
            <a:ext cx="3385206" cy="2189038"/>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66734860"/>
      </p:ext>
    </p:extLst>
  </p:cSld>
  <p:clrMapOvr>
    <a:masterClrMapping/>
  </p:clrMapOvr>
  <mc:AlternateContent xmlns:mc="http://schemas.openxmlformats.org/markup-compatibility/2006" xmlns:p14="http://schemas.microsoft.com/office/powerpoint/2010/main">
    <mc:Choice Requires="p14">
      <p:transition spd="slow" p14:dur="2000" advTm="14229"/>
    </mc:Choice>
    <mc:Fallback xmlns="">
      <p:transition spd="slow" advTm="1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599252" y="1916832"/>
            <a:ext cx="10978034" cy="3672408"/>
          </a:xfrm>
        </p:spPr>
        <p:txBody>
          <a:bodyPr numCol="2" spcCol="360000"/>
          <a:lstStyle/>
          <a:p>
            <a:pPr algn="just"/>
            <a:r>
              <a:rPr lang="en-GB" dirty="0" smtClean="0">
                <a:solidFill>
                  <a:srgbClr val="830065"/>
                </a:solidFill>
                <a:latin typeface="Calibri" panose="020F0502020204030204" pitchFamily="34" charset="0"/>
                <a:cs typeface="Calibri" panose="020F0502020204030204" pitchFamily="34" charset="0"/>
              </a:rPr>
              <a:t/>
            </a:r>
            <a:br>
              <a:rPr lang="en-GB" dirty="0" smtClean="0">
                <a:solidFill>
                  <a:srgbClr val="830065"/>
                </a:solidFill>
                <a:latin typeface="Calibri" panose="020F0502020204030204" pitchFamily="34" charset="0"/>
                <a:cs typeface="Calibri" panose="020F0502020204030204" pitchFamily="34" charset="0"/>
              </a:rPr>
            </a:br>
            <a:r>
              <a:rPr lang="en-GB" dirty="0" smtClean="0">
                <a:solidFill>
                  <a:srgbClr val="830065"/>
                </a:solidFill>
                <a:latin typeface="Calibri Light" panose="020F0302020204030204" pitchFamily="34" charset="0"/>
                <a:cs typeface="Calibri Light" panose="020F0302020204030204" pitchFamily="34" charset="0"/>
              </a:rPr>
              <a:t/>
            </a:r>
            <a:br>
              <a:rPr lang="en-GB" dirty="0" smtClean="0">
                <a:solidFill>
                  <a:srgbClr val="830065"/>
                </a:solidFill>
                <a:latin typeface="Calibri Light" panose="020F0302020204030204" pitchFamily="34" charset="0"/>
                <a:cs typeface="Calibri Light" panose="020F0302020204030204" pitchFamily="34" charset="0"/>
              </a:rPr>
            </a:br>
            <a:endParaRPr lang="en-GB" dirty="0" smtClean="0">
              <a:solidFill>
                <a:srgbClr val="830065"/>
              </a:solidFill>
              <a:latin typeface="Calibri Light" panose="020F0302020204030204" pitchFamily="34" charset="0"/>
              <a:cs typeface="Calibri Light" panose="020F0302020204030204" pitchFamily="34" charset="0"/>
            </a:endParaRPr>
          </a:p>
          <a:p>
            <a:pPr algn="just"/>
            <a:r>
              <a:rPr lang="en-GB" dirty="0" smtClean="0">
                <a:solidFill>
                  <a:srgbClr val="830065"/>
                </a:solidFill>
                <a:latin typeface="Calibri Light" panose="020F0302020204030204" pitchFamily="34" charset="0"/>
                <a:cs typeface="Calibri Light" panose="020F0302020204030204" pitchFamily="34" charset="0"/>
              </a:rPr>
              <a:t>Nicotine, which is found in tobacco, is not the only component of a cigarette. Cigarettes are made up of a number of ingredients and chemicals as this image shows. </a:t>
            </a:r>
            <a:endParaRPr lang="en-GB" dirty="0">
              <a:solidFill>
                <a:srgbClr val="830065"/>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As seen, many of the elements of a cigarette are made up of chemicals that are harmful and are used in many other products that are not fit for human consumption.</a:t>
            </a: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US" sz="4800" dirty="0" smtClean="0"/>
              <a:t>The make-up of </a:t>
            </a:r>
            <a:br>
              <a:rPr lang="en-US" sz="4800" dirty="0" smtClean="0"/>
            </a:br>
            <a:r>
              <a:rPr lang="en-US" sz="4800" dirty="0" smtClean="0"/>
              <a:t>cigarettes</a:t>
            </a:r>
            <a:br>
              <a:rPr lang="en-US" sz="4800" dirty="0" smtClean="0"/>
            </a:br>
            <a:r>
              <a:rPr lang="en-US" sz="4800" dirty="0"/>
              <a:t/>
            </a:r>
            <a:br>
              <a:rPr lang="en-US" sz="4800" dirty="0"/>
            </a:br>
            <a:r>
              <a:rPr lang="en-US" sz="4800" dirty="0" smtClean="0"/>
              <a:t/>
            </a:r>
            <a:br>
              <a:rPr lang="en-US" sz="4800" dirty="0" smtClean="0"/>
            </a:br>
            <a:endParaRPr lang="en-US" sz="4800" dirty="0"/>
          </a:p>
        </p:txBody>
      </p:sp>
      <p:pic>
        <p:nvPicPr>
          <p:cNvPr id="5" name="Picture 2" descr="Chemicals in a cigaret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76672"/>
            <a:ext cx="6096000" cy="5010073"/>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1906069"/>
      </p:ext>
    </p:extLst>
  </p:cSld>
  <p:clrMapOvr>
    <a:masterClrMapping/>
  </p:clrMapOvr>
  <mc:AlternateContent xmlns:mc="http://schemas.openxmlformats.org/markup-compatibility/2006" xmlns:p14="http://schemas.microsoft.com/office/powerpoint/2010/main">
    <mc:Choice Requires="p14">
      <p:transition spd="slow" p14:dur="2000" advTm="23988"/>
    </mc:Choice>
    <mc:Fallback xmlns="">
      <p:transition spd="slow" advTm="2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4800" dirty="0" smtClean="0"/>
              <a:t>Nicotine in Tobacco Video</a:t>
            </a:r>
            <a:endParaRPr lang="en-GB" sz="4800" dirty="0"/>
          </a:p>
        </p:txBody>
      </p:sp>
      <p:pic>
        <p:nvPicPr>
          <p:cNvPr id="7" name="GqUY2Cfn40k"/>
          <p:cNvPicPr>
            <a:picLocks noRot="1" noChangeAspect="1"/>
          </p:cNvPicPr>
          <p:nvPr>
            <a:videoFile r:link="rId1"/>
          </p:nvPr>
        </p:nvPicPr>
        <p:blipFill>
          <a:blip r:embed="rId4"/>
          <a:stretch>
            <a:fillRect/>
          </a:stretch>
        </p:blipFill>
        <p:spPr>
          <a:xfrm>
            <a:off x="562847" y="1700808"/>
            <a:ext cx="6840760" cy="3847928"/>
          </a:xfrm>
          <a:prstGeom prst="rect">
            <a:avLst/>
          </a:prstGeom>
        </p:spPr>
      </p:pic>
    </p:spTree>
    <p:extLst>
      <p:ext uri="{BB962C8B-B14F-4D97-AF65-F5344CB8AC3E}">
        <p14:creationId xmlns:p14="http://schemas.microsoft.com/office/powerpoint/2010/main" val="2860716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smtClean="0">
                <a:solidFill>
                  <a:srgbClr val="8A0066"/>
                </a:solidFill>
                <a:latin typeface="Calibri" panose="020F0502020204030204" pitchFamily="34" charset="0"/>
              </a:rPr>
              <a:t>The impact of nicotine</a:t>
            </a:r>
            <a:endParaRPr lang="en-US" sz="4800" dirty="0"/>
          </a:p>
        </p:txBody>
      </p:sp>
      <p:pic>
        <p:nvPicPr>
          <p:cNvPr id="6" name="Picture 2" descr="Mental Health - Action on Smoking and Health Smoking and Mental Heal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4072" y="0"/>
            <a:ext cx="5266402" cy="526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97784264"/>
      </p:ext>
    </p:extLst>
  </p:cSld>
  <p:clrMapOvr>
    <a:masterClrMapping/>
  </p:clrMapOvr>
  <mc:AlternateContent xmlns:mc="http://schemas.openxmlformats.org/markup-compatibility/2006" xmlns:p14="http://schemas.microsoft.com/office/powerpoint/2010/main">
    <mc:Choice Requires="p14">
      <p:transition spd="slow" p14:dur="2000" advTm="128600"/>
    </mc:Choice>
    <mc:Fallback xmlns="">
      <p:transition spd="slow" advTm="128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3312368"/>
          </a:xfrm>
        </p:spPr>
        <p:txBody>
          <a:bodyPr numCol="2" spcCol="360000"/>
          <a:lstStyle/>
          <a:p>
            <a:pPr algn="just"/>
            <a:r>
              <a:rPr lang="en-GB" dirty="0" smtClean="0">
                <a:solidFill>
                  <a:srgbClr val="830065"/>
                </a:solidFill>
                <a:latin typeface="Calibri Light" panose="020F0302020204030204" pitchFamily="34" charset="0"/>
                <a:cs typeface="Calibri Light" panose="020F0302020204030204" pitchFamily="34" charset="0"/>
              </a:rPr>
              <a:t>While we understand the impact on the individual and to wider society of consuming tobacco and smoking, and there is also evidence that people smoking cigarettes is on the decline, the alternative methods many people are opting to use are also causing concern. </a:t>
            </a:r>
          </a:p>
          <a:p>
            <a:pPr algn="just"/>
            <a:endParaRPr lang="en-GB" dirty="0">
              <a:solidFill>
                <a:srgbClr val="830065"/>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While there are many approved Nicotine Replacement Therapy (NRT), stop smoking options, which includes patches, gum and inhalators, many smokers have transitioned to use E-cigarettes and Vapes.</a:t>
            </a:r>
          </a:p>
          <a:p>
            <a:pPr algn="just"/>
            <a:endParaRPr lang="en-GB" dirty="0" smtClean="0">
              <a:solidFill>
                <a:schemeClr val="tx1"/>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Many of the vapes that people are currently using are unregulated and the long-term implications of using these is </a:t>
            </a:r>
            <a:r>
              <a:rPr lang="en-GB" b="1" dirty="0" smtClean="0">
                <a:solidFill>
                  <a:schemeClr val="tx1"/>
                </a:solidFill>
                <a:latin typeface="Calibri Light" panose="020F0302020204030204" pitchFamily="34" charset="0"/>
                <a:cs typeface="Calibri Light" panose="020F0302020204030204" pitchFamily="34" charset="0"/>
              </a:rPr>
              <a:t>still largely unknown</a:t>
            </a:r>
            <a:r>
              <a:rPr lang="en-GB" b="1" dirty="0" smtClean="0">
                <a:solidFill>
                  <a:schemeClr val="tx1"/>
                </a:solidFill>
                <a:latin typeface="Calibri" panose="020F0502020204030204" pitchFamily="34" charset="0"/>
                <a:cs typeface="Calibri" panose="020F0502020204030204" pitchFamily="34" charset="0"/>
              </a:rPr>
              <a:t>. </a:t>
            </a:r>
            <a:endParaRPr lang="en-GB" dirty="0" smtClean="0">
              <a:solidFill>
                <a:schemeClr val="tx1"/>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smtClean="0">
                <a:solidFill>
                  <a:srgbClr val="8A0066"/>
                </a:solidFill>
                <a:latin typeface="Calibri" panose="020F0502020204030204" pitchFamily="34" charset="0"/>
              </a:rPr>
              <a:t>A new wave of Nicotine consumption…</a:t>
            </a:r>
            <a:endParaRPr lang="en-US" sz="4800" dirty="0"/>
          </a:p>
        </p:txBody>
      </p:sp>
      <p:pic>
        <p:nvPicPr>
          <p:cNvPr id="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80376" y="3356268"/>
            <a:ext cx="1944216" cy="194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8048" y="3212976"/>
            <a:ext cx="2232248"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22031500"/>
      </p:ext>
    </p:extLst>
  </p:cSld>
  <p:clrMapOvr>
    <a:masterClrMapping/>
  </p:clrMapOvr>
  <mc:AlternateContent xmlns:mc="http://schemas.openxmlformats.org/markup-compatibility/2006" xmlns:p14="http://schemas.microsoft.com/office/powerpoint/2010/main">
    <mc:Choice Requires="p14">
      <p:transition spd="slow" p14:dur="2000" advTm="95288"/>
    </mc:Choice>
    <mc:Fallback xmlns="">
      <p:transition spd="slow" advTm="9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3600400"/>
          </a:xfrm>
        </p:spPr>
        <p:txBody>
          <a:bodyPr numCol="2" spcCol="360000"/>
          <a:lstStyle/>
          <a:p>
            <a:pPr algn="just"/>
            <a:r>
              <a:rPr lang="en-GB" dirty="0" smtClean="0">
                <a:solidFill>
                  <a:srgbClr val="830065"/>
                </a:solidFill>
                <a:latin typeface="Calibri Light" panose="020F0302020204030204" pitchFamily="34" charset="0"/>
                <a:cs typeface="Calibri Light" panose="020F0302020204030204" pitchFamily="34" charset="0"/>
              </a:rPr>
              <a:t>Over many decades, legislation on tobacco and smoking has changed considerably. For many years, those aged 16 and above were allowed to purchase tobacco until 2007. </a:t>
            </a:r>
          </a:p>
          <a:p>
            <a:pPr algn="just"/>
            <a:endParaRPr lang="en-GB" dirty="0">
              <a:solidFill>
                <a:srgbClr val="830065"/>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From 2007, the legal age for purchasing tobacco was increased to 18 and earlier in </a:t>
            </a:r>
            <a:r>
              <a:rPr lang="en-GB" dirty="0" smtClean="0">
                <a:solidFill>
                  <a:schemeClr val="tx1"/>
                </a:solidFill>
                <a:latin typeface="Calibri Light" panose="020F0302020204030204" pitchFamily="34" charset="0"/>
                <a:cs typeface="Calibri Light" panose="020F0302020204030204" pitchFamily="34" charset="0"/>
                <a:hlinkClick r:id="rId5"/>
              </a:rPr>
              <a:t>2024, a policy paper </a:t>
            </a:r>
            <a:r>
              <a:rPr lang="en-GB" dirty="0" smtClean="0">
                <a:solidFill>
                  <a:schemeClr val="tx1"/>
                </a:solidFill>
                <a:latin typeface="Calibri Light" panose="020F0302020204030204" pitchFamily="34" charset="0"/>
                <a:cs typeface="Calibri Light" panose="020F0302020204030204" pitchFamily="34" charset="0"/>
              </a:rPr>
              <a:t>signifying the Government’s intention to legislate for a smoke free generation</a:t>
            </a:r>
            <a:r>
              <a:rPr lang="en-GB" dirty="0">
                <a:solidFill>
                  <a:schemeClr val="tx1"/>
                </a:solidFill>
                <a:latin typeface="Calibri Light" panose="020F0302020204030204" pitchFamily="34" charset="0"/>
                <a:cs typeface="Calibri Light" panose="020F0302020204030204" pitchFamily="34" charset="0"/>
              </a:rPr>
              <a:t> </a:t>
            </a:r>
            <a:r>
              <a:rPr lang="en-GB" dirty="0" smtClean="0">
                <a:solidFill>
                  <a:schemeClr val="tx1"/>
                </a:solidFill>
                <a:latin typeface="Calibri Light" panose="020F0302020204030204" pitchFamily="34" charset="0"/>
                <a:cs typeface="Calibri Light" panose="020F0302020204030204" pitchFamily="34" charset="0"/>
              </a:rPr>
              <a:t>was published.</a:t>
            </a:r>
          </a:p>
          <a:p>
            <a:pPr algn="just"/>
            <a:endParaRPr lang="en-GB" dirty="0">
              <a:solidFill>
                <a:schemeClr val="tx1"/>
              </a:solidFill>
              <a:latin typeface="Calibri Light" panose="020F0302020204030204" pitchFamily="34" charset="0"/>
              <a:cs typeface="Calibri Light" panose="020F0302020204030204" pitchFamily="34" charset="0"/>
            </a:endParaRPr>
          </a:p>
          <a:p>
            <a:pPr algn="just"/>
            <a:endParaRPr lang="en-GB" dirty="0" smtClean="0">
              <a:solidFill>
                <a:schemeClr val="tx1"/>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Plans include making it an offence to sell tobacco products to those born on or after the 1</a:t>
            </a:r>
            <a:r>
              <a:rPr lang="en-GB" baseline="30000" dirty="0" smtClean="0">
                <a:solidFill>
                  <a:schemeClr val="tx1"/>
                </a:solidFill>
                <a:latin typeface="Calibri Light" panose="020F0302020204030204" pitchFamily="34" charset="0"/>
                <a:cs typeface="Calibri Light" panose="020F0302020204030204" pitchFamily="34" charset="0"/>
              </a:rPr>
              <a:t>st</a:t>
            </a:r>
            <a:r>
              <a:rPr lang="en-GB" dirty="0" smtClean="0">
                <a:solidFill>
                  <a:schemeClr val="tx1"/>
                </a:solidFill>
                <a:latin typeface="Calibri Light" panose="020F0302020204030204" pitchFamily="34" charset="0"/>
                <a:cs typeface="Calibri Light" panose="020F0302020204030204" pitchFamily="34" charset="0"/>
              </a:rPr>
              <a:t> of January 2009. </a:t>
            </a: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smtClean="0">
                <a:solidFill>
                  <a:srgbClr val="8A0066"/>
                </a:solidFill>
                <a:latin typeface="Calibri" panose="020F0502020204030204" pitchFamily="34" charset="0"/>
              </a:rPr>
              <a:t>Tobacco</a:t>
            </a:r>
            <a:r>
              <a:rPr lang="en-GB" sz="4800" b="1" dirty="0" smtClean="0">
                <a:solidFill>
                  <a:srgbClr val="8A0066"/>
                </a:solidFill>
                <a:effectLst/>
                <a:latin typeface="Calibri" panose="020F0502020204030204" pitchFamily="34" charset="0"/>
              </a:rPr>
              <a:t> &amp; the law</a:t>
            </a:r>
            <a:endParaRPr lang="en-US" sz="4800" dirty="0"/>
          </a:p>
        </p:txBody>
      </p:sp>
      <p:pic>
        <p:nvPicPr>
          <p:cNvPr id="5" name="Content Placeholder 3"/>
          <p:cNvPicPr>
            <a:picLocks noGrp="1" noChangeAspect="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rot="1098805">
            <a:off x="7546075" y="3599613"/>
            <a:ext cx="3159323" cy="14890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20558478"/>
      </p:ext>
    </p:extLst>
  </p:cSld>
  <p:clrMapOvr>
    <a:masterClrMapping/>
  </p:clrMapOvr>
  <mc:AlternateContent xmlns:mc="http://schemas.openxmlformats.org/markup-compatibility/2006" xmlns:p14="http://schemas.microsoft.com/office/powerpoint/2010/main">
    <mc:Choice Requires="p14">
      <p:transition spd="slow" p14:dur="2000" advTm="44087"/>
    </mc:Choice>
    <mc:Fallback xmlns="">
      <p:transition spd="slow" advTm="44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LACKPOOL 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CKPOOL COUNCIL POWERPOINT TEMPLATE" id="{5E030BC0-5767-6741-89FE-694444B3339A}" vid="{1F0FFBF0-2EF6-B14E-A0CA-CDE8738C50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41C8C03FB49439C4103CBE3EBA836" ma:contentTypeVersion="18" ma:contentTypeDescription="Create a new document." ma:contentTypeScope="" ma:versionID="98f4192e17f81a4eb0207315f65c9d05">
  <xsd:schema xmlns:xsd="http://www.w3.org/2001/XMLSchema" xmlns:xs="http://www.w3.org/2001/XMLSchema" xmlns:p="http://schemas.microsoft.com/office/2006/metadata/properties" xmlns:ns3="f541a8cc-421f-47cf-94ea-57fb9e91cf72" xmlns:ns4="a5df385a-932b-409d-8d40-e669c1d6a4b3" targetNamespace="http://schemas.microsoft.com/office/2006/metadata/properties" ma:root="true" ma:fieldsID="643727dc9dc1abd56a40ec0fcdfc8159" ns3:_="" ns4:_="">
    <xsd:import namespace="f541a8cc-421f-47cf-94ea-57fb9e91cf72"/>
    <xsd:import namespace="a5df385a-932b-409d-8d40-e669c1d6a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41a8cc-421f-47cf-94ea-57fb9e91c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df385a-932b-409d-8d40-e669c1d6a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f541a8cc-421f-47cf-94ea-57fb9e91cf7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A1ACD2-5FFE-4CD2-B9AB-825EDC42B2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41a8cc-421f-47cf-94ea-57fb9e91cf72"/>
    <ds:schemaRef ds:uri="a5df385a-932b-409d-8d40-e669c1d6a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4ED1C6-ACD9-441E-B16B-8952A2FF3434}">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a5df385a-932b-409d-8d40-e669c1d6a4b3"/>
    <ds:schemaRef ds:uri="f541a8cc-421f-47cf-94ea-57fb9e91cf72"/>
    <ds:schemaRef ds:uri="http://www.w3.org/XML/1998/namespace"/>
  </ds:schemaRefs>
</ds:datastoreItem>
</file>

<file path=customXml/itemProps3.xml><?xml version="1.0" encoding="utf-8"?>
<ds:datastoreItem xmlns:ds="http://schemas.openxmlformats.org/officeDocument/2006/customXml" ds:itemID="{6555465C-A333-454A-868B-0DB5598CCD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BLACKPOOL COVER SLIDE</Template>
  <TotalTime>1941</TotalTime>
  <Words>2881</Words>
  <Application>Microsoft Office PowerPoint</Application>
  <PresentationFormat>Widescreen</PresentationFormat>
  <Paragraphs>212</Paragraphs>
  <Slides>15</Slides>
  <Notes>15</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ＭＳ Ｐゴシック</vt:lpstr>
      <vt:lpstr>Arial</vt:lpstr>
      <vt:lpstr>Calibri</vt:lpstr>
      <vt:lpstr>Calibri Light</vt:lpstr>
      <vt:lpstr>BLACKPOOL COVER SLIDE</vt:lpstr>
      <vt:lpstr>Public Health Briefing: Tobacco</vt:lpstr>
      <vt:lpstr>This briefing will cover:</vt:lpstr>
      <vt:lpstr>What is Tobacco?</vt:lpstr>
      <vt:lpstr>Tobacco: From plant to pouch</vt:lpstr>
      <vt:lpstr>The make-up of  cigarettes   </vt:lpstr>
      <vt:lpstr>Nicotine in Tobacco Video</vt:lpstr>
      <vt:lpstr>The impact of nicotine</vt:lpstr>
      <vt:lpstr>A new wave of Nicotine consumption…</vt:lpstr>
      <vt:lpstr>Tobacco &amp; the law</vt:lpstr>
      <vt:lpstr>Smoking in Blackpool</vt:lpstr>
      <vt:lpstr>The cost of smoking…</vt:lpstr>
      <vt:lpstr>Harm Reduction Advice</vt:lpstr>
      <vt:lpstr>What happens when we quit?!</vt:lpstr>
      <vt:lpstr>Smoking cessation support services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Donnelly</dc:creator>
  <cp:lastModifiedBy>Sam Richardson</cp:lastModifiedBy>
  <cp:revision>181</cp:revision>
  <cp:lastPrinted>2024-09-02T10:36:23Z</cp:lastPrinted>
  <dcterms:created xsi:type="dcterms:W3CDTF">2022-09-29T15:11:58Z</dcterms:created>
  <dcterms:modified xsi:type="dcterms:W3CDTF">2024-09-20T13:29:40Z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0x01010080241C8C03FB49439C4103CBE3EBA836</vt:lpwstr>
  </property>
</Properties>
</file>