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64" r:id="rId6"/>
    <p:sldId id="263" r:id="rId7"/>
    <p:sldId id="272" r:id="rId8"/>
    <p:sldId id="267" r:id="rId9"/>
    <p:sldId id="270" r:id="rId10"/>
    <p:sldId id="268" r:id="rId11"/>
    <p:sldId id="269" r:id="rId12"/>
    <p:sldId id="265" r:id="rId13"/>
    <p:sldId id="271" r:id="rId14"/>
    <p:sldId id="273" r:id="rId15"/>
    <p:sldId id="274" r:id="rId16"/>
    <p:sldId id="275" r:id="rId17"/>
    <p:sldId id="276" r:id="rId18"/>
  </p:sldIdLst>
  <p:sldSz cx="12192000" cy="6858000"/>
  <p:notesSz cx="6858000" cy="9144000"/>
  <p:defaultTextStyle>
    <a:defPPr>
      <a:defRPr lang="en-GB"/>
    </a:defPPr>
    <a:lvl1pPr algn="l" rtl="0" fontAlgn="base">
      <a:spcBef>
        <a:spcPct val="0"/>
      </a:spcBef>
      <a:spcAft>
        <a:spcPct val="0"/>
      </a:spcAft>
      <a:defRPr sz="2400" kern="1200">
        <a:solidFill>
          <a:schemeClr val="tx1"/>
        </a:solidFill>
        <a:latin typeface="Calibri" panose="020F0502020204030204" pitchFamily="34"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Calibri" panose="020F0502020204030204" pitchFamily="34"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Calibri" panose="020F0502020204030204" pitchFamily="34"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Calibri" panose="020F0502020204030204" pitchFamily="34"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00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80769" autoAdjust="0"/>
  </p:normalViewPr>
  <p:slideViewPr>
    <p:cSldViewPr>
      <p:cViewPr varScale="1">
        <p:scale>
          <a:sx n="64" d="100"/>
          <a:sy n="64" d="100"/>
        </p:scale>
        <p:origin x="724" y="4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71CAE-8C9A-B64C-BFCE-8049EC61D713}" type="datetimeFigureOut">
              <a:rPr lang="en-US" smtClean="0"/>
              <a:t>9/24/2024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3CB0AA-B8B0-A145-9CBA-805239FC99BD}" type="slidenum">
              <a:rPr lang="en-US" smtClean="0"/>
              <a:t>‹#›</a:t>
            </a:fld>
            <a:endParaRPr lang="en-US"/>
          </a:p>
        </p:txBody>
      </p:sp>
    </p:spTree>
    <p:extLst>
      <p:ext uri="{BB962C8B-B14F-4D97-AF65-F5344CB8AC3E}">
        <p14:creationId xmlns:p14="http://schemas.microsoft.com/office/powerpoint/2010/main" val="657917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lesson has been created by the Public Health team in Blackpool Council to be used by colleagues in Education to support those in Key Stage Three to learn about alcohol. </a:t>
            </a:r>
          </a:p>
          <a:p>
            <a:endParaRPr lang="en-GB" baseline="0" dirty="0" smtClean="0"/>
          </a:p>
          <a:p>
            <a:r>
              <a:rPr lang="en-GB" baseline="0" dirty="0" smtClean="0"/>
              <a:t>While this lesson is primarily for a Key Stage Three audience, the facts are applicable to all ages and should therefore hopefully make adapting and tailoring this lesson achievable for colleagues in KS1 &amp; KS2. </a:t>
            </a:r>
          </a:p>
          <a:p>
            <a:endParaRPr lang="en-GB" baseline="0" dirty="0" smtClean="0"/>
          </a:p>
          <a:p>
            <a:r>
              <a:rPr lang="en-GB" baseline="0" dirty="0" smtClean="0"/>
              <a:t>This lesson can be used and adapted by PSHE colleagues as they wish but should be viewed and engaged with after viewing the Public Health Briefing on Alcohol. </a:t>
            </a:r>
          </a:p>
          <a:p>
            <a:endParaRPr lang="en-GB" baseline="0" dirty="0" smtClean="0"/>
          </a:p>
          <a:p>
            <a:pPr marL="285750" indent="-285750">
              <a:buFont typeface="Arial" panose="020B0604020202020204" pitchFamily="34" charset="0"/>
              <a:buChar char="•"/>
            </a:pPr>
            <a:r>
              <a:rPr lang="en-GB" b="1" dirty="0" smtClean="0">
                <a:solidFill>
                  <a:srgbClr val="830065"/>
                </a:solidFill>
                <a:latin typeface="Calibri" panose="020F0502020204030204" pitchFamily="34" charset="0"/>
                <a:cs typeface="Calibri" panose="020F0502020204030204" pitchFamily="34" charset="0"/>
              </a:rPr>
              <a:t>Foundations for a great lesson – 5</a:t>
            </a:r>
            <a:r>
              <a:rPr lang="en-GB" b="1" baseline="0" dirty="0" smtClean="0">
                <a:solidFill>
                  <a:srgbClr val="830065"/>
                </a:solidFill>
                <a:latin typeface="Calibri" panose="020F0502020204030204" pitchFamily="34" charset="0"/>
                <a:cs typeface="Calibri" panose="020F0502020204030204" pitchFamily="34" charset="0"/>
              </a:rPr>
              <a:t> minutes</a:t>
            </a:r>
            <a:endParaRPr lang="en-GB" b="1" dirty="0" smtClean="0">
              <a:solidFill>
                <a:srgbClr val="830065"/>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b="1" dirty="0" smtClean="0">
                <a:solidFill>
                  <a:srgbClr val="830065"/>
                </a:solidFill>
                <a:latin typeface="Calibri" panose="020F0502020204030204" pitchFamily="34" charset="0"/>
                <a:cs typeface="Calibri" panose="020F0502020204030204" pitchFamily="34" charset="0"/>
              </a:rPr>
              <a:t>Starter Activity – 5 Minutes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solidFill>
                  <a:srgbClr val="830065"/>
                </a:solidFill>
                <a:latin typeface="Calibri" panose="020F0502020204030204" pitchFamily="34" charset="0"/>
                <a:cs typeface="Calibri" panose="020F0502020204030204" pitchFamily="34" charset="0"/>
              </a:rPr>
              <a:t>Learning Objectives – 1 Minute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solidFill>
                  <a:srgbClr val="830065"/>
                </a:solidFill>
                <a:latin typeface="Calibri" panose="020F0502020204030204" pitchFamily="34" charset="0"/>
                <a:cs typeface="Calibri" panose="020F0502020204030204" pitchFamily="34" charset="0"/>
              </a:rPr>
              <a:t>What</a:t>
            </a:r>
            <a:r>
              <a:rPr lang="en-GB" b="1" baseline="0" dirty="0" smtClean="0">
                <a:solidFill>
                  <a:srgbClr val="830065"/>
                </a:solidFill>
                <a:latin typeface="Calibri" panose="020F0502020204030204" pitchFamily="34" charset="0"/>
                <a:cs typeface="Calibri" panose="020F0502020204030204" pitchFamily="34" charset="0"/>
              </a:rPr>
              <a:t> is alcohol? – 10 Minutes</a:t>
            </a:r>
            <a:endParaRPr lang="en-GB" b="1" dirty="0" smtClean="0">
              <a:solidFill>
                <a:srgbClr val="830065"/>
              </a:solidFill>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solidFill>
                  <a:srgbClr val="830065"/>
                </a:solidFill>
                <a:latin typeface="Calibri" panose="020F0502020204030204" pitchFamily="34" charset="0"/>
                <a:cs typeface="Calibri" panose="020F0502020204030204" pitchFamily="34" charset="0"/>
              </a:rPr>
              <a:t>Higher or</a:t>
            </a:r>
            <a:r>
              <a:rPr lang="en-GB" b="1" baseline="0" dirty="0" smtClean="0">
                <a:solidFill>
                  <a:srgbClr val="830065"/>
                </a:solidFill>
                <a:latin typeface="Calibri" panose="020F0502020204030204" pitchFamily="34" charset="0"/>
                <a:cs typeface="Calibri" panose="020F0502020204030204" pitchFamily="34" charset="0"/>
              </a:rPr>
              <a:t> Lower – 4 Minutes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baseline="0" dirty="0" smtClean="0">
                <a:solidFill>
                  <a:srgbClr val="830065"/>
                </a:solidFill>
                <a:latin typeface="Calibri" panose="020F0502020204030204" pitchFamily="34" charset="0"/>
                <a:cs typeface="Calibri" panose="020F0502020204030204" pitchFamily="34" charset="0"/>
              </a:rPr>
              <a:t>ABV – 3 Minutes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baseline="0" dirty="0" smtClean="0">
                <a:solidFill>
                  <a:srgbClr val="830065"/>
                </a:solidFill>
                <a:latin typeface="Calibri" panose="020F0502020204030204" pitchFamily="34" charset="0"/>
                <a:cs typeface="Calibri" panose="020F0502020204030204" pitchFamily="34" charset="0"/>
              </a:rPr>
              <a:t>Risks of alcohol – 2 Minutes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baseline="0" dirty="0" smtClean="0">
                <a:solidFill>
                  <a:srgbClr val="830065"/>
                </a:solidFill>
                <a:latin typeface="Calibri" panose="020F0502020204030204" pitchFamily="34" charset="0"/>
                <a:cs typeface="Calibri" panose="020F0502020204030204" pitchFamily="34" charset="0"/>
              </a:rPr>
              <a:t>Alcohol Units Video – 5 Minutes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solidFill>
                  <a:srgbClr val="830065"/>
                </a:solidFill>
                <a:latin typeface="Calibri" panose="020F0502020204030204" pitchFamily="34" charset="0"/>
                <a:cs typeface="Calibri" panose="020F0502020204030204" pitchFamily="34" charset="0"/>
              </a:rPr>
              <a:t>Drinking</a:t>
            </a:r>
            <a:r>
              <a:rPr lang="en-GB" b="1" baseline="0" dirty="0" smtClean="0">
                <a:solidFill>
                  <a:srgbClr val="830065"/>
                </a:solidFill>
                <a:latin typeface="Calibri" panose="020F0502020204030204" pitchFamily="34" charset="0"/>
                <a:cs typeface="Calibri" panose="020F0502020204030204" pitchFamily="34" charset="0"/>
              </a:rPr>
              <a:t> Diary Activity – 5 Minutes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smtClean="0">
                <a:solidFill>
                  <a:srgbClr val="830065"/>
                </a:solidFill>
                <a:latin typeface="Calibri" panose="020F0502020204030204" pitchFamily="34" charset="0"/>
                <a:cs typeface="Calibri" panose="020F0502020204030204" pitchFamily="34" charset="0"/>
              </a:rPr>
              <a:t>Make a game of it –</a:t>
            </a:r>
            <a:r>
              <a:rPr lang="en-GB" b="1" baseline="0" dirty="0" smtClean="0">
                <a:solidFill>
                  <a:srgbClr val="830065"/>
                </a:solidFill>
                <a:latin typeface="Calibri" panose="020F0502020204030204" pitchFamily="34" charset="0"/>
                <a:cs typeface="Calibri" panose="020F0502020204030204" pitchFamily="34" charset="0"/>
              </a:rPr>
              <a:t> Main Activity – 15 Minutes</a:t>
            </a:r>
            <a:endParaRPr lang="en-GB" b="1" dirty="0" smtClean="0">
              <a:solidFill>
                <a:srgbClr val="830065"/>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b="1" dirty="0" smtClean="0">
                <a:solidFill>
                  <a:srgbClr val="830065"/>
                </a:solidFill>
                <a:latin typeface="Calibri" panose="020F0502020204030204" pitchFamily="34" charset="0"/>
                <a:cs typeface="Calibri" panose="020F0502020204030204" pitchFamily="34" charset="0"/>
              </a:rPr>
              <a:t>Takeaway From Today! – 5 Minutes</a:t>
            </a:r>
          </a:p>
        </p:txBody>
      </p:sp>
      <p:sp>
        <p:nvSpPr>
          <p:cNvPr id="4" name="Slide Number Placeholder 3"/>
          <p:cNvSpPr>
            <a:spLocks noGrp="1"/>
          </p:cNvSpPr>
          <p:nvPr>
            <p:ph type="sldNum" sz="quarter" idx="10"/>
          </p:nvPr>
        </p:nvSpPr>
        <p:spPr/>
        <p:txBody>
          <a:bodyPr/>
          <a:lstStyle/>
          <a:p>
            <a:fld id="{B13CB0AA-B8B0-A145-9CBA-805239FC99BD}" type="slidenum">
              <a:rPr lang="en-US" smtClean="0"/>
              <a:t>1</a:t>
            </a:fld>
            <a:endParaRPr lang="en-US"/>
          </a:p>
        </p:txBody>
      </p:sp>
    </p:spTree>
    <p:extLst>
      <p:ext uri="{BB962C8B-B14F-4D97-AF65-F5344CB8AC3E}">
        <p14:creationId xmlns:p14="http://schemas.microsoft.com/office/powerpoint/2010/main" val="163959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This can be done as an</a:t>
            </a:r>
            <a:r>
              <a:rPr lang="en-GB" sz="1200" b="0" i="0" u="none" strike="noStrike" kern="1200" baseline="0" dirty="0" smtClean="0">
                <a:solidFill>
                  <a:schemeClr val="tx1"/>
                </a:solidFill>
                <a:effectLst/>
                <a:latin typeface="+mn-lt"/>
                <a:ea typeface="+mn-ea"/>
                <a:cs typeface="+mn-cs"/>
              </a:rPr>
              <a:t> individual task, as a pair or in small groups.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effectLst/>
                <a:latin typeface="+mn-lt"/>
                <a:ea typeface="+mn-ea"/>
                <a:cs typeface="+mn-cs"/>
              </a:rPr>
              <a:t>To factor in differentiation, the teacher could </a:t>
            </a:r>
            <a:r>
              <a:rPr lang="en-GB" sz="1200" b="0" i="0" u="none" strike="noStrike" kern="1200" baseline="0" dirty="0" smtClean="0">
                <a:solidFill>
                  <a:schemeClr val="tx1"/>
                </a:solidFill>
                <a:effectLst/>
                <a:latin typeface="+mn-lt"/>
                <a:ea typeface="+mn-ea"/>
                <a:cs typeface="+mn-cs"/>
              </a:rPr>
              <a:t>provide </a:t>
            </a:r>
            <a:r>
              <a:rPr lang="en-GB" sz="1200" b="0" i="0" u="none" strike="noStrike" kern="1200" baseline="0" dirty="0" smtClean="0">
                <a:solidFill>
                  <a:schemeClr val="tx1"/>
                </a:solidFill>
                <a:effectLst/>
                <a:latin typeface="+mn-lt"/>
                <a:ea typeface="+mn-ea"/>
                <a:cs typeface="+mn-cs"/>
              </a:rPr>
              <a:t>a diary template and a case study and ask pupils to complete the diary</a:t>
            </a:r>
            <a:r>
              <a:rPr lang="en-GB" sz="1200" b="0" i="0" u="none" strike="noStrike" kern="1200" baseline="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effectLst/>
                <a:latin typeface="+mn-lt"/>
                <a:ea typeface="+mn-ea"/>
                <a:cs typeface="+mn-cs"/>
              </a:rPr>
              <a:t>As an extension of this task, ask students to consider different factors that could influence someone’s diary in terms of where/when/ they drink alcohol.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effectLst/>
                <a:latin typeface="+mn-lt"/>
                <a:ea typeface="+mn-ea"/>
                <a:cs typeface="+mn-cs"/>
              </a:rPr>
              <a:t>Ask the group to discuss if they think people living or visiting Blackpool may drink more or less and ask them to explain why they think that is the case. </a:t>
            </a:r>
            <a:r>
              <a:rPr lang="en-GB" sz="1200" b="1" i="0" u="none" strike="noStrike" kern="1200" baseline="0" dirty="0" smtClean="0">
                <a:solidFill>
                  <a:schemeClr val="tx1"/>
                </a:solidFill>
                <a:effectLst/>
                <a:latin typeface="+mn-lt"/>
                <a:ea typeface="+mn-ea"/>
                <a:cs typeface="+mn-cs"/>
              </a:rPr>
              <a:t>The purpose of this is to encourage learners to unpick the fact that many Towns/Cities have more vibrant Night Time Economies and how </a:t>
            </a:r>
            <a:endParaRPr lang="en-GB" sz="1200" b="0" i="0" u="none" strike="noStrike"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13CB0AA-B8B0-A145-9CBA-805239FC99BD}" type="slidenum">
              <a:rPr lang="en-US" smtClean="0"/>
              <a:t>10</a:t>
            </a:fld>
            <a:endParaRPr lang="en-US"/>
          </a:p>
        </p:txBody>
      </p:sp>
    </p:spTree>
    <p:extLst>
      <p:ext uri="{BB962C8B-B14F-4D97-AF65-F5344CB8AC3E}">
        <p14:creationId xmlns:p14="http://schemas.microsoft.com/office/powerpoint/2010/main" val="2501154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teacher can be more specific about the age range if that is deemed more helpful for the class. </a:t>
            </a:r>
          </a:p>
          <a:p>
            <a:endParaRPr lang="en-GB" baseline="0" dirty="0" smtClean="0"/>
          </a:p>
          <a:p>
            <a:r>
              <a:rPr lang="en-GB" baseline="0" dirty="0" smtClean="0"/>
              <a:t>Prompt the group to be as creative as they like.</a:t>
            </a:r>
          </a:p>
          <a:p>
            <a:endParaRPr lang="en-GB" baseline="0" dirty="0" smtClean="0"/>
          </a:p>
          <a:p>
            <a:r>
              <a:rPr lang="en-GB" baseline="0" dirty="0" smtClean="0"/>
              <a:t>The game could be a form of Alcohol Top Trumps with metrics such as cost, strength, number of units in a bottle etc…</a:t>
            </a:r>
          </a:p>
          <a:p>
            <a:endParaRPr lang="en-GB" baseline="0" dirty="0" smtClean="0"/>
          </a:p>
          <a:p>
            <a:r>
              <a:rPr lang="en-GB" baseline="0" dirty="0" smtClean="0"/>
              <a:t>It could be a board game that encourages safe levels of drinking with different scenarios resulting in someone either drinking appropriately or drinking excessive amounts – if the player reaches over 14 units in the game they have to go back to the start.</a:t>
            </a:r>
          </a:p>
          <a:p>
            <a:endParaRPr lang="en-GB" baseline="0" dirty="0" smtClean="0"/>
          </a:p>
          <a:p>
            <a:r>
              <a:rPr lang="en-GB" baseline="0" dirty="0" smtClean="0"/>
              <a:t>It could be developing the script/scenes for a VR game about alcohol.</a:t>
            </a:r>
          </a:p>
        </p:txBody>
      </p:sp>
      <p:sp>
        <p:nvSpPr>
          <p:cNvPr id="4" name="Slide Number Placeholder 3"/>
          <p:cNvSpPr>
            <a:spLocks noGrp="1"/>
          </p:cNvSpPr>
          <p:nvPr>
            <p:ph type="sldNum" sz="quarter" idx="10"/>
          </p:nvPr>
        </p:nvSpPr>
        <p:spPr/>
        <p:txBody>
          <a:bodyPr/>
          <a:lstStyle/>
          <a:p>
            <a:fld id="{B13CB0AA-B8B0-A145-9CBA-805239FC99BD}" type="slidenum">
              <a:rPr lang="en-US" smtClean="0"/>
              <a:t>11</a:t>
            </a:fld>
            <a:endParaRPr lang="en-US"/>
          </a:p>
        </p:txBody>
      </p:sp>
    </p:spTree>
    <p:extLst>
      <p:ext uri="{BB962C8B-B14F-4D97-AF65-F5344CB8AC3E}">
        <p14:creationId xmlns:p14="http://schemas.microsoft.com/office/powerpoint/2010/main" val="2314005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dirty="0" smtClean="0"/>
              <a:t>To</a:t>
            </a:r>
            <a:r>
              <a:rPr lang="en-GB" altLang="en-US" b="0" baseline="0" dirty="0" smtClean="0"/>
              <a:t> bring the lesson to an end, invite each group to share their game ideas to assess the learning and their understanding of alcohol. </a:t>
            </a:r>
          </a:p>
        </p:txBody>
      </p:sp>
      <p:sp>
        <p:nvSpPr>
          <p:cNvPr id="4" name="Slide Number Placeholder 3"/>
          <p:cNvSpPr>
            <a:spLocks noGrp="1"/>
          </p:cNvSpPr>
          <p:nvPr>
            <p:ph type="sldNum" sz="quarter" idx="10"/>
          </p:nvPr>
        </p:nvSpPr>
        <p:spPr/>
        <p:txBody>
          <a:bodyPr/>
          <a:lstStyle/>
          <a:p>
            <a:fld id="{B13CB0AA-B8B0-A145-9CBA-805239FC99BD}" type="slidenum">
              <a:rPr lang="en-US" smtClean="0"/>
              <a:t>12</a:t>
            </a:fld>
            <a:endParaRPr lang="en-US"/>
          </a:p>
        </p:txBody>
      </p:sp>
    </p:spTree>
    <p:extLst>
      <p:ext uri="{BB962C8B-B14F-4D97-AF65-F5344CB8AC3E}">
        <p14:creationId xmlns:p14="http://schemas.microsoft.com/office/powerpoint/2010/main" val="2581701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 information included in this</a:t>
            </a:r>
            <a:r>
              <a:rPr lang="en-GB" baseline="0" dirty="0" smtClean="0"/>
              <a:t> slide including the narration is </a:t>
            </a:r>
            <a:r>
              <a:rPr lang="en-GB" dirty="0" smtClean="0"/>
              <a:t>https://www.drinkaware.co.uk/advice-and-support/underage-drinking/know-the-risks-of-drinking-alcohol-underage </a:t>
            </a:r>
          </a:p>
          <a:p>
            <a:endParaRPr lang="en-GB" baseline="0" dirty="0" smtClean="0"/>
          </a:p>
          <a:p>
            <a:r>
              <a:rPr lang="en-GB" baseline="0" dirty="0" smtClean="0"/>
              <a:t>If someone has symptoms of alcohol poisoning, here are some things you can do to help them and some things you should avoid doing.</a:t>
            </a:r>
          </a:p>
          <a:p>
            <a:endParaRPr lang="en-GB" baseline="0" dirty="0" smtClean="0"/>
          </a:p>
          <a:p>
            <a:r>
              <a:rPr lang="en-GB" baseline="0" dirty="0" smtClean="0"/>
              <a:t>First, things you should do: </a:t>
            </a:r>
          </a:p>
          <a:p>
            <a:endParaRPr lang="en-GB" baseline="0" dirty="0" smtClean="0"/>
          </a:p>
          <a:p>
            <a:r>
              <a:rPr lang="en-US" sz="1200" b="0" i="0" kern="1200" dirty="0" smtClean="0">
                <a:solidFill>
                  <a:schemeClr val="tx1"/>
                </a:solidFill>
                <a:effectLst/>
                <a:latin typeface="+mn-lt"/>
                <a:ea typeface="+mn-ea"/>
                <a:cs typeface="+mn-cs"/>
              </a:rPr>
              <a:t>1. Try to keep them awake and sitting up</a:t>
            </a:r>
          </a:p>
          <a:p>
            <a:r>
              <a:rPr lang="en-US" sz="1200" b="0" i="0" kern="1200" dirty="0" smtClean="0">
                <a:solidFill>
                  <a:schemeClr val="tx1"/>
                </a:solidFill>
                <a:effectLst/>
                <a:latin typeface="+mn-lt"/>
                <a:ea typeface="+mn-ea"/>
                <a:cs typeface="+mn-cs"/>
              </a:rPr>
              <a:t>2. Give them some water (and nothing else), if they can drink it</a:t>
            </a:r>
          </a:p>
          <a:p>
            <a:r>
              <a:rPr lang="en-US" sz="1200" b="0" i="0" kern="1200" dirty="0" smtClean="0">
                <a:solidFill>
                  <a:schemeClr val="tx1"/>
                </a:solidFill>
                <a:effectLst/>
                <a:latin typeface="+mn-lt"/>
                <a:ea typeface="+mn-ea"/>
                <a:cs typeface="+mn-cs"/>
              </a:rPr>
              <a:t>3.</a:t>
            </a:r>
            <a:r>
              <a:rPr lang="en-US" sz="1200" b="0" i="0" kern="1200" baseline="0" dirty="0" smtClean="0">
                <a:solidFill>
                  <a:schemeClr val="tx1"/>
                </a:solidFill>
                <a:effectLst/>
                <a:latin typeface="+mn-lt"/>
                <a:ea typeface="+mn-ea"/>
                <a:cs typeface="+mn-cs"/>
              </a:rPr>
              <a:t> L</a:t>
            </a:r>
            <a:r>
              <a:rPr lang="en-US" sz="1200" b="0" i="0" kern="1200" dirty="0" smtClean="0">
                <a:solidFill>
                  <a:schemeClr val="tx1"/>
                </a:solidFill>
                <a:effectLst/>
                <a:latin typeface="+mn-lt"/>
                <a:ea typeface="+mn-ea"/>
                <a:cs typeface="+mn-cs"/>
              </a:rPr>
              <a:t>ie them on their side in the recovery position if they’ve passed out, and check they’re breathing properly</a:t>
            </a:r>
          </a:p>
          <a:p>
            <a:r>
              <a:rPr lang="en-US" sz="1200" b="0" i="0" kern="1200" dirty="0" smtClean="0">
                <a:solidFill>
                  <a:schemeClr val="tx1"/>
                </a:solidFill>
                <a:effectLst/>
                <a:latin typeface="+mn-lt"/>
                <a:ea typeface="+mn-ea"/>
                <a:cs typeface="+mn-cs"/>
              </a:rPr>
              <a:t>4. Keep them warm</a:t>
            </a:r>
          </a:p>
          <a:p>
            <a:r>
              <a:rPr lang="en-US" sz="1200" b="0" i="0" kern="1200" dirty="0" smtClean="0">
                <a:solidFill>
                  <a:schemeClr val="tx1"/>
                </a:solidFill>
                <a:effectLst/>
                <a:latin typeface="+mn-lt"/>
                <a:ea typeface="+mn-ea"/>
                <a:cs typeface="+mn-cs"/>
              </a:rPr>
              <a:t>5. Stay with them and monitor their symptoms</a:t>
            </a:r>
          </a:p>
          <a:p>
            <a:endParaRPr lang="en-GB" baseline="0" dirty="0" smtClean="0"/>
          </a:p>
          <a:p>
            <a:r>
              <a:rPr lang="en-GB" baseline="0" dirty="0" smtClean="0"/>
              <a:t>What not to do:</a:t>
            </a:r>
          </a:p>
          <a:p>
            <a:endParaRPr lang="en-GB" baseline="0" dirty="0" smtClean="0"/>
          </a:p>
          <a:p>
            <a:r>
              <a:rPr lang="en-US" sz="1200" b="0" i="0" kern="1200" dirty="0" smtClean="0">
                <a:solidFill>
                  <a:schemeClr val="tx1"/>
                </a:solidFill>
                <a:effectLst/>
                <a:latin typeface="+mn-lt"/>
                <a:ea typeface="+mn-ea"/>
                <a:cs typeface="+mn-cs"/>
              </a:rPr>
              <a:t>Never leave someone alone to sleep it off</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 amount of alcohol in someone’s blood continues to rise even when they’ve stopped drinking because the digestive system carries on absorbing alcohol into the bloodstream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Never give them a coffee</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Alcohol dehydrates the body. Coffee will make someone who is already dehydrated even more so – in severe cases this can even cause permanent brain damage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Never make them sick</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Their gag reflex may not be working properly which means they could choke on their vomit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Never walk them around</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Alcohol is a depressant which slows down your brain’s functions and affects your sense of balance. Walking them around might cause accidents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Never put them under a cold shower</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Because moving a person with alcohol poisoning risks causing injury, it’s not a good idea to give them a shower. A cold shower is even worse - alcohol lowers your body temperature, which could lead to hypothermia. The best advice is to put them in the recovery position in the nearest safe place.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Never let them drink more alcohol</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 amount of alcohol in their bloodstream could become dangerously high</a:t>
            </a:r>
          </a:p>
        </p:txBody>
      </p:sp>
      <p:sp>
        <p:nvSpPr>
          <p:cNvPr id="4" name="Slide Number Placeholder 3"/>
          <p:cNvSpPr>
            <a:spLocks noGrp="1"/>
          </p:cNvSpPr>
          <p:nvPr>
            <p:ph type="sldNum" sz="quarter" idx="10"/>
          </p:nvPr>
        </p:nvSpPr>
        <p:spPr/>
        <p:txBody>
          <a:bodyPr/>
          <a:lstStyle/>
          <a:p>
            <a:fld id="{B13CB0AA-B8B0-A145-9CBA-805239FC99BD}" type="slidenum">
              <a:rPr lang="en-US" smtClean="0"/>
              <a:t>13</a:t>
            </a:fld>
            <a:endParaRPr lang="en-US"/>
          </a:p>
        </p:txBody>
      </p:sp>
    </p:spTree>
    <p:extLst>
      <p:ext uri="{BB962C8B-B14F-4D97-AF65-F5344CB8AC3E}">
        <p14:creationId xmlns:p14="http://schemas.microsoft.com/office/powerpoint/2010/main" val="1814504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200" dirty="0" smtClean="0"/>
              <a:t>There is a new Online referral pathway for under 18s and 18-24 year olds and self-referrals. For more information</a:t>
            </a:r>
            <a:r>
              <a:rPr lang="en-US" altLang="en-US" sz="1200" baseline="0" dirty="0" smtClean="0"/>
              <a:t> please review the Adolescent Services image on screen for under 25’s. </a:t>
            </a:r>
            <a:endParaRPr lang="en-US" altLang="en-US" sz="1200" dirty="0" smtClean="0"/>
          </a:p>
          <a:p>
            <a:pPr eaLnBrk="1" hangingPunct="1"/>
            <a:endParaRPr lang="en-US" altLang="en-US" sz="1200" dirty="0" smtClean="0"/>
          </a:p>
          <a:p>
            <a:pPr eaLnBrk="1" hangingPunct="1"/>
            <a:r>
              <a:rPr lang="en-US" altLang="en-US" sz="1200" b="1" dirty="0" smtClean="0"/>
              <a:t>Partner under 18's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t>Link to Blackpool Families Rock Request for Support Hub should be made using the online form</a:t>
            </a:r>
            <a:r>
              <a:rPr lang="en-US" altLang="en-US" sz="1200" baseline="0" dirty="0" smtClean="0"/>
              <a:t> - </a:t>
            </a:r>
            <a:r>
              <a:rPr lang="en-GB" altLang="en-US" sz="1200" b="0" dirty="0" smtClean="0">
                <a:solidFill>
                  <a:schemeClr val="tx1"/>
                </a:solidFill>
                <a:cs typeface="+mn-cs"/>
              </a:rPr>
              <a:t> </a:t>
            </a:r>
            <a:endParaRPr lang="en-US" altLang="en-US" sz="1200" dirty="0" smtClean="0"/>
          </a:p>
          <a:p>
            <a:pPr eaLnBrk="1" hangingPunct="1"/>
            <a:endParaRPr lang="en-US" altLang="en-US" sz="1200" dirty="0" smtClean="0"/>
          </a:p>
          <a:p>
            <a:pPr eaLnBrk="1" hangingPunct="1"/>
            <a:r>
              <a:rPr lang="en-US" altLang="en-US" sz="1200" b="1" dirty="0" smtClean="0"/>
              <a:t>Partner referrals 18-24 years</a:t>
            </a:r>
          </a:p>
          <a:p>
            <a:pPr eaLnBrk="1" hangingPunct="1"/>
            <a:r>
              <a:rPr lang="en-US" altLang="en-US" sz="1200" dirty="0" smtClean="0"/>
              <a:t>www.blackpool.gov.uk/partnerrefer</a:t>
            </a:r>
          </a:p>
          <a:p>
            <a:pPr eaLnBrk="1" hangingPunct="1"/>
            <a:endParaRPr lang="en-US" altLang="en-US" sz="1200" dirty="0" smtClean="0"/>
          </a:p>
          <a:p>
            <a:pPr eaLnBrk="1" hangingPunct="1"/>
            <a:r>
              <a:rPr lang="en-US" altLang="en-US" sz="1200" b="1" dirty="0" smtClean="0"/>
              <a:t>self-refer via</a:t>
            </a:r>
          </a:p>
          <a:p>
            <a:pPr eaLnBrk="1" hangingPunct="1"/>
            <a:r>
              <a:rPr lang="en-US" altLang="en-US" sz="1200" dirty="0" smtClean="0"/>
              <a:t>www.blackpool.gov.uk/selfrefer</a:t>
            </a:r>
          </a:p>
          <a:p>
            <a:pPr eaLnBrk="1" hangingPunct="1"/>
            <a:endParaRPr lang="en-US" altLang="en-US" sz="1200" dirty="0" smtClean="0"/>
          </a:p>
          <a:p>
            <a:pPr eaLnBrk="1" hangingPunct="1"/>
            <a:r>
              <a:rPr lang="en-US" altLang="en-US" sz="1200" b="1" dirty="0" smtClean="0"/>
              <a:t>Horizon</a:t>
            </a:r>
          </a:p>
          <a:p>
            <a:pPr eaLnBrk="1" hangingPunct="1"/>
            <a:r>
              <a:rPr lang="en-GB" altLang="en-US" sz="1200" dirty="0" smtClean="0"/>
              <a:t>Referrals get triaged and allocated a key worker – important that you complete comprehensively! </a:t>
            </a:r>
          </a:p>
          <a:p>
            <a:pPr eaLnBrk="1" hangingPunct="1"/>
            <a:r>
              <a:rPr lang="en-GB" altLang="en-US" sz="1200" dirty="0" smtClean="0"/>
              <a:t>That key worker will make contact over the phone to arrange a convenient time for an assessment. </a:t>
            </a:r>
          </a:p>
          <a:p>
            <a:pPr eaLnBrk="1" hangingPunct="1"/>
            <a:r>
              <a:rPr lang="en-GB" altLang="en-US" sz="1200" dirty="0" smtClean="0"/>
              <a:t>This assessment can now be done over the phone or F2F if requested</a:t>
            </a:r>
          </a:p>
          <a:p>
            <a:pPr eaLnBrk="1" hangingPunct="1"/>
            <a:r>
              <a:rPr lang="en-GB" altLang="en-US" sz="1200" dirty="0" smtClean="0"/>
              <a:t>1:1 sessions</a:t>
            </a:r>
          </a:p>
          <a:p>
            <a:pPr eaLnBrk="1" hangingPunct="1"/>
            <a:r>
              <a:rPr lang="en-GB" altLang="en-US" sz="1200" dirty="0" smtClean="0"/>
              <a:t>Brief intervention sessions ( 5 ways to wellbeing) </a:t>
            </a:r>
          </a:p>
        </p:txBody>
      </p:sp>
      <p:sp>
        <p:nvSpPr>
          <p:cNvPr id="4" name="Slide Number Placeholder 3"/>
          <p:cNvSpPr>
            <a:spLocks noGrp="1"/>
          </p:cNvSpPr>
          <p:nvPr>
            <p:ph type="sldNum" sz="quarter" idx="10"/>
          </p:nvPr>
        </p:nvSpPr>
        <p:spPr/>
        <p:txBody>
          <a:bodyPr/>
          <a:lstStyle/>
          <a:p>
            <a:fld id="{B13CB0AA-B8B0-A145-9CBA-805239FC99BD}" type="slidenum">
              <a:rPr lang="en-US" smtClean="0"/>
              <a:t>14</a:t>
            </a:fld>
            <a:endParaRPr lang="en-US"/>
          </a:p>
        </p:txBody>
      </p:sp>
    </p:spTree>
    <p:extLst>
      <p:ext uri="{BB962C8B-B14F-4D97-AF65-F5344CB8AC3E}">
        <p14:creationId xmlns:p14="http://schemas.microsoft.com/office/powerpoint/2010/main" val="3467599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rgbClr val="830065"/>
                </a:solidFill>
                <a:latin typeface="Calibri" panose="020F0502020204030204" pitchFamily="34" charset="0"/>
                <a:cs typeface="Calibri" panose="020F0502020204030204" pitchFamily="34" charset="0"/>
              </a:rPr>
              <a:t>Boundaries and ground rules keep us safe.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solidFill>
                <a:srgbClr val="830065"/>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rgbClr val="830065"/>
                </a:solidFill>
                <a:latin typeface="Calibri" panose="020F0502020204030204" pitchFamily="34" charset="0"/>
                <a:cs typeface="Calibri" panose="020F0502020204030204" pitchFamily="34" charset="0"/>
              </a:rPr>
              <a:t>Setting these out and revisiting them before we talk about PSHE topics is important.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solidFill>
                <a:srgbClr val="830065"/>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rgbClr val="830065"/>
                </a:solidFill>
                <a:latin typeface="Calibri" panose="020F0502020204030204" pitchFamily="34" charset="0"/>
                <a:cs typeface="Calibri" panose="020F0502020204030204" pitchFamily="34" charset="0"/>
              </a:rPr>
              <a:t>Think about building something, you need solid foundations to do this. Draw a brick wall and write a ground rule that will keep everyone safe.</a:t>
            </a:r>
            <a:r>
              <a:rPr lang="en-GB" b="0" baseline="0" dirty="0" smtClean="0">
                <a:solidFill>
                  <a:srgbClr val="830065"/>
                </a:solidFill>
                <a:latin typeface="Calibri" panose="020F0502020204030204" pitchFamily="34" charset="0"/>
                <a:cs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solidFill>
                <a:srgbClr val="830065"/>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solidFill>
                  <a:srgbClr val="830065"/>
                </a:solidFill>
                <a:latin typeface="Calibri" panose="020F0502020204030204" pitchFamily="34" charset="0"/>
                <a:cs typeface="Calibri" panose="020F0502020204030204" pitchFamily="34" charset="0"/>
              </a:rPr>
              <a:t>Ensure there is agreement among the pupils and re-visit at the beginning of every lesson.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solidFill>
                <a:srgbClr val="830065"/>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baseline="0" dirty="0" smtClean="0">
                <a:solidFill>
                  <a:srgbClr val="830065"/>
                </a:solidFill>
                <a:latin typeface="Calibri" panose="020F0502020204030204" pitchFamily="34" charset="0"/>
                <a:cs typeface="Calibri" panose="020F0502020204030204" pitchFamily="34" charset="0"/>
              </a:rPr>
              <a:t>Note for teachers: Please approach this session and discussions sensitively, particularly when talking about recommended units as some young people will have relatives that drink excessive amounts of alcohol, so emphasise the importance of accessing services/support, which you can find in the briefing or at the end of these slides. </a:t>
            </a:r>
            <a:endParaRPr lang="en-GB" b="1" dirty="0" smtClean="0">
              <a:solidFill>
                <a:srgbClr val="830065"/>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B13CB0AA-B8B0-A145-9CBA-805239FC99BD}" type="slidenum">
              <a:rPr lang="en-US" smtClean="0"/>
              <a:t>2</a:t>
            </a:fld>
            <a:endParaRPr lang="en-US"/>
          </a:p>
        </p:txBody>
      </p:sp>
    </p:spTree>
    <p:extLst>
      <p:ext uri="{BB962C8B-B14F-4D97-AF65-F5344CB8AC3E}">
        <p14:creationId xmlns:p14="http://schemas.microsoft.com/office/powerpoint/2010/main" val="1710149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rgbClr val="830065"/>
                </a:solidFill>
                <a:latin typeface="Calibri" panose="020F0502020204030204" pitchFamily="34" charset="0"/>
                <a:cs typeface="Calibri" panose="020F0502020204030204" pitchFamily="34" charset="0"/>
              </a:rPr>
              <a:t>Encourage pupils to write down everything they know about alcohol as a starter activity before any new knowledge is shared as part of the lesson.</a:t>
            </a:r>
          </a:p>
          <a:p>
            <a:endParaRPr lang="en-GB" b="0" dirty="0" smtClean="0"/>
          </a:p>
          <a:p>
            <a:r>
              <a:rPr lang="en-GB" b="0" dirty="0" smtClean="0"/>
              <a:t>Differentiation</a:t>
            </a:r>
            <a:r>
              <a:rPr lang="en-GB" b="0"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rgbClr val="830065"/>
                </a:solidFill>
                <a:latin typeface="Calibri" panose="020F0502020204030204" pitchFamily="34" charset="0"/>
                <a:cs typeface="Calibri" panose="020F0502020204030204" pitchFamily="34" charset="0"/>
              </a:rPr>
              <a:t>This can be done individually, in pairs or as small groups. If there is limited knowledge around alcohol this could be done as a class discussion with bullet points made about to reflect back on at the end of the lesson.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solidFill>
                <a:srgbClr val="830065"/>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rgbClr val="830065"/>
                </a:solidFill>
                <a:effectLst/>
                <a:latin typeface="Calibri" panose="020F0502020204030204" pitchFamily="34" charset="0"/>
                <a:cs typeface="Calibri" panose="020F0502020204030204" pitchFamily="34" charset="0"/>
              </a:rPr>
              <a:t>Additionally, to encourage discussion you could prompt</a:t>
            </a:r>
            <a:r>
              <a:rPr lang="en-GB" b="0" baseline="0" dirty="0" smtClean="0">
                <a:solidFill>
                  <a:srgbClr val="830065"/>
                </a:solidFill>
                <a:effectLst/>
                <a:latin typeface="Calibri" panose="020F0502020204030204" pitchFamily="34" charset="0"/>
                <a:cs typeface="Calibri" panose="020F0502020204030204" pitchFamily="34" charset="0"/>
              </a:rPr>
              <a:t> the class to think about: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solidFill>
                  <a:srgbClr val="830065"/>
                </a:solidFill>
                <a:effectLst/>
                <a:latin typeface="Calibri" panose="020F0502020204030204" pitchFamily="34" charset="0"/>
                <a:cs typeface="Calibri" panose="020F0502020204030204" pitchFamily="34" charset="0"/>
              </a:rPr>
              <a:t>The different types of alcohol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solidFill>
                  <a:srgbClr val="830065"/>
                </a:solidFill>
                <a:effectLst/>
                <a:latin typeface="Calibri" panose="020F0502020204030204" pitchFamily="34" charset="0"/>
                <a:cs typeface="Calibri" panose="020F0502020204030204" pitchFamily="34" charset="0"/>
              </a:rPr>
              <a:t>How else alcohol is used – in medicine etc…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solidFill>
                  <a:srgbClr val="830065"/>
                </a:solidFill>
                <a:effectLst/>
                <a:latin typeface="Calibri" panose="020F0502020204030204" pitchFamily="34" charset="0"/>
                <a:cs typeface="Calibri" panose="020F0502020204030204" pitchFamily="34" charset="0"/>
              </a:rPr>
              <a:t>Recommended drinking guidelines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solidFill>
                  <a:srgbClr val="830065"/>
                </a:solidFill>
                <a:effectLst/>
                <a:latin typeface="Calibri" panose="020F0502020204030204" pitchFamily="34" charset="0"/>
                <a:cs typeface="Calibri" panose="020F0502020204030204" pitchFamily="34" charset="0"/>
              </a:rPr>
              <a:t>Different strengths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smtClean="0">
                <a:solidFill>
                  <a:srgbClr val="830065"/>
                </a:solidFill>
                <a:effectLst/>
                <a:latin typeface="Calibri" panose="020F0502020204030204" pitchFamily="34" charset="0"/>
                <a:cs typeface="Calibri" panose="020F0502020204030204" pitchFamily="34" charset="0"/>
              </a:rPr>
              <a:t>Law around alcohol – to consume, to purchase etc…</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baseline="0" dirty="0" smtClean="0">
              <a:solidFill>
                <a:srgbClr val="830065"/>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baseline="0" dirty="0" smtClean="0">
                <a:solidFill>
                  <a:srgbClr val="830065"/>
                </a:solidFill>
                <a:effectLst/>
                <a:latin typeface="Calibri" panose="020F0502020204030204" pitchFamily="34" charset="0"/>
                <a:cs typeface="Calibri" panose="020F0502020204030204" pitchFamily="34" charset="0"/>
              </a:rPr>
              <a:t>Facts around Alcohol and Blackpool are available within the Blackpool JSNA - https://www.blackpooljsna.org.uk/Living-and-Working-Well/Healthy-Lifestyles/Alcohol.aspx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baseline="0" dirty="0" smtClean="0">
              <a:solidFill>
                <a:srgbClr val="830065"/>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baseline="0" dirty="0" smtClean="0">
                <a:solidFill>
                  <a:srgbClr val="830065"/>
                </a:solidFill>
                <a:effectLst/>
                <a:latin typeface="Calibri" panose="020F0502020204030204" pitchFamily="34" charset="0"/>
                <a:cs typeface="Calibri" panose="020F0502020204030204" pitchFamily="34" charset="0"/>
              </a:rPr>
              <a:t>Alcohol is the third leading risk factor for death and disability after smoking and obesity. Alcohol has been identified as a causal factor in more than 60 medical conditions including cirrhosis of the liver, heart disease, depression, strokes and a number of cancers.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baseline="0" dirty="0" smtClean="0">
              <a:solidFill>
                <a:srgbClr val="830065"/>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baseline="0" dirty="0" smtClean="0">
                <a:solidFill>
                  <a:srgbClr val="830065"/>
                </a:solidFill>
                <a:effectLst/>
                <a:latin typeface="Calibri" panose="020F0502020204030204" pitchFamily="34" charset="0"/>
                <a:cs typeface="Calibri" panose="020F0502020204030204" pitchFamily="34" charset="0"/>
              </a:rPr>
              <a:t>Blackpool has high levels of alcohol-related harm (health, disorder, violence) for the size of its population.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baseline="0" dirty="0" smtClean="0">
              <a:solidFill>
                <a:srgbClr val="830065"/>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baseline="0" dirty="0" smtClean="0">
              <a:solidFill>
                <a:srgbClr val="830065"/>
              </a:solidFill>
              <a:effectLst/>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B13CB0AA-B8B0-A145-9CBA-805239FC99BD}" type="slidenum">
              <a:rPr lang="en-US" smtClean="0"/>
              <a:t>3</a:t>
            </a:fld>
            <a:endParaRPr lang="en-US"/>
          </a:p>
        </p:txBody>
      </p:sp>
    </p:spTree>
    <p:extLst>
      <p:ext uri="{BB962C8B-B14F-4D97-AF65-F5344CB8AC3E}">
        <p14:creationId xmlns:p14="http://schemas.microsoft.com/office/powerpoint/2010/main" val="2694259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B13CB0AA-B8B0-A145-9CBA-805239FC99BD}" type="slidenum">
              <a:rPr lang="en-US" smtClean="0"/>
              <a:t>4</a:t>
            </a:fld>
            <a:endParaRPr lang="en-US"/>
          </a:p>
        </p:txBody>
      </p:sp>
    </p:spTree>
    <p:extLst>
      <p:ext uri="{BB962C8B-B14F-4D97-AF65-F5344CB8AC3E}">
        <p14:creationId xmlns:p14="http://schemas.microsoft.com/office/powerpoint/2010/main" val="904528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activity can be done as a whole class to save time/resources. Each statement could be displayed on screen or introduced by the teacher to the group. The class can vote on if they think the statement is true or false:</a:t>
            </a:r>
          </a:p>
          <a:p>
            <a:endParaRPr lang="en-GB" baseline="0" dirty="0" smtClean="0"/>
          </a:p>
          <a:p>
            <a:r>
              <a:rPr lang="en-GB" baseline="0" dirty="0" smtClean="0"/>
              <a:t>True statements:</a:t>
            </a:r>
          </a:p>
          <a:p>
            <a:pPr marL="171450" indent="-171450">
              <a:buFont typeface="Arial" panose="020B0604020202020204" pitchFamily="34" charset="0"/>
              <a:buChar char="•"/>
            </a:pPr>
            <a:r>
              <a:rPr lang="en-GB" baseline="0" dirty="0" smtClean="0"/>
              <a:t>Alcohol comes from the chemical Ethanol.</a:t>
            </a:r>
          </a:p>
          <a:p>
            <a:pPr marL="171450" indent="-171450">
              <a:buFont typeface="Arial" panose="020B0604020202020204" pitchFamily="34" charset="0"/>
              <a:buChar char="•"/>
            </a:pPr>
            <a:r>
              <a:rPr lang="en-GB" baseline="0" dirty="0" smtClean="0"/>
              <a:t>Ethanol is also be used in medicines and domestic cleaning products.</a:t>
            </a:r>
          </a:p>
          <a:p>
            <a:pPr marL="171450" indent="-171450">
              <a:buFont typeface="Arial" panose="020B0604020202020204" pitchFamily="34" charset="0"/>
              <a:buChar char="•"/>
            </a:pPr>
            <a:r>
              <a:rPr lang="en-GB" baseline="0" dirty="0" smtClean="0"/>
              <a:t>It is illegal to give a child alcohol if they are under the age of 5. </a:t>
            </a:r>
          </a:p>
          <a:p>
            <a:pPr marL="171450" indent="-171450">
              <a:buFont typeface="Arial" panose="020B0604020202020204" pitchFamily="34" charset="0"/>
              <a:buChar char="•"/>
            </a:pPr>
            <a:r>
              <a:rPr lang="en-GB" baseline="0" dirty="0" smtClean="0"/>
              <a:t>If you are aged 16 or 17 and are accompanied by an adult, you can drink </a:t>
            </a:r>
            <a:r>
              <a:rPr lang="en-GB" b="1" baseline="0" dirty="0" smtClean="0"/>
              <a:t>(but not buy) </a:t>
            </a:r>
            <a:r>
              <a:rPr lang="en-GB" b="0" baseline="0" dirty="0" smtClean="0"/>
              <a:t>beer, wine or cider with a meal. </a:t>
            </a:r>
          </a:p>
          <a:p>
            <a:pPr marL="171450" indent="-171450">
              <a:buFont typeface="Arial" panose="020B0604020202020204" pitchFamily="34" charset="0"/>
              <a:buChar char="•"/>
            </a:pPr>
            <a:r>
              <a:rPr lang="en-GB" b="0" baseline="0" dirty="0" smtClean="0"/>
              <a:t>Alcohol was banned across America (Prohibition) from 1920 – 1933. </a:t>
            </a:r>
            <a:endParaRPr lang="en-GB" baseline="0" dirty="0" smtClean="0"/>
          </a:p>
          <a:p>
            <a:endParaRPr lang="en-GB" baseline="0" dirty="0" smtClean="0"/>
          </a:p>
          <a:p>
            <a:r>
              <a:rPr lang="en-GB" baseline="0" dirty="0" smtClean="0"/>
              <a:t>False statements:</a:t>
            </a:r>
          </a:p>
          <a:p>
            <a:pPr marL="171450" indent="-171450">
              <a:buFont typeface="Arial" panose="020B0604020202020204" pitchFamily="34" charset="0"/>
              <a:buChar char="•"/>
            </a:pPr>
            <a:r>
              <a:rPr lang="en-GB" baseline="0" dirty="0" smtClean="0"/>
              <a:t>Alcohol affects everyone in the same way.</a:t>
            </a:r>
          </a:p>
          <a:p>
            <a:pPr marL="171450" indent="-171450">
              <a:buFont typeface="Arial" panose="020B0604020202020204" pitchFamily="34" charset="0"/>
              <a:buChar char="•"/>
            </a:pPr>
            <a:r>
              <a:rPr lang="en-GB" baseline="0" dirty="0" smtClean="0"/>
              <a:t>All alcoholic drinks are the same strength. </a:t>
            </a:r>
          </a:p>
          <a:p>
            <a:pPr marL="171450" indent="-171450">
              <a:buFont typeface="Arial" panose="020B0604020202020204" pitchFamily="34" charset="0"/>
              <a:buChar char="•"/>
            </a:pPr>
            <a:r>
              <a:rPr lang="en-GB" baseline="0" dirty="0" smtClean="0"/>
              <a:t>It is legal for someone to buy alcohol for anyone under the age of 18 in England.</a:t>
            </a:r>
          </a:p>
          <a:p>
            <a:pPr marL="171450" indent="-171450">
              <a:buFont typeface="Arial" panose="020B0604020202020204" pitchFamily="34" charset="0"/>
              <a:buChar char="•"/>
            </a:pPr>
            <a:r>
              <a:rPr lang="en-GB" baseline="0" dirty="0" smtClean="0"/>
              <a:t>Every country has the same laws relating to alcohol. </a:t>
            </a:r>
          </a:p>
          <a:p>
            <a:pPr marL="171450" indent="-171450">
              <a:buFont typeface="Arial" panose="020B0604020202020204" pitchFamily="34" charset="0"/>
              <a:buChar char="•"/>
            </a:pPr>
            <a:r>
              <a:rPr lang="en-GB" baseline="0" dirty="0" smtClean="0"/>
              <a:t>Recommended units per week in the UK are different for men and women – False now, although it used to vary for men and women. </a:t>
            </a:r>
          </a:p>
        </p:txBody>
      </p:sp>
      <p:sp>
        <p:nvSpPr>
          <p:cNvPr id="4" name="Slide Number Placeholder 3"/>
          <p:cNvSpPr>
            <a:spLocks noGrp="1"/>
          </p:cNvSpPr>
          <p:nvPr>
            <p:ph type="sldNum" sz="quarter" idx="10"/>
          </p:nvPr>
        </p:nvSpPr>
        <p:spPr/>
        <p:txBody>
          <a:bodyPr/>
          <a:lstStyle/>
          <a:p>
            <a:fld id="{B13CB0AA-B8B0-A145-9CBA-805239FC99BD}" type="slidenum">
              <a:rPr lang="en-US" smtClean="0"/>
              <a:t>5</a:t>
            </a:fld>
            <a:endParaRPr lang="en-US"/>
          </a:p>
        </p:txBody>
      </p:sp>
    </p:spTree>
    <p:extLst>
      <p:ext uri="{BB962C8B-B14F-4D97-AF65-F5344CB8AC3E}">
        <p14:creationId xmlns:p14="http://schemas.microsoft.com/office/powerpoint/2010/main" val="2060969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Use the images and explanation of ABV% and Units in slide 7 to develop this slide – ask the young people to say which drink and portion size is higher or lower than the previous drink.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13CB0AA-B8B0-A145-9CBA-805239FC99BD}" type="slidenum">
              <a:rPr lang="en-US" smtClean="0"/>
              <a:t>6</a:t>
            </a:fld>
            <a:endParaRPr lang="en-US"/>
          </a:p>
        </p:txBody>
      </p:sp>
    </p:spTree>
    <p:extLst>
      <p:ext uri="{BB962C8B-B14F-4D97-AF65-F5344CB8AC3E}">
        <p14:creationId xmlns:p14="http://schemas.microsoft.com/office/powerpoint/2010/main" val="343166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rgbClr val="830065"/>
                </a:solidFill>
                <a:latin typeface="Calibri" panose="020F0502020204030204" pitchFamily="34" charset="0"/>
                <a:cs typeface="Calibri" panose="020F0502020204030204" pitchFamily="34" charset="0"/>
              </a:rPr>
              <a:t>Alcohol varies in its strength. This means that having the same measurement of an alcoholic drink does not mean that it has the same amount of alcohol within it. </a:t>
            </a:r>
            <a:endParaRPr lang="en-GB" b="0" baseline="0" dirty="0" smtClean="0"/>
          </a:p>
          <a:p>
            <a:endParaRPr lang="en-GB" baseline="0" dirty="0" smtClean="0"/>
          </a:p>
          <a:p>
            <a:r>
              <a:rPr lang="en-GB" baseline="0" dirty="0" smtClean="0"/>
              <a:t>Staff should explore this with pupils to support them to understand the different strengths of the various types of alcohol available. </a:t>
            </a:r>
          </a:p>
        </p:txBody>
      </p:sp>
      <p:sp>
        <p:nvSpPr>
          <p:cNvPr id="4" name="Slide Number Placeholder 3"/>
          <p:cNvSpPr>
            <a:spLocks noGrp="1"/>
          </p:cNvSpPr>
          <p:nvPr>
            <p:ph type="sldNum" sz="quarter" idx="10"/>
          </p:nvPr>
        </p:nvSpPr>
        <p:spPr/>
        <p:txBody>
          <a:bodyPr/>
          <a:lstStyle/>
          <a:p>
            <a:fld id="{B13CB0AA-B8B0-A145-9CBA-805239FC99BD}" type="slidenum">
              <a:rPr lang="en-US" smtClean="0"/>
              <a:t>7</a:t>
            </a:fld>
            <a:endParaRPr lang="en-US"/>
          </a:p>
        </p:txBody>
      </p:sp>
    </p:spTree>
    <p:extLst>
      <p:ext uri="{BB962C8B-B14F-4D97-AF65-F5344CB8AC3E}">
        <p14:creationId xmlns:p14="http://schemas.microsoft.com/office/powerpoint/2010/main" val="8314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solidFill>
                  <a:srgbClr val="830065"/>
                </a:solidFill>
                <a:latin typeface="Calibri" panose="020F0502020204030204" pitchFamily="34" charset="0"/>
                <a:cs typeface="Calibri" panose="020F0502020204030204" pitchFamily="34" charset="0"/>
              </a:rPr>
              <a:t>Load this video from the NHS on alcohol units - https://www.youtube.com/watch?v=OeX0Fz0Xza4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Once the group have watched the video, introduce them to the following website - https://alcoholchange.org.uk/alcohol-facts/interactive-tools/unit-calculator. Explore this with the pupils to support their understanding as they will use this later. </a:t>
            </a:r>
          </a:p>
        </p:txBody>
      </p:sp>
      <p:sp>
        <p:nvSpPr>
          <p:cNvPr id="4" name="Slide Number Placeholder 3"/>
          <p:cNvSpPr>
            <a:spLocks noGrp="1"/>
          </p:cNvSpPr>
          <p:nvPr>
            <p:ph type="sldNum" sz="quarter" idx="10"/>
          </p:nvPr>
        </p:nvSpPr>
        <p:spPr/>
        <p:txBody>
          <a:bodyPr/>
          <a:lstStyle/>
          <a:p>
            <a:fld id="{B13CB0AA-B8B0-A145-9CBA-805239FC99BD}" type="slidenum">
              <a:rPr lang="en-US" smtClean="0"/>
              <a:t>8</a:t>
            </a:fld>
            <a:endParaRPr lang="en-US"/>
          </a:p>
        </p:txBody>
      </p:sp>
    </p:spTree>
    <p:extLst>
      <p:ext uri="{BB962C8B-B14F-4D97-AF65-F5344CB8AC3E}">
        <p14:creationId xmlns:p14="http://schemas.microsoft.com/office/powerpoint/2010/main" val="716882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a:t>
            </a:r>
            <a:r>
              <a:rPr lang="en-GB" baseline="0" dirty="0" smtClean="0"/>
              <a:t> pupils to watch this video to inform learning for the main activity later in the lesson. </a:t>
            </a:r>
          </a:p>
          <a:p>
            <a:r>
              <a:rPr lang="en-GB" dirty="0" smtClean="0"/>
              <a:t>Link to YouTube video: https://www.youtube.com/watch?v=g1Ecg6N1jks </a:t>
            </a:r>
          </a:p>
          <a:p>
            <a:endParaRPr lang="en-GB" dirty="0" smtClean="0"/>
          </a:p>
          <a:p>
            <a:r>
              <a:rPr lang="en-GB" dirty="0" smtClean="0"/>
              <a:t>Use</a:t>
            </a:r>
            <a:r>
              <a:rPr lang="en-GB" baseline="0" dirty="0" smtClean="0"/>
              <a:t> this opportunity to promote Blackpool ADASH team to young people if they had any concerns around their own, or alcohol use of peers and friends. </a:t>
            </a:r>
            <a:endParaRPr lang="en-GB" dirty="0" smtClean="0"/>
          </a:p>
        </p:txBody>
      </p:sp>
      <p:sp>
        <p:nvSpPr>
          <p:cNvPr id="4" name="Slide Number Placeholder 3"/>
          <p:cNvSpPr>
            <a:spLocks noGrp="1"/>
          </p:cNvSpPr>
          <p:nvPr>
            <p:ph type="sldNum" sz="quarter" idx="10"/>
          </p:nvPr>
        </p:nvSpPr>
        <p:spPr/>
        <p:txBody>
          <a:bodyPr/>
          <a:lstStyle/>
          <a:p>
            <a:fld id="{B13CB0AA-B8B0-A145-9CBA-805239FC99BD}" type="slidenum">
              <a:rPr lang="en-US" smtClean="0"/>
              <a:t>9</a:t>
            </a:fld>
            <a:endParaRPr lang="en-US"/>
          </a:p>
        </p:txBody>
      </p:sp>
    </p:spTree>
    <p:extLst>
      <p:ext uri="{BB962C8B-B14F-4D97-AF65-F5344CB8AC3E}">
        <p14:creationId xmlns:p14="http://schemas.microsoft.com/office/powerpoint/2010/main" val="2467671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7381" y="476672"/>
            <a:ext cx="11233248" cy="5143078"/>
          </a:xfrm>
          <a:prstGeom prst="rect">
            <a:avLst/>
          </a:prstGeom>
        </p:spPr>
        <p:txBody>
          <a:bodyPr anchor="ctr"/>
          <a:lstStyle>
            <a:lvl1pPr marL="0" indent="0" algn="l">
              <a:buNone/>
              <a:defRPr sz="6000" b="1">
                <a:solidFill>
                  <a:srgbClr val="8700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238413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 COLUMN SLIDE">
    <p:spTree>
      <p:nvGrpSpPr>
        <p:cNvPr id="1" name=""/>
        <p:cNvGrpSpPr/>
        <p:nvPr/>
      </p:nvGrpSpPr>
      <p:grpSpPr>
        <a:xfrm>
          <a:off x="0" y="0"/>
          <a:ext cx="0" cy="0"/>
          <a:chOff x="0" y="0"/>
          <a:chExt cx="0" cy="0"/>
        </a:xfrm>
      </p:grpSpPr>
      <p:sp>
        <p:nvSpPr>
          <p:cNvPr id="3" name="Content Placeholder 4"/>
          <p:cNvSpPr>
            <a:spLocks noGrp="1"/>
          </p:cNvSpPr>
          <p:nvPr>
            <p:ph sz="half" idx="2"/>
          </p:nvPr>
        </p:nvSpPr>
        <p:spPr>
          <a:xfrm>
            <a:off x="6197600" y="1738860"/>
            <a:ext cx="5384800" cy="4354510"/>
          </a:xfrm>
          <a:prstGeom prst="rect">
            <a:avLst/>
          </a:prstGeom>
        </p:spPr>
        <p:txBody>
          <a:bodyPr/>
          <a:lstStyle>
            <a:lvl1pPr marL="0" indent="0">
              <a:buNone/>
              <a:defRPr sz="1800" b="0">
                <a:solidFill>
                  <a:srgbClr val="002D47"/>
                </a:solidFill>
              </a:defRPr>
            </a:lvl1pPr>
          </a:lstStyle>
          <a:p>
            <a:pPr lvl="0"/>
            <a:r>
              <a:rPr lang="en-GB"/>
              <a:t>Click to edit Master text styles</a:t>
            </a:r>
          </a:p>
          <a:p>
            <a:pPr lvl="1"/>
            <a:r>
              <a:rPr lang="en-GB"/>
              <a:t>Second level</a:t>
            </a:r>
          </a:p>
          <a:p>
            <a:pPr lvl="2"/>
            <a:r>
              <a:rPr lang="en-GB"/>
              <a:t>Third level</a:t>
            </a:r>
          </a:p>
          <a:p>
            <a:pPr lvl="3"/>
            <a:r>
              <a:rPr lang="en-GB"/>
              <a:t>Fourth level</a:t>
            </a:r>
          </a:p>
        </p:txBody>
      </p:sp>
      <p:sp>
        <p:nvSpPr>
          <p:cNvPr id="4" name="Content Placeholder 3"/>
          <p:cNvSpPr>
            <a:spLocks noGrp="1"/>
          </p:cNvSpPr>
          <p:nvPr>
            <p:ph sz="half" idx="1"/>
          </p:nvPr>
        </p:nvSpPr>
        <p:spPr>
          <a:xfrm>
            <a:off x="609600" y="1738860"/>
            <a:ext cx="5384800" cy="4354510"/>
          </a:xfrm>
          <a:prstGeom prst="rect">
            <a:avLst/>
          </a:prstGeom>
        </p:spPr>
        <p:txBody>
          <a:bodyPr/>
          <a:lstStyle>
            <a:lvl1pPr marL="0" indent="0">
              <a:buNone/>
              <a:defRPr sz="1800" b="0" baseline="0">
                <a:solidFill>
                  <a:srgbClr val="002D47"/>
                </a:solidFill>
              </a:defRPr>
            </a:lvl1pPr>
          </a:lstStyle>
          <a:p>
            <a:pPr lvl="0"/>
            <a:r>
              <a:rPr lang="en-GB"/>
              <a:t>Click to edit Master text styles</a:t>
            </a:r>
          </a:p>
        </p:txBody>
      </p:sp>
      <p:sp>
        <p:nvSpPr>
          <p:cNvPr id="5" name="Title 1"/>
          <p:cNvSpPr>
            <a:spLocks noGrp="1"/>
          </p:cNvSpPr>
          <p:nvPr>
            <p:ph type="title"/>
          </p:nvPr>
        </p:nvSpPr>
        <p:spPr>
          <a:xfrm>
            <a:off x="590727" y="923510"/>
            <a:ext cx="10978035" cy="633230"/>
          </a:xfrm>
          <a:prstGeom prst="rect">
            <a:avLst/>
          </a:prstGeom>
        </p:spPr>
        <p:txBody>
          <a:bodyPr/>
          <a:lstStyle>
            <a:lvl1pPr algn="l">
              <a:defRPr sz="2400" b="1">
                <a:solidFill>
                  <a:srgbClr val="87005B"/>
                </a:solidFill>
              </a:defRPr>
            </a:lvl1pPr>
          </a:lstStyle>
          <a:p>
            <a:r>
              <a:rPr lang="en-GB"/>
              <a:t>Click to edit Master title style</a:t>
            </a:r>
            <a:endParaRPr lang="en-GB" dirty="0"/>
          </a:p>
        </p:txBody>
      </p:sp>
    </p:spTree>
    <p:extLst>
      <p:ext uri="{BB962C8B-B14F-4D97-AF65-F5344CB8AC3E}">
        <p14:creationId xmlns:p14="http://schemas.microsoft.com/office/powerpoint/2010/main" val="3250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EY FACT SLIDE">
    <p:spTree>
      <p:nvGrpSpPr>
        <p:cNvPr id="1" name=""/>
        <p:cNvGrpSpPr/>
        <p:nvPr/>
      </p:nvGrpSpPr>
      <p:grpSpPr>
        <a:xfrm>
          <a:off x="0" y="0"/>
          <a:ext cx="0" cy="0"/>
          <a:chOff x="0" y="0"/>
          <a:chExt cx="0" cy="0"/>
        </a:xfrm>
      </p:grpSpPr>
      <p:sp>
        <p:nvSpPr>
          <p:cNvPr id="2" name="Title 1"/>
          <p:cNvSpPr>
            <a:spLocks noGrp="1"/>
          </p:cNvSpPr>
          <p:nvPr>
            <p:ph type="title"/>
          </p:nvPr>
        </p:nvSpPr>
        <p:spPr>
          <a:xfrm>
            <a:off x="590727" y="923510"/>
            <a:ext cx="10978035" cy="633230"/>
          </a:xfrm>
          <a:prstGeom prst="rect">
            <a:avLst/>
          </a:prstGeom>
        </p:spPr>
        <p:txBody>
          <a:bodyPr/>
          <a:lstStyle>
            <a:lvl1pPr algn="l">
              <a:defRPr sz="2400" b="1">
                <a:solidFill>
                  <a:srgbClr val="87005B"/>
                </a:solidFill>
              </a:defRPr>
            </a:lvl1pPr>
          </a:lstStyle>
          <a:p>
            <a:r>
              <a:rPr lang="en-GB"/>
              <a:t>Click to edit Master title style</a:t>
            </a:r>
            <a:endParaRPr lang="en-GB" dirty="0"/>
          </a:p>
        </p:txBody>
      </p:sp>
      <p:sp>
        <p:nvSpPr>
          <p:cNvPr id="5" name="Content Placeholder 3"/>
          <p:cNvSpPr>
            <a:spLocks noGrp="1"/>
          </p:cNvSpPr>
          <p:nvPr>
            <p:ph sz="half" idx="1"/>
          </p:nvPr>
        </p:nvSpPr>
        <p:spPr>
          <a:xfrm>
            <a:off x="623240" y="1738860"/>
            <a:ext cx="10945520" cy="4282500"/>
          </a:xfrm>
          <a:prstGeom prst="rect">
            <a:avLst/>
          </a:prstGeom>
        </p:spPr>
        <p:txBody>
          <a:bodyPr anchor="ctr"/>
          <a:lstStyle>
            <a:lvl1pPr marL="0" indent="0">
              <a:buNone/>
              <a:defRPr sz="6000" b="1" baseline="0">
                <a:solidFill>
                  <a:srgbClr val="87005B"/>
                </a:solidFill>
              </a:defRPr>
            </a:lvl1pPr>
          </a:lstStyle>
          <a:p>
            <a:pPr lvl="0"/>
            <a:r>
              <a:rPr lang="en-GB"/>
              <a:t>Click to edit Master text styles</a:t>
            </a:r>
          </a:p>
        </p:txBody>
      </p:sp>
    </p:spTree>
    <p:extLst>
      <p:ext uri="{BB962C8B-B14F-4D97-AF65-F5344CB8AC3E}">
        <p14:creationId xmlns:p14="http://schemas.microsoft.com/office/powerpoint/2010/main" val="2152093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7381" y="476672"/>
            <a:ext cx="11233248" cy="5143078"/>
          </a:xfrm>
          <a:prstGeom prst="rect">
            <a:avLst/>
          </a:prstGeom>
        </p:spPr>
        <p:txBody>
          <a:bodyPr anchor="ctr"/>
          <a:lstStyle>
            <a:lvl1pPr marL="0" indent="0" algn="l">
              <a:buNone/>
              <a:defRPr sz="6000" b="1">
                <a:solidFill>
                  <a:srgbClr val="8700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287319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7381" y="476672"/>
            <a:ext cx="11233248" cy="5143078"/>
          </a:xfrm>
          <a:prstGeom prst="rect">
            <a:avLst/>
          </a:prstGeom>
        </p:spPr>
        <p:txBody>
          <a:bodyPr anchor="ctr"/>
          <a:lstStyle>
            <a:lvl1pPr marL="0" indent="0" algn="l">
              <a:buNone/>
              <a:defRPr sz="6000" b="1">
                <a:solidFill>
                  <a:srgbClr val="8700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351750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2 COLUMN SLIDE">
    <p:spTree>
      <p:nvGrpSpPr>
        <p:cNvPr id="1" name=""/>
        <p:cNvGrpSpPr/>
        <p:nvPr/>
      </p:nvGrpSpPr>
      <p:grpSpPr>
        <a:xfrm>
          <a:off x="0" y="0"/>
          <a:ext cx="0" cy="0"/>
          <a:chOff x="0" y="0"/>
          <a:chExt cx="0" cy="0"/>
        </a:xfrm>
      </p:grpSpPr>
      <p:sp>
        <p:nvSpPr>
          <p:cNvPr id="3" name="Content Placeholder 4"/>
          <p:cNvSpPr>
            <a:spLocks noGrp="1"/>
          </p:cNvSpPr>
          <p:nvPr>
            <p:ph sz="half" idx="2"/>
          </p:nvPr>
        </p:nvSpPr>
        <p:spPr>
          <a:xfrm>
            <a:off x="6197600" y="1738860"/>
            <a:ext cx="5384800" cy="4354510"/>
          </a:xfrm>
          <a:prstGeom prst="rect">
            <a:avLst/>
          </a:prstGeom>
        </p:spPr>
        <p:txBody>
          <a:bodyPr/>
          <a:lstStyle>
            <a:lvl1pPr marL="0" indent="0">
              <a:buNone/>
              <a:defRPr sz="1800" b="0">
                <a:solidFill>
                  <a:srgbClr val="002D47"/>
                </a:solidFill>
              </a:defRPr>
            </a:lvl1pPr>
          </a:lstStyle>
          <a:p>
            <a:pPr lvl="0"/>
            <a:r>
              <a:rPr lang="en-GB"/>
              <a:t>Click to edit Master text styles</a:t>
            </a:r>
          </a:p>
          <a:p>
            <a:pPr lvl="1"/>
            <a:r>
              <a:rPr lang="en-GB"/>
              <a:t>Second level</a:t>
            </a:r>
          </a:p>
          <a:p>
            <a:pPr lvl="2"/>
            <a:r>
              <a:rPr lang="en-GB"/>
              <a:t>Third level</a:t>
            </a:r>
          </a:p>
          <a:p>
            <a:pPr lvl="3"/>
            <a:r>
              <a:rPr lang="en-GB"/>
              <a:t>Fourth level</a:t>
            </a:r>
          </a:p>
        </p:txBody>
      </p:sp>
      <p:sp>
        <p:nvSpPr>
          <p:cNvPr id="4" name="Content Placeholder 3"/>
          <p:cNvSpPr>
            <a:spLocks noGrp="1"/>
          </p:cNvSpPr>
          <p:nvPr>
            <p:ph sz="half" idx="1"/>
          </p:nvPr>
        </p:nvSpPr>
        <p:spPr>
          <a:xfrm>
            <a:off x="609600" y="1738860"/>
            <a:ext cx="5384800" cy="4354510"/>
          </a:xfrm>
          <a:prstGeom prst="rect">
            <a:avLst/>
          </a:prstGeom>
        </p:spPr>
        <p:txBody>
          <a:bodyPr/>
          <a:lstStyle>
            <a:lvl1pPr marL="0" indent="0">
              <a:buNone/>
              <a:defRPr sz="1800" b="0" baseline="0">
                <a:solidFill>
                  <a:srgbClr val="002D47"/>
                </a:solidFill>
              </a:defRPr>
            </a:lvl1pPr>
          </a:lstStyle>
          <a:p>
            <a:pPr lvl="0"/>
            <a:r>
              <a:rPr lang="en-GB"/>
              <a:t>Click to edit Master text styles</a:t>
            </a:r>
          </a:p>
        </p:txBody>
      </p:sp>
      <p:sp>
        <p:nvSpPr>
          <p:cNvPr id="5" name="Title 1"/>
          <p:cNvSpPr>
            <a:spLocks noGrp="1"/>
          </p:cNvSpPr>
          <p:nvPr>
            <p:ph type="title"/>
          </p:nvPr>
        </p:nvSpPr>
        <p:spPr>
          <a:xfrm>
            <a:off x="590727" y="923510"/>
            <a:ext cx="10978035" cy="633230"/>
          </a:xfrm>
          <a:prstGeom prst="rect">
            <a:avLst/>
          </a:prstGeom>
        </p:spPr>
        <p:txBody>
          <a:bodyPr/>
          <a:lstStyle>
            <a:lvl1pPr algn="l">
              <a:defRPr sz="2400" b="1">
                <a:solidFill>
                  <a:srgbClr val="87005B"/>
                </a:solidFill>
              </a:defRPr>
            </a:lvl1pPr>
          </a:lstStyle>
          <a:p>
            <a:r>
              <a:rPr lang="en-GB"/>
              <a:t>Click to edit Master title style</a:t>
            </a:r>
            <a:endParaRPr lang="en-GB" dirty="0"/>
          </a:p>
        </p:txBody>
      </p:sp>
    </p:spTree>
    <p:extLst>
      <p:ext uri="{BB962C8B-B14F-4D97-AF65-F5344CB8AC3E}">
        <p14:creationId xmlns:p14="http://schemas.microsoft.com/office/powerpoint/2010/main" val="4101733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DIAGRAM / IMAGE SLIDE">
    <p:spTree>
      <p:nvGrpSpPr>
        <p:cNvPr id="1" name=""/>
        <p:cNvGrpSpPr/>
        <p:nvPr/>
      </p:nvGrpSpPr>
      <p:grpSpPr>
        <a:xfrm>
          <a:off x="0" y="0"/>
          <a:ext cx="0" cy="0"/>
          <a:chOff x="0" y="0"/>
          <a:chExt cx="0" cy="0"/>
        </a:xfrm>
      </p:grpSpPr>
      <p:sp>
        <p:nvSpPr>
          <p:cNvPr id="2" name="Title 1"/>
          <p:cNvSpPr>
            <a:spLocks noGrp="1"/>
          </p:cNvSpPr>
          <p:nvPr>
            <p:ph type="title"/>
          </p:nvPr>
        </p:nvSpPr>
        <p:spPr>
          <a:xfrm>
            <a:off x="590727" y="923510"/>
            <a:ext cx="10978035" cy="633230"/>
          </a:xfrm>
          <a:prstGeom prst="rect">
            <a:avLst/>
          </a:prstGeom>
        </p:spPr>
        <p:txBody>
          <a:bodyPr/>
          <a:lstStyle>
            <a:lvl1pPr algn="l">
              <a:defRPr sz="2400" b="1">
                <a:solidFill>
                  <a:srgbClr val="87005B"/>
                </a:solidFill>
              </a:defRPr>
            </a:lvl1pPr>
          </a:lstStyle>
          <a:p>
            <a:r>
              <a:rPr lang="en-GB"/>
              <a:t>Click to edit Master title style</a:t>
            </a:r>
            <a:endParaRPr lang="en-GB" dirty="0"/>
          </a:p>
        </p:txBody>
      </p:sp>
      <p:sp>
        <p:nvSpPr>
          <p:cNvPr id="5" name="Content Placeholder 3"/>
          <p:cNvSpPr>
            <a:spLocks noGrp="1"/>
          </p:cNvSpPr>
          <p:nvPr>
            <p:ph sz="half" idx="1"/>
          </p:nvPr>
        </p:nvSpPr>
        <p:spPr>
          <a:xfrm>
            <a:off x="623240" y="1738860"/>
            <a:ext cx="10945520" cy="538012"/>
          </a:xfrm>
          <a:prstGeom prst="rect">
            <a:avLst/>
          </a:prstGeom>
        </p:spPr>
        <p:txBody>
          <a:bodyPr anchor="ctr"/>
          <a:lstStyle>
            <a:lvl1pPr marL="0" indent="0">
              <a:buNone/>
              <a:defRPr sz="1800" b="1" baseline="0">
                <a:solidFill>
                  <a:srgbClr val="87005B"/>
                </a:solidFill>
              </a:defRPr>
            </a:lvl1pPr>
          </a:lstStyle>
          <a:p>
            <a:pPr lvl="0"/>
            <a:r>
              <a:rPr lang="en-GB"/>
              <a:t>Click to edit Master text styles</a:t>
            </a:r>
          </a:p>
        </p:txBody>
      </p:sp>
    </p:spTree>
    <p:extLst>
      <p:ext uri="{BB962C8B-B14F-4D97-AF65-F5344CB8AC3E}">
        <p14:creationId xmlns:p14="http://schemas.microsoft.com/office/powerpoint/2010/main" val="2584378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4" r:id="rId1"/>
    <p:sldLayoutId id="2147483666" r:id="rId2"/>
    <p:sldLayoutId id="2147483662" r:id="rId3"/>
    <p:sldLayoutId id="2147483665" r:id="rId4"/>
    <p:sldLayoutId id="2147483680" r:id="rId5"/>
    <p:sldLayoutId id="2147483681" r:id="rId6"/>
    <p:sldLayoutId id="2147483682" r:id="rId7"/>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selfservice.blackpool.gov.uk/SS/renderform?t=1207&amp;k=AED2F46D80DC03E13E2752C58EC43C73EA657D07" TargetMode="External"/><Relationship Id="rId7" Type="http://schemas.openxmlformats.org/officeDocument/2006/relationships/hyperlink" Target="https://www.horizonblackpool.uk/lighthous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healthierblackpool.co.uk/drinkless/" TargetMode="External"/><Relationship Id="rId5" Type="http://schemas.openxmlformats.org/officeDocument/2006/relationships/hyperlink" Target="https://www.blackpool.gov.uk/Residents/Health-and-social-care/Children-and-families/Forms/Adolescent-service-self-referral-form.aspx" TargetMode="External"/><Relationship Id="rId4" Type="http://schemas.openxmlformats.org/officeDocument/2006/relationships/hyperlink" Target="https://www.blackpool.gov.uk/Residents/Health-and-social-care/Children-and-families/Forms/Adolescent-service-partnership-referral-form.aspx" TargetMode="External"/><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Subtitle 5">
            <a:extLst>
              <a:ext uri="{FF2B5EF4-FFF2-40B4-BE49-F238E27FC236}">
                <a16:creationId xmlns:a16="http://schemas.microsoft.com/office/drawing/2014/main" id="{48E7E470-9488-AA67-C72D-5E9BEF05E7B5}"/>
              </a:ext>
            </a:extLst>
          </p:cNvPr>
          <p:cNvSpPr>
            <a:spLocks noGrp="1"/>
          </p:cNvSpPr>
          <p:nvPr>
            <p:ph type="subTitle" idx="1"/>
          </p:nvPr>
        </p:nvSpPr>
        <p:spPr bwMode="auto">
          <a:xfrm>
            <a:off x="527381" y="476672"/>
            <a:ext cx="11233248" cy="50405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4800" b="1" dirty="0" smtClean="0">
                <a:solidFill>
                  <a:srgbClr val="8A0066"/>
                </a:solidFill>
                <a:effectLst/>
                <a:latin typeface="Calibri" panose="020F0502020204030204" pitchFamily="34" charset="0"/>
              </a:rPr>
              <a:t>Alcohol Lesson</a:t>
            </a:r>
          </a:p>
          <a:p>
            <a:r>
              <a:rPr lang="en-GB" altLang="en-US" sz="4800" dirty="0" smtClean="0">
                <a:solidFill>
                  <a:srgbClr val="8A0066"/>
                </a:solidFill>
                <a:latin typeface="Calibri" panose="020F0502020204030204" pitchFamily="34" charset="0"/>
                <a:ea typeface="ＭＳ Ｐゴシック" panose="020B0600070205080204" pitchFamily="34" charset="-128"/>
              </a:rPr>
              <a:t>September 2024</a:t>
            </a:r>
            <a:endParaRPr lang="en-GB" altLang="en-US" sz="4800" dirty="0">
              <a:ea typeface="ＭＳ Ｐゴシック" panose="020B0600070205080204" pitchFamily="34" charset="-128"/>
            </a:endParaRPr>
          </a:p>
        </p:txBody>
      </p:sp>
      <p:pic>
        <p:nvPicPr>
          <p:cNvPr id="3" name="Picture 2" descr="Alcohol and your health: Is none better than a little? - Harvard Health"/>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flipH="1">
            <a:off x="6600056" y="332656"/>
            <a:ext cx="5040560" cy="50405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US" sz="4800" dirty="0" smtClean="0"/>
              <a:t>Create Your Own Diary </a:t>
            </a:r>
            <a:endParaRPr lang="en-US" sz="4800" dirty="0"/>
          </a:p>
        </p:txBody>
      </p:sp>
      <p:sp>
        <p:nvSpPr>
          <p:cNvPr id="4" name="Content Placeholder 2">
            <a:extLst>
              <a:ext uri="{FF2B5EF4-FFF2-40B4-BE49-F238E27FC236}">
                <a16:creationId xmlns:a16="http://schemas.microsoft.com/office/drawing/2014/main" id="{007D7936-6DDD-A694-8C77-F043775C8B3E}"/>
              </a:ext>
            </a:extLst>
          </p:cNvPr>
          <p:cNvSpPr>
            <a:spLocks noGrp="1"/>
          </p:cNvSpPr>
          <p:nvPr>
            <p:ph sz="half" idx="1"/>
          </p:nvPr>
        </p:nvSpPr>
        <p:spPr>
          <a:xfrm>
            <a:off x="609600" y="2276872"/>
            <a:ext cx="6638528" cy="2544965"/>
          </a:xfrm>
        </p:spPr>
        <p:txBody>
          <a:bodyPr numCol="1" spcCol="360000"/>
          <a:lstStyle/>
          <a:p>
            <a:pPr algn="just"/>
            <a:r>
              <a:rPr lang="en-GB" b="1" dirty="0" smtClean="0">
                <a:solidFill>
                  <a:srgbClr val="830065"/>
                </a:solidFill>
                <a:latin typeface="Calibri" panose="020F0502020204030204" pitchFamily="34" charset="0"/>
                <a:cs typeface="Calibri" panose="020F0502020204030204" pitchFamily="34" charset="0"/>
              </a:rPr>
              <a:t>Create two versions of a weekly  drinking diary.</a:t>
            </a:r>
          </a:p>
          <a:p>
            <a:pPr algn="just"/>
            <a:endParaRPr lang="en-GB" b="1" dirty="0" smtClean="0">
              <a:solidFill>
                <a:srgbClr val="830065"/>
              </a:solidFill>
              <a:latin typeface="Calibri" panose="020F0502020204030204" pitchFamily="34" charset="0"/>
              <a:cs typeface="Calibri" panose="020F0502020204030204" pitchFamily="34" charset="0"/>
            </a:endParaRPr>
          </a:p>
          <a:p>
            <a:pPr algn="just"/>
            <a:r>
              <a:rPr lang="en-GB" b="1" dirty="0" smtClean="0">
                <a:solidFill>
                  <a:srgbClr val="830065"/>
                </a:solidFill>
                <a:latin typeface="Calibri" panose="020F0502020204030204" pitchFamily="34" charset="0"/>
                <a:cs typeface="Calibri" panose="020F0502020204030204" pitchFamily="34" charset="0"/>
              </a:rPr>
              <a:t>One version is  of someone who stays within the recommended 14 units per week, including having several drink-free days.</a:t>
            </a:r>
          </a:p>
          <a:p>
            <a:pPr algn="just"/>
            <a:endParaRPr lang="en-GB" b="1" dirty="0">
              <a:solidFill>
                <a:srgbClr val="830065"/>
              </a:solidFill>
              <a:latin typeface="Calibri" panose="020F0502020204030204" pitchFamily="34" charset="0"/>
              <a:cs typeface="Calibri" panose="020F0502020204030204" pitchFamily="34" charset="0"/>
            </a:endParaRPr>
          </a:p>
          <a:p>
            <a:pPr algn="just"/>
            <a:r>
              <a:rPr lang="en-GB" b="1" dirty="0" smtClean="0">
                <a:solidFill>
                  <a:srgbClr val="830065"/>
                </a:solidFill>
                <a:latin typeface="Calibri" panose="020F0502020204030204" pitchFamily="34" charset="0"/>
                <a:cs typeface="Calibri" panose="020F0502020204030204" pitchFamily="34" charset="0"/>
              </a:rPr>
              <a:t>The other is of someone who drinks more than the recommended weekly number of units in a week. </a:t>
            </a:r>
          </a:p>
          <a:p>
            <a:pPr algn="just"/>
            <a:endParaRPr lang="en-GB" b="1" dirty="0">
              <a:solidFill>
                <a:srgbClr val="830065"/>
              </a:solidFill>
              <a:latin typeface="Calibri" panose="020F0502020204030204" pitchFamily="34" charset="0"/>
              <a:cs typeface="Calibri" panose="020F0502020204030204" pitchFamily="34" charset="0"/>
            </a:endParaRPr>
          </a:p>
          <a:p>
            <a:pPr algn="just"/>
            <a:r>
              <a:rPr lang="en-GB" b="1" dirty="0">
                <a:solidFill>
                  <a:srgbClr val="830065"/>
                </a:solidFill>
                <a:latin typeface="Calibri" panose="020F0502020204030204" pitchFamily="34" charset="0"/>
                <a:cs typeface="Calibri" panose="020F0502020204030204" pitchFamily="34" charset="0"/>
              </a:rPr>
              <a:t>Include what they have to drink on each </a:t>
            </a:r>
            <a:r>
              <a:rPr lang="en-GB" b="1" dirty="0" smtClean="0">
                <a:solidFill>
                  <a:srgbClr val="830065"/>
                </a:solidFill>
                <a:latin typeface="Calibri" panose="020F0502020204030204" pitchFamily="34" charset="0"/>
                <a:cs typeface="Calibri" panose="020F0502020204030204" pitchFamily="34" charset="0"/>
              </a:rPr>
              <a:t>day in both examples.</a:t>
            </a:r>
            <a:endParaRPr lang="en-GB" b="1" dirty="0">
              <a:solidFill>
                <a:srgbClr val="830065"/>
              </a:solidFill>
              <a:latin typeface="Calibri" panose="020F0502020204030204" pitchFamily="34" charset="0"/>
              <a:cs typeface="Calibri" panose="020F0502020204030204" pitchFamily="34" charset="0"/>
            </a:endParaRPr>
          </a:p>
          <a:p>
            <a:pPr algn="just"/>
            <a:endParaRPr lang="en-GB" b="1" dirty="0" smtClean="0">
              <a:solidFill>
                <a:srgbClr val="830065"/>
              </a:solidFill>
              <a:latin typeface="Calibri" panose="020F0502020204030204" pitchFamily="34" charset="0"/>
              <a:cs typeface="Calibri" panose="020F050202020403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65801818"/>
              </p:ext>
            </p:extLst>
          </p:nvPr>
        </p:nvGraphicFramePr>
        <p:xfrm>
          <a:off x="7608168" y="1124744"/>
          <a:ext cx="4392489" cy="4055328"/>
        </p:xfrm>
        <a:graphic>
          <a:graphicData uri="http://schemas.openxmlformats.org/drawingml/2006/table">
            <a:tbl>
              <a:tblPr firstRow="1" bandRow="1">
                <a:tableStyleId>{5C22544A-7EE6-4342-B048-85BDC9FD1C3A}</a:tableStyleId>
              </a:tblPr>
              <a:tblGrid>
                <a:gridCol w="1464163">
                  <a:extLst>
                    <a:ext uri="{9D8B030D-6E8A-4147-A177-3AD203B41FA5}">
                      <a16:colId xmlns:a16="http://schemas.microsoft.com/office/drawing/2014/main" val="1595405207"/>
                    </a:ext>
                  </a:extLst>
                </a:gridCol>
                <a:gridCol w="1464163">
                  <a:extLst>
                    <a:ext uri="{9D8B030D-6E8A-4147-A177-3AD203B41FA5}">
                      <a16:colId xmlns:a16="http://schemas.microsoft.com/office/drawing/2014/main" val="2104563941"/>
                    </a:ext>
                  </a:extLst>
                </a:gridCol>
                <a:gridCol w="1464163">
                  <a:extLst>
                    <a:ext uri="{9D8B030D-6E8A-4147-A177-3AD203B41FA5}">
                      <a16:colId xmlns:a16="http://schemas.microsoft.com/office/drawing/2014/main" val="2281930784"/>
                    </a:ext>
                  </a:extLst>
                </a:gridCol>
              </a:tblGrid>
              <a:tr h="720080">
                <a:tc>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Alcohol</a:t>
                      </a:r>
                      <a:r>
                        <a:rPr lang="en-GB" baseline="0" dirty="0" smtClean="0"/>
                        <a:t> consumed</a:t>
                      </a:r>
                      <a:endParaRPr lang="en-GB" dirty="0" smtClean="0"/>
                    </a:p>
                    <a:p>
                      <a:endParaRPr lang="en-GB" dirty="0"/>
                    </a:p>
                  </a:txBody>
                  <a:tcPr/>
                </a:tc>
                <a:tc>
                  <a:txBody>
                    <a:bodyPr/>
                    <a:lstStyle/>
                    <a:p>
                      <a:endParaRPr lang="en-GB" dirty="0"/>
                    </a:p>
                  </a:txBody>
                  <a:tcPr/>
                </a:tc>
                <a:extLst>
                  <a:ext uri="{0D108BD9-81ED-4DB2-BD59-A6C34878D82A}">
                    <a16:rowId xmlns:a16="http://schemas.microsoft.com/office/drawing/2014/main" val="3095546666"/>
                  </a:ext>
                </a:extLst>
              </a:tr>
              <a:tr h="759946">
                <a:tc>
                  <a:txBody>
                    <a:bodyPr/>
                    <a:lstStyle/>
                    <a:p>
                      <a:r>
                        <a:rPr lang="en-GB" dirty="0" smtClean="0"/>
                        <a:t>Day of the week</a:t>
                      </a:r>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998326913"/>
                  </a:ext>
                </a:extLst>
              </a:tr>
              <a:tr h="917942">
                <a:tc>
                  <a:txBody>
                    <a:bodyPr/>
                    <a:lstStyle/>
                    <a:p>
                      <a:r>
                        <a:rPr lang="en-GB" dirty="0" smtClean="0"/>
                        <a:t>Monday</a:t>
                      </a:r>
                      <a:endParaRPr lang="en-GB" dirty="0"/>
                    </a:p>
                  </a:txBody>
                  <a:tcPr/>
                </a:tc>
                <a:tc>
                  <a:txBody>
                    <a:bodyPr/>
                    <a:lstStyle/>
                    <a:p>
                      <a:r>
                        <a:rPr lang="en-GB" dirty="0" smtClean="0"/>
                        <a:t>Alcohol Free Day</a:t>
                      </a:r>
                      <a:endParaRPr lang="en-GB" dirty="0"/>
                    </a:p>
                  </a:txBody>
                  <a:tcPr/>
                </a:tc>
                <a:tc>
                  <a:txBody>
                    <a:bodyPr/>
                    <a:lstStyle/>
                    <a:p>
                      <a:r>
                        <a:rPr lang="en-GB" dirty="0" smtClean="0"/>
                        <a:t>4 pints of beer</a:t>
                      </a:r>
                      <a:endParaRPr lang="en-GB" dirty="0"/>
                    </a:p>
                  </a:txBody>
                  <a:tcPr/>
                </a:tc>
                <a:extLst>
                  <a:ext uri="{0D108BD9-81ED-4DB2-BD59-A6C34878D82A}">
                    <a16:rowId xmlns:a16="http://schemas.microsoft.com/office/drawing/2014/main" val="3172337800"/>
                  </a:ext>
                </a:extLst>
              </a:tr>
              <a:tr h="1332148">
                <a:tc>
                  <a:txBody>
                    <a:bodyPr/>
                    <a:lstStyle/>
                    <a:p>
                      <a:r>
                        <a:rPr lang="en-GB" dirty="0" smtClean="0"/>
                        <a:t>Tuesday</a:t>
                      </a:r>
                      <a:endParaRPr lang="en-GB" dirty="0"/>
                    </a:p>
                  </a:txBody>
                  <a:tcPr/>
                </a:tc>
                <a:tc>
                  <a:txBody>
                    <a:bodyPr/>
                    <a:lstStyle/>
                    <a:p>
                      <a:r>
                        <a:rPr lang="en-GB" dirty="0" smtClean="0"/>
                        <a:t>1</a:t>
                      </a:r>
                      <a:r>
                        <a:rPr lang="en-GB" baseline="0" dirty="0" smtClean="0"/>
                        <a:t> pint of cider</a:t>
                      </a:r>
                    </a:p>
                    <a:p>
                      <a:r>
                        <a:rPr lang="en-GB" baseline="0" dirty="0" smtClean="0"/>
                        <a:t>1 Double Whiskey and Mixer</a:t>
                      </a:r>
                      <a:endParaRPr lang="en-GB" dirty="0"/>
                    </a:p>
                  </a:txBody>
                  <a:tcPr/>
                </a:tc>
                <a:tc>
                  <a:txBody>
                    <a:bodyPr/>
                    <a:lstStyle/>
                    <a:p>
                      <a:r>
                        <a:rPr lang="en-GB" dirty="0" smtClean="0"/>
                        <a:t>1 bottle of red wine</a:t>
                      </a:r>
                    </a:p>
                    <a:p>
                      <a:endParaRPr lang="en-GB" dirty="0" smtClean="0"/>
                    </a:p>
                    <a:p>
                      <a:r>
                        <a:rPr lang="en-GB" dirty="0" smtClean="0"/>
                        <a:t>2</a:t>
                      </a:r>
                      <a:r>
                        <a:rPr lang="en-GB" baseline="0" dirty="0" smtClean="0"/>
                        <a:t> x Vodka and Mixer</a:t>
                      </a:r>
                      <a:endParaRPr lang="en-GB" dirty="0"/>
                    </a:p>
                  </a:txBody>
                  <a:tcPr/>
                </a:tc>
                <a:extLst>
                  <a:ext uri="{0D108BD9-81ED-4DB2-BD59-A6C34878D82A}">
                    <a16:rowId xmlns:a16="http://schemas.microsoft.com/office/drawing/2014/main" val="377945967"/>
                  </a:ext>
                </a:extLst>
              </a:tr>
            </a:tbl>
          </a:graphicData>
        </a:graphic>
      </p:graphicFrame>
    </p:spTree>
    <p:extLst>
      <p:ext uri="{BB962C8B-B14F-4D97-AF65-F5344CB8AC3E}">
        <p14:creationId xmlns:p14="http://schemas.microsoft.com/office/powerpoint/2010/main" val="392468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US" sz="4800" dirty="0" smtClean="0"/>
              <a:t>Make a game of it!</a:t>
            </a:r>
            <a:endParaRPr lang="en-US" sz="4800" dirty="0"/>
          </a:p>
        </p:txBody>
      </p:sp>
      <p:sp>
        <p:nvSpPr>
          <p:cNvPr id="7" name="Content Placeholder 2">
            <a:extLst>
              <a:ext uri="{FF2B5EF4-FFF2-40B4-BE49-F238E27FC236}">
                <a16:creationId xmlns:a16="http://schemas.microsoft.com/office/drawing/2014/main" id="{007D7936-6DDD-A694-8C77-F043775C8B3E}"/>
              </a:ext>
            </a:extLst>
          </p:cNvPr>
          <p:cNvSpPr>
            <a:spLocks noGrp="1"/>
          </p:cNvSpPr>
          <p:nvPr>
            <p:ph sz="half" idx="1"/>
          </p:nvPr>
        </p:nvSpPr>
        <p:spPr>
          <a:xfrm>
            <a:off x="609600" y="2276872"/>
            <a:ext cx="6638528" cy="2544965"/>
          </a:xfrm>
        </p:spPr>
        <p:txBody>
          <a:bodyPr numCol="1" spcCol="360000"/>
          <a:lstStyle/>
          <a:p>
            <a:pPr algn="just"/>
            <a:r>
              <a:rPr lang="en-GB" b="1" dirty="0" smtClean="0">
                <a:solidFill>
                  <a:srgbClr val="830065"/>
                </a:solidFill>
                <a:latin typeface="Calibri" panose="020F0502020204030204" pitchFamily="34" charset="0"/>
                <a:cs typeface="Calibri" panose="020F0502020204030204" pitchFamily="34" charset="0"/>
              </a:rPr>
              <a:t>Take all of your learning from today as well as knowledge you already have relating to alcohol and in pairs/small groups, create a game for younger people to learn about alcohol. </a:t>
            </a:r>
          </a:p>
          <a:p>
            <a:pPr algn="just"/>
            <a:endParaRPr lang="en-GB" b="1" dirty="0">
              <a:solidFill>
                <a:srgbClr val="830065"/>
              </a:solidFill>
              <a:latin typeface="Calibri" panose="020F0502020204030204" pitchFamily="34" charset="0"/>
              <a:cs typeface="Calibri" panose="020F0502020204030204" pitchFamily="34" charset="0"/>
            </a:endParaRPr>
          </a:p>
          <a:p>
            <a:pPr algn="just"/>
            <a:endParaRPr lang="en-GB" b="1" dirty="0" smtClean="0">
              <a:solidFill>
                <a:srgbClr val="830065"/>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1327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GB" sz="4800" dirty="0" smtClean="0">
                <a:solidFill>
                  <a:srgbClr val="8A0066"/>
                </a:solidFill>
                <a:latin typeface="Calibri" panose="020F0502020204030204" pitchFamily="34" charset="0"/>
              </a:rPr>
              <a:t>Your Takeaway from Today! </a:t>
            </a:r>
            <a:r>
              <a:rPr lang="en-GB" sz="4800" dirty="0" smtClean="0">
                <a:solidFill>
                  <a:srgbClr val="8A0066"/>
                </a:solidFill>
                <a:latin typeface="Calibri" panose="020F0502020204030204" pitchFamily="34" charset="0"/>
                <a:sym typeface="Wingdings" panose="05000000000000000000" pitchFamily="2" charset="2"/>
              </a:rPr>
              <a:t></a:t>
            </a:r>
            <a:endParaRPr lang="en-US" sz="4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19536" y="1700808"/>
            <a:ext cx="4260106" cy="3932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3940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D90CA5-7D49-0889-7A64-26627F3A18E7}"/>
              </a:ext>
            </a:extLst>
          </p:cNvPr>
          <p:cNvSpPr>
            <a:spLocks noGrp="1"/>
          </p:cNvSpPr>
          <p:nvPr>
            <p:ph sz="half" idx="1"/>
          </p:nvPr>
        </p:nvSpPr>
        <p:spPr>
          <a:xfrm>
            <a:off x="609600" y="2276872"/>
            <a:ext cx="10978034" cy="3600400"/>
          </a:xfrm>
        </p:spPr>
        <p:txBody>
          <a:bodyPr numCol="2" spcCol="360000"/>
          <a:lstStyle/>
          <a:p>
            <a:pPr algn="just"/>
            <a:r>
              <a:rPr lang="en-GB" dirty="0" smtClean="0">
                <a:solidFill>
                  <a:srgbClr val="830065"/>
                </a:solidFill>
                <a:latin typeface="Calibri Light" panose="020F0302020204030204" pitchFamily="34" charset="0"/>
                <a:cs typeface="Calibri Light" panose="020F0302020204030204" pitchFamily="34" charset="0"/>
              </a:rPr>
              <a:t>As with any harm reduction, the advice remains that if you do not currently drink excessive amounts of alcohol, the best form of harm reduction is not to start.</a:t>
            </a:r>
          </a:p>
          <a:p>
            <a:pPr algn="just"/>
            <a:endParaRPr lang="en-GB" dirty="0">
              <a:solidFill>
                <a:srgbClr val="830065"/>
              </a:solidFill>
              <a:latin typeface="Calibri Light" panose="020F0302020204030204" pitchFamily="34" charset="0"/>
              <a:cs typeface="Calibri Light" panose="020F0302020204030204" pitchFamily="34" charset="0"/>
            </a:endParaRPr>
          </a:p>
          <a:p>
            <a:pPr algn="just"/>
            <a:r>
              <a:rPr lang="en-GB" dirty="0" smtClean="0">
                <a:solidFill>
                  <a:schemeClr val="tx1"/>
                </a:solidFill>
                <a:latin typeface="Calibri Light" panose="020F0302020204030204" pitchFamily="34" charset="0"/>
                <a:cs typeface="Calibri Light" panose="020F0302020204030204" pitchFamily="34" charset="0"/>
              </a:rPr>
              <a:t>When drinking, there are things that can reduce the risk of harm, these include:</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Drinking in line with recommended daily amounts</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Having several alcohol free days to factor in enough recovery time</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Alternate between water or a soft drink after an alcoholic drink</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Avoid caffeine when drinking or after alcohol</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Remember, it takes your body approximately an hour per unit of alcohol to recover and process the alcohol</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Do not mix alcohol with other drugs.</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Stay safe and with people you know and trust if you have drank too much</a:t>
            </a:r>
          </a:p>
          <a:p>
            <a:pPr marL="285750" indent="-285750" algn="just">
              <a:buFont typeface="Arial" panose="020B0604020202020204" pitchFamily="34" charset="0"/>
              <a:buChar char="•"/>
            </a:pPr>
            <a:r>
              <a:rPr lang="en-GB" dirty="0" smtClean="0">
                <a:solidFill>
                  <a:schemeClr val="tx1"/>
                </a:solidFill>
                <a:latin typeface="Calibri Light" panose="020F0302020204030204" pitchFamily="34" charset="0"/>
                <a:cs typeface="Calibri Light" panose="020F0302020204030204" pitchFamily="34" charset="0"/>
              </a:rPr>
              <a:t>If you are worried about yourself or a friend, call 111 or 999 if it is an emergency</a:t>
            </a:r>
          </a:p>
        </p:txBody>
      </p:sp>
      <p:sp>
        <p:nvSpPr>
          <p:cNvPr id="4" name="Title 3">
            <a:extLst>
              <a:ext uri="{FF2B5EF4-FFF2-40B4-BE49-F238E27FC236}">
                <a16:creationId xmlns:a16="http://schemas.microsoft.com/office/drawing/2014/main" id="{A2D458EB-BBC6-60AB-926C-EB7AEB67C437}"/>
              </a:ext>
            </a:extLst>
          </p:cNvPr>
          <p:cNvSpPr>
            <a:spLocks noGrp="1"/>
          </p:cNvSpPr>
          <p:nvPr>
            <p:ph type="title"/>
          </p:nvPr>
        </p:nvSpPr>
        <p:spPr>
          <a:xfrm>
            <a:off x="590727" y="923510"/>
            <a:ext cx="10978035" cy="1353362"/>
          </a:xfrm>
        </p:spPr>
        <p:txBody>
          <a:bodyPr/>
          <a:lstStyle/>
          <a:p>
            <a:r>
              <a:rPr lang="en-GB" sz="4800" b="1" dirty="0" smtClean="0">
                <a:solidFill>
                  <a:srgbClr val="8A0066"/>
                </a:solidFill>
                <a:effectLst/>
                <a:latin typeface="Calibri" panose="020F0502020204030204" pitchFamily="34" charset="0"/>
              </a:rPr>
              <a:t>Harm Reduction Advice</a:t>
            </a:r>
            <a:endParaRPr lang="en-US" sz="4800" dirty="0"/>
          </a:p>
        </p:txBody>
      </p:sp>
    </p:spTree>
    <p:extLst>
      <p:ext uri="{BB962C8B-B14F-4D97-AF65-F5344CB8AC3E}">
        <p14:creationId xmlns:p14="http://schemas.microsoft.com/office/powerpoint/2010/main" val="1521310625"/>
      </p:ext>
    </p:extLst>
  </p:cSld>
  <p:clrMapOvr>
    <a:masterClrMapping/>
  </p:clrMapOvr>
  <mc:AlternateContent xmlns:mc="http://schemas.openxmlformats.org/markup-compatibility/2006" xmlns:p14="http://schemas.microsoft.com/office/powerpoint/2010/main">
    <mc:Choice Requires="p14">
      <p:transition spd="slow" p14:dur="2000" advTm="101038"/>
    </mc:Choice>
    <mc:Fallback xmlns="">
      <p:transition spd="slow" advTm="101038"/>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D90CA5-7D49-0889-7A64-26627F3A18E7}"/>
              </a:ext>
            </a:extLst>
          </p:cNvPr>
          <p:cNvSpPr>
            <a:spLocks noGrp="1"/>
          </p:cNvSpPr>
          <p:nvPr>
            <p:ph sz="half" idx="1"/>
          </p:nvPr>
        </p:nvSpPr>
        <p:spPr>
          <a:xfrm>
            <a:off x="590726" y="2276872"/>
            <a:ext cx="11337922" cy="3600400"/>
          </a:xfrm>
        </p:spPr>
        <p:txBody>
          <a:bodyPr numCol="2" spcCol="360000"/>
          <a:lstStyle/>
          <a:p>
            <a:pPr algn="just"/>
            <a:r>
              <a:rPr lang="en-GB" dirty="0" smtClean="0">
                <a:solidFill>
                  <a:srgbClr val="830065"/>
                </a:solidFill>
                <a:latin typeface="Calibri Light" panose="020F0302020204030204" pitchFamily="34" charset="0"/>
                <a:cs typeface="Calibri Light" panose="020F0302020204030204" pitchFamily="34" charset="0"/>
              </a:rPr>
              <a:t>There is support available for people of all ages for those under the age of 18, those aged between 18 – 24 &amp; for adults. </a:t>
            </a:r>
            <a:endParaRPr lang="en-GB" dirty="0">
              <a:solidFill>
                <a:srgbClr val="830065"/>
              </a:solidFill>
              <a:latin typeface="Calibri Light" panose="020F0302020204030204" pitchFamily="34" charset="0"/>
              <a:cs typeface="Calibri Light" panose="020F0302020204030204" pitchFamily="34" charset="0"/>
            </a:endParaRPr>
          </a:p>
          <a:p>
            <a:pPr algn="just"/>
            <a:r>
              <a:rPr lang="en-GB" dirty="0" smtClean="0">
                <a:solidFill>
                  <a:srgbClr val="830065"/>
                </a:solidFill>
                <a:latin typeface="Calibri Light" panose="020F0302020204030204" pitchFamily="34" charset="0"/>
                <a:cs typeface="Calibri Light" panose="020F0302020204030204" pitchFamily="34" charset="0"/>
              </a:rPr>
              <a:t>Under 25:</a:t>
            </a:r>
            <a:endParaRPr lang="en-GB" dirty="0">
              <a:solidFill>
                <a:srgbClr val="830065"/>
              </a:solidFill>
              <a:latin typeface="Calibri Light" panose="020F0302020204030204" pitchFamily="34" charset="0"/>
              <a:cs typeface="Calibri Light" panose="020F0302020204030204" pitchFamily="34" charset="0"/>
            </a:endParaRPr>
          </a:p>
          <a:p>
            <a:pPr algn="just"/>
            <a:r>
              <a:rPr lang="en-GB" dirty="0" smtClean="0">
                <a:solidFill>
                  <a:srgbClr val="830065"/>
                </a:solidFill>
                <a:latin typeface="Calibri Light" panose="020F0302020204030204" pitchFamily="34" charset="0"/>
                <a:cs typeface="Calibri Light" panose="020F0302020204030204" pitchFamily="34" charset="0"/>
                <a:hlinkClick r:id="rId3"/>
              </a:rPr>
              <a:t>Blackpool Families Rock – Request for support</a:t>
            </a:r>
            <a:endParaRPr lang="en-GB" dirty="0" smtClean="0">
              <a:solidFill>
                <a:srgbClr val="830065"/>
              </a:solidFill>
              <a:latin typeface="Calibri Light" panose="020F0302020204030204" pitchFamily="34" charset="0"/>
              <a:cs typeface="Calibri Light" panose="020F0302020204030204" pitchFamily="34" charset="0"/>
            </a:endParaRPr>
          </a:p>
          <a:p>
            <a:pPr algn="just"/>
            <a:r>
              <a:rPr lang="en-GB" dirty="0">
                <a:solidFill>
                  <a:srgbClr val="830065"/>
                </a:solidFill>
                <a:latin typeface="Calibri Light" panose="020F0302020204030204" pitchFamily="34" charset="0"/>
                <a:cs typeface="Calibri Light" panose="020F0302020204030204" pitchFamily="34" charset="0"/>
                <a:hlinkClick r:id="rId4"/>
              </a:rPr>
              <a:t>Adolescent Services Partner </a:t>
            </a:r>
            <a:r>
              <a:rPr lang="en-GB" dirty="0" smtClean="0">
                <a:solidFill>
                  <a:srgbClr val="830065"/>
                </a:solidFill>
                <a:latin typeface="Calibri Light" panose="020F0302020204030204" pitchFamily="34" charset="0"/>
                <a:cs typeface="Calibri Light" panose="020F0302020204030204" pitchFamily="34" charset="0"/>
                <a:hlinkClick r:id="rId4"/>
              </a:rPr>
              <a:t>Referral</a:t>
            </a:r>
            <a:endParaRPr lang="en-GB" dirty="0" smtClean="0">
              <a:solidFill>
                <a:srgbClr val="830065"/>
              </a:solidFill>
              <a:latin typeface="Calibri Light" panose="020F0302020204030204" pitchFamily="34" charset="0"/>
              <a:cs typeface="Calibri Light" panose="020F0302020204030204" pitchFamily="34" charset="0"/>
            </a:endParaRPr>
          </a:p>
          <a:p>
            <a:pPr algn="just"/>
            <a:r>
              <a:rPr lang="en-GB" dirty="0" smtClean="0">
                <a:solidFill>
                  <a:srgbClr val="830065"/>
                </a:solidFill>
                <a:latin typeface="Calibri Light" panose="020F0302020204030204" pitchFamily="34" charset="0"/>
                <a:cs typeface="Calibri Light" panose="020F0302020204030204" pitchFamily="34" charset="0"/>
                <a:hlinkClick r:id="rId5"/>
              </a:rPr>
              <a:t>Adolescent Services Young Person Self Referral</a:t>
            </a:r>
            <a:endParaRPr lang="en-GB" dirty="0" smtClean="0">
              <a:solidFill>
                <a:srgbClr val="830065"/>
              </a:solidFill>
              <a:latin typeface="Calibri Light" panose="020F0302020204030204" pitchFamily="34" charset="0"/>
              <a:cs typeface="Calibri Light" panose="020F0302020204030204" pitchFamily="34" charset="0"/>
            </a:endParaRPr>
          </a:p>
          <a:p>
            <a:pPr algn="just"/>
            <a:r>
              <a:rPr lang="en-GB" dirty="0" smtClean="0">
                <a:solidFill>
                  <a:srgbClr val="830065"/>
                </a:solidFill>
                <a:latin typeface="Calibri Light" panose="020F0302020204030204" pitchFamily="34" charset="0"/>
                <a:cs typeface="Calibri Light" panose="020F0302020204030204" pitchFamily="34" charset="0"/>
              </a:rPr>
              <a:t>Over 25:</a:t>
            </a:r>
          </a:p>
          <a:p>
            <a:pPr algn="just"/>
            <a:r>
              <a:rPr lang="en-GB" dirty="0" smtClean="0">
                <a:solidFill>
                  <a:srgbClr val="830065"/>
                </a:solidFill>
                <a:latin typeface="Calibri Light" panose="020F0302020204030204" pitchFamily="34" charset="0"/>
                <a:cs typeface="Calibri Light" panose="020F0302020204030204" pitchFamily="34" charset="0"/>
                <a:hlinkClick r:id="rId6"/>
              </a:rPr>
              <a:t>Advice and service information - Healthier Blackpool</a:t>
            </a:r>
            <a:endParaRPr lang="en-GB" dirty="0" smtClean="0">
              <a:solidFill>
                <a:srgbClr val="830065"/>
              </a:solidFill>
              <a:latin typeface="Calibri Light" panose="020F0302020204030204" pitchFamily="34" charset="0"/>
              <a:cs typeface="Calibri Light" panose="020F0302020204030204" pitchFamily="34" charset="0"/>
            </a:endParaRPr>
          </a:p>
          <a:p>
            <a:pPr algn="just"/>
            <a:r>
              <a:rPr lang="en-GB" dirty="0" smtClean="0">
                <a:solidFill>
                  <a:srgbClr val="830065"/>
                </a:solidFill>
                <a:latin typeface="Calibri Light" panose="020F0302020204030204" pitchFamily="34" charset="0"/>
                <a:cs typeface="Calibri Light" panose="020F0302020204030204" pitchFamily="34" charset="0"/>
                <a:hlinkClick r:id="rId7"/>
              </a:rPr>
              <a:t>LIGHTHOUSE Horizon </a:t>
            </a:r>
            <a:endParaRPr lang="en-GB" dirty="0" smtClean="0">
              <a:solidFill>
                <a:srgbClr val="830065"/>
              </a:solidFill>
              <a:latin typeface="Calibri Light" panose="020F0302020204030204" pitchFamily="34" charset="0"/>
              <a:cs typeface="Calibri Light" panose="020F0302020204030204" pitchFamily="34" charset="0"/>
            </a:endParaRPr>
          </a:p>
          <a:p>
            <a:pPr algn="just"/>
            <a:endParaRPr lang="en-GB" dirty="0" smtClean="0">
              <a:solidFill>
                <a:srgbClr val="830065"/>
              </a:solidFill>
              <a:latin typeface="Calibri" panose="020F0502020204030204" pitchFamily="34" charset="0"/>
              <a:cs typeface="Calibri" panose="020F0502020204030204" pitchFamily="34" charset="0"/>
            </a:endParaRPr>
          </a:p>
        </p:txBody>
      </p:sp>
      <p:sp>
        <p:nvSpPr>
          <p:cNvPr id="4" name="Title 3">
            <a:extLst>
              <a:ext uri="{FF2B5EF4-FFF2-40B4-BE49-F238E27FC236}">
                <a16:creationId xmlns:a16="http://schemas.microsoft.com/office/drawing/2014/main" id="{A2D458EB-BBC6-60AB-926C-EB7AEB67C437}"/>
              </a:ext>
            </a:extLst>
          </p:cNvPr>
          <p:cNvSpPr>
            <a:spLocks noGrp="1"/>
          </p:cNvSpPr>
          <p:nvPr>
            <p:ph type="title"/>
          </p:nvPr>
        </p:nvSpPr>
        <p:spPr>
          <a:xfrm>
            <a:off x="590727" y="923510"/>
            <a:ext cx="10978035" cy="1353362"/>
          </a:xfrm>
        </p:spPr>
        <p:txBody>
          <a:bodyPr/>
          <a:lstStyle/>
          <a:p>
            <a:r>
              <a:rPr lang="en-GB" sz="4800" b="1" dirty="0" smtClean="0">
                <a:solidFill>
                  <a:srgbClr val="8A0066"/>
                </a:solidFill>
                <a:effectLst/>
                <a:latin typeface="Calibri" panose="020F0502020204030204" pitchFamily="34" charset="0"/>
              </a:rPr>
              <a:t>Alcohol support services</a:t>
            </a:r>
            <a:endParaRPr lang="en-US" sz="4800" dirty="0"/>
          </a:p>
        </p:txBody>
      </p:sp>
      <p:pic>
        <p:nvPicPr>
          <p:cNvPr id="2" name="Picture 1"/>
          <p:cNvPicPr>
            <a:picLocks noChangeAspect="1"/>
          </p:cNvPicPr>
          <p:nvPr/>
        </p:nvPicPr>
        <p:blipFill rotWithShape="1">
          <a:blip r:embed="rId8"/>
          <a:srcRect t="1494" b="1705"/>
          <a:stretch/>
        </p:blipFill>
        <p:spPr>
          <a:xfrm>
            <a:off x="6672064" y="1974050"/>
            <a:ext cx="2469163" cy="3411868"/>
          </a:xfrm>
          <a:prstGeom prst="rect">
            <a:avLst/>
          </a:prstGeom>
        </p:spPr>
      </p:pic>
      <p:pic>
        <p:nvPicPr>
          <p:cNvPr id="1026" name="Picture 2" descr="https://www.horizonblackpool.uk/app/uploads/sites/8/2023/01/Lighthouse-300x300.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51091" y="2251234"/>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2239083"/>
      </p:ext>
    </p:extLst>
  </p:cSld>
  <p:clrMapOvr>
    <a:masterClrMapping/>
  </p:clrMapOvr>
  <mc:AlternateContent xmlns:mc="http://schemas.openxmlformats.org/markup-compatibility/2006" xmlns:p14="http://schemas.microsoft.com/office/powerpoint/2010/main">
    <mc:Choice Requires="p14">
      <p:transition spd="slow" p14:dur="2000" advTm="29234"/>
    </mc:Choice>
    <mc:Fallback xmlns="">
      <p:transition spd="slow" advTm="2923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D458EB-BBC6-60AB-926C-EB7AEB67C437}"/>
              </a:ext>
            </a:extLst>
          </p:cNvPr>
          <p:cNvSpPr>
            <a:spLocks noGrp="1"/>
          </p:cNvSpPr>
          <p:nvPr>
            <p:ph type="title"/>
          </p:nvPr>
        </p:nvSpPr>
        <p:spPr>
          <a:xfrm>
            <a:off x="590727" y="923510"/>
            <a:ext cx="10978035" cy="1353362"/>
          </a:xfrm>
        </p:spPr>
        <p:txBody>
          <a:bodyPr/>
          <a:lstStyle/>
          <a:p>
            <a:r>
              <a:rPr lang="en-GB" sz="4800" dirty="0" smtClean="0">
                <a:solidFill>
                  <a:srgbClr val="8A0066"/>
                </a:solidFill>
                <a:latin typeface="Calibri" panose="020F0502020204030204" pitchFamily="34" charset="0"/>
              </a:rPr>
              <a:t>Foundations for a great lesson!</a:t>
            </a:r>
            <a:endParaRPr lang="en-US" sz="4800" dirty="0"/>
          </a:p>
        </p:txBody>
      </p:sp>
      <p:sp>
        <p:nvSpPr>
          <p:cNvPr id="5" name="Smiley Face 4"/>
          <p:cNvSpPr/>
          <p:nvPr/>
        </p:nvSpPr>
        <p:spPr>
          <a:xfrm>
            <a:off x="8743183" y="725848"/>
            <a:ext cx="1152128" cy="1144128"/>
          </a:xfrm>
          <a:prstGeom prst="smileyFace">
            <a:avLst/>
          </a:prstGeom>
          <a:solidFill>
            <a:schemeClr val="bg1"/>
          </a:solidFill>
          <a:ln w="76200">
            <a:solidFill>
              <a:srgbClr val="8300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p:cNvSpPr/>
          <p:nvPr/>
        </p:nvSpPr>
        <p:spPr>
          <a:xfrm>
            <a:off x="5349462" y="2055166"/>
            <a:ext cx="2232248" cy="1080120"/>
          </a:xfrm>
          <a:prstGeom prst="roundRect">
            <a:avLst/>
          </a:prstGeom>
          <a:solidFill>
            <a:schemeClr val="bg1"/>
          </a:solidFill>
          <a:ln>
            <a:solidFill>
              <a:srgbClr val="8300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1" name="Rounded Rectangle 10"/>
          <p:cNvSpPr/>
          <p:nvPr/>
        </p:nvSpPr>
        <p:spPr>
          <a:xfrm>
            <a:off x="4161330" y="3224446"/>
            <a:ext cx="2232248" cy="1080120"/>
          </a:xfrm>
          <a:prstGeom prst="roundRect">
            <a:avLst/>
          </a:prstGeom>
          <a:solidFill>
            <a:schemeClr val="bg1"/>
          </a:solidFill>
          <a:ln>
            <a:solidFill>
              <a:srgbClr val="8300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p:nvSpPr>
        <p:spPr>
          <a:xfrm>
            <a:off x="6465586" y="3224446"/>
            <a:ext cx="2232248" cy="1080120"/>
          </a:xfrm>
          <a:prstGeom prst="roundRect">
            <a:avLst/>
          </a:prstGeom>
          <a:solidFill>
            <a:schemeClr val="bg1"/>
          </a:solidFill>
          <a:ln>
            <a:solidFill>
              <a:srgbClr val="8300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p:nvSpPr>
        <p:spPr>
          <a:xfrm>
            <a:off x="5152329" y="4355974"/>
            <a:ext cx="2232248" cy="1080120"/>
          </a:xfrm>
          <a:prstGeom prst="roundRect">
            <a:avLst/>
          </a:prstGeom>
          <a:solidFill>
            <a:schemeClr val="bg1"/>
          </a:solidFill>
          <a:ln>
            <a:solidFill>
              <a:srgbClr val="8300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4" name="Rounded Rectangle 13"/>
          <p:cNvSpPr/>
          <p:nvPr/>
        </p:nvSpPr>
        <p:spPr>
          <a:xfrm>
            <a:off x="7449018" y="4351422"/>
            <a:ext cx="2232248" cy="1080120"/>
          </a:xfrm>
          <a:prstGeom prst="roundRect">
            <a:avLst/>
          </a:prstGeom>
          <a:solidFill>
            <a:schemeClr val="bg1"/>
          </a:solidFill>
          <a:ln>
            <a:solidFill>
              <a:srgbClr val="8300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Use appropriate language</a:t>
            </a:r>
            <a:endParaRPr lang="en-GB" dirty="0">
              <a:solidFill>
                <a:schemeClr val="tx1"/>
              </a:solidFill>
            </a:endParaRPr>
          </a:p>
        </p:txBody>
      </p:sp>
      <p:sp>
        <p:nvSpPr>
          <p:cNvPr id="15" name="Rounded Rectangle 14"/>
          <p:cNvSpPr/>
          <p:nvPr/>
        </p:nvSpPr>
        <p:spPr>
          <a:xfrm>
            <a:off x="2855640" y="4351422"/>
            <a:ext cx="2232248" cy="1080120"/>
          </a:xfrm>
          <a:prstGeom prst="roundRect">
            <a:avLst/>
          </a:prstGeom>
          <a:solidFill>
            <a:schemeClr val="bg1"/>
          </a:solidFill>
          <a:ln>
            <a:solidFill>
              <a:srgbClr val="8300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Be </a:t>
            </a:r>
            <a:r>
              <a:rPr lang="en-GB" dirty="0" smtClean="0">
                <a:solidFill>
                  <a:schemeClr val="tx1"/>
                </a:solidFill>
              </a:rPr>
              <a:t>respectful</a:t>
            </a:r>
            <a:endParaRPr lang="en-GB" dirty="0">
              <a:solidFill>
                <a:schemeClr val="tx1"/>
              </a:solidFill>
            </a:endParaRPr>
          </a:p>
        </p:txBody>
      </p:sp>
    </p:spTree>
    <p:extLst>
      <p:ext uri="{BB962C8B-B14F-4D97-AF65-F5344CB8AC3E}">
        <p14:creationId xmlns:p14="http://schemas.microsoft.com/office/powerpoint/2010/main" val="3069292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007D7936-6DDD-A694-8C77-F043775C8B3E}"/>
              </a:ext>
            </a:extLst>
          </p:cNvPr>
          <p:cNvSpPr>
            <a:spLocks noGrp="1"/>
          </p:cNvSpPr>
          <p:nvPr>
            <p:ph sz="half" idx="1"/>
          </p:nvPr>
        </p:nvSpPr>
        <p:spPr>
          <a:xfrm>
            <a:off x="609600" y="2276872"/>
            <a:ext cx="6638528" cy="2544965"/>
          </a:xfrm>
        </p:spPr>
        <p:txBody>
          <a:bodyPr numCol="1" spcCol="360000"/>
          <a:lstStyle/>
          <a:p>
            <a:pPr algn="just"/>
            <a:r>
              <a:rPr lang="en-GB" b="1" dirty="0" smtClean="0">
                <a:solidFill>
                  <a:srgbClr val="830065"/>
                </a:solidFill>
                <a:latin typeface="Calibri" panose="020F0502020204030204" pitchFamily="34" charset="0"/>
                <a:cs typeface="Calibri" panose="020F0502020204030204" pitchFamily="34" charset="0"/>
              </a:rPr>
              <a:t>Write down everything you know about alcohol. </a:t>
            </a:r>
          </a:p>
          <a:p>
            <a:pPr algn="just"/>
            <a:endParaRPr lang="en-GB" b="1" dirty="0">
              <a:solidFill>
                <a:srgbClr val="830065"/>
              </a:solidFill>
              <a:latin typeface="Calibri" panose="020F0502020204030204" pitchFamily="34" charset="0"/>
              <a:cs typeface="Calibri" panose="020F0502020204030204" pitchFamily="34" charset="0"/>
            </a:endParaRPr>
          </a:p>
          <a:p>
            <a:pPr algn="just"/>
            <a:r>
              <a:rPr lang="en-GB" b="1" dirty="0" smtClean="0">
                <a:solidFill>
                  <a:srgbClr val="830065"/>
                </a:solidFill>
                <a:latin typeface="Calibri" panose="020F0502020204030204" pitchFamily="34" charset="0"/>
                <a:cs typeface="Calibri" panose="020F0502020204030204" pitchFamily="34" charset="0"/>
              </a:rPr>
              <a:t>Include as much detail as possible as we will look back over this at the end of the lesson to compare what we have learned in the lesson today. </a:t>
            </a:r>
          </a:p>
        </p:txBody>
      </p:sp>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GB" sz="4800" b="1" dirty="0" smtClean="0">
                <a:solidFill>
                  <a:srgbClr val="8A0066"/>
                </a:solidFill>
                <a:effectLst/>
                <a:latin typeface="Calibri" panose="020F0502020204030204" pitchFamily="34" charset="0"/>
              </a:rPr>
              <a:t>Starter Activity: All About Alcohol </a:t>
            </a:r>
            <a:endParaRPr lang="en-US" sz="4800" dirty="0"/>
          </a:p>
        </p:txBody>
      </p:sp>
    </p:spTree>
    <p:extLst>
      <p:ext uri="{BB962C8B-B14F-4D97-AF65-F5344CB8AC3E}">
        <p14:creationId xmlns:p14="http://schemas.microsoft.com/office/powerpoint/2010/main" val="63300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GB" sz="4800" b="1" dirty="0" smtClean="0">
                <a:solidFill>
                  <a:srgbClr val="8A0066"/>
                </a:solidFill>
                <a:effectLst/>
                <a:latin typeface="Calibri" panose="020F0502020204030204" pitchFamily="34" charset="0"/>
              </a:rPr>
              <a:t>Learning Objectives</a:t>
            </a:r>
            <a:endParaRPr lang="en-US" sz="4800" dirty="0"/>
          </a:p>
        </p:txBody>
      </p:sp>
      <p:sp>
        <p:nvSpPr>
          <p:cNvPr id="6" name="Content Placeholder 2">
            <a:extLst>
              <a:ext uri="{FF2B5EF4-FFF2-40B4-BE49-F238E27FC236}">
                <a16:creationId xmlns:a16="http://schemas.microsoft.com/office/drawing/2014/main" id="{99D90CA5-7D49-0889-7A64-26627F3A18E7}"/>
              </a:ext>
            </a:extLst>
          </p:cNvPr>
          <p:cNvSpPr>
            <a:spLocks noGrp="1"/>
          </p:cNvSpPr>
          <p:nvPr>
            <p:ph sz="half" idx="1"/>
          </p:nvPr>
        </p:nvSpPr>
        <p:spPr>
          <a:xfrm>
            <a:off x="609600" y="2276872"/>
            <a:ext cx="10978034" cy="2880320"/>
          </a:xfrm>
        </p:spPr>
        <p:txBody>
          <a:bodyPr numCol="2" spcCol="360000"/>
          <a:lstStyle/>
          <a:p>
            <a:r>
              <a:rPr lang="en-GB" b="1" dirty="0" smtClean="0">
                <a:solidFill>
                  <a:srgbClr val="830065"/>
                </a:solidFill>
                <a:effectLst/>
                <a:latin typeface="Calibri" panose="020F0502020204030204" pitchFamily="34" charset="0"/>
                <a:cs typeface="Calibri" panose="020F0502020204030204" pitchFamily="34" charset="0"/>
              </a:rPr>
              <a:t>By the en</a:t>
            </a:r>
            <a:r>
              <a:rPr lang="en-GB" b="1" dirty="0" smtClean="0">
                <a:solidFill>
                  <a:srgbClr val="830065"/>
                </a:solidFill>
                <a:latin typeface="Calibri" panose="020F0502020204030204" pitchFamily="34" charset="0"/>
                <a:cs typeface="Calibri" panose="020F0502020204030204" pitchFamily="34" charset="0"/>
              </a:rPr>
              <a:t>d of this lesson, pupils should be able to:</a:t>
            </a:r>
            <a:endParaRPr lang="en-GB" b="1" dirty="0">
              <a:solidFill>
                <a:srgbClr val="830065"/>
              </a:solidFill>
              <a:effectLst/>
              <a:latin typeface="Calibri" panose="020F0502020204030204" pitchFamily="34" charset="0"/>
              <a:cs typeface="Calibri" panose="020F0502020204030204" pitchFamily="34" charset="0"/>
            </a:endParaRPr>
          </a:p>
          <a:p>
            <a:endParaRPr lang="en-GB" dirty="0">
              <a:solidFill>
                <a:schemeClr val="tx1"/>
              </a:solidFill>
              <a:latin typeface="Calibri Light" panose="020F0302020204030204" pitchFamily="34" charset="0"/>
            </a:endParaRPr>
          </a:p>
          <a:p>
            <a:pPr marL="285750" indent="-285750">
              <a:buFont typeface="Arial" panose="020B0604020202020204" pitchFamily="34" charset="0"/>
              <a:buChar char="•"/>
            </a:pPr>
            <a:r>
              <a:rPr lang="en-GB" dirty="0" smtClean="0">
                <a:solidFill>
                  <a:schemeClr val="tx1"/>
                </a:solidFill>
                <a:latin typeface="Calibri Light" panose="020F0302020204030204" pitchFamily="34" charset="0"/>
              </a:rPr>
              <a:t>Explain what alcohol is</a:t>
            </a:r>
          </a:p>
          <a:p>
            <a:pPr marL="285750" indent="-285750">
              <a:buFont typeface="Arial" panose="020B0604020202020204" pitchFamily="34" charset="0"/>
              <a:buChar char="•"/>
            </a:pPr>
            <a:r>
              <a:rPr lang="en-GB" dirty="0" smtClean="0">
                <a:solidFill>
                  <a:schemeClr val="tx1"/>
                </a:solidFill>
                <a:effectLst/>
                <a:latin typeface="Calibri Light" panose="020F0302020204030204" pitchFamily="34" charset="0"/>
              </a:rPr>
              <a:t>Understand and be able to explain the relationship between ABV and Units</a:t>
            </a:r>
          </a:p>
          <a:p>
            <a:pPr marL="285750" indent="-285750">
              <a:buFont typeface="Arial" panose="020B0604020202020204" pitchFamily="34" charset="0"/>
              <a:buChar char="•"/>
            </a:pPr>
            <a:r>
              <a:rPr lang="en-GB" dirty="0" smtClean="0">
                <a:solidFill>
                  <a:schemeClr val="tx1"/>
                </a:solidFill>
                <a:latin typeface="Calibri Light" panose="020F0302020204030204" pitchFamily="34" charset="0"/>
              </a:rPr>
              <a:t>Have knowledge of the law around purchasing and consuming alcohol</a:t>
            </a:r>
          </a:p>
          <a:p>
            <a:pPr marL="285750" indent="-285750">
              <a:buFont typeface="Arial" panose="020B0604020202020204" pitchFamily="34" charset="0"/>
              <a:buChar char="•"/>
            </a:pPr>
            <a:r>
              <a:rPr lang="en-GB" dirty="0" smtClean="0">
                <a:solidFill>
                  <a:schemeClr val="tx1"/>
                </a:solidFill>
                <a:latin typeface="Calibri Light" panose="020F0302020204030204" pitchFamily="34" charset="0"/>
              </a:rPr>
              <a:t>Explain the risk of excessive drinking and the harm to young people</a:t>
            </a:r>
            <a:endParaRPr lang="en-GB" dirty="0" smtClean="0">
              <a:solidFill>
                <a:schemeClr val="tx1"/>
              </a:solidFill>
              <a:effectLst/>
              <a:latin typeface="Calibri Light" panose="020F0302020204030204" pitchFamily="34" charset="0"/>
            </a:endParaRPr>
          </a:p>
        </p:txBody>
      </p:sp>
    </p:spTree>
    <p:extLst>
      <p:ext uri="{BB962C8B-B14F-4D97-AF65-F5344CB8AC3E}">
        <p14:creationId xmlns:p14="http://schemas.microsoft.com/office/powerpoint/2010/main" val="3468666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007D7936-6DDD-A694-8C77-F043775C8B3E}"/>
              </a:ext>
            </a:extLst>
          </p:cNvPr>
          <p:cNvSpPr>
            <a:spLocks noGrp="1"/>
          </p:cNvSpPr>
          <p:nvPr>
            <p:ph sz="half" idx="1"/>
          </p:nvPr>
        </p:nvSpPr>
        <p:spPr>
          <a:xfrm>
            <a:off x="609600" y="2276872"/>
            <a:ext cx="6638528" cy="2544965"/>
          </a:xfrm>
        </p:spPr>
        <p:txBody>
          <a:bodyPr numCol="1" spcCol="360000"/>
          <a:lstStyle/>
          <a:p>
            <a:pPr algn="just"/>
            <a:r>
              <a:rPr lang="en-GB" b="1" dirty="0" smtClean="0">
                <a:solidFill>
                  <a:srgbClr val="830065"/>
                </a:solidFill>
                <a:latin typeface="Calibri" panose="020F0502020204030204" pitchFamily="34" charset="0"/>
                <a:cs typeface="Calibri" panose="020F0502020204030204" pitchFamily="34" charset="0"/>
              </a:rPr>
              <a:t>Sort the statement cards about alcohol into two piles, one that is true and one that is false. </a:t>
            </a:r>
          </a:p>
        </p:txBody>
      </p:sp>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GB" sz="4800" b="1" dirty="0" smtClean="0">
                <a:solidFill>
                  <a:srgbClr val="8A0066"/>
                </a:solidFill>
                <a:effectLst/>
                <a:latin typeface="Calibri" panose="020F0502020204030204" pitchFamily="34" charset="0"/>
              </a:rPr>
              <a:t>What is alcohol?</a:t>
            </a:r>
            <a:endParaRPr lang="en-US" sz="4800" dirty="0"/>
          </a:p>
        </p:txBody>
      </p:sp>
    </p:spTree>
    <p:extLst>
      <p:ext uri="{BB962C8B-B14F-4D97-AF65-F5344CB8AC3E}">
        <p14:creationId xmlns:p14="http://schemas.microsoft.com/office/powerpoint/2010/main" val="840728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igher Or Lower | Jacksepticeye Wiki | Fand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1704" y="1340768"/>
            <a:ext cx="5904656" cy="3730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734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1337921" cy="1353362"/>
          </a:xfrm>
        </p:spPr>
        <p:txBody>
          <a:bodyPr/>
          <a:lstStyle/>
          <a:p>
            <a:r>
              <a:rPr lang="en-GB" sz="4800" b="1" dirty="0" smtClean="0">
                <a:solidFill>
                  <a:srgbClr val="8A0066"/>
                </a:solidFill>
                <a:effectLst/>
                <a:latin typeface="Calibri" panose="020F0502020204030204" pitchFamily="34" charset="0"/>
              </a:rPr>
              <a:t>Alcohol By Volume (ABV) – Alcohol Strength</a:t>
            </a:r>
            <a:endParaRPr lang="en-US" sz="4800" dirty="0"/>
          </a:p>
        </p:txBody>
      </p:sp>
      <p:pic>
        <p:nvPicPr>
          <p:cNvPr id="3" name="Picture 2" descr="Drinkaware units infographic"/>
          <p:cNvPicPr>
            <a:picLocks noChangeAspect="1" noChangeArrowheads="1"/>
          </p:cNvPicPr>
          <p:nvPr/>
        </p:nvPicPr>
        <p:blipFill rotWithShape="1">
          <a:blip r:embed="rId3">
            <a:extLst>
              <a:ext uri="{28A0092B-C50C-407E-A947-70E740481C1C}">
                <a14:useLocalDpi xmlns:a14="http://schemas.microsoft.com/office/drawing/2010/main" val="0"/>
              </a:ext>
            </a:extLst>
          </a:blip>
          <a:srcRect b="17308"/>
          <a:stretch/>
        </p:blipFill>
        <p:spPr bwMode="auto">
          <a:xfrm>
            <a:off x="1055440" y="1988840"/>
            <a:ext cx="10150735"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370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US" sz="4800" dirty="0" smtClean="0"/>
              <a:t>Watch &amp; learn: Alcohol units</a:t>
            </a:r>
            <a:endParaRPr lang="en-US" sz="4800" dirty="0"/>
          </a:p>
        </p:txBody>
      </p:sp>
      <p:pic>
        <p:nvPicPr>
          <p:cNvPr id="3" name="Picture 2"/>
          <p:cNvPicPr>
            <a:picLocks noChangeAspect="1"/>
          </p:cNvPicPr>
          <p:nvPr/>
        </p:nvPicPr>
        <p:blipFill>
          <a:blip r:embed="rId3"/>
          <a:stretch>
            <a:fillRect/>
          </a:stretch>
        </p:blipFill>
        <p:spPr>
          <a:xfrm>
            <a:off x="7464152" y="2132856"/>
            <a:ext cx="4441701" cy="3288130"/>
          </a:xfrm>
          <a:prstGeom prst="rect">
            <a:avLst/>
          </a:prstGeom>
        </p:spPr>
      </p:pic>
      <p:sp>
        <p:nvSpPr>
          <p:cNvPr id="4" name="Content Placeholder 2">
            <a:extLst>
              <a:ext uri="{FF2B5EF4-FFF2-40B4-BE49-F238E27FC236}">
                <a16:creationId xmlns:a16="http://schemas.microsoft.com/office/drawing/2014/main" id="{007D7936-6DDD-A694-8C77-F043775C8B3E}"/>
              </a:ext>
            </a:extLst>
          </p:cNvPr>
          <p:cNvSpPr>
            <a:spLocks noGrp="1"/>
          </p:cNvSpPr>
          <p:nvPr>
            <p:ph sz="half" idx="1"/>
          </p:nvPr>
        </p:nvSpPr>
        <p:spPr>
          <a:xfrm>
            <a:off x="609600" y="2276872"/>
            <a:ext cx="6638528" cy="2544965"/>
          </a:xfrm>
        </p:spPr>
        <p:txBody>
          <a:bodyPr numCol="1" spcCol="360000"/>
          <a:lstStyle/>
          <a:p>
            <a:pPr algn="just"/>
            <a:r>
              <a:rPr lang="en-GB" b="1" dirty="0" smtClean="0">
                <a:solidFill>
                  <a:srgbClr val="830065"/>
                </a:solidFill>
                <a:latin typeface="Calibri" panose="020F0502020204030204" pitchFamily="34" charset="0"/>
                <a:cs typeface="Calibri" panose="020F0502020204030204" pitchFamily="34" charset="0"/>
              </a:rPr>
              <a:t>Now we have learned that alcohol has different strengths (ABV), we can take this learning to start to appreciate that the higher the strength of the alcohol, the percentage of the Alcohol By Volume, the less of it is needed to make up one unit. </a:t>
            </a:r>
          </a:p>
        </p:txBody>
      </p:sp>
      <p:pic>
        <p:nvPicPr>
          <p:cNvPr id="7" name="Picture 6" descr="Animation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112224" y="955605"/>
            <a:ext cx="1020041" cy="72008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8530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74C7EA4F-CD2B-A202-CC46-E87CD9C5A889}"/>
              </a:ext>
            </a:extLst>
          </p:cNvPr>
          <p:cNvSpPr>
            <a:spLocks noGrp="1"/>
          </p:cNvSpPr>
          <p:nvPr>
            <p:ph type="title"/>
          </p:nvPr>
        </p:nvSpPr>
        <p:spPr>
          <a:xfrm>
            <a:off x="590727" y="923510"/>
            <a:ext cx="10978035" cy="1353362"/>
          </a:xfrm>
        </p:spPr>
        <p:txBody>
          <a:bodyPr/>
          <a:lstStyle/>
          <a:p>
            <a:r>
              <a:rPr lang="en-GB" sz="4800" b="1" dirty="0" smtClean="0">
                <a:solidFill>
                  <a:srgbClr val="8A0066"/>
                </a:solidFill>
                <a:effectLst/>
                <a:latin typeface="Calibri" panose="020F0502020204030204" pitchFamily="34" charset="0"/>
              </a:rPr>
              <a:t>Watch </a:t>
            </a:r>
            <a:r>
              <a:rPr lang="en-GB" sz="4800" dirty="0" smtClean="0">
                <a:solidFill>
                  <a:srgbClr val="8A0066"/>
                </a:solidFill>
                <a:latin typeface="Calibri" panose="020F0502020204030204" pitchFamily="34" charset="0"/>
              </a:rPr>
              <a:t>&amp;</a:t>
            </a:r>
            <a:r>
              <a:rPr lang="en-GB" sz="4800" b="1" dirty="0" smtClean="0">
                <a:solidFill>
                  <a:srgbClr val="8A0066"/>
                </a:solidFill>
                <a:effectLst/>
                <a:latin typeface="Calibri" panose="020F0502020204030204" pitchFamily="34" charset="0"/>
              </a:rPr>
              <a:t> learn: Risks of alcohol</a:t>
            </a:r>
            <a:endParaRPr lang="en-US" sz="4800" dirty="0"/>
          </a:p>
        </p:txBody>
      </p:sp>
      <p:sp>
        <p:nvSpPr>
          <p:cNvPr id="3" name="Content Placeholder 2">
            <a:extLst>
              <a:ext uri="{FF2B5EF4-FFF2-40B4-BE49-F238E27FC236}">
                <a16:creationId xmlns:a16="http://schemas.microsoft.com/office/drawing/2014/main" id="{007D7936-6DDD-A694-8C77-F043775C8B3E}"/>
              </a:ext>
            </a:extLst>
          </p:cNvPr>
          <p:cNvSpPr>
            <a:spLocks noGrp="1"/>
          </p:cNvSpPr>
          <p:nvPr>
            <p:ph sz="half" idx="1"/>
          </p:nvPr>
        </p:nvSpPr>
        <p:spPr>
          <a:xfrm>
            <a:off x="590727" y="3764189"/>
            <a:ext cx="6566520" cy="720080"/>
          </a:xfrm>
        </p:spPr>
        <p:txBody>
          <a:bodyPr numCol="1" spcCol="360000"/>
          <a:lstStyle/>
          <a:p>
            <a:pPr algn="just"/>
            <a:r>
              <a:rPr lang="en-GB" b="1" dirty="0" smtClean="0">
                <a:solidFill>
                  <a:srgbClr val="830065"/>
                </a:solidFill>
                <a:latin typeface="Calibri" panose="020F0502020204030204" pitchFamily="34" charset="0"/>
                <a:cs typeface="Calibri" panose="020F0502020204030204" pitchFamily="34" charset="0"/>
              </a:rPr>
              <a:t>After watching the video, discuss why young people may be at even greater risk if drinking alcohol underage. </a:t>
            </a:r>
            <a:endParaRPr lang="en-GB" b="1" dirty="0">
              <a:solidFill>
                <a:srgbClr val="830065"/>
              </a:solidFill>
              <a:latin typeface="Calibri" panose="020F0502020204030204" pitchFamily="34" charset="0"/>
              <a:cs typeface="Calibri" panose="020F0502020204030204" pitchFamily="34" charset="0"/>
            </a:endParaRPr>
          </a:p>
          <a:p>
            <a:pPr algn="just"/>
            <a:endParaRPr lang="en-GB" b="1" dirty="0" smtClean="0">
              <a:solidFill>
                <a:srgbClr val="830065"/>
              </a:solidFill>
              <a:latin typeface="Calibri" panose="020F0502020204030204" pitchFamily="34" charset="0"/>
              <a:cs typeface="Calibri" panose="020F0502020204030204" pitchFamily="34" charset="0"/>
            </a:endParaRPr>
          </a:p>
        </p:txBody>
      </p:sp>
      <p:pic>
        <p:nvPicPr>
          <p:cNvPr id="1028" name="Picture 4" descr="Speech Bubble icon PNG and SVG Vector Free Downlo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0136" y="3530984"/>
            <a:ext cx="1368152" cy="1186489"/>
          </a:xfrm>
          <a:prstGeom prst="rect">
            <a:avLst/>
          </a:prstGeom>
          <a:noFill/>
          <a:ln w="38100">
            <a:solidFill>
              <a:srgbClr val="830065"/>
            </a:solidFill>
          </a:ln>
          <a:extLst>
            <a:ext uri="{909E8E84-426E-40DD-AFC4-6F175D3DCCD1}">
              <a14:hiddenFill xmlns:a14="http://schemas.microsoft.com/office/drawing/2010/main">
                <a:solidFill>
                  <a:srgbClr val="FFFFFF"/>
                </a:solidFill>
              </a14:hiddenFill>
            </a:ext>
          </a:extLst>
        </p:spPr>
      </p:pic>
      <p:pic>
        <p:nvPicPr>
          <p:cNvPr id="1030" name="Picture 6" descr="Animations"/>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688288" y="923510"/>
            <a:ext cx="1020041" cy="72008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179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CKPOOL COV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LACKPOOL COUNCIL POWERPOINT TEMPLATE" id="{5E030BC0-5767-6741-89FE-694444B3339A}" vid="{1F0FFBF0-2EF6-B14E-A0CA-CDE8738C50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241C8C03FB49439C4103CBE3EBA836" ma:contentTypeVersion="18" ma:contentTypeDescription="Create a new document." ma:contentTypeScope="" ma:versionID="98f4192e17f81a4eb0207315f65c9d05">
  <xsd:schema xmlns:xsd="http://www.w3.org/2001/XMLSchema" xmlns:xs="http://www.w3.org/2001/XMLSchema" xmlns:p="http://schemas.microsoft.com/office/2006/metadata/properties" xmlns:ns3="f541a8cc-421f-47cf-94ea-57fb9e91cf72" xmlns:ns4="a5df385a-932b-409d-8d40-e669c1d6a4b3" targetNamespace="http://schemas.microsoft.com/office/2006/metadata/properties" ma:root="true" ma:fieldsID="643727dc9dc1abd56a40ec0fcdfc8159" ns3:_="" ns4:_="">
    <xsd:import namespace="f541a8cc-421f-47cf-94ea-57fb9e91cf72"/>
    <xsd:import namespace="a5df385a-932b-409d-8d40-e669c1d6a4b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41a8cc-421f-47cf-94ea-57fb9e91cf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5df385a-932b-409d-8d40-e669c1d6a4b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541a8cc-421f-47cf-94ea-57fb9e91cf72" xsi:nil="true"/>
  </documentManagement>
</p:properties>
</file>

<file path=customXml/itemProps1.xml><?xml version="1.0" encoding="utf-8"?>
<ds:datastoreItem xmlns:ds="http://schemas.openxmlformats.org/officeDocument/2006/customXml" ds:itemID="{74614D85-3EA5-4889-9461-9571BC0E55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41a8cc-421f-47cf-94ea-57fb9e91cf72"/>
    <ds:schemaRef ds:uri="a5df385a-932b-409d-8d40-e669c1d6a4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808E73-CB41-48EF-997D-F961E2786A8A}">
  <ds:schemaRefs>
    <ds:schemaRef ds:uri="http://schemas.microsoft.com/sharepoint/v3/contenttype/forms"/>
  </ds:schemaRefs>
</ds:datastoreItem>
</file>

<file path=customXml/itemProps3.xml><?xml version="1.0" encoding="utf-8"?>
<ds:datastoreItem xmlns:ds="http://schemas.openxmlformats.org/officeDocument/2006/customXml" ds:itemID="{0FF2A478-E83F-4CEF-9098-8AD3965DE4C3}">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a5df385a-932b-409d-8d40-e669c1d6a4b3"/>
    <ds:schemaRef ds:uri="f541a8cc-421f-47cf-94ea-57fb9e91cf72"/>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BLACKPOOL COVER SLIDE</Template>
  <TotalTime>701</TotalTime>
  <Words>2181</Words>
  <Application>Microsoft Office PowerPoint</Application>
  <PresentationFormat>Widescreen</PresentationFormat>
  <Paragraphs>208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ＭＳ Ｐゴシック</vt:lpstr>
      <vt:lpstr>Arial</vt:lpstr>
      <vt:lpstr>Calibri</vt:lpstr>
      <vt:lpstr>Calibri Light</vt:lpstr>
      <vt:lpstr>Wingdings</vt:lpstr>
      <vt:lpstr>BLACKPOOL COVER SLIDE</vt:lpstr>
      <vt:lpstr>PowerPoint Presentation</vt:lpstr>
      <vt:lpstr>Foundations for a great lesson!</vt:lpstr>
      <vt:lpstr>Starter Activity: All About Alcohol </vt:lpstr>
      <vt:lpstr>Learning Objectives</vt:lpstr>
      <vt:lpstr>What is alcohol?</vt:lpstr>
      <vt:lpstr>PowerPoint Presentation</vt:lpstr>
      <vt:lpstr>Alcohol By Volume (ABV) – Alcohol Strength</vt:lpstr>
      <vt:lpstr>Watch &amp; learn: Alcohol units</vt:lpstr>
      <vt:lpstr>Watch &amp; learn: Risks of alcohol</vt:lpstr>
      <vt:lpstr>Create Your Own Diary </vt:lpstr>
      <vt:lpstr>Make a game of it!</vt:lpstr>
      <vt:lpstr>Your Takeaway from Today! </vt:lpstr>
      <vt:lpstr>Harm Reduction Advice</vt:lpstr>
      <vt:lpstr>Alcohol support services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Donnelly</dc:creator>
  <cp:lastModifiedBy>Sam Richardson</cp:lastModifiedBy>
  <cp:revision>57</cp:revision>
  <dcterms:created xsi:type="dcterms:W3CDTF">2022-09-29T15:11:58Z</dcterms:created>
  <dcterms:modified xsi:type="dcterms:W3CDTF">2024-09-24T13:48:36Z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0x01010080241C8C03FB49439C4103CBE3EBA836</vt:lpwstr>
  </property>
</Properties>
</file>