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sldIdLst>
    <p:sldId id="264" r:id="rId5"/>
    <p:sldId id="266" r:id="rId6"/>
    <p:sldId id="262" r:id="rId7"/>
    <p:sldId id="267" r:id="rId8"/>
    <p:sldId id="277" r:id="rId9"/>
    <p:sldId id="278" r:id="rId10"/>
    <p:sldId id="272" r:id="rId11"/>
    <p:sldId id="268" r:id="rId12"/>
    <p:sldId id="271" r:id="rId13"/>
    <p:sldId id="276" r:id="rId14"/>
    <p:sldId id="270" r:id="rId15"/>
    <p:sldId id="280" r:id="rId16"/>
    <p:sldId id="273" r:id="rId17"/>
    <p:sldId id="281" r:id="rId18"/>
  </p:sldIdLst>
  <p:sldSz cx="12192000" cy="6858000"/>
  <p:notesSz cx="6858000" cy="9144000"/>
  <p:defaultTextStyle>
    <a:defPPr>
      <a:defRPr lang="en-GB"/>
    </a:defPPr>
    <a:lvl1pPr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457200"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914400"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1371600"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1828800" algn="l" rtl="0" fontAlgn="base">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00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199" autoAdjust="0"/>
    <p:restoredTop sz="52941" autoAdjust="0"/>
  </p:normalViewPr>
  <p:slideViewPr>
    <p:cSldViewPr>
      <p:cViewPr varScale="1">
        <p:scale>
          <a:sx n="42" d="100"/>
          <a:sy n="42" d="100"/>
        </p:scale>
        <p:origin x="1020" y="36"/>
      </p:cViewPr>
      <p:guideLst>
        <p:guide orient="horz" pos="2160"/>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A71CAE-8C9A-B64C-BFCE-8049EC61D713}" type="datetimeFigureOut">
              <a:rPr lang="en-US" smtClean="0"/>
              <a:t>9/20/2024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3CB0AA-B8B0-A145-9CBA-805239FC99BD}" type="slidenum">
              <a:rPr lang="en-US" smtClean="0"/>
              <a:t>‹#›</a:t>
            </a:fld>
            <a:endParaRPr lang="en-US"/>
          </a:p>
        </p:txBody>
      </p:sp>
    </p:spTree>
    <p:extLst>
      <p:ext uri="{BB962C8B-B14F-4D97-AF65-F5344CB8AC3E}">
        <p14:creationId xmlns:p14="http://schemas.microsoft.com/office/powerpoint/2010/main" val="657917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dirty="0" smtClean="0">
                <a:solidFill>
                  <a:prstClr val="black"/>
                </a:solidFill>
              </a:rPr>
              <a:t>This is a Public Health briefing</a:t>
            </a:r>
            <a:r>
              <a:rPr lang="en-GB" altLang="en-US" baseline="0" dirty="0" smtClean="0">
                <a:solidFill>
                  <a:prstClr val="black"/>
                </a:solidFill>
              </a:rPr>
              <a:t> on Alcohol. </a:t>
            </a:r>
          </a:p>
          <a:p>
            <a:pPr>
              <a:defRPr/>
            </a:pPr>
            <a:endParaRPr lang="en-GB" altLang="en-US" baseline="0" dirty="0" smtClean="0">
              <a:solidFill>
                <a:prstClr val="black"/>
              </a:solidFill>
            </a:endParaRPr>
          </a:p>
          <a:p>
            <a:pPr>
              <a:defRPr/>
            </a:pPr>
            <a:r>
              <a:rPr lang="en-GB" altLang="en-US" baseline="0" dirty="0" smtClean="0">
                <a:solidFill>
                  <a:prstClr val="black"/>
                </a:solidFill>
              </a:rPr>
              <a:t>This briefing has been created for those working across Education in Blackpool to ensure congruency with key public health messaging in relation to alcohol, and the messages delivered as part of PSHE education across education providers in Blackpool. </a:t>
            </a:r>
          </a:p>
          <a:p>
            <a:pPr>
              <a:defRPr/>
            </a:pPr>
            <a:endParaRPr lang="en-GB" altLang="en-US" baseline="0" dirty="0" smtClean="0">
              <a:solidFill>
                <a:prstClr val="black"/>
              </a:solidFill>
            </a:endParaRPr>
          </a:p>
          <a:p>
            <a:pPr>
              <a:defRPr/>
            </a:pPr>
            <a:r>
              <a:rPr lang="en-GB" altLang="en-US" baseline="0" dirty="0" smtClean="0">
                <a:solidFill>
                  <a:prstClr val="black"/>
                </a:solidFill>
              </a:rPr>
              <a:t>All of the information in this briefing is accurate as of September 2024. </a:t>
            </a:r>
          </a:p>
          <a:p>
            <a:pPr>
              <a:defRPr/>
            </a:pPr>
            <a:endParaRPr lang="en-GB" altLang="en-US" baseline="0" dirty="0" smtClean="0">
              <a:solidFill>
                <a:prstClr val="black"/>
              </a:solidFill>
            </a:endParaRPr>
          </a:p>
          <a:p>
            <a:pPr>
              <a:defRPr/>
            </a:pPr>
            <a:r>
              <a:rPr lang="en-GB" altLang="en-US" baseline="0" dirty="0" smtClean="0">
                <a:solidFill>
                  <a:prstClr val="black"/>
                </a:solidFill>
              </a:rPr>
              <a:t>You can access Drink Less section of the Healthier Blackpool website by clicking on the Blackpool Council Public Health image on screen. </a:t>
            </a:r>
          </a:p>
          <a:p>
            <a:pPr>
              <a:defRPr/>
            </a:pPr>
            <a:endParaRPr lang="en-GB" altLang="en-US" baseline="0" dirty="0" smtClean="0">
              <a:solidFill>
                <a:prstClr val="black"/>
              </a:solidFill>
            </a:endParaRPr>
          </a:p>
          <a:p>
            <a:pPr>
              <a:defRPr/>
            </a:pPr>
            <a:r>
              <a:rPr lang="en-GB" altLang="en-US" baseline="0" dirty="0" smtClean="0">
                <a:solidFill>
                  <a:prstClr val="black"/>
                </a:solidFill>
              </a:rPr>
              <a:t>You can access our PSHE offer for those working in Education by clicking on the PSHE image on screen.</a:t>
            </a:r>
          </a:p>
          <a:p>
            <a:pPr>
              <a:defRPr/>
            </a:pPr>
            <a:endParaRPr lang="en-GB" altLang="en-US" baseline="0" dirty="0" smtClean="0">
              <a:solidFill>
                <a:prstClr val="black"/>
              </a:solidFill>
            </a:endParaRPr>
          </a:p>
          <a:p>
            <a:pPr>
              <a:defRPr/>
            </a:pPr>
            <a:r>
              <a:rPr lang="en-GB" altLang="en-US" baseline="0" dirty="0" smtClean="0">
                <a:solidFill>
                  <a:prstClr val="black"/>
                </a:solidFill>
              </a:rPr>
              <a:t>If you have any question as a result of this briefing, please do not hesitate to contact the Public Health team using the email address on screen. </a:t>
            </a:r>
          </a:p>
          <a:p>
            <a:pPr>
              <a:defRPr/>
            </a:pPr>
            <a:endParaRPr lang="en-GB" altLang="en-US" dirty="0" smtClean="0">
              <a:solidFill>
                <a:prstClr val="black"/>
              </a:solidFill>
            </a:endParaRPr>
          </a:p>
          <a:p>
            <a:pPr>
              <a:defRPr/>
            </a:pPr>
            <a:r>
              <a:rPr lang="en-GB" altLang="en-US" dirty="0" smtClean="0">
                <a:solidFill>
                  <a:prstClr val="black"/>
                </a:solidFill>
              </a:rPr>
              <a:t>https://www.gov.uk/alcohol-young-people-law</a:t>
            </a:r>
          </a:p>
          <a:p>
            <a:pPr>
              <a:defRPr/>
            </a:pPr>
            <a:endParaRPr lang="en-GB" altLang="en-US" dirty="0" smtClean="0">
              <a:solidFill>
                <a:prstClr val="black"/>
              </a:solidFill>
            </a:endParaRPr>
          </a:p>
        </p:txBody>
      </p:sp>
      <p:sp>
        <p:nvSpPr>
          <p:cNvPr id="4" name="Slide Number Placeholder 3"/>
          <p:cNvSpPr>
            <a:spLocks noGrp="1"/>
          </p:cNvSpPr>
          <p:nvPr>
            <p:ph type="sldNum" sz="quarter" idx="10"/>
          </p:nvPr>
        </p:nvSpPr>
        <p:spPr/>
        <p:txBody>
          <a:bodyPr/>
          <a:lstStyle/>
          <a:p>
            <a:fld id="{B13CB0AA-B8B0-A145-9CBA-805239FC99BD}" type="slidenum">
              <a:rPr lang="en-US" smtClean="0"/>
              <a:t>1</a:t>
            </a:fld>
            <a:endParaRPr lang="en-US"/>
          </a:p>
        </p:txBody>
      </p:sp>
    </p:spTree>
    <p:extLst>
      <p:ext uri="{BB962C8B-B14F-4D97-AF65-F5344CB8AC3E}">
        <p14:creationId xmlns:p14="http://schemas.microsoft.com/office/powerpoint/2010/main" val="58408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dirty="0" smtClean="0">
                <a:solidFill>
                  <a:srgbClr val="1C2838"/>
                </a:solidFill>
                <a:effectLst/>
                <a:latin typeface="+mn-lt"/>
              </a:rPr>
              <a:t>When a person uses both alcohol and cocaine, the substances form a very unique highly toxic</a:t>
            </a:r>
            <a:r>
              <a:rPr lang="en-US" sz="1200" b="0" i="0" baseline="0" dirty="0" smtClean="0">
                <a:solidFill>
                  <a:srgbClr val="1C2838"/>
                </a:solidFill>
                <a:effectLst/>
                <a:latin typeface="+mn-lt"/>
              </a:rPr>
              <a:t> </a:t>
            </a:r>
            <a:r>
              <a:rPr lang="en-US" sz="1200" b="0" i="0" dirty="0" smtClean="0">
                <a:solidFill>
                  <a:srgbClr val="1C2838"/>
                </a:solidFill>
                <a:effectLst/>
                <a:latin typeface="+mn-lt"/>
              </a:rPr>
              <a:t>substance known as </a:t>
            </a:r>
            <a:r>
              <a:rPr lang="en-US" sz="1200" b="1" i="1" dirty="0" smtClean="0">
                <a:solidFill>
                  <a:srgbClr val="1C2838"/>
                </a:solidFill>
                <a:effectLst/>
                <a:latin typeface="+mn-lt"/>
              </a:rPr>
              <a:t>coca-ethylene</a:t>
            </a:r>
            <a:r>
              <a:rPr lang="en-US" sz="1200" b="0" i="0" dirty="0" smtClean="0">
                <a:solidFill>
                  <a:srgbClr val="1C2838"/>
                </a:solidFill>
                <a:effectLst/>
                <a:latin typeface="+mn-lt"/>
              </a:rPr>
              <a:t> as result of the substances being metabolized in the liver.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dirty="0" smtClean="0">
                <a:solidFill>
                  <a:srgbClr val="1C2838"/>
                </a:solidFill>
                <a:effectLst/>
                <a:latin typeface="+mn-lt"/>
              </a:rPr>
              <a:t>Researchers believe that coca-ethylene is produced in the liver about two hours after an individual has used the two drugs.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dirty="0" smtClean="0">
              <a:solidFill>
                <a:srgbClr val="1C2838"/>
              </a:solidFill>
              <a:effectLst/>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dirty="0" smtClean="0">
                <a:solidFill>
                  <a:srgbClr val="1C2838"/>
                </a:solidFill>
                <a:effectLst/>
                <a:latin typeface="+mn-lt"/>
              </a:rPr>
              <a:t>The addition of coca-ethylene to the alcohol and cocaine already in the system can produce effects that are much more powerful than the effects that alcohol or cocaine alone produce,</a:t>
            </a:r>
            <a:r>
              <a:rPr lang="en-US" sz="1200" b="0" i="0" baseline="0" dirty="0" smtClean="0">
                <a:solidFill>
                  <a:srgbClr val="1C2838"/>
                </a:solidFill>
                <a:effectLst/>
                <a:latin typeface="+mn-lt"/>
              </a:rPr>
              <a:t> </a:t>
            </a:r>
            <a:r>
              <a:rPr lang="en-US" sz="1200" b="0" i="0" u="none" strike="noStrike" baseline="0" dirty="0" smtClean="0">
                <a:latin typeface="+mn-lt"/>
              </a:rPr>
              <a:t>increasing the risk of heart attacks, fits, strokes and even sudden death.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i="0" u="none" strike="noStrike" baseline="0" dirty="0" smtClean="0">
              <a:latin typeface="+mn-lt"/>
            </a:endParaRPr>
          </a:p>
          <a:p>
            <a:pPr algn="l"/>
            <a:r>
              <a:rPr lang="en-US" sz="1200" b="0" i="0" u="none" strike="noStrike" baseline="0" dirty="0" smtClean="0">
                <a:latin typeface="+mn-lt"/>
              </a:rPr>
              <a:t>Mixing alcohol and cocaine can be fatal up to 12 hours after consumption.</a:t>
            </a:r>
          </a:p>
          <a:p>
            <a:pPr algn="l"/>
            <a:endParaRPr lang="en-US" sz="1200" b="0" i="0" u="none" strike="noStrike" baseline="0" dirty="0" smtClean="0">
              <a:latin typeface="+mn-lt"/>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Coca-ethylene takes longer to leave the body than either alcohol or cocaine, subjecting the heart and liver to a longer period of stress. </a:t>
            </a:r>
          </a:p>
          <a:p>
            <a:pPr algn="l"/>
            <a:endParaRPr lang="en-US" sz="1200" b="0" i="0" u="none" strike="noStrike" baseline="0" dirty="0" smtClean="0">
              <a:latin typeface="+mn-lt"/>
            </a:endParaRPr>
          </a:p>
          <a:p>
            <a:pPr algn="l"/>
            <a:r>
              <a:rPr lang="en-US" sz="1200" b="0" i="0" u="none" strike="noStrike" baseline="0" dirty="0" smtClean="0">
                <a:latin typeface="+mn-lt"/>
              </a:rPr>
              <a:t>It can increase the depressive effects of alcohol, making reaction to the cocaine stronger. </a:t>
            </a:r>
          </a:p>
          <a:p>
            <a:pPr algn="l"/>
            <a:endParaRPr lang="en-US" sz="1200" b="0" i="0" u="none" strike="noStrike" baseline="0" dirty="0" smtClean="0">
              <a:latin typeface="+mn-lt"/>
            </a:endParaRPr>
          </a:p>
          <a:p>
            <a:pPr algn="l"/>
            <a:r>
              <a:rPr lang="en-US" sz="1200" b="0" i="0" u="none" strike="noStrike" baseline="0" dirty="0" smtClean="0">
                <a:latin typeface="+mn-lt"/>
              </a:rPr>
              <a:t>Using coca-ethylene is </a:t>
            </a:r>
            <a:r>
              <a:rPr lang="en-GB" sz="1200" b="0" i="0" u="none" strike="noStrike" baseline="0" dirty="0" smtClean="0">
                <a:latin typeface="+mn-lt"/>
              </a:rPr>
              <a:t>likely to increase aggression.</a:t>
            </a:r>
          </a:p>
        </p:txBody>
      </p:sp>
      <p:sp>
        <p:nvSpPr>
          <p:cNvPr id="4" name="Slide Number Placeholder 3"/>
          <p:cNvSpPr>
            <a:spLocks noGrp="1"/>
          </p:cNvSpPr>
          <p:nvPr>
            <p:ph type="sldNum" sz="quarter" idx="10"/>
          </p:nvPr>
        </p:nvSpPr>
        <p:spPr/>
        <p:txBody>
          <a:bodyPr/>
          <a:lstStyle/>
          <a:p>
            <a:fld id="{B13CB0AA-B8B0-A145-9CBA-805239FC99BD}" type="slidenum">
              <a:rPr lang="en-US" smtClean="0"/>
              <a:t>10</a:t>
            </a:fld>
            <a:endParaRPr lang="en-US"/>
          </a:p>
        </p:txBody>
      </p:sp>
    </p:spTree>
    <p:extLst>
      <p:ext uri="{BB962C8B-B14F-4D97-AF65-F5344CB8AC3E}">
        <p14:creationId xmlns:p14="http://schemas.microsoft.com/office/powerpoint/2010/main" val="879386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information included in this</a:t>
            </a:r>
            <a:r>
              <a:rPr lang="en-GB" baseline="0" dirty="0" smtClean="0"/>
              <a:t> slide including the narration is </a:t>
            </a:r>
            <a:r>
              <a:rPr lang="en-GB" dirty="0" smtClean="0"/>
              <a:t>https://www.drinkaware.co.uk/advice-and-support/underage-drinking/know-the-risks-of-drinking-alcohol-underage </a:t>
            </a:r>
          </a:p>
          <a:p>
            <a:endParaRPr lang="en-GB" baseline="0" dirty="0" smtClean="0"/>
          </a:p>
          <a:p>
            <a:r>
              <a:rPr lang="en-GB" baseline="0" dirty="0" smtClean="0"/>
              <a:t>If someone has symptoms of alcohol poisoning, here are some things you can do to help them and some things you should avoid doing.</a:t>
            </a:r>
          </a:p>
          <a:p>
            <a:endParaRPr lang="en-GB" baseline="0" dirty="0" smtClean="0"/>
          </a:p>
          <a:p>
            <a:r>
              <a:rPr lang="en-GB" baseline="0" dirty="0" smtClean="0"/>
              <a:t>First, things you should do: </a:t>
            </a:r>
          </a:p>
          <a:p>
            <a:endParaRPr lang="en-GB" baseline="0" dirty="0" smtClean="0"/>
          </a:p>
          <a:p>
            <a:r>
              <a:rPr lang="en-US" sz="1200" b="0" i="0" kern="1200" dirty="0" smtClean="0">
                <a:solidFill>
                  <a:schemeClr val="tx1"/>
                </a:solidFill>
                <a:effectLst/>
                <a:latin typeface="+mn-lt"/>
                <a:ea typeface="+mn-ea"/>
                <a:cs typeface="+mn-cs"/>
              </a:rPr>
              <a:t>1. Try to keep them awake and sitting up</a:t>
            </a:r>
          </a:p>
          <a:p>
            <a:r>
              <a:rPr lang="en-US" sz="1200" b="0" i="0" kern="1200" dirty="0" smtClean="0">
                <a:solidFill>
                  <a:schemeClr val="tx1"/>
                </a:solidFill>
                <a:effectLst/>
                <a:latin typeface="+mn-lt"/>
                <a:ea typeface="+mn-ea"/>
                <a:cs typeface="+mn-cs"/>
              </a:rPr>
              <a:t>2. Give them some water (and nothing else), if they can drink it</a:t>
            </a:r>
          </a:p>
          <a:p>
            <a:r>
              <a:rPr lang="en-US" sz="1200" b="0" i="0" kern="1200" dirty="0" smtClean="0">
                <a:solidFill>
                  <a:schemeClr val="tx1"/>
                </a:solidFill>
                <a:effectLst/>
                <a:latin typeface="+mn-lt"/>
                <a:ea typeface="+mn-ea"/>
                <a:cs typeface="+mn-cs"/>
              </a:rPr>
              <a:t>3.</a:t>
            </a:r>
            <a:r>
              <a:rPr lang="en-US" sz="1200" b="0" i="0" kern="1200" baseline="0" dirty="0" smtClean="0">
                <a:solidFill>
                  <a:schemeClr val="tx1"/>
                </a:solidFill>
                <a:effectLst/>
                <a:latin typeface="+mn-lt"/>
                <a:ea typeface="+mn-ea"/>
                <a:cs typeface="+mn-cs"/>
              </a:rPr>
              <a:t> L</a:t>
            </a:r>
            <a:r>
              <a:rPr lang="en-US" sz="1200" b="0" i="0" kern="1200" dirty="0" smtClean="0">
                <a:solidFill>
                  <a:schemeClr val="tx1"/>
                </a:solidFill>
                <a:effectLst/>
                <a:latin typeface="+mn-lt"/>
                <a:ea typeface="+mn-ea"/>
                <a:cs typeface="+mn-cs"/>
              </a:rPr>
              <a:t>ie them on their side in the recovery position if they’ve passed out, and check they’re breathing properly</a:t>
            </a:r>
          </a:p>
          <a:p>
            <a:r>
              <a:rPr lang="en-US" sz="1200" b="0" i="0" kern="1200" dirty="0" smtClean="0">
                <a:solidFill>
                  <a:schemeClr val="tx1"/>
                </a:solidFill>
                <a:effectLst/>
                <a:latin typeface="+mn-lt"/>
                <a:ea typeface="+mn-ea"/>
                <a:cs typeface="+mn-cs"/>
              </a:rPr>
              <a:t>4. Keep them warm</a:t>
            </a:r>
          </a:p>
          <a:p>
            <a:r>
              <a:rPr lang="en-US" sz="1200" b="0" i="0" kern="1200" dirty="0" smtClean="0">
                <a:solidFill>
                  <a:schemeClr val="tx1"/>
                </a:solidFill>
                <a:effectLst/>
                <a:latin typeface="+mn-lt"/>
                <a:ea typeface="+mn-ea"/>
                <a:cs typeface="+mn-cs"/>
              </a:rPr>
              <a:t>5. Stay with them and monitor their symptoms</a:t>
            </a:r>
          </a:p>
          <a:p>
            <a:endParaRPr lang="en-GB" baseline="0" dirty="0" smtClean="0"/>
          </a:p>
          <a:p>
            <a:r>
              <a:rPr lang="en-GB" baseline="0" dirty="0" smtClean="0"/>
              <a:t>What not to do:</a:t>
            </a:r>
          </a:p>
          <a:p>
            <a:endParaRPr lang="en-GB" baseline="0" dirty="0" smtClean="0"/>
          </a:p>
          <a:p>
            <a:r>
              <a:rPr lang="en-US" sz="1200" b="0" i="0" kern="1200" dirty="0" smtClean="0">
                <a:solidFill>
                  <a:schemeClr val="tx1"/>
                </a:solidFill>
                <a:effectLst/>
                <a:latin typeface="+mn-lt"/>
                <a:ea typeface="+mn-ea"/>
                <a:cs typeface="+mn-cs"/>
              </a:rPr>
              <a:t>Never leave someone alone to sleep it off</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The amount of alcohol in someone’s blood continues to rise even when they’ve stopped drinking because the digestive system carries on absorbing alcohol into the bloodstream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Never give them a coffee</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Alcohol dehydrates the body. Coffee will make someone who is already dehydrated even more so – in severe cases this can even cause permanent brain damage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Never make them sick</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Their gag reflex may not be working properly which means they could choke on their vomit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Never walk them around</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Alcohol is a depressant which slows down your brain’s functions and affects your sense of balance. Walking them around might cause accidents </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Never put them under a cold shower</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Because moving a person with alcohol poisoning risks causing injury, it’s not a good idea to give them a shower. A cold shower is even worse - alcohol lowers your body temperature, which could lead to hypothermia. The best advice is to put them in the recovery position in the nearest safe place.</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Never let them drink more alcohol</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The amount of alcohol in their bloodstream could become dangerously high</a:t>
            </a:r>
          </a:p>
        </p:txBody>
      </p:sp>
      <p:sp>
        <p:nvSpPr>
          <p:cNvPr id="4" name="Slide Number Placeholder 3"/>
          <p:cNvSpPr>
            <a:spLocks noGrp="1"/>
          </p:cNvSpPr>
          <p:nvPr>
            <p:ph type="sldNum" sz="quarter" idx="10"/>
          </p:nvPr>
        </p:nvSpPr>
        <p:spPr/>
        <p:txBody>
          <a:bodyPr/>
          <a:lstStyle/>
          <a:p>
            <a:fld id="{B13CB0AA-B8B0-A145-9CBA-805239FC99BD}" type="slidenum">
              <a:rPr lang="en-US" smtClean="0"/>
              <a:t>11</a:t>
            </a:fld>
            <a:endParaRPr lang="en-US"/>
          </a:p>
        </p:txBody>
      </p:sp>
    </p:spTree>
    <p:extLst>
      <p:ext uri="{BB962C8B-B14F-4D97-AF65-F5344CB8AC3E}">
        <p14:creationId xmlns:p14="http://schemas.microsoft.com/office/powerpoint/2010/main" val="4032392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dirty="0" smtClean="0">
                <a:solidFill>
                  <a:srgbClr val="830065"/>
                </a:solidFill>
                <a:latin typeface="Calibri" panose="020F0502020204030204" pitchFamily="34" charset="0"/>
                <a:cs typeface="Calibri" panose="020F0502020204030204" pitchFamily="34" charset="0"/>
              </a:rPr>
              <a:t>AUDIT in this instance</a:t>
            </a:r>
            <a:r>
              <a:rPr lang="en-GB" baseline="0" dirty="0" smtClean="0">
                <a:solidFill>
                  <a:srgbClr val="830065"/>
                </a:solidFill>
                <a:latin typeface="Calibri" panose="020F0502020204030204" pitchFamily="34" charset="0"/>
                <a:cs typeface="Calibri" panose="020F0502020204030204" pitchFamily="34" charset="0"/>
              </a:rPr>
              <a:t> stands for, Alcohol Use Disorders Identification Test with the C focusing specifically on Consumption – how much someone drinks. </a:t>
            </a:r>
            <a:endParaRPr lang="en-GB" dirty="0" smtClean="0">
              <a:solidFill>
                <a:srgbClr val="830065"/>
              </a:solidFill>
              <a:latin typeface="Calibri" panose="020F0502020204030204" pitchFamily="34" charset="0"/>
              <a:cs typeface="Calibri" panose="020F0502020204030204" pitchFamily="34" charset="0"/>
            </a:endParaRPr>
          </a:p>
          <a:p>
            <a:pPr algn="just"/>
            <a:endParaRPr lang="en-GB" dirty="0" smtClean="0">
              <a:solidFill>
                <a:srgbClr val="830065"/>
              </a:solidFill>
              <a:latin typeface="Calibri" panose="020F0502020204030204" pitchFamily="34" charset="0"/>
              <a:cs typeface="Calibri" panose="020F0502020204030204" pitchFamily="34" charset="0"/>
            </a:endParaRPr>
          </a:p>
          <a:p>
            <a:pPr algn="just"/>
            <a:r>
              <a:rPr lang="en-GB" dirty="0" smtClean="0">
                <a:solidFill>
                  <a:srgbClr val="830065"/>
                </a:solidFill>
                <a:latin typeface="Calibri" panose="020F0502020204030204" pitchFamily="34" charset="0"/>
                <a:cs typeface="Calibri" panose="020F0502020204030204" pitchFamily="34" charset="0"/>
              </a:rPr>
              <a:t>The Audit C tool is used by services to understand if someone could be at risk of harm due to the amounts that they drink -  it focuses specifically on consumption</a:t>
            </a:r>
          </a:p>
          <a:p>
            <a:pPr algn="just"/>
            <a:endParaRPr lang="en-GB" dirty="0" smtClean="0">
              <a:solidFill>
                <a:srgbClr val="830065"/>
              </a:solidFill>
              <a:latin typeface="Calibri" panose="020F0502020204030204" pitchFamily="34" charset="0"/>
              <a:cs typeface="Calibri" panose="020F0502020204030204" pitchFamily="34" charset="0"/>
            </a:endParaRPr>
          </a:p>
          <a:p>
            <a:pPr algn="just"/>
            <a:r>
              <a:rPr lang="en-GB" dirty="0" smtClean="0">
                <a:solidFill>
                  <a:srgbClr val="830065"/>
                </a:solidFill>
                <a:latin typeface="Calibri" panose="020F0502020204030204" pitchFamily="34" charset="0"/>
                <a:cs typeface="Calibri" panose="020F0502020204030204" pitchFamily="34" charset="0"/>
              </a:rPr>
              <a:t>While this tool is used by medical professionals and services relating to alcohol use, it is useful for those working with children, young people &amp; their families to have an awareness of it.</a:t>
            </a:r>
          </a:p>
          <a:p>
            <a:pPr algn="just"/>
            <a:endParaRPr lang="en-GB" dirty="0" smtClean="0">
              <a:solidFill>
                <a:srgbClr val="830065"/>
              </a:solidFill>
              <a:latin typeface="Calibri" panose="020F0502020204030204" pitchFamily="34" charset="0"/>
              <a:cs typeface="Calibri" panose="020F0502020204030204" pitchFamily="34" charset="0"/>
            </a:endParaRPr>
          </a:p>
          <a:p>
            <a:pPr algn="l"/>
            <a:r>
              <a:rPr lang="en-GB" dirty="0" smtClean="0">
                <a:solidFill>
                  <a:srgbClr val="830065"/>
                </a:solidFill>
                <a:latin typeface="Calibri" panose="020F0502020204030204" pitchFamily="34" charset="0"/>
                <a:cs typeface="Calibri" panose="020F0502020204030204" pitchFamily="34" charset="0"/>
              </a:rPr>
              <a:t>A link to the full</a:t>
            </a:r>
            <a:r>
              <a:rPr lang="en-GB" baseline="0" dirty="0" smtClean="0">
                <a:solidFill>
                  <a:srgbClr val="830065"/>
                </a:solidFill>
                <a:latin typeface="Calibri" panose="020F0502020204030204" pitchFamily="34" charset="0"/>
                <a:cs typeface="Calibri" panose="020F0502020204030204" pitchFamily="34" charset="0"/>
              </a:rPr>
              <a:t> AUDIT screening tool can be found following the link in the notes. https://assets.publishing.service.gov.uk/media/6357a7d7e90e0777a45a9caa/Alcohol-use-disorders-identification-test-for-consumption-AUDIT-C_for-print.pdf </a:t>
            </a:r>
            <a:endParaRPr lang="en-GB" dirty="0" smtClean="0">
              <a:solidFill>
                <a:srgbClr val="830065"/>
              </a:solidFill>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B13CB0AA-B8B0-A145-9CBA-805239FC99BD}" type="slidenum">
              <a:rPr lang="en-US" smtClean="0"/>
              <a:t>12</a:t>
            </a:fld>
            <a:endParaRPr lang="en-US"/>
          </a:p>
        </p:txBody>
      </p:sp>
    </p:spTree>
    <p:extLst>
      <p:ext uri="{BB962C8B-B14F-4D97-AF65-F5344CB8AC3E}">
        <p14:creationId xmlns:p14="http://schemas.microsoft.com/office/powerpoint/2010/main" val="2497728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smtClean="0"/>
              <a:t>There is a new Online referral pathway for under 18s and 18-24 year olds and self-referrals. For more information</a:t>
            </a:r>
            <a:r>
              <a:rPr lang="en-US" altLang="en-US" sz="1200" baseline="0" dirty="0" smtClean="0"/>
              <a:t> please review the Adolescent Services image on screen for under 25’s. </a:t>
            </a:r>
            <a:endParaRPr lang="en-US" altLang="en-US" sz="1200" dirty="0" smtClean="0"/>
          </a:p>
          <a:p>
            <a:pPr eaLnBrk="1" hangingPunct="1"/>
            <a:endParaRPr lang="en-US" altLang="en-US" sz="1200" dirty="0" smtClean="0"/>
          </a:p>
          <a:p>
            <a:pPr eaLnBrk="1" hangingPunct="1"/>
            <a:r>
              <a:rPr lang="en-US" altLang="en-US" sz="1200" b="1" dirty="0" smtClean="0"/>
              <a:t>Partner under 18's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t>Link to Blackpool Families Rock Request for Support Hub should be made using the online form</a:t>
            </a:r>
            <a:r>
              <a:rPr lang="en-US" altLang="en-US" sz="1200" baseline="0" dirty="0" smtClean="0"/>
              <a:t> - </a:t>
            </a:r>
            <a:r>
              <a:rPr lang="en-GB" altLang="en-US" sz="1200" b="0" dirty="0" smtClean="0">
                <a:solidFill>
                  <a:schemeClr val="tx1"/>
                </a:solidFill>
                <a:cs typeface="+mn-cs"/>
              </a:rPr>
              <a:t> </a:t>
            </a:r>
            <a:endParaRPr lang="en-US" altLang="en-US" sz="1200" dirty="0" smtClean="0"/>
          </a:p>
          <a:p>
            <a:pPr eaLnBrk="1" hangingPunct="1"/>
            <a:endParaRPr lang="en-US" altLang="en-US" sz="1200" dirty="0" smtClean="0"/>
          </a:p>
          <a:p>
            <a:pPr eaLnBrk="1" hangingPunct="1"/>
            <a:r>
              <a:rPr lang="en-US" altLang="en-US" sz="1200" b="1" dirty="0" smtClean="0"/>
              <a:t>Partner referrals 18-24 years</a:t>
            </a:r>
          </a:p>
          <a:p>
            <a:pPr eaLnBrk="1" hangingPunct="1"/>
            <a:r>
              <a:rPr lang="en-US" altLang="en-US" sz="1200" dirty="0" smtClean="0"/>
              <a:t>www.blackpool.gov.uk/partnerrefer</a:t>
            </a:r>
          </a:p>
          <a:p>
            <a:pPr eaLnBrk="1" hangingPunct="1"/>
            <a:endParaRPr lang="en-US" altLang="en-US" sz="1200" dirty="0" smtClean="0"/>
          </a:p>
          <a:p>
            <a:pPr eaLnBrk="1" hangingPunct="1"/>
            <a:r>
              <a:rPr lang="en-US" altLang="en-US" sz="1200" b="1" dirty="0" smtClean="0"/>
              <a:t>self-refer via</a:t>
            </a:r>
          </a:p>
          <a:p>
            <a:pPr eaLnBrk="1" hangingPunct="1"/>
            <a:r>
              <a:rPr lang="en-US" altLang="en-US" sz="1200" dirty="0" smtClean="0"/>
              <a:t>www.blackpool.gov.uk/selfrefer</a:t>
            </a:r>
          </a:p>
          <a:p>
            <a:pPr eaLnBrk="1" hangingPunct="1"/>
            <a:endParaRPr lang="en-US" altLang="en-US" sz="1200" dirty="0" smtClean="0"/>
          </a:p>
          <a:p>
            <a:pPr eaLnBrk="1" hangingPunct="1"/>
            <a:r>
              <a:rPr lang="en-US" altLang="en-US" sz="1200" b="1" dirty="0" smtClean="0"/>
              <a:t>Horizon</a:t>
            </a:r>
          </a:p>
          <a:p>
            <a:pPr eaLnBrk="1" hangingPunct="1"/>
            <a:r>
              <a:rPr lang="en-GB" altLang="en-US" sz="1200" dirty="0" smtClean="0"/>
              <a:t>Referrals get triaged and allocated a key worker – important that you complete comprehensively! </a:t>
            </a:r>
          </a:p>
          <a:p>
            <a:pPr eaLnBrk="1" hangingPunct="1"/>
            <a:r>
              <a:rPr lang="en-GB" altLang="en-US" sz="1200" dirty="0" smtClean="0"/>
              <a:t>That key worker will make contact over the phone to arrange a convenient time for an assessment. </a:t>
            </a:r>
          </a:p>
          <a:p>
            <a:pPr eaLnBrk="1" hangingPunct="1"/>
            <a:r>
              <a:rPr lang="en-GB" altLang="en-US" sz="1200" dirty="0" smtClean="0"/>
              <a:t>This assessment can now be done over the phone or F2F if requested</a:t>
            </a:r>
          </a:p>
          <a:p>
            <a:pPr eaLnBrk="1" hangingPunct="1"/>
            <a:r>
              <a:rPr lang="en-GB" altLang="en-US" sz="1200" dirty="0" smtClean="0"/>
              <a:t>1:1 sessions</a:t>
            </a:r>
          </a:p>
          <a:p>
            <a:pPr eaLnBrk="1" hangingPunct="1"/>
            <a:r>
              <a:rPr lang="en-GB" altLang="en-US" sz="1200" dirty="0" smtClean="0"/>
              <a:t>Brief intervention sessions ( 5 ways to wellbeing) </a:t>
            </a:r>
          </a:p>
        </p:txBody>
      </p:sp>
      <p:sp>
        <p:nvSpPr>
          <p:cNvPr id="4" name="Slide Number Placeholder 3"/>
          <p:cNvSpPr>
            <a:spLocks noGrp="1"/>
          </p:cNvSpPr>
          <p:nvPr>
            <p:ph type="sldNum" sz="quarter" idx="10"/>
          </p:nvPr>
        </p:nvSpPr>
        <p:spPr/>
        <p:txBody>
          <a:bodyPr/>
          <a:lstStyle/>
          <a:p>
            <a:fld id="{B13CB0AA-B8B0-A145-9CBA-805239FC99BD}" type="slidenum">
              <a:rPr lang="en-US" smtClean="0"/>
              <a:t>13</a:t>
            </a:fld>
            <a:endParaRPr lang="en-US"/>
          </a:p>
        </p:txBody>
      </p:sp>
    </p:spTree>
    <p:extLst>
      <p:ext uri="{BB962C8B-B14F-4D97-AF65-F5344CB8AC3E}">
        <p14:creationId xmlns:p14="http://schemas.microsoft.com/office/powerpoint/2010/main" val="3265451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3CB0AA-B8B0-A145-9CBA-805239FC99BD}"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202420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briefing</a:t>
            </a:r>
            <a:r>
              <a:rPr lang="en-GB" baseline="0" dirty="0" smtClean="0"/>
              <a:t> will cover a range of topics including the strength of alcohol and recommended amounts, the impact of consuming alcohol and harm reduction messaging. </a:t>
            </a:r>
            <a:endParaRPr lang="en-GB" dirty="0"/>
          </a:p>
        </p:txBody>
      </p:sp>
      <p:sp>
        <p:nvSpPr>
          <p:cNvPr id="4" name="Slide Number Placeholder 3"/>
          <p:cNvSpPr>
            <a:spLocks noGrp="1"/>
          </p:cNvSpPr>
          <p:nvPr>
            <p:ph type="sldNum" sz="quarter" idx="10"/>
          </p:nvPr>
        </p:nvSpPr>
        <p:spPr/>
        <p:txBody>
          <a:bodyPr/>
          <a:lstStyle/>
          <a:p>
            <a:fld id="{B13CB0AA-B8B0-A145-9CBA-805239FC99BD}" type="slidenum">
              <a:rPr lang="en-US" smtClean="0"/>
              <a:t>2</a:t>
            </a:fld>
            <a:endParaRPr lang="en-US"/>
          </a:p>
        </p:txBody>
      </p:sp>
    </p:spTree>
    <p:extLst>
      <p:ext uri="{BB962C8B-B14F-4D97-AF65-F5344CB8AC3E}">
        <p14:creationId xmlns:p14="http://schemas.microsoft.com/office/powerpoint/2010/main" val="2808494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Read</a:t>
            </a:r>
            <a:r>
              <a:rPr lang="en-GB" baseline="0" dirty="0" smtClean="0"/>
              <a:t> from screen</a:t>
            </a:r>
            <a:endParaRPr lang="en-GB" dirty="0"/>
          </a:p>
        </p:txBody>
      </p:sp>
      <p:sp>
        <p:nvSpPr>
          <p:cNvPr id="4" name="Slide Number Placeholder 3"/>
          <p:cNvSpPr>
            <a:spLocks noGrp="1"/>
          </p:cNvSpPr>
          <p:nvPr>
            <p:ph type="sldNum" sz="quarter" idx="10"/>
          </p:nvPr>
        </p:nvSpPr>
        <p:spPr/>
        <p:txBody>
          <a:bodyPr/>
          <a:lstStyle/>
          <a:p>
            <a:fld id="{B13CB0AA-B8B0-A145-9CBA-805239FC99BD}" type="slidenum">
              <a:rPr lang="en-US" smtClean="0"/>
              <a:t>3</a:t>
            </a:fld>
            <a:endParaRPr lang="en-US"/>
          </a:p>
        </p:txBody>
      </p:sp>
    </p:spTree>
    <p:extLst>
      <p:ext uri="{BB962C8B-B14F-4D97-AF65-F5344CB8AC3E}">
        <p14:creationId xmlns:p14="http://schemas.microsoft.com/office/powerpoint/2010/main" val="3512506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smtClean="0">
                <a:solidFill>
                  <a:srgbClr val="830065"/>
                </a:solidFill>
                <a:effectLst/>
                <a:latin typeface="Calibri" panose="020F0502020204030204" pitchFamily="34" charset="0"/>
                <a:cs typeface="Calibri" panose="020F0502020204030204" pitchFamily="34" charset="0"/>
              </a:rPr>
              <a:t>Alcohol comes in different </a:t>
            </a:r>
            <a:r>
              <a:rPr lang="en-GB" dirty="0" smtClean="0">
                <a:solidFill>
                  <a:srgbClr val="830065"/>
                </a:solidFill>
                <a:latin typeface="Calibri" panose="020F0502020204030204" pitchFamily="34" charset="0"/>
                <a:cs typeface="Calibri" panose="020F0502020204030204" pitchFamily="34" charset="0"/>
              </a:rPr>
              <a:t>types flavours, colours and strengths! </a:t>
            </a:r>
            <a:r>
              <a:rPr lang="en-GB" dirty="0" smtClean="0">
                <a:solidFill>
                  <a:srgbClr val="830065"/>
                </a:solidFill>
                <a:effectLst/>
                <a:latin typeface="Calibri" panose="020F0502020204030204" pitchFamily="34" charset="0"/>
                <a:cs typeface="Calibri" panose="020F0502020204030204" pitchFamily="34" charset="0"/>
              </a:rPr>
              <a:t>Th</a:t>
            </a:r>
            <a:r>
              <a:rPr lang="en-GB" dirty="0" smtClean="0">
                <a:solidFill>
                  <a:srgbClr val="830065"/>
                </a:solidFill>
                <a:latin typeface="Calibri" panose="020F0502020204030204" pitchFamily="34" charset="0"/>
                <a:cs typeface="Calibri" panose="020F0502020204030204" pitchFamily="34" charset="0"/>
              </a:rPr>
              <a:t>e strength of alcohol </a:t>
            </a:r>
            <a:r>
              <a:rPr lang="en-GB" dirty="0" smtClean="0">
                <a:solidFill>
                  <a:srgbClr val="830065"/>
                </a:solidFill>
                <a:effectLst/>
                <a:latin typeface="Calibri" panose="020F0502020204030204" pitchFamily="34" charset="0"/>
                <a:cs typeface="Calibri" panose="020F0502020204030204" pitchFamily="34" charset="0"/>
              </a:rPr>
              <a:t>is measured as a percentage of ABV which stands for Alcohol By Volume.</a:t>
            </a:r>
          </a:p>
          <a:p>
            <a:pPr algn="just"/>
            <a:endParaRPr lang="en-GB" dirty="0" smtClean="0">
              <a:solidFill>
                <a:srgbClr val="830065"/>
              </a:solidFill>
              <a:latin typeface="Calibri" panose="020F0502020204030204" pitchFamily="34" charset="0"/>
              <a:cs typeface="Calibri" panose="020F0502020204030204" pitchFamily="34" charset="0"/>
            </a:endParaRPr>
          </a:p>
          <a:p>
            <a:pPr algn="just"/>
            <a:r>
              <a:rPr lang="en-GB" dirty="0" smtClean="0">
                <a:solidFill>
                  <a:srgbClr val="830065"/>
                </a:solidFill>
                <a:latin typeface="Calibri" panose="020F0502020204030204" pitchFamily="34" charset="0"/>
                <a:cs typeface="Calibri" panose="020F0502020204030204" pitchFamily="34" charset="0"/>
              </a:rPr>
              <a:t>Interestingly though, while the strength of alcohol is measured in ABV, the amount of alcohol people consume is measured in units. </a:t>
            </a:r>
          </a:p>
          <a:p>
            <a:pPr algn="just"/>
            <a:endParaRPr lang="en-GB" dirty="0" smtClean="0">
              <a:solidFill>
                <a:srgbClr val="830065"/>
              </a:solidFill>
              <a:latin typeface="Calibri" panose="020F0502020204030204" pitchFamily="34" charset="0"/>
              <a:cs typeface="Calibri" panose="020F0502020204030204" pitchFamily="34" charset="0"/>
            </a:endParaRPr>
          </a:p>
          <a:p>
            <a:pPr algn="just"/>
            <a:r>
              <a:rPr lang="en-GB" dirty="0" smtClean="0">
                <a:solidFill>
                  <a:srgbClr val="830065"/>
                </a:solidFill>
                <a:latin typeface="Calibri" panose="020F0502020204030204" pitchFamily="34" charset="0"/>
                <a:cs typeface="Calibri" panose="020F0502020204030204" pitchFamily="34" charset="0"/>
              </a:rPr>
              <a:t>The link between the two is simple – the higher the ABV%, the more units the drink contains and therefore the higher the ABV</a:t>
            </a:r>
            <a:r>
              <a:rPr lang="en-GB" dirty="0" smtClean="0">
                <a:solidFill>
                  <a:srgbClr val="830065"/>
                </a:solidFill>
                <a:latin typeface="Calibri" panose="020F0502020204030204" pitchFamily="34" charset="0"/>
                <a:cs typeface="Calibri" panose="020F0502020204030204" pitchFamily="34" charset="0"/>
              </a:rPr>
              <a:t>%,</a:t>
            </a:r>
            <a:r>
              <a:rPr lang="en-GB" baseline="0" dirty="0" smtClean="0">
                <a:solidFill>
                  <a:srgbClr val="830065"/>
                </a:solidFill>
                <a:latin typeface="Calibri" panose="020F0502020204030204" pitchFamily="34" charset="0"/>
                <a:cs typeface="Calibri" panose="020F0502020204030204" pitchFamily="34" charset="0"/>
              </a:rPr>
              <a:t> a </a:t>
            </a:r>
            <a:r>
              <a:rPr lang="en-GB" dirty="0" smtClean="0">
                <a:solidFill>
                  <a:srgbClr val="830065"/>
                </a:solidFill>
                <a:latin typeface="Calibri" panose="020F0502020204030204" pitchFamily="34" charset="0"/>
                <a:cs typeface="Calibri" panose="020F0502020204030204" pitchFamily="34" charset="0"/>
              </a:rPr>
              <a:t>lower</a:t>
            </a:r>
            <a:r>
              <a:rPr lang="en-GB" baseline="0" dirty="0" smtClean="0">
                <a:solidFill>
                  <a:srgbClr val="830065"/>
                </a:solidFill>
                <a:latin typeface="Calibri" panose="020F0502020204030204" pitchFamily="34" charset="0"/>
                <a:cs typeface="Calibri" panose="020F0502020204030204" pitchFamily="34" charset="0"/>
              </a:rPr>
              <a:t> </a:t>
            </a:r>
            <a:r>
              <a:rPr lang="en-GB" dirty="0" smtClean="0">
                <a:solidFill>
                  <a:srgbClr val="830065"/>
                </a:solidFill>
                <a:latin typeface="Calibri" panose="020F0502020204030204" pitchFamily="34" charset="0"/>
                <a:cs typeface="Calibri" panose="020F0502020204030204" pitchFamily="34" charset="0"/>
              </a:rPr>
              <a:t>amount of that alcohol would be needed to reach the recommended</a:t>
            </a:r>
            <a:r>
              <a:rPr lang="en-GB" baseline="0" dirty="0" smtClean="0">
                <a:solidFill>
                  <a:srgbClr val="830065"/>
                </a:solidFill>
                <a:latin typeface="Calibri" panose="020F0502020204030204" pitchFamily="34" charset="0"/>
                <a:cs typeface="Calibri" panose="020F0502020204030204" pitchFamily="34" charset="0"/>
              </a:rPr>
              <a:t> units of alcohol that people should have.</a:t>
            </a:r>
            <a:r>
              <a:rPr lang="en-GB" dirty="0" smtClean="0">
                <a:solidFill>
                  <a:srgbClr val="830065"/>
                </a:solidFill>
                <a:latin typeface="Calibri" panose="020F0502020204030204" pitchFamily="34" charset="0"/>
                <a:cs typeface="Calibri" panose="020F0502020204030204" pitchFamily="34" charset="0"/>
              </a:rPr>
              <a:t> </a:t>
            </a:r>
            <a:endParaRPr lang="en-GB" dirty="0" smtClean="0">
              <a:solidFill>
                <a:srgbClr val="041B2C"/>
              </a:solidFill>
              <a:latin typeface="Calibri Light" panose="020F0302020204030204" pitchFamily="34" charset="0"/>
              <a:cs typeface="Calibri" panose="020F0502020204030204" pitchFamily="34" charset="0"/>
            </a:endParaRPr>
          </a:p>
          <a:p>
            <a:endParaRPr lang="en-GB" dirty="0" smtClean="0"/>
          </a:p>
          <a:p>
            <a:r>
              <a:rPr lang="en-GB" dirty="0" smtClean="0"/>
              <a:t>There are lots of really useful websites that explain what a unit is in more</a:t>
            </a:r>
            <a:r>
              <a:rPr lang="en-GB" baseline="0" dirty="0" smtClean="0"/>
              <a:t> detail and there are tools on there for people to gain a better understanding of their own drinking habits and what this means for the amount of units they drink.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GB" altLang="en-US" dirty="0" smtClean="0">
              <a:solidFill>
                <a:prstClr val="black"/>
              </a:solidFill>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GB" altLang="en-US" dirty="0" smtClean="0">
                <a:solidFill>
                  <a:prstClr val="black"/>
                </a:solidFill>
              </a:rPr>
              <a:t>https://alcoholchange.org.uk/alcohol-facts/interactive-tools/check-your-drinking/alcohol-units</a:t>
            </a:r>
          </a:p>
          <a:p>
            <a:pPr marL="0" marR="0" lvl="0" indent="0" algn="just" defTabSz="914400" rtl="0" eaLnBrk="1" fontAlgn="auto" latinLnBrk="0" hangingPunct="1">
              <a:lnSpc>
                <a:spcPct val="100000"/>
              </a:lnSpc>
              <a:spcBef>
                <a:spcPts val="0"/>
              </a:spcBef>
              <a:spcAft>
                <a:spcPts val="0"/>
              </a:spcAft>
              <a:buClrTx/>
              <a:buSzTx/>
              <a:buFontTx/>
              <a:buNone/>
              <a:tabLst/>
              <a:defRPr/>
            </a:pPr>
            <a:r>
              <a:rPr lang="en-GB" altLang="en-US" dirty="0" smtClean="0">
                <a:solidFill>
                  <a:prstClr val="black"/>
                </a:solidFill>
              </a:rPr>
              <a:t>https</a:t>
            </a:r>
            <a:r>
              <a:rPr lang="en-GB" altLang="en-US" dirty="0" smtClean="0">
                <a:solidFill>
                  <a:prstClr val="black"/>
                </a:solidFill>
              </a:rPr>
              <a:t>://www.nhs.uk/live-well/alcohol-advice/calculating-alcohol-units/</a:t>
            </a:r>
            <a:endParaRPr lang="en-GB" dirty="0" smtClean="0">
              <a:solidFill>
                <a:srgbClr val="830065"/>
              </a:solidFill>
              <a:effectLst/>
              <a:latin typeface="Calibri" panose="020F0502020204030204" pitchFamily="34" charset="0"/>
              <a:cs typeface="Calibri" panose="020F0502020204030204" pitchFamily="34" charset="0"/>
            </a:endParaRPr>
          </a:p>
          <a:p>
            <a:pPr algn="just"/>
            <a:r>
              <a:rPr lang="en-GB" dirty="0" smtClean="0">
                <a:solidFill>
                  <a:srgbClr val="830065"/>
                </a:solidFill>
                <a:effectLst/>
                <a:latin typeface="Calibri" panose="020F0502020204030204" pitchFamily="34" charset="0"/>
                <a:cs typeface="Calibri" panose="020F0502020204030204" pitchFamily="34" charset="0"/>
              </a:rPr>
              <a:t>https://www.healthforteens.co.uk/lifestyle/alcohol/how-much-is-safe-to-drink/ </a:t>
            </a:r>
          </a:p>
        </p:txBody>
      </p:sp>
      <p:sp>
        <p:nvSpPr>
          <p:cNvPr id="4" name="Slide Number Placeholder 3"/>
          <p:cNvSpPr>
            <a:spLocks noGrp="1"/>
          </p:cNvSpPr>
          <p:nvPr>
            <p:ph type="sldNum" sz="quarter" idx="10"/>
          </p:nvPr>
        </p:nvSpPr>
        <p:spPr/>
        <p:txBody>
          <a:bodyPr/>
          <a:lstStyle/>
          <a:p>
            <a:fld id="{B13CB0AA-B8B0-A145-9CBA-805239FC99BD}" type="slidenum">
              <a:rPr lang="en-US" smtClean="0"/>
              <a:t>4</a:t>
            </a:fld>
            <a:endParaRPr lang="en-US"/>
          </a:p>
        </p:txBody>
      </p:sp>
    </p:spTree>
    <p:extLst>
      <p:ext uri="{BB962C8B-B14F-4D97-AF65-F5344CB8AC3E}">
        <p14:creationId xmlns:p14="http://schemas.microsoft.com/office/powerpoint/2010/main" val="1535859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It is important to understand the relationship between the harms of alcohol and the disproportionate impact the harms of alcohol has in deprived communities. </a:t>
            </a:r>
          </a:p>
          <a:p>
            <a:endParaRPr lang="en-GB" baseline="0" dirty="0" smtClean="0"/>
          </a:p>
          <a:p>
            <a:pPr eaLnBrk="1" hangingPunct="1"/>
            <a:r>
              <a:rPr lang="en-US" altLang="en-US" sz="1200" dirty="0" smtClean="0">
                <a:latin typeface="+mn-lt"/>
              </a:rPr>
              <a:t>More alcohol-related health problems are found among people with a low social class</a:t>
            </a:r>
            <a:r>
              <a:rPr lang="en-US" altLang="en-US" sz="1200" baseline="0" dirty="0" smtClean="0">
                <a:latin typeface="+mn-lt"/>
              </a:rPr>
              <a:t> (</a:t>
            </a:r>
            <a:r>
              <a:rPr lang="en-US" sz="1200" b="1" i="0" dirty="0" smtClean="0">
                <a:solidFill>
                  <a:srgbClr val="202124"/>
                </a:solidFill>
                <a:effectLst/>
                <a:latin typeface="+mn-lt"/>
              </a:rPr>
              <a:t>service employees, low-level manual laborers, and the unemployed</a:t>
            </a:r>
            <a:r>
              <a:rPr lang="en-US" sz="1200" b="0" i="0" dirty="0" smtClean="0">
                <a:solidFill>
                  <a:srgbClr val="202124"/>
                </a:solidFill>
                <a:effectLst/>
                <a:latin typeface="+mn-lt"/>
              </a:rPr>
              <a:t>)</a:t>
            </a:r>
            <a:endParaRPr lang="en-US" altLang="en-US" sz="1200" dirty="0" smtClean="0">
              <a:latin typeface="+mn-lt"/>
            </a:endParaRPr>
          </a:p>
          <a:p>
            <a:pPr eaLnBrk="1" hangingPunct="1"/>
            <a:r>
              <a:rPr lang="en-US" altLang="en-US" sz="1200" dirty="0" smtClean="0">
                <a:latin typeface="+mn-lt"/>
              </a:rPr>
              <a:t>compared to those with a high social class status (upper class), even though these two groups drink similar amounts of alcohol. </a:t>
            </a:r>
          </a:p>
          <a:p>
            <a:pPr eaLnBrk="1" hangingPunct="1"/>
            <a:r>
              <a:rPr lang="en-US" altLang="en-US" sz="1200" b="1" dirty="0" smtClean="0">
                <a:latin typeface="+mn-lt"/>
              </a:rPr>
              <a:t>This is known as the Alcohol harm paradox</a:t>
            </a:r>
          </a:p>
          <a:p>
            <a:pPr eaLnBrk="1" hangingPunct="1"/>
            <a:endParaRPr lang="en-US" altLang="en-US" sz="1200" dirty="0" smtClean="0">
              <a:latin typeface="+mn-lt"/>
            </a:endParaRPr>
          </a:p>
          <a:p>
            <a:pPr eaLnBrk="1" hangingPunct="1"/>
            <a:r>
              <a:rPr lang="en-US" altLang="en-US" sz="1200" dirty="0" smtClean="0">
                <a:latin typeface="+mn-lt"/>
              </a:rPr>
              <a:t>An individual’s economic and social standing can be measured in different ways, but usually through a combination of education, income and occupation.</a:t>
            </a:r>
          </a:p>
          <a:p>
            <a:pPr eaLnBrk="1" hangingPunct="1"/>
            <a:r>
              <a:rPr lang="en-US" altLang="en-US" sz="1200" dirty="0" smtClean="0">
                <a:latin typeface="+mn-lt"/>
              </a:rPr>
              <a:t>Generally, the higher someone’s socio-economic status, the more affluent they are.</a:t>
            </a:r>
          </a:p>
          <a:p>
            <a:pPr eaLnBrk="1" hangingPunct="1"/>
            <a:endParaRPr lang="en-US" altLang="en-US" sz="1200" dirty="0" smtClean="0">
              <a:latin typeface="+mn-lt"/>
            </a:endParaRPr>
          </a:p>
          <a:p>
            <a:pPr eaLnBrk="1" hangingPunct="1"/>
            <a:r>
              <a:rPr lang="en-US" altLang="en-US" sz="1200" dirty="0" smtClean="0">
                <a:latin typeface="+mn-lt"/>
              </a:rPr>
              <a:t>In the UK, less affluent people experience a higher rate of alcohol-related health problems, despite people in different socio-economic groups having similar alcohol consumption levels. </a:t>
            </a:r>
          </a:p>
          <a:p>
            <a:pPr eaLnBrk="1" hangingPunct="1"/>
            <a:r>
              <a:rPr lang="en-US" altLang="en-US" sz="1200" b="1" dirty="0" smtClean="0">
                <a:latin typeface="+mn-lt"/>
              </a:rPr>
              <a:t>It is quite a significant difference too.</a:t>
            </a:r>
          </a:p>
          <a:p>
            <a:pPr eaLnBrk="1" hangingPunct="1"/>
            <a:endParaRPr lang="en-US" altLang="en-US" sz="1200" dirty="0" smtClean="0">
              <a:latin typeface="+mn-lt"/>
            </a:endParaRPr>
          </a:p>
          <a:p>
            <a:pPr eaLnBrk="1" hangingPunct="1"/>
            <a:r>
              <a:rPr lang="en-US" altLang="en-US" sz="1200" dirty="0" smtClean="0">
                <a:latin typeface="+mn-lt"/>
              </a:rPr>
              <a:t>There</a:t>
            </a:r>
            <a:r>
              <a:rPr lang="en-US" altLang="en-US" sz="1200" baseline="0" dirty="0" smtClean="0">
                <a:latin typeface="+mn-lt"/>
              </a:rPr>
              <a:t> are a few different explanations for the </a:t>
            </a:r>
            <a:r>
              <a:rPr lang="en-US" altLang="en-US" sz="1200" b="1" dirty="0" smtClean="0">
                <a:latin typeface="+mn-lt"/>
              </a:rPr>
              <a:t>Reasons for the Alcohol Harm Paradox</a:t>
            </a:r>
          </a:p>
          <a:p>
            <a:pPr eaLnBrk="1" hangingPunct="1"/>
            <a:endParaRPr lang="en-US" altLang="en-US" sz="1200" b="1" dirty="0" smtClean="0">
              <a:latin typeface="+mn-lt"/>
            </a:endParaRPr>
          </a:p>
          <a:p>
            <a:pPr eaLnBrk="1" hangingPunct="1"/>
            <a:r>
              <a:rPr lang="en-US" altLang="en-US" sz="1200" dirty="0" smtClean="0">
                <a:latin typeface="+mn-lt"/>
              </a:rPr>
              <a:t>One being </a:t>
            </a:r>
            <a:r>
              <a:rPr lang="en-US" altLang="en-US" sz="1200" b="1" dirty="0" smtClean="0">
                <a:latin typeface="+mn-lt"/>
              </a:rPr>
              <a:t>drinking and other unhealthy </a:t>
            </a:r>
            <a:r>
              <a:rPr lang="en-US" altLang="en-US" sz="1200" b="1" dirty="0" err="1" smtClean="0">
                <a:latin typeface="+mn-lt"/>
              </a:rPr>
              <a:t>behaviours</a:t>
            </a:r>
            <a:r>
              <a:rPr lang="en-US" altLang="en-US" sz="1200" b="1" dirty="0" smtClean="0">
                <a:latin typeface="+mn-lt"/>
              </a:rPr>
              <a:t> </a:t>
            </a:r>
            <a:r>
              <a:rPr lang="en-US" altLang="en-US" sz="1200" dirty="0" smtClean="0">
                <a:latin typeface="+mn-lt"/>
              </a:rPr>
              <a:t>- Drinking combined with other health-challenging </a:t>
            </a:r>
            <a:r>
              <a:rPr lang="en-US" altLang="en-US" sz="1200" dirty="0" err="1" smtClean="0">
                <a:latin typeface="+mn-lt"/>
              </a:rPr>
              <a:t>behaviours</a:t>
            </a:r>
            <a:r>
              <a:rPr lang="en-US" altLang="en-US" sz="1200" dirty="0" smtClean="0">
                <a:latin typeface="+mn-lt"/>
              </a:rPr>
              <a:t>, such as smoking or having a poor diet, has been found to multiply your risk of developing conditions like alcoholic liver disease and some cancers, compared to doing them separately or not at all. </a:t>
            </a:r>
          </a:p>
          <a:p>
            <a:pPr eaLnBrk="1" hangingPunct="1"/>
            <a:endParaRPr lang="en-US" altLang="en-US" sz="1200" dirty="0" smtClean="0">
              <a:latin typeface="+mn-lt"/>
            </a:endParaRPr>
          </a:p>
          <a:p>
            <a:pPr eaLnBrk="1" hangingPunct="1"/>
            <a:r>
              <a:rPr lang="en-US" altLang="en-US" sz="1200" dirty="0" smtClean="0">
                <a:latin typeface="+mn-lt"/>
              </a:rPr>
              <a:t>And Research shows how less affluent drinkers are more likely to do more health-challenging </a:t>
            </a:r>
            <a:r>
              <a:rPr lang="en-US" altLang="en-US" sz="1200" dirty="0" err="1" smtClean="0">
                <a:latin typeface="+mn-lt"/>
              </a:rPr>
              <a:t>behaviours</a:t>
            </a:r>
            <a:r>
              <a:rPr lang="en-US" altLang="en-US" sz="1200" dirty="0" smtClean="0">
                <a:latin typeface="+mn-lt"/>
              </a:rPr>
              <a:t> at the same time, compared to their more affluent counterparts.</a:t>
            </a:r>
          </a:p>
          <a:p>
            <a:pPr eaLnBrk="1" hangingPunct="1"/>
            <a:endParaRPr lang="en-US" altLang="en-US" sz="1200" dirty="0" smtClean="0">
              <a:latin typeface="+mn-lt"/>
            </a:endParaRPr>
          </a:p>
          <a:p>
            <a:pPr eaLnBrk="1" hangingPunct="1"/>
            <a:r>
              <a:rPr lang="en-US" altLang="en-US" sz="1200" dirty="0" smtClean="0">
                <a:latin typeface="+mn-lt"/>
              </a:rPr>
              <a:t>This multiplied risk might explain the difference in harm, despite the different groups drinking similar amounts</a:t>
            </a:r>
          </a:p>
          <a:p>
            <a:pPr eaLnBrk="1" hangingPunct="1"/>
            <a:endParaRPr lang="en-US" altLang="en-US" sz="1200" dirty="0" smtClean="0">
              <a:latin typeface="+mn-lt"/>
            </a:endParaRPr>
          </a:p>
          <a:p>
            <a:pPr eaLnBrk="1" hangingPunct="1"/>
            <a:r>
              <a:rPr lang="en-US" altLang="en-US" sz="1200" b="0" dirty="0" smtClean="0">
                <a:latin typeface="+mn-lt"/>
              </a:rPr>
              <a:t>It</a:t>
            </a:r>
            <a:r>
              <a:rPr lang="en-US" altLang="en-US" sz="1200" b="0" baseline="0" dirty="0" smtClean="0">
                <a:latin typeface="+mn-lt"/>
              </a:rPr>
              <a:t> </a:t>
            </a:r>
            <a:r>
              <a:rPr lang="en-US" altLang="en-US" sz="1200" b="0" dirty="0" smtClean="0">
                <a:latin typeface="+mn-lt"/>
              </a:rPr>
              <a:t>could be </a:t>
            </a:r>
            <a:r>
              <a:rPr lang="en-US" altLang="en-US" sz="1200" b="1" dirty="0" smtClean="0">
                <a:latin typeface="+mn-lt"/>
              </a:rPr>
              <a:t>Consumption patterns</a:t>
            </a:r>
            <a:r>
              <a:rPr lang="en-US" altLang="en-US" sz="1200" b="1" baseline="0" dirty="0" smtClean="0">
                <a:latin typeface="+mn-lt"/>
              </a:rPr>
              <a:t> - </a:t>
            </a:r>
            <a:r>
              <a:rPr lang="en-US" altLang="en-US" sz="1200" dirty="0" smtClean="0">
                <a:latin typeface="+mn-lt"/>
              </a:rPr>
              <a:t>people living in less well-off areas drink alcohol in more harmful ways</a:t>
            </a:r>
            <a:r>
              <a:rPr lang="en-US" altLang="en-US" sz="1200" baseline="0" dirty="0" smtClean="0">
                <a:latin typeface="+mn-lt"/>
              </a:rPr>
              <a:t> - </a:t>
            </a:r>
            <a:r>
              <a:rPr lang="en-US" altLang="en-US" sz="1200" dirty="0" smtClean="0">
                <a:latin typeface="+mn-lt"/>
              </a:rPr>
              <a:t>for example, binge drinking. </a:t>
            </a:r>
          </a:p>
          <a:p>
            <a:pPr eaLnBrk="1" hangingPunct="1"/>
            <a:r>
              <a:rPr lang="en-US" altLang="en-US" sz="1200" dirty="0" smtClean="0">
                <a:latin typeface="+mn-lt"/>
              </a:rPr>
              <a:t>(</a:t>
            </a:r>
            <a:r>
              <a:rPr lang="en-US" altLang="en-US" sz="1200" b="1" dirty="0" smtClean="0">
                <a:latin typeface="+mn-lt"/>
              </a:rPr>
              <a:t>binge drinking, </a:t>
            </a:r>
            <a:r>
              <a:rPr lang="en-US" altLang="en-US" sz="1200" dirty="0" smtClean="0">
                <a:latin typeface="+mn-lt"/>
              </a:rPr>
              <a:t>defined as 8 units or more for men and 6 units or more for women) </a:t>
            </a:r>
          </a:p>
          <a:p>
            <a:pPr eaLnBrk="1" hangingPunct="1"/>
            <a:endParaRPr lang="en-US" altLang="en-US" sz="1200" dirty="0" smtClean="0">
              <a:latin typeface="+mn-lt"/>
            </a:endParaRPr>
          </a:p>
          <a:p>
            <a:pPr eaLnBrk="1" hangingPunct="1"/>
            <a:r>
              <a:rPr lang="en-US" altLang="en-US" sz="1200" dirty="0" smtClean="0">
                <a:latin typeface="+mn-lt"/>
              </a:rPr>
              <a:t>Less affluent people tend to be more likely to drink lots of alcohol in one session compared to lighter drinking over several sessions. </a:t>
            </a:r>
          </a:p>
          <a:p>
            <a:pPr eaLnBrk="1" hangingPunct="1"/>
            <a:r>
              <a:rPr lang="en-US" altLang="en-US" sz="1200" dirty="0" smtClean="0">
                <a:latin typeface="+mn-lt"/>
              </a:rPr>
              <a:t>This might explain the findings that they suffer more injury from alcohol than more affluent people.</a:t>
            </a:r>
          </a:p>
          <a:p>
            <a:pPr eaLnBrk="1" hangingPunct="1"/>
            <a:endParaRPr lang="en-US" altLang="en-US" sz="1200" dirty="0" smtClean="0">
              <a:latin typeface="+mn-lt"/>
            </a:endParaRPr>
          </a:p>
          <a:p>
            <a:pPr eaLnBrk="1" hangingPunct="1"/>
            <a:r>
              <a:rPr lang="en-US" altLang="en-US" sz="1200" b="0" dirty="0" smtClean="0">
                <a:latin typeface="+mn-lt"/>
              </a:rPr>
              <a:t>It could also be </a:t>
            </a:r>
            <a:r>
              <a:rPr lang="en-US" altLang="en-US" sz="1200" b="1" dirty="0" smtClean="0">
                <a:latin typeface="+mn-lt"/>
              </a:rPr>
              <a:t>Access to health-care resources</a:t>
            </a:r>
          </a:p>
          <a:p>
            <a:pPr eaLnBrk="1" hangingPunct="1"/>
            <a:r>
              <a:rPr lang="en-US" altLang="en-US" sz="1200" dirty="0" smtClean="0">
                <a:latin typeface="+mn-lt"/>
              </a:rPr>
              <a:t>People with a lower socio-economic status have to deal with more barriers in accessing health services than people with a higher socio-economic status</a:t>
            </a:r>
            <a:r>
              <a:rPr lang="en-US" altLang="en-US" sz="1200" baseline="0" dirty="0" smtClean="0">
                <a:latin typeface="+mn-lt"/>
              </a:rPr>
              <a:t> - </a:t>
            </a:r>
            <a:r>
              <a:rPr lang="en-US" altLang="en-US" sz="1200" dirty="0" smtClean="0">
                <a:latin typeface="+mn-lt"/>
              </a:rPr>
              <a:t>for example transport costs and being on waiting lists (not affording quick access through private healthcare). </a:t>
            </a:r>
          </a:p>
          <a:p>
            <a:pPr eaLnBrk="1" hangingPunct="1"/>
            <a:endParaRPr lang="en-US" altLang="en-US" sz="1200" dirty="0" smtClean="0">
              <a:latin typeface="+mn-lt"/>
            </a:endParaRPr>
          </a:p>
          <a:p>
            <a:pPr eaLnBrk="1" hangingPunct="1"/>
            <a:r>
              <a:rPr lang="en-US" altLang="en-US" sz="1200" dirty="0" smtClean="0">
                <a:latin typeface="+mn-lt"/>
              </a:rPr>
              <a:t>There is also the thinking that socio-economic deprivation increases the probability of exposure to aversive experience, which promotes </a:t>
            </a:r>
            <a:r>
              <a:rPr lang="en-US" altLang="en-US" sz="1200" dirty="0" err="1" smtClean="0">
                <a:latin typeface="+mn-lt"/>
              </a:rPr>
              <a:t>internalising</a:t>
            </a:r>
            <a:r>
              <a:rPr lang="en-US" altLang="en-US" sz="1200" dirty="0" smtClean="0">
                <a:latin typeface="+mn-lt"/>
              </a:rPr>
              <a:t> symptoms (depression and anxiety), which promotes drinking alcohol to cope with negative affect, which in turn accelerates the transition from alcohol use to dependence. </a:t>
            </a:r>
          </a:p>
          <a:p>
            <a:pPr eaLnBrk="1" hangingPunct="1"/>
            <a:endParaRPr lang="en-US" altLang="en-US" sz="1200" dirty="0" smtClean="0">
              <a:latin typeface="+mn-lt"/>
            </a:endParaRPr>
          </a:p>
          <a:p>
            <a:pPr eaLnBrk="1" hangingPunct="1"/>
            <a:r>
              <a:rPr lang="en-US" altLang="en-US" sz="1200" dirty="0" smtClean="0">
                <a:latin typeface="+mn-lt"/>
              </a:rPr>
              <a:t>On top of that, stigma around alcohol dependence seems to be particularly high for less affluent people. </a:t>
            </a:r>
          </a:p>
          <a:p>
            <a:pPr eaLnBrk="1" hangingPunct="1"/>
            <a:endParaRPr lang="en-US" altLang="en-US" sz="1200" dirty="0" smtClean="0">
              <a:latin typeface="+mn-lt"/>
            </a:endParaRPr>
          </a:p>
          <a:p>
            <a:pPr eaLnBrk="1" hangingPunct="1"/>
            <a:r>
              <a:rPr lang="en-US" altLang="en-US" sz="1200" dirty="0" smtClean="0">
                <a:latin typeface="+mn-lt"/>
              </a:rPr>
              <a:t>Together, these barriers mean that less affluent drinkers are less likely to receive, or look for, professional help with alcohol-related diseases and disorders.</a:t>
            </a:r>
            <a:endParaRPr lang="en-GB" baseline="0" dirty="0" smtClean="0"/>
          </a:p>
        </p:txBody>
      </p:sp>
      <p:sp>
        <p:nvSpPr>
          <p:cNvPr id="4" name="Slide Number Placeholder 3"/>
          <p:cNvSpPr>
            <a:spLocks noGrp="1"/>
          </p:cNvSpPr>
          <p:nvPr>
            <p:ph type="sldNum" sz="quarter" idx="10"/>
          </p:nvPr>
        </p:nvSpPr>
        <p:spPr/>
        <p:txBody>
          <a:bodyPr/>
          <a:lstStyle/>
          <a:p>
            <a:fld id="{B13CB0AA-B8B0-A145-9CBA-805239FC99BD}" type="slidenum">
              <a:rPr lang="en-US" smtClean="0"/>
              <a:t>5</a:t>
            </a:fld>
            <a:endParaRPr lang="en-US"/>
          </a:p>
        </p:txBody>
      </p:sp>
    </p:spTree>
    <p:extLst>
      <p:ext uri="{BB962C8B-B14F-4D97-AF65-F5344CB8AC3E}">
        <p14:creationId xmlns:p14="http://schemas.microsoft.com/office/powerpoint/2010/main" val="4052148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Alcohol harm across the UK has a significant cost associated with it. And due to the extensive impact it has across many aspects of our society, calculating the cost accurately is difficult. Yet there are clear direct costs: to health services, the criminal justice system, and paramedic and police time. These have a direct impact on government finances. And there are also clear indirect costs: from lost productivity due to premature death, the loss of quality of life for the drinker, and drink driving collisions leading to higher insurance rates.</a:t>
            </a:r>
          </a:p>
          <a:p>
            <a:endParaRPr lang="en-GB" baseline="0" dirty="0" smtClean="0"/>
          </a:p>
          <a:p>
            <a:r>
              <a:rPr lang="en-GB" baseline="0" dirty="0" smtClean="0"/>
              <a:t>You can see from the graph on screen that while there are costs to Social Services and the NHS and wider healthcare system, the biggest cost of alcohol to wider systems is felt due to crime and disorder associated with alcohol consumption. </a:t>
            </a:r>
          </a:p>
          <a:p>
            <a:endParaRPr lang="en-GB" baseline="0" dirty="0" smtClean="0"/>
          </a:p>
          <a:p>
            <a:r>
              <a:rPr lang="en-GB" baseline="0" dirty="0" smtClean="0"/>
              <a:t>Again, according to data from the IAS, in England, Blackpool suffers the third largest cost of alcohol per person, with only Westminster and the City of London having higher costs per person. https://www.ias.org.uk/factsheet/economy/ </a:t>
            </a:r>
          </a:p>
        </p:txBody>
      </p:sp>
      <p:sp>
        <p:nvSpPr>
          <p:cNvPr id="4" name="Slide Number Placeholder 3"/>
          <p:cNvSpPr>
            <a:spLocks noGrp="1"/>
          </p:cNvSpPr>
          <p:nvPr>
            <p:ph type="sldNum" sz="quarter" idx="10"/>
          </p:nvPr>
        </p:nvSpPr>
        <p:spPr/>
        <p:txBody>
          <a:bodyPr/>
          <a:lstStyle/>
          <a:p>
            <a:fld id="{B13CB0AA-B8B0-A145-9CBA-805239FC99BD}" type="slidenum">
              <a:rPr lang="en-US" smtClean="0"/>
              <a:t>6</a:t>
            </a:fld>
            <a:endParaRPr lang="en-US"/>
          </a:p>
        </p:txBody>
      </p:sp>
    </p:spTree>
    <p:extLst>
      <p:ext uri="{BB962C8B-B14F-4D97-AF65-F5344CB8AC3E}">
        <p14:creationId xmlns:p14="http://schemas.microsoft.com/office/powerpoint/2010/main" val="20496988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It</a:t>
            </a:r>
            <a:r>
              <a:rPr lang="en-US" sz="1200" b="0" i="0" kern="1200" baseline="0" dirty="0" smtClean="0">
                <a:solidFill>
                  <a:schemeClr val="tx1"/>
                </a:solidFill>
                <a:effectLst/>
                <a:latin typeface="+mn-lt"/>
                <a:ea typeface="+mn-ea"/>
                <a:cs typeface="+mn-cs"/>
              </a:rPr>
              <a:t> is important to engage with research and evidence when trying to understand the different experiences and relationships young people have with alcohol. More focus has been given to this public health area since the end of the 2009 when the CMO for England published guidance on the consumption of alcohol and young people.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In a report published by the World Health Organisation in 2024, it was found that a third of 11 year olds and more than half of the 13 years olds in England who took part in the survey had drunk alcohol, putting England top out of 44 countries who took part.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In addition, research indicates that experimenting with alcohol becomes more common as children get older. In England in a study in 2021, it was found that 13% of 11 year-olds said they had tried alcohol, compared to 65% of 15 year-olds.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Research is useful because as well as finding out information on if young people have drank alcohol, some research has also explored reasons why young people said they drink alcohol, this is also known as exploring attitudes where we can learn not only why young people drink but also learn what they think about other people the same age are doing when it comes to drinking,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In a 2018 study, young people aged 11 – 15 across England, reasons for drinking included:</a:t>
            </a:r>
          </a:p>
          <a:p>
            <a:endParaRPr lang="en-US" sz="1200" b="0" i="0" kern="1200" baseline="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To look cool in front of their friends (74% of 11-15s)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Their friends pressure them into it (62% of 11-15s)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To be more sociable with friends (61% of 11-15s)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It gives them a rush or a buzz (60% of 11-15s)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It helps them forget their problems (53% of 11-15s)</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Other people they live with drink (52% of 11-15s)</a:t>
            </a:r>
            <a:r>
              <a:rPr lang="en-US" sz="1200" b="0" i="0" kern="1200" baseline="0" dirty="0" smtClean="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B13CB0AA-B8B0-A145-9CBA-805239FC99BD}" type="slidenum">
              <a:rPr lang="en-US" smtClean="0"/>
              <a:t>7</a:t>
            </a:fld>
            <a:endParaRPr lang="en-US"/>
          </a:p>
        </p:txBody>
      </p:sp>
    </p:spTree>
    <p:extLst>
      <p:ext uri="{BB962C8B-B14F-4D97-AF65-F5344CB8AC3E}">
        <p14:creationId xmlns:p14="http://schemas.microsoft.com/office/powerpoint/2010/main" val="1811651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Alcohol and young people</a:t>
            </a:r>
          </a:p>
          <a:p>
            <a:r>
              <a:rPr lang="en-US" sz="1200" b="0" i="0" kern="1200" dirty="0" smtClean="0">
                <a:solidFill>
                  <a:schemeClr val="tx1"/>
                </a:solidFill>
                <a:effectLst/>
                <a:latin typeface="+mn-lt"/>
                <a:ea typeface="+mn-ea"/>
                <a:cs typeface="+mn-cs"/>
              </a:rPr>
              <a:t>You can be stopped, fined or arrested by police if you’re under 18 and drinking alcohol in public.</a:t>
            </a:r>
          </a:p>
          <a:p>
            <a:r>
              <a:rPr lang="en-US" sz="1200" b="0" i="0" kern="1200" dirty="0" smtClean="0">
                <a:solidFill>
                  <a:schemeClr val="tx1"/>
                </a:solidFill>
                <a:effectLst/>
                <a:latin typeface="+mn-lt"/>
                <a:ea typeface="+mn-ea"/>
                <a:cs typeface="+mn-cs"/>
              </a:rPr>
              <a:t>If you’re under 18, it’s against the law:</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for someone to sell you alcohol</a:t>
            </a:r>
          </a:p>
          <a:p>
            <a:r>
              <a:rPr lang="en-US" sz="1200" b="0" i="0" kern="1200" dirty="0" smtClean="0">
                <a:solidFill>
                  <a:schemeClr val="tx1"/>
                </a:solidFill>
                <a:effectLst/>
                <a:latin typeface="+mn-lt"/>
                <a:ea typeface="+mn-ea"/>
                <a:cs typeface="+mn-cs"/>
              </a:rPr>
              <a:t>to buy or try to buy alcohol</a:t>
            </a:r>
          </a:p>
          <a:p>
            <a:r>
              <a:rPr lang="en-US" sz="1200" b="0" i="0" kern="1200" dirty="0" smtClean="0">
                <a:solidFill>
                  <a:schemeClr val="tx1"/>
                </a:solidFill>
                <a:effectLst/>
                <a:latin typeface="+mn-lt"/>
                <a:ea typeface="+mn-ea"/>
                <a:cs typeface="+mn-cs"/>
              </a:rPr>
              <a:t>for an adult to buy or try to buy alcohol for you</a:t>
            </a:r>
          </a:p>
          <a:p>
            <a:r>
              <a:rPr lang="en-US" sz="1200" b="0" i="0" kern="1200" dirty="0" smtClean="0">
                <a:solidFill>
                  <a:schemeClr val="tx1"/>
                </a:solidFill>
                <a:effectLst/>
                <a:latin typeface="+mn-lt"/>
                <a:ea typeface="+mn-ea"/>
                <a:cs typeface="+mn-cs"/>
              </a:rPr>
              <a:t>to drink alcohol in licensed premises (such as a pub or restaurant)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However, if you’re 16 or 17 and accompanied by an adult, you can drink (but not buy) beer, wine or cider with a meal.</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If you’re 16 or under, you may be able to go to a pub (or premises primarily used to sell alcohol) if you’re accompanied by an adult. However, this isn’t always the case. It can also depend on the specific conditions for that premises.</a:t>
            </a:r>
          </a:p>
          <a:p>
            <a:endParaRPr lang="en-US" sz="1200" b="0"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Working in a restaurant or bar under 18</a:t>
            </a:r>
          </a:p>
          <a:p>
            <a:r>
              <a:rPr lang="en-US" sz="1200" b="0" i="0" kern="1200" dirty="0" smtClean="0">
                <a:solidFill>
                  <a:schemeClr val="tx1"/>
                </a:solidFill>
                <a:effectLst/>
                <a:latin typeface="+mn-lt"/>
                <a:ea typeface="+mn-ea"/>
                <a:cs typeface="+mn-cs"/>
              </a:rPr>
              <a:t>You can serve alcohol in a restaurant if you’re 16 or 17 as long as the </a:t>
            </a:r>
            <a:r>
              <a:rPr lang="en-US" sz="1200" b="0" i="0" kern="1200" dirty="0" err="1" smtClean="0">
                <a:solidFill>
                  <a:schemeClr val="tx1"/>
                </a:solidFill>
                <a:effectLst/>
                <a:latin typeface="+mn-lt"/>
                <a:ea typeface="+mn-ea"/>
                <a:cs typeface="+mn-cs"/>
              </a:rPr>
              <a:t>licence</a:t>
            </a:r>
            <a:r>
              <a:rPr lang="en-US" sz="1200" b="0" i="0" kern="1200" dirty="0" smtClean="0">
                <a:solidFill>
                  <a:schemeClr val="tx1"/>
                </a:solidFill>
                <a:effectLst/>
                <a:latin typeface="+mn-lt"/>
                <a:ea typeface="+mn-ea"/>
                <a:cs typeface="+mn-cs"/>
              </a:rPr>
              <a:t> holder or bar manager has approved the sale.</a:t>
            </a:r>
          </a:p>
          <a:p>
            <a:r>
              <a:rPr lang="en-US" sz="1200" b="0" i="0" kern="1200" dirty="0" smtClean="0">
                <a:solidFill>
                  <a:schemeClr val="tx1"/>
                </a:solidFill>
                <a:effectLst/>
                <a:latin typeface="+mn-lt"/>
                <a:ea typeface="+mn-ea"/>
                <a:cs typeface="+mn-cs"/>
              </a:rPr>
              <a:t>You may be restricted to selling alcohol in sealed containers (such as cans or bottles) in some areas.</a:t>
            </a:r>
          </a:p>
          <a:p>
            <a:r>
              <a:rPr lang="en-US" sz="1200" b="0" i="0" kern="1200" dirty="0" smtClean="0">
                <a:solidFill>
                  <a:schemeClr val="tx1"/>
                </a:solidFill>
                <a:effectLst/>
                <a:latin typeface="+mn-lt"/>
                <a:ea typeface="+mn-ea"/>
                <a:cs typeface="+mn-cs"/>
              </a:rPr>
              <a:t>Retail – Someone over 18 to authorize the sale.</a:t>
            </a:r>
            <a:r>
              <a:rPr lang="en-US" sz="1200" b="0" i="0" kern="1200" baseline="0" dirty="0" smtClean="0">
                <a:solidFill>
                  <a:schemeClr val="tx1"/>
                </a:solidFill>
                <a:effectLst/>
                <a:latin typeface="+mn-lt"/>
                <a:ea typeface="+mn-ea"/>
                <a:cs typeface="+mn-cs"/>
              </a:rPr>
              <a:t> </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Blackpool best practice – Challenge 25. </a:t>
            </a:r>
            <a:endParaRPr lang="en-US" sz="1200" b="0" i="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B13CB0AA-B8B0-A145-9CBA-805239FC99BD}" type="slidenum">
              <a:rPr lang="en-US" smtClean="0"/>
              <a:t>8</a:t>
            </a:fld>
            <a:endParaRPr lang="en-US"/>
          </a:p>
        </p:txBody>
      </p:sp>
    </p:spTree>
    <p:extLst>
      <p:ext uri="{BB962C8B-B14F-4D97-AF65-F5344CB8AC3E}">
        <p14:creationId xmlns:p14="http://schemas.microsoft.com/office/powerpoint/2010/main" val="1538079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All information included in this</a:t>
            </a:r>
            <a:r>
              <a:rPr lang="en-GB" baseline="0" dirty="0" smtClean="0"/>
              <a:t> slide including the narration has been informed by the following information: </a:t>
            </a:r>
            <a:r>
              <a:rPr lang="en-GB" dirty="0" smtClean="0"/>
              <a:t>https://www.drinkaware.co.uk/advice-and-support/underage-drinking/know-the-risks-of-drinking-alcohol-underage </a:t>
            </a:r>
          </a:p>
          <a:p>
            <a:endParaRPr lang="en-GB" dirty="0" smtClean="0"/>
          </a:p>
          <a:p>
            <a:r>
              <a:rPr lang="en-GB" dirty="0" smtClean="0"/>
              <a:t>Due</a:t>
            </a:r>
            <a:r>
              <a:rPr lang="en-GB" baseline="0" dirty="0" smtClean="0"/>
              <a:t> to young people typically having a lower body weight and a limited ability to process alcohol can make them more susceptible to becoming more dangerously intoxicated very quickly. This is also known as ‘acute intoxication’. This puts young people at increased risk of alcohol poisoning. </a:t>
            </a:r>
          </a:p>
          <a:p>
            <a:endParaRPr lang="en-GB" baseline="0" dirty="0" smtClean="0"/>
          </a:p>
          <a:p>
            <a:r>
              <a:rPr lang="en-GB" baseline="0" dirty="0" smtClean="0"/>
              <a:t>Alcohol poisoning can be extremely dangerous as it affects the part of the brain that controls balance and speech, as well as the nerves that control breathing and your heartbeat. It can also stop your gag reflect from working and can increase the risk of choking to death, especially if you vomit as a result of drinking too much. </a:t>
            </a:r>
          </a:p>
          <a:p>
            <a:endParaRPr lang="en-GB" baseline="0" dirty="0" smtClean="0"/>
          </a:p>
          <a:p>
            <a:r>
              <a:rPr lang="en-GB" baseline="0" dirty="0" smtClean="0"/>
              <a:t>Some long term effects include:</a:t>
            </a:r>
          </a:p>
          <a:p>
            <a:pPr marL="171450" indent="-171450">
              <a:buFont typeface="Arial" panose="020B0604020202020204" pitchFamily="34" charset="0"/>
              <a:buChar char="•"/>
            </a:pPr>
            <a:r>
              <a:rPr lang="en-GB" baseline="0" dirty="0" smtClean="0"/>
              <a:t>A range of cancers</a:t>
            </a:r>
          </a:p>
          <a:p>
            <a:pPr marL="171450" indent="-171450">
              <a:buFont typeface="Arial" panose="020B0604020202020204" pitchFamily="34" charset="0"/>
              <a:buChar char="•"/>
            </a:pPr>
            <a:r>
              <a:rPr lang="en-GB" baseline="0" dirty="0" smtClean="0"/>
              <a:t>Liver Disease – </a:t>
            </a:r>
            <a:r>
              <a:rPr lang="en-GB" baseline="0" dirty="0" err="1" smtClean="0"/>
              <a:t>Cirrohsis</a:t>
            </a:r>
            <a:endParaRPr lang="en-GB" baseline="0" dirty="0" smtClean="0"/>
          </a:p>
          <a:p>
            <a:pPr marL="171450" indent="-171450">
              <a:buFont typeface="Arial" panose="020B0604020202020204" pitchFamily="34" charset="0"/>
              <a:buChar char="•"/>
            </a:pPr>
            <a:r>
              <a:rPr lang="en-GB" baseline="0" dirty="0" smtClean="0"/>
              <a:t>Heart disease</a:t>
            </a:r>
          </a:p>
          <a:p>
            <a:pPr marL="171450" indent="-171450">
              <a:buFont typeface="Arial" panose="020B0604020202020204" pitchFamily="34" charset="0"/>
              <a:buChar char="•"/>
            </a:pPr>
            <a:r>
              <a:rPr lang="en-GB" baseline="0" dirty="0" smtClean="0"/>
              <a:t>Increased blood pressure</a:t>
            </a:r>
          </a:p>
          <a:p>
            <a:pPr marL="171450" indent="-171450">
              <a:buFont typeface="Arial" panose="020B0604020202020204" pitchFamily="34" charset="0"/>
              <a:buChar char="•"/>
            </a:pPr>
            <a:r>
              <a:rPr lang="en-GB" baseline="0" dirty="0" smtClean="0"/>
              <a:t>Fertility</a:t>
            </a:r>
          </a:p>
          <a:p>
            <a:pPr marL="171450" indent="-171450">
              <a:buFont typeface="Arial" panose="020B0604020202020204" pitchFamily="34" charset="0"/>
              <a:buChar char="•"/>
            </a:pPr>
            <a:r>
              <a:rPr lang="en-GB" baseline="0" dirty="0" smtClean="0"/>
              <a:t>FASD – Brain damage to an unborn child</a:t>
            </a:r>
          </a:p>
        </p:txBody>
      </p:sp>
      <p:sp>
        <p:nvSpPr>
          <p:cNvPr id="4" name="Slide Number Placeholder 3"/>
          <p:cNvSpPr>
            <a:spLocks noGrp="1"/>
          </p:cNvSpPr>
          <p:nvPr>
            <p:ph type="sldNum" sz="quarter" idx="10"/>
          </p:nvPr>
        </p:nvSpPr>
        <p:spPr/>
        <p:txBody>
          <a:bodyPr/>
          <a:lstStyle/>
          <a:p>
            <a:fld id="{B13CB0AA-B8B0-A145-9CBA-805239FC99BD}" type="slidenum">
              <a:rPr lang="en-US" smtClean="0"/>
              <a:t>9</a:t>
            </a:fld>
            <a:endParaRPr lang="en-US"/>
          </a:p>
        </p:txBody>
      </p:sp>
    </p:spTree>
    <p:extLst>
      <p:ext uri="{BB962C8B-B14F-4D97-AF65-F5344CB8AC3E}">
        <p14:creationId xmlns:p14="http://schemas.microsoft.com/office/powerpoint/2010/main" val="716305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7381" y="476672"/>
            <a:ext cx="11233248" cy="5143078"/>
          </a:xfrm>
          <a:prstGeom prst="rect">
            <a:avLst/>
          </a:prstGeom>
        </p:spPr>
        <p:txBody>
          <a:bodyPr anchor="ctr"/>
          <a:lstStyle>
            <a:lvl1pPr marL="0" indent="0" algn="l">
              <a:buNone/>
              <a:defRPr sz="6000" b="1">
                <a:solidFill>
                  <a:srgbClr val="8700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Tree>
    <p:extLst>
      <p:ext uri="{BB962C8B-B14F-4D97-AF65-F5344CB8AC3E}">
        <p14:creationId xmlns:p14="http://schemas.microsoft.com/office/powerpoint/2010/main" val="2384134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 COLUMN SLIDE">
    <p:spTree>
      <p:nvGrpSpPr>
        <p:cNvPr id="1" name=""/>
        <p:cNvGrpSpPr/>
        <p:nvPr/>
      </p:nvGrpSpPr>
      <p:grpSpPr>
        <a:xfrm>
          <a:off x="0" y="0"/>
          <a:ext cx="0" cy="0"/>
          <a:chOff x="0" y="0"/>
          <a:chExt cx="0" cy="0"/>
        </a:xfrm>
      </p:grpSpPr>
      <p:sp>
        <p:nvSpPr>
          <p:cNvPr id="3" name="Content Placeholder 4"/>
          <p:cNvSpPr>
            <a:spLocks noGrp="1"/>
          </p:cNvSpPr>
          <p:nvPr>
            <p:ph sz="half" idx="2"/>
          </p:nvPr>
        </p:nvSpPr>
        <p:spPr>
          <a:xfrm>
            <a:off x="6197600" y="1738860"/>
            <a:ext cx="5384800" cy="4354510"/>
          </a:xfrm>
          <a:prstGeom prst="rect">
            <a:avLst/>
          </a:prstGeom>
        </p:spPr>
        <p:txBody>
          <a:bodyPr/>
          <a:lstStyle>
            <a:lvl1pPr marL="0" indent="0">
              <a:buNone/>
              <a:defRPr sz="1800" b="0">
                <a:solidFill>
                  <a:srgbClr val="002D47"/>
                </a:solidFill>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p:cNvSpPr>
            <a:spLocks noGrp="1"/>
          </p:cNvSpPr>
          <p:nvPr>
            <p:ph sz="half" idx="1"/>
          </p:nvPr>
        </p:nvSpPr>
        <p:spPr>
          <a:xfrm>
            <a:off x="609600" y="1738860"/>
            <a:ext cx="5384800" cy="4354510"/>
          </a:xfrm>
          <a:prstGeom prst="rect">
            <a:avLst/>
          </a:prstGeom>
        </p:spPr>
        <p:txBody>
          <a:bodyPr/>
          <a:lstStyle>
            <a:lvl1pPr marL="0" indent="0">
              <a:buNone/>
              <a:defRPr sz="1800" b="0" baseline="0">
                <a:solidFill>
                  <a:srgbClr val="002D47"/>
                </a:solidFill>
              </a:defRPr>
            </a:lvl1pPr>
          </a:lstStyle>
          <a:p>
            <a:pPr lvl="0"/>
            <a:r>
              <a:rPr lang="en-GB"/>
              <a:t>Click to edit Master text styles</a:t>
            </a:r>
          </a:p>
        </p:txBody>
      </p:sp>
      <p:sp>
        <p:nvSpPr>
          <p:cNvPr id="5"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Tree>
    <p:extLst>
      <p:ext uri="{BB962C8B-B14F-4D97-AF65-F5344CB8AC3E}">
        <p14:creationId xmlns:p14="http://schemas.microsoft.com/office/powerpoint/2010/main" val="3250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 FACT SLIDE">
    <p:spTree>
      <p:nvGrpSpPr>
        <p:cNvPr id="1" name=""/>
        <p:cNvGrpSpPr/>
        <p:nvPr/>
      </p:nvGrpSpPr>
      <p:grpSpPr>
        <a:xfrm>
          <a:off x="0" y="0"/>
          <a:ext cx="0" cy="0"/>
          <a:chOff x="0" y="0"/>
          <a:chExt cx="0" cy="0"/>
        </a:xfrm>
      </p:grpSpPr>
      <p:sp>
        <p:nvSpPr>
          <p:cNvPr id="2"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
        <p:nvSpPr>
          <p:cNvPr id="5" name="Content Placeholder 3"/>
          <p:cNvSpPr>
            <a:spLocks noGrp="1"/>
          </p:cNvSpPr>
          <p:nvPr>
            <p:ph sz="half" idx="1"/>
          </p:nvPr>
        </p:nvSpPr>
        <p:spPr>
          <a:xfrm>
            <a:off x="623240" y="1738860"/>
            <a:ext cx="10945520" cy="4282500"/>
          </a:xfrm>
          <a:prstGeom prst="rect">
            <a:avLst/>
          </a:prstGeom>
        </p:spPr>
        <p:txBody>
          <a:bodyPr anchor="ctr"/>
          <a:lstStyle>
            <a:lvl1pPr marL="0" indent="0">
              <a:buNone/>
              <a:defRPr sz="6000" b="1" baseline="0">
                <a:solidFill>
                  <a:srgbClr val="87005B"/>
                </a:solidFill>
              </a:defRPr>
            </a:lvl1pPr>
          </a:lstStyle>
          <a:p>
            <a:pPr lvl="0"/>
            <a:r>
              <a:rPr lang="en-GB"/>
              <a:t>Click to edit Master text styles</a:t>
            </a:r>
          </a:p>
        </p:txBody>
      </p:sp>
    </p:spTree>
    <p:extLst>
      <p:ext uri="{BB962C8B-B14F-4D97-AF65-F5344CB8AC3E}">
        <p14:creationId xmlns:p14="http://schemas.microsoft.com/office/powerpoint/2010/main" val="2152093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27381" y="476672"/>
            <a:ext cx="11233248" cy="5143078"/>
          </a:xfrm>
          <a:prstGeom prst="rect">
            <a:avLst/>
          </a:prstGeom>
        </p:spPr>
        <p:txBody>
          <a:bodyPr anchor="ctr"/>
          <a:lstStyle>
            <a:lvl1pPr marL="0" indent="0" algn="l">
              <a:buNone/>
              <a:defRPr sz="6000" b="1">
                <a:solidFill>
                  <a:srgbClr val="8700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GB" dirty="0"/>
          </a:p>
        </p:txBody>
      </p:sp>
    </p:spTree>
    <p:extLst>
      <p:ext uri="{BB962C8B-B14F-4D97-AF65-F5344CB8AC3E}">
        <p14:creationId xmlns:p14="http://schemas.microsoft.com/office/powerpoint/2010/main" val="3517500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2 COLUMN SLIDE">
    <p:spTree>
      <p:nvGrpSpPr>
        <p:cNvPr id="1" name=""/>
        <p:cNvGrpSpPr/>
        <p:nvPr/>
      </p:nvGrpSpPr>
      <p:grpSpPr>
        <a:xfrm>
          <a:off x="0" y="0"/>
          <a:ext cx="0" cy="0"/>
          <a:chOff x="0" y="0"/>
          <a:chExt cx="0" cy="0"/>
        </a:xfrm>
      </p:grpSpPr>
      <p:sp>
        <p:nvSpPr>
          <p:cNvPr id="3" name="Content Placeholder 4"/>
          <p:cNvSpPr>
            <a:spLocks noGrp="1"/>
          </p:cNvSpPr>
          <p:nvPr>
            <p:ph sz="half" idx="2"/>
          </p:nvPr>
        </p:nvSpPr>
        <p:spPr>
          <a:xfrm>
            <a:off x="6197600" y="1738860"/>
            <a:ext cx="5384800" cy="4354510"/>
          </a:xfrm>
          <a:prstGeom prst="rect">
            <a:avLst/>
          </a:prstGeom>
        </p:spPr>
        <p:txBody>
          <a:bodyPr/>
          <a:lstStyle>
            <a:lvl1pPr marL="0" indent="0">
              <a:buNone/>
              <a:defRPr sz="1800" b="0">
                <a:solidFill>
                  <a:srgbClr val="002D47"/>
                </a:solidFill>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p:cNvSpPr>
            <a:spLocks noGrp="1"/>
          </p:cNvSpPr>
          <p:nvPr>
            <p:ph sz="half" idx="1"/>
          </p:nvPr>
        </p:nvSpPr>
        <p:spPr>
          <a:xfrm>
            <a:off x="609600" y="1738860"/>
            <a:ext cx="5384800" cy="4354510"/>
          </a:xfrm>
          <a:prstGeom prst="rect">
            <a:avLst/>
          </a:prstGeom>
        </p:spPr>
        <p:txBody>
          <a:bodyPr/>
          <a:lstStyle>
            <a:lvl1pPr marL="0" indent="0">
              <a:buNone/>
              <a:defRPr sz="1800" b="0" baseline="0">
                <a:solidFill>
                  <a:srgbClr val="002D47"/>
                </a:solidFill>
              </a:defRPr>
            </a:lvl1pPr>
          </a:lstStyle>
          <a:p>
            <a:pPr lvl="0"/>
            <a:r>
              <a:rPr lang="en-GB"/>
              <a:t>Click to edit Master text styles</a:t>
            </a:r>
          </a:p>
        </p:txBody>
      </p:sp>
      <p:sp>
        <p:nvSpPr>
          <p:cNvPr id="5"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Tree>
    <p:extLst>
      <p:ext uri="{BB962C8B-B14F-4D97-AF65-F5344CB8AC3E}">
        <p14:creationId xmlns:p14="http://schemas.microsoft.com/office/powerpoint/2010/main" val="410173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DIAGRAM / IMAGE SLIDE">
    <p:spTree>
      <p:nvGrpSpPr>
        <p:cNvPr id="1" name=""/>
        <p:cNvGrpSpPr/>
        <p:nvPr/>
      </p:nvGrpSpPr>
      <p:grpSpPr>
        <a:xfrm>
          <a:off x="0" y="0"/>
          <a:ext cx="0" cy="0"/>
          <a:chOff x="0" y="0"/>
          <a:chExt cx="0" cy="0"/>
        </a:xfrm>
      </p:grpSpPr>
      <p:sp>
        <p:nvSpPr>
          <p:cNvPr id="2" name="Title 1"/>
          <p:cNvSpPr>
            <a:spLocks noGrp="1"/>
          </p:cNvSpPr>
          <p:nvPr>
            <p:ph type="title"/>
          </p:nvPr>
        </p:nvSpPr>
        <p:spPr>
          <a:xfrm>
            <a:off x="590727" y="923510"/>
            <a:ext cx="10978035" cy="633230"/>
          </a:xfrm>
          <a:prstGeom prst="rect">
            <a:avLst/>
          </a:prstGeom>
        </p:spPr>
        <p:txBody>
          <a:bodyPr/>
          <a:lstStyle>
            <a:lvl1pPr algn="l">
              <a:defRPr sz="2400" b="1">
                <a:solidFill>
                  <a:srgbClr val="87005B"/>
                </a:solidFill>
              </a:defRPr>
            </a:lvl1pPr>
          </a:lstStyle>
          <a:p>
            <a:r>
              <a:rPr lang="en-GB"/>
              <a:t>Click to edit Master title style</a:t>
            </a:r>
            <a:endParaRPr lang="en-GB" dirty="0"/>
          </a:p>
        </p:txBody>
      </p:sp>
      <p:sp>
        <p:nvSpPr>
          <p:cNvPr id="5" name="Content Placeholder 3"/>
          <p:cNvSpPr>
            <a:spLocks noGrp="1"/>
          </p:cNvSpPr>
          <p:nvPr>
            <p:ph sz="half" idx="1"/>
          </p:nvPr>
        </p:nvSpPr>
        <p:spPr>
          <a:xfrm>
            <a:off x="623240" y="1738860"/>
            <a:ext cx="10945520" cy="538012"/>
          </a:xfrm>
          <a:prstGeom prst="rect">
            <a:avLst/>
          </a:prstGeom>
        </p:spPr>
        <p:txBody>
          <a:bodyPr anchor="ctr"/>
          <a:lstStyle>
            <a:lvl1pPr marL="0" indent="0">
              <a:buNone/>
              <a:defRPr sz="1800" b="1" baseline="0">
                <a:solidFill>
                  <a:srgbClr val="87005B"/>
                </a:solidFill>
              </a:defRPr>
            </a:lvl1pPr>
          </a:lstStyle>
          <a:p>
            <a:pPr lvl="0"/>
            <a:r>
              <a:rPr lang="en-GB"/>
              <a:t>Click to edit Master text styles</a:t>
            </a:r>
          </a:p>
        </p:txBody>
      </p:sp>
    </p:spTree>
    <p:extLst>
      <p:ext uri="{BB962C8B-B14F-4D97-AF65-F5344CB8AC3E}">
        <p14:creationId xmlns:p14="http://schemas.microsoft.com/office/powerpoint/2010/main" val="2584378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6" r:id="rId2"/>
    <p:sldLayoutId id="2147483662" r:id="rId3"/>
    <p:sldLayoutId id="2147483680" r:id="rId4"/>
    <p:sldLayoutId id="2147483681" r:id="rId5"/>
    <p:sldLayoutId id="2147483682" r:id="rId6"/>
  </p:sldLayoutIdLst>
  <p:txStyles>
    <p:titleStyle>
      <a:lvl1pPr algn="ctr"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rtl="0" eaLnBrk="1" fontAlgn="base" hangingPunct="1">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healthierblackpool.co.uk/pshe/" TargetMode="External"/><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healthierblackpool.co.uk/drinkless/" TargetMode="External"/><Relationship Id="rId5" Type="http://schemas.openxmlformats.org/officeDocument/2006/relationships/hyperlink" Target="mailto:publichealth@blackpool.gov.uk" TargetMode="External"/><Relationship Id="rId10"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4.png"/><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hyperlink" Target="https://healthierblackpool.co.uk/drinkless/" TargetMode="External"/><Relationship Id="rId3" Type="http://schemas.openxmlformats.org/officeDocument/2006/relationships/slideLayout" Target="../slideLayouts/slideLayout2.xml"/><Relationship Id="rId7" Type="http://schemas.openxmlformats.org/officeDocument/2006/relationships/hyperlink" Target="https://www.blackpool.gov.uk/Residents/Health-and-social-care/Children-and-families/Forms/Adolescent-service-self-referral-form.aspx" TargetMode="External"/><Relationship Id="rId12"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www.blackpool.gov.uk/Residents/Health-and-social-care/Children-and-families/Forms/Adolescent-service-partnership-referral-form.aspx" TargetMode="External"/><Relationship Id="rId11" Type="http://schemas.openxmlformats.org/officeDocument/2006/relationships/image" Target="../media/image18.png"/><Relationship Id="rId5" Type="http://schemas.openxmlformats.org/officeDocument/2006/relationships/hyperlink" Target="https://selfservice.blackpool.gov.uk/SS/renderform?t=1207&amp;k=AED2F46D80DC03E13E2752C58EC43C73EA657D07" TargetMode="External"/><Relationship Id="rId10" Type="http://schemas.openxmlformats.org/officeDocument/2006/relationships/image" Target="../media/image17.png"/><Relationship Id="rId4" Type="http://schemas.openxmlformats.org/officeDocument/2006/relationships/notesSlide" Target="../notesSlides/notesSlide13.xml"/><Relationship Id="rId9" Type="http://schemas.openxmlformats.org/officeDocument/2006/relationships/hyperlink" Target="https://www.horizonblackpool.uk/lighthouse/" TargetMode="Externa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www.healthierblackpool.co.uk/" TargetMode="External"/><Relationship Id="rId5" Type="http://schemas.openxmlformats.org/officeDocument/2006/relationships/hyperlink" Target="mailto:publichealth@blackpool.gov.uk" TargetMode="External"/><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07D7936-6DDD-A694-8C77-F043775C8B3E}"/>
              </a:ext>
            </a:extLst>
          </p:cNvPr>
          <p:cNvSpPr>
            <a:spLocks noGrp="1"/>
          </p:cNvSpPr>
          <p:nvPr>
            <p:ph sz="half" idx="1"/>
          </p:nvPr>
        </p:nvSpPr>
        <p:spPr>
          <a:xfrm>
            <a:off x="609600" y="2276872"/>
            <a:ext cx="6638528" cy="2544965"/>
          </a:xfrm>
        </p:spPr>
        <p:txBody>
          <a:bodyPr numCol="1" spcCol="360000"/>
          <a:lstStyle/>
          <a:p>
            <a:pPr algn="just"/>
            <a:r>
              <a:rPr lang="en-GB" dirty="0" smtClean="0">
                <a:solidFill>
                  <a:srgbClr val="830065"/>
                </a:solidFill>
                <a:effectLst/>
                <a:latin typeface="Calibri" panose="020F0502020204030204" pitchFamily="34" charset="0"/>
                <a:cs typeface="Calibri" panose="020F0502020204030204" pitchFamily="34" charset="0"/>
              </a:rPr>
              <a:t>This briefing has been created by the Blackpool Council Public Health team and is accurate as of </a:t>
            </a:r>
            <a:r>
              <a:rPr lang="en-GB" dirty="0" smtClean="0">
                <a:solidFill>
                  <a:srgbClr val="830065"/>
                </a:solidFill>
                <a:latin typeface="Calibri" panose="020F0502020204030204" pitchFamily="34" charset="0"/>
                <a:cs typeface="Calibri" panose="020F0502020204030204" pitchFamily="34" charset="0"/>
              </a:rPr>
              <a:t>September 2024.</a:t>
            </a:r>
            <a:endParaRPr lang="en-GB" dirty="0">
              <a:solidFill>
                <a:srgbClr val="830065"/>
              </a:solidFill>
              <a:effectLst/>
              <a:latin typeface="Calibri" panose="020F0502020204030204" pitchFamily="34" charset="0"/>
              <a:cs typeface="Calibri" panose="020F0502020204030204" pitchFamily="34" charset="0"/>
            </a:endParaRPr>
          </a:p>
          <a:p>
            <a:pPr algn="just"/>
            <a:endParaRPr lang="en-GB" dirty="0">
              <a:solidFill>
                <a:srgbClr val="041B2C"/>
              </a:solidFill>
              <a:effectLst/>
              <a:latin typeface="Calibri Light" panose="020F0302020204030204" pitchFamily="34" charset="0"/>
            </a:endParaRPr>
          </a:p>
          <a:p>
            <a:pPr algn="just"/>
            <a:r>
              <a:rPr lang="en-GB" dirty="0" smtClean="0">
                <a:solidFill>
                  <a:schemeClr val="tx1"/>
                </a:solidFill>
                <a:latin typeface="Calibri Light" panose="020F0302020204030204" pitchFamily="34" charset="0"/>
              </a:rPr>
              <a:t>Click the Blackpool Council image on the right of this slide to visit the Healthier Blackpool webpage. Click on the PSHE image to be directed to the PSHE section of the Healthier Blackpool website.</a:t>
            </a:r>
          </a:p>
          <a:p>
            <a:pPr algn="just"/>
            <a:endParaRPr lang="en-GB" dirty="0">
              <a:solidFill>
                <a:schemeClr val="tx1"/>
              </a:solidFill>
              <a:effectLst/>
              <a:latin typeface="Calibri Light" panose="020F0302020204030204" pitchFamily="34" charset="0"/>
            </a:endParaRPr>
          </a:p>
          <a:p>
            <a:pPr algn="just"/>
            <a:r>
              <a:rPr lang="en-GB" dirty="0" smtClean="0">
                <a:solidFill>
                  <a:schemeClr val="tx1"/>
                </a:solidFill>
                <a:latin typeface="Calibri Light" panose="020F0302020204030204" pitchFamily="34" charset="0"/>
              </a:rPr>
              <a:t>If you have any questions about anything following on from listening to this briefing, please contact </a:t>
            </a:r>
            <a:r>
              <a:rPr lang="en-GB" dirty="0" smtClean="0">
                <a:solidFill>
                  <a:schemeClr val="tx1"/>
                </a:solidFill>
                <a:latin typeface="Calibri Light" panose="020F0302020204030204" pitchFamily="34" charset="0"/>
                <a:hlinkClick r:id="rId5"/>
              </a:rPr>
              <a:t>publichealth@blackpool.gov.uk</a:t>
            </a:r>
            <a:r>
              <a:rPr lang="en-GB" dirty="0" smtClean="0">
                <a:solidFill>
                  <a:schemeClr val="tx1"/>
                </a:solidFill>
                <a:latin typeface="Calibri Light" panose="020F0302020204030204" pitchFamily="34" charset="0"/>
              </a:rPr>
              <a:t>. </a:t>
            </a:r>
            <a:endParaRPr lang="en-GB" dirty="0">
              <a:solidFill>
                <a:srgbClr val="041B2C"/>
              </a:solidFill>
              <a:effectLst/>
              <a:latin typeface="Calibri Light" panose="020F0302020204030204" pitchFamily="34" charset="0"/>
            </a:endParaRPr>
          </a:p>
        </p:txBody>
      </p:sp>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590727" y="923510"/>
            <a:ext cx="10978035" cy="1353362"/>
          </a:xfrm>
        </p:spPr>
        <p:txBody>
          <a:bodyPr/>
          <a:lstStyle/>
          <a:p>
            <a:r>
              <a:rPr lang="en-GB" sz="4800" dirty="0" smtClean="0">
                <a:solidFill>
                  <a:srgbClr val="8A0066"/>
                </a:solidFill>
                <a:latin typeface="Calibri" panose="020F0502020204030204" pitchFamily="34" charset="0"/>
              </a:rPr>
              <a:t>Public Health</a:t>
            </a:r>
            <a:r>
              <a:rPr lang="en-GB" sz="4800" dirty="0">
                <a:solidFill>
                  <a:srgbClr val="8A0066"/>
                </a:solidFill>
                <a:latin typeface="Calibri" panose="020F0502020204030204" pitchFamily="34" charset="0"/>
              </a:rPr>
              <a:t> </a:t>
            </a:r>
            <a:r>
              <a:rPr lang="en-GB" sz="4800" dirty="0" smtClean="0">
                <a:solidFill>
                  <a:srgbClr val="8A0066"/>
                </a:solidFill>
                <a:latin typeface="Calibri" panose="020F0502020204030204" pitchFamily="34" charset="0"/>
              </a:rPr>
              <a:t>Briefing: Alcohol</a:t>
            </a:r>
            <a:endParaRPr lang="en-US" sz="4800" dirty="0"/>
          </a:p>
        </p:txBody>
      </p:sp>
      <p:pic>
        <p:nvPicPr>
          <p:cNvPr id="2" name="Picture 1">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9291" y="2146895"/>
            <a:ext cx="3671081" cy="1210097"/>
          </a:xfrm>
          <a:prstGeom prst="rect">
            <a:avLst/>
          </a:prstGeom>
        </p:spPr>
      </p:pic>
      <p:pic>
        <p:nvPicPr>
          <p:cNvPr id="1026" name="Picture 2" descr="https://healthierblackpool.co.uk/wp-content/uploads/2023/08/PSHE-Logo.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52184" y="3356992"/>
            <a:ext cx="3555582" cy="1555567"/>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41096101"/>
      </p:ext>
    </p:extLst>
  </p:cSld>
  <p:clrMapOvr>
    <a:masterClrMapping/>
  </p:clrMapOvr>
  <mc:AlternateContent xmlns:mc="http://schemas.openxmlformats.org/markup-compatibility/2006" xmlns:p14="http://schemas.microsoft.com/office/powerpoint/2010/main">
    <mc:Choice Requires="p14">
      <p:transition spd="slow" p14:dur="2000" advTm="48212"/>
    </mc:Choice>
    <mc:Fallback xmlns="">
      <p:transition spd="slow" advTm="48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b="1" dirty="0" smtClean="0">
                <a:solidFill>
                  <a:srgbClr val="8A0066"/>
                </a:solidFill>
                <a:effectLst/>
                <a:latin typeface="Calibri" panose="020F0502020204030204" pitchFamily="34" charset="0"/>
              </a:rPr>
              <a:t>Alcohol &amp; Cocaine - </a:t>
            </a:r>
            <a:r>
              <a:rPr lang="en-GB" sz="4800" b="1" dirty="0" err="1" smtClean="0">
                <a:solidFill>
                  <a:srgbClr val="8A0066"/>
                </a:solidFill>
                <a:effectLst/>
                <a:latin typeface="Calibri" panose="020F0502020204030204" pitchFamily="34" charset="0"/>
              </a:rPr>
              <a:t>Cocaethylene</a:t>
            </a:r>
            <a:endParaRPr lang="en-US" sz="4800" dirty="0"/>
          </a:p>
        </p:txBody>
      </p:sp>
      <p:pic>
        <p:nvPicPr>
          <p:cNvPr id="25" name="Content Placeholder 1"/>
          <p:cNvPicPr>
            <a:picLocks noGrp="1" noChangeAspect="1"/>
          </p:cNvPicPr>
          <p:nvPr>
            <p:ph idx="1"/>
          </p:nvPr>
        </p:nvPicPr>
        <p:blipFill>
          <a:blip r:embed="rId5"/>
          <a:stretch>
            <a:fillRect/>
          </a:stretch>
        </p:blipFill>
        <p:spPr>
          <a:xfrm>
            <a:off x="3719736" y="1844824"/>
            <a:ext cx="5328592" cy="3551007"/>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16893878"/>
      </p:ext>
    </p:extLst>
  </p:cSld>
  <p:clrMapOvr>
    <a:masterClrMapping/>
  </p:clrMapOvr>
  <mc:AlternateContent xmlns:mc="http://schemas.openxmlformats.org/markup-compatibility/2006" xmlns:p14="http://schemas.microsoft.com/office/powerpoint/2010/main">
    <mc:Choice Requires="p14">
      <p:transition spd="slow" p14:dur="2000" advTm="56643"/>
    </mc:Choice>
    <mc:Fallback xmlns="">
      <p:transition spd="slow" advTm="56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609600" y="2276872"/>
            <a:ext cx="10978034" cy="3600400"/>
          </a:xfrm>
        </p:spPr>
        <p:txBody>
          <a:bodyPr numCol="2" spcCol="360000"/>
          <a:lstStyle/>
          <a:p>
            <a:pPr algn="just"/>
            <a:r>
              <a:rPr lang="en-GB" dirty="0" smtClean="0">
                <a:solidFill>
                  <a:srgbClr val="830065"/>
                </a:solidFill>
                <a:latin typeface="Calibri Light" panose="020F0302020204030204" pitchFamily="34" charset="0"/>
                <a:cs typeface="Calibri Light" panose="020F0302020204030204" pitchFamily="34" charset="0"/>
              </a:rPr>
              <a:t>As with any harm reduction, the advice remains that if you do not currently drink excessive amounts of alcohol, the best form of harm reduction is not to start.</a:t>
            </a:r>
          </a:p>
          <a:p>
            <a:pPr algn="just"/>
            <a:endParaRPr lang="en-GB" dirty="0">
              <a:solidFill>
                <a:srgbClr val="830065"/>
              </a:solidFill>
              <a:latin typeface="Calibri Light" panose="020F0302020204030204" pitchFamily="34" charset="0"/>
              <a:cs typeface="Calibri Light" panose="020F0302020204030204" pitchFamily="34" charset="0"/>
            </a:endParaRPr>
          </a:p>
          <a:p>
            <a:pPr algn="just"/>
            <a:r>
              <a:rPr lang="en-GB" dirty="0" smtClean="0">
                <a:solidFill>
                  <a:schemeClr val="tx1"/>
                </a:solidFill>
                <a:latin typeface="Calibri Light" panose="020F0302020204030204" pitchFamily="34" charset="0"/>
                <a:cs typeface="Calibri Light" panose="020F0302020204030204" pitchFamily="34" charset="0"/>
              </a:rPr>
              <a:t>When drinking, there are things that can reduce the risk of harm, these include:</a:t>
            </a:r>
          </a:p>
          <a:p>
            <a:pPr marL="285750" indent="-285750" algn="just">
              <a:buFont typeface="Arial" panose="020B0604020202020204" pitchFamily="34" charset="0"/>
              <a:buChar char="•"/>
            </a:pPr>
            <a:r>
              <a:rPr lang="en-GB" dirty="0" smtClean="0">
                <a:solidFill>
                  <a:schemeClr val="tx1"/>
                </a:solidFill>
                <a:latin typeface="Calibri Light" panose="020F0302020204030204" pitchFamily="34" charset="0"/>
                <a:cs typeface="Calibri Light" panose="020F0302020204030204" pitchFamily="34" charset="0"/>
              </a:rPr>
              <a:t>Drinking in line with recommended daily amounts</a:t>
            </a:r>
          </a:p>
          <a:p>
            <a:pPr marL="285750" indent="-285750" algn="just">
              <a:buFont typeface="Arial" panose="020B0604020202020204" pitchFamily="34" charset="0"/>
              <a:buChar char="•"/>
            </a:pPr>
            <a:r>
              <a:rPr lang="en-GB" dirty="0" smtClean="0">
                <a:solidFill>
                  <a:schemeClr val="tx1"/>
                </a:solidFill>
                <a:latin typeface="Calibri Light" panose="020F0302020204030204" pitchFamily="34" charset="0"/>
                <a:cs typeface="Calibri Light" panose="020F0302020204030204" pitchFamily="34" charset="0"/>
              </a:rPr>
              <a:t>Having several alcohol free days to factor in enough recovery time</a:t>
            </a:r>
          </a:p>
          <a:p>
            <a:pPr marL="285750" indent="-285750" algn="just">
              <a:buFont typeface="Arial" panose="020B0604020202020204" pitchFamily="34" charset="0"/>
              <a:buChar char="•"/>
            </a:pPr>
            <a:r>
              <a:rPr lang="en-GB" dirty="0" smtClean="0">
                <a:solidFill>
                  <a:schemeClr val="tx1"/>
                </a:solidFill>
                <a:latin typeface="Calibri Light" panose="020F0302020204030204" pitchFamily="34" charset="0"/>
                <a:cs typeface="Calibri Light" panose="020F0302020204030204" pitchFamily="34" charset="0"/>
              </a:rPr>
              <a:t>Alternate between water or a soft drink after an alcoholic drink</a:t>
            </a:r>
          </a:p>
          <a:p>
            <a:pPr marL="285750" indent="-285750" algn="just">
              <a:buFont typeface="Arial" panose="020B0604020202020204" pitchFamily="34" charset="0"/>
              <a:buChar char="•"/>
            </a:pPr>
            <a:r>
              <a:rPr lang="en-GB" dirty="0" smtClean="0">
                <a:solidFill>
                  <a:schemeClr val="tx1"/>
                </a:solidFill>
                <a:latin typeface="Calibri Light" panose="020F0302020204030204" pitchFamily="34" charset="0"/>
                <a:cs typeface="Calibri Light" panose="020F0302020204030204" pitchFamily="34" charset="0"/>
              </a:rPr>
              <a:t>Avoid caffeine when drinking or after alcohol</a:t>
            </a:r>
          </a:p>
          <a:p>
            <a:pPr marL="285750" indent="-285750" algn="just">
              <a:buFont typeface="Arial" panose="020B0604020202020204" pitchFamily="34" charset="0"/>
              <a:buChar char="•"/>
            </a:pPr>
            <a:r>
              <a:rPr lang="en-GB" dirty="0" smtClean="0">
                <a:solidFill>
                  <a:schemeClr val="tx1"/>
                </a:solidFill>
                <a:latin typeface="Calibri Light" panose="020F0302020204030204" pitchFamily="34" charset="0"/>
                <a:cs typeface="Calibri Light" panose="020F0302020204030204" pitchFamily="34" charset="0"/>
              </a:rPr>
              <a:t>Remember, it takes your body approximately an hour per unit of alcohol to recover and process the alcohol</a:t>
            </a:r>
          </a:p>
          <a:p>
            <a:pPr marL="285750" indent="-285750" algn="just">
              <a:buFont typeface="Arial" panose="020B0604020202020204" pitchFamily="34" charset="0"/>
              <a:buChar char="•"/>
            </a:pPr>
            <a:r>
              <a:rPr lang="en-GB" dirty="0" smtClean="0">
                <a:solidFill>
                  <a:schemeClr val="tx1"/>
                </a:solidFill>
                <a:latin typeface="Calibri Light" panose="020F0302020204030204" pitchFamily="34" charset="0"/>
                <a:cs typeface="Calibri Light" panose="020F0302020204030204" pitchFamily="34" charset="0"/>
              </a:rPr>
              <a:t>Do not mix alcohol with other drugs.</a:t>
            </a:r>
          </a:p>
          <a:p>
            <a:pPr marL="285750" indent="-285750" algn="just">
              <a:buFont typeface="Arial" panose="020B0604020202020204" pitchFamily="34" charset="0"/>
              <a:buChar char="•"/>
            </a:pPr>
            <a:r>
              <a:rPr lang="en-GB" dirty="0" smtClean="0">
                <a:solidFill>
                  <a:schemeClr val="tx1"/>
                </a:solidFill>
                <a:latin typeface="Calibri Light" panose="020F0302020204030204" pitchFamily="34" charset="0"/>
                <a:cs typeface="Calibri Light" panose="020F0302020204030204" pitchFamily="34" charset="0"/>
              </a:rPr>
              <a:t>Stay safe and with people you know and trust if you have drank too much</a:t>
            </a:r>
          </a:p>
          <a:p>
            <a:pPr marL="285750" indent="-285750" algn="just">
              <a:buFont typeface="Arial" panose="020B0604020202020204" pitchFamily="34" charset="0"/>
              <a:buChar char="•"/>
            </a:pPr>
            <a:r>
              <a:rPr lang="en-GB" dirty="0" smtClean="0">
                <a:solidFill>
                  <a:schemeClr val="tx1"/>
                </a:solidFill>
                <a:latin typeface="Calibri Light" panose="020F0302020204030204" pitchFamily="34" charset="0"/>
                <a:cs typeface="Calibri Light" panose="020F0302020204030204" pitchFamily="34" charset="0"/>
              </a:rPr>
              <a:t>If you are worried about yourself or a friend, call 111 or 999 if it is an emergency</a:t>
            </a:r>
          </a:p>
        </p:txBody>
      </p:sp>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b="1" dirty="0" smtClean="0">
                <a:solidFill>
                  <a:srgbClr val="8A0066"/>
                </a:solidFill>
                <a:effectLst/>
                <a:latin typeface="Calibri" panose="020F0502020204030204" pitchFamily="34" charset="0"/>
              </a:rPr>
              <a:t>Harm Reduction Advice</a:t>
            </a:r>
            <a:endParaRPr lang="en-US" sz="48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029843803"/>
      </p:ext>
    </p:extLst>
  </p:cSld>
  <p:clrMapOvr>
    <a:masterClrMapping/>
  </p:clrMapOvr>
  <mc:AlternateContent xmlns:mc="http://schemas.openxmlformats.org/markup-compatibility/2006" xmlns:p14="http://schemas.microsoft.com/office/powerpoint/2010/main">
    <mc:Choice Requires="p14">
      <p:transition spd="slow" p14:dur="2000" advTm="101038"/>
    </mc:Choice>
    <mc:Fallback xmlns="">
      <p:transition spd="slow" advTm="101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dirty="0" smtClean="0">
                <a:solidFill>
                  <a:srgbClr val="8A0066"/>
                </a:solidFill>
                <a:latin typeface="Calibri" panose="020F0502020204030204" pitchFamily="34" charset="0"/>
              </a:rPr>
              <a:t>AUDIT-C Tool</a:t>
            </a:r>
            <a:endParaRPr lang="en-US" sz="4800" dirty="0"/>
          </a:p>
        </p:txBody>
      </p:sp>
      <p:pic>
        <p:nvPicPr>
          <p:cNvPr id="2" name="Picture 1"/>
          <p:cNvPicPr>
            <a:picLocks noChangeAspect="1"/>
          </p:cNvPicPr>
          <p:nvPr/>
        </p:nvPicPr>
        <p:blipFill>
          <a:blip r:embed="rId5"/>
          <a:stretch>
            <a:fillRect/>
          </a:stretch>
        </p:blipFill>
        <p:spPr>
          <a:xfrm>
            <a:off x="5159896" y="548680"/>
            <a:ext cx="6817023" cy="500559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1856681"/>
      </p:ext>
    </p:extLst>
  </p:cSld>
  <p:clrMapOvr>
    <a:masterClrMapping/>
  </p:clrMapOvr>
  <mc:AlternateContent xmlns:mc="http://schemas.openxmlformats.org/markup-compatibility/2006" xmlns:p14="http://schemas.microsoft.com/office/powerpoint/2010/main">
    <mc:Choice Requires="p14">
      <p:transition spd="slow" p14:dur="2000" advTm="29350"/>
    </mc:Choice>
    <mc:Fallback xmlns="">
      <p:transition spd="slow" advTm="29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590726" y="2276872"/>
            <a:ext cx="11337922" cy="3600400"/>
          </a:xfrm>
        </p:spPr>
        <p:txBody>
          <a:bodyPr numCol="2" spcCol="360000"/>
          <a:lstStyle/>
          <a:p>
            <a:pPr algn="just"/>
            <a:r>
              <a:rPr lang="en-GB" dirty="0" smtClean="0">
                <a:solidFill>
                  <a:srgbClr val="830065"/>
                </a:solidFill>
                <a:latin typeface="Calibri Light" panose="020F0302020204030204" pitchFamily="34" charset="0"/>
                <a:cs typeface="Calibri Light" panose="020F0302020204030204" pitchFamily="34" charset="0"/>
              </a:rPr>
              <a:t>There is support available for people of all ages for those under the age of 18, those aged between 18 – 24 &amp; for adults. </a:t>
            </a:r>
            <a:endParaRPr lang="en-GB" dirty="0">
              <a:solidFill>
                <a:srgbClr val="830065"/>
              </a:solidFill>
              <a:latin typeface="Calibri Light" panose="020F0302020204030204" pitchFamily="34" charset="0"/>
              <a:cs typeface="Calibri Light" panose="020F0302020204030204" pitchFamily="34" charset="0"/>
            </a:endParaRPr>
          </a:p>
          <a:p>
            <a:pPr algn="just"/>
            <a:r>
              <a:rPr lang="en-GB" dirty="0" smtClean="0">
                <a:solidFill>
                  <a:srgbClr val="830065"/>
                </a:solidFill>
                <a:latin typeface="Calibri Light" panose="020F0302020204030204" pitchFamily="34" charset="0"/>
                <a:cs typeface="Calibri Light" panose="020F0302020204030204" pitchFamily="34" charset="0"/>
              </a:rPr>
              <a:t>Under 25:</a:t>
            </a:r>
            <a:endParaRPr lang="en-GB" dirty="0">
              <a:solidFill>
                <a:srgbClr val="830065"/>
              </a:solidFill>
              <a:latin typeface="Calibri Light" panose="020F0302020204030204" pitchFamily="34" charset="0"/>
              <a:cs typeface="Calibri Light" panose="020F0302020204030204" pitchFamily="34" charset="0"/>
            </a:endParaRPr>
          </a:p>
          <a:p>
            <a:pPr algn="just"/>
            <a:r>
              <a:rPr lang="en-GB" dirty="0" smtClean="0">
                <a:solidFill>
                  <a:srgbClr val="830065"/>
                </a:solidFill>
                <a:latin typeface="Calibri Light" panose="020F0302020204030204" pitchFamily="34" charset="0"/>
                <a:cs typeface="Calibri Light" panose="020F0302020204030204" pitchFamily="34" charset="0"/>
                <a:hlinkClick r:id="rId5"/>
              </a:rPr>
              <a:t>Blackpool Families Rock – Request for support</a:t>
            </a:r>
            <a:endParaRPr lang="en-GB" dirty="0" smtClean="0">
              <a:solidFill>
                <a:srgbClr val="830065"/>
              </a:solidFill>
              <a:latin typeface="Calibri Light" panose="020F0302020204030204" pitchFamily="34" charset="0"/>
              <a:cs typeface="Calibri Light" panose="020F0302020204030204" pitchFamily="34" charset="0"/>
            </a:endParaRPr>
          </a:p>
          <a:p>
            <a:pPr algn="just"/>
            <a:r>
              <a:rPr lang="en-GB" dirty="0">
                <a:solidFill>
                  <a:srgbClr val="830065"/>
                </a:solidFill>
                <a:latin typeface="Calibri Light" panose="020F0302020204030204" pitchFamily="34" charset="0"/>
                <a:cs typeface="Calibri Light" panose="020F0302020204030204" pitchFamily="34" charset="0"/>
                <a:hlinkClick r:id="rId6"/>
              </a:rPr>
              <a:t>Adolescent Services Partner </a:t>
            </a:r>
            <a:r>
              <a:rPr lang="en-GB" dirty="0" smtClean="0">
                <a:solidFill>
                  <a:srgbClr val="830065"/>
                </a:solidFill>
                <a:latin typeface="Calibri Light" panose="020F0302020204030204" pitchFamily="34" charset="0"/>
                <a:cs typeface="Calibri Light" panose="020F0302020204030204" pitchFamily="34" charset="0"/>
                <a:hlinkClick r:id="rId6"/>
              </a:rPr>
              <a:t>Referral</a:t>
            </a:r>
            <a:endParaRPr lang="en-GB" dirty="0" smtClean="0">
              <a:solidFill>
                <a:srgbClr val="830065"/>
              </a:solidFill>
              <a:latin typeface="Calibri Light" panose="020F0302020204030204" pitchFamily="34" charset="0"/>
              <a:cs typeface="Calibri Light" panose="020F0302020204030204" pitchFamily="34" charset="0"/>
            </a:endParaRPr>
          </a:p>
          <a:p>
            <a:pPr algn="just"/>
            <a:r>
              <a:rPr lang="en-GB" dirty="0" smtClean="0">
                <a:solidFill>
                  <a:srgbClr val="830065"/>
                </a:solidFill>
                <a:latin typeface="Calibri Light" panose="020F0302020204030204" pitchFamily="34" charset="0"/>
                <a:cs typeface="Calibri Light" panose="020F0302020204030204" pitchFamily="34" charset="0"/>
                <a:hlinkClick r:id="rId7"/>
              </a:rPr>
              <a:t>Adolescent Services Young Person Self Referral</a:t>
            </a:r>
            <a:endParaRPr lang="en-GB" dirty="0" smtClean="0">
              <a:solidFill>
                <a:srgbClr val="830065"/>
              </a:solidFill>
              <a:latin typeface="Calibri Light" panose="020F0302020204030204" pitchFamily="34" charset="0"/>
              <a:cs typeface="Calibri Light" panose="020F0302020204030204" pitchFamily="34" charset="0"/>
            </a:endParaRPr>
          </a:p>
          <a:p>
            <a:pPr algn="just"/>
            <a:r>
              <a:rPr lang="en-GB" dirty="0" smtClean="0">
                <a:solidFill>
                  <a:srgbClr val="830065"/>
                </a:solidFill>
                <a:latin typeface="Calibri Light" panose="020F0302020204030204" pitchFamily="34" charset="0"/>
                <a:cs typeface="Calibri Light" panose="020F0302020204030204" pitchFamily="34" charset="0"/>
              </a:rPr>
              <a:t>Over 25:</a:t>
            </a:r>
          </a:p>
          <a:p>
            <a:pPr algn="just"/>
            <a:r>
              <a:rPr lang="en-GB" dirty="0" smtClean="0">
                <a:solidFill>
                  <a:srgbClr val="830065"/>
                </a:solidFill>
                <a:latin typeface="Calibri Light" panose="020F0302020204030204" pitchFamily="34" charset="0"/>
                <a:cs typeface="Calibri Light" panose="020F0302020204030204" pitchFamily="34" charset="0"/>
                <a:hlinkClick r:id="rId8"/>
              </a:rPr>
              <a:t>Advice and service information - Healthier Blackpool</a:t>
            </a:r>
            <a:endParaRPr lang="en-GB" dirty="0" smtClean="0">
              <a:solidFill>
                <a:srgbClr val="830065"/>
              </a:solidFill>
              <a:latin typeface="Calibri Light" panose="020F0302020204030204" pitchFamily="34" charset="0"/>
              <a:cs typeface="Calibri Light" panose="020F0302020204030204" pitchFamily="34" charset="0"/>
            </a:endParaRPr>
          </a:p>
          <a:p>
            <a:pPr algn="just"/>
            <a:r>
              <a:rPr lang="en-GB" dirty="0" smtClean="0">
                <a:solidFill>
                  <a:srgbClr val="830065"/>
                </a:solidFill>
                <a:latin typeface="Calibri Light" panose="020F0302020204030204" pitchFamily="34" charset="0"/>
                <a:cs typeface="Calibri Light" panose="020F0302020204030204" pitchFamily="34" charset="0"/>
                <a:hlinkClick r:id="rId9"/>
              </a:rPr>
              <a:t>LIGHTHOUSE Horizon </a:t>
            </a:r>
            <a:endParaRPr lang="en-GB" dirty="0" smtClean="0">
              <a:solidFill>
                <a:srgbClr val="830065"/>
              </a:solidFill>
              <a:latin typeface="Calibri Light" panose="020F0302020204030204" pitchFamily="34" charset="0"/>
              <a:cs typeface="Calibri Light" panose="020F0302020204030204" pitchFamily="34" charset="0"/>
            </a:endParaRPr>
          </a:p>
          <a:p>
            <a:pPr algn="just"/>
            <a:endParaRPr lang="en-GB" dirty="0" smtClean="0">
              <a:solidFill>
                <a:srgbClr val="830065"/>
              </a:solidFill>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b="1" dirty="0" smtClean="0">
                <a:solidFill>
                  <a:srgbClr val="8A0066"/>
                </a:solidFill>
                <a:effectLst/>
                <a:latin typeface="Calibri" panose="020F0502020204030204" pitchFamily="34" charset="0"/>
              </a:rPr>
              <a:t>Alcohol support services</a:t>
            </a:r>
            <a:endParaRPr lang="en-US" sz="4800" dirty="0"/>
          </a:p>
        </p:txBody>
      </p:sp>
      <p:pic>
        <p:nvPicPr>
          <p:cNvPr id="2" name="Picture 1"/>
          <p:cNvPicPr>
            <a:picLocks noChangeAspect="1"/>
          </p:cNvPicPr>
          <p:nvPr/>
        </p:nvPicPr>
        <p:blipFill rotWithShape="1">
          <a:blip r:embed="rId10"/>
          <a:srcRect t="1494" b="1705"/>
          <a:stretch/>
        </p:blipFill>
        <p:spPr>
          <a:xfrm>
            <a:off x="6672064" y="1974050"/>
            <a:ext cx="2469163" cy="3411868"/>
          </a:xfrm>
          <a:prstGeom prst="rect">
            <a:avLst/>
          </a:prstGeom>
        </p:spPr>
      </p:pic>
      <p:pic>
        <p:nvPicPr>
          <p:cNvPr id="1026" name="Picture 2" descr="https://www.horizonblackpool.uk/app/uploads/sites/8/2023/01/Lighthouse-300x300.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51091" y="2251234"/>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60823125"/>
      </p:ext>
    </p:extLst>
  </p:cSld>
  <p:clrMapOvr>
    <a:masterClrMapping/>
  </p:clrMapOvr>
  <mc:AlternateContent xmlns:mc="http://schemas.openxmlformats.org/markup-compatibility/2006" xmlns:p14="http://schemas.microsoft.com/office/powerpoint/2010/main">
    <mc:Choice Requires="p14">
      <p:transition spd="slow" p14:dur="2000" advTm="29234"/>
    </mc:Choice>
    <mc:Fallback xmlns="">
      <p:transition spd="slow" advTm="29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Subtitle 5">
            <a:extLst>
              <a:ext uri="{FF2B5EF4-FFF2-40B4-BE49-F238E27FC236}">
                <a16:creationId xmlns:a16="http://schemas.microsoft.com/office/drawing/2014/main" id="{48E7E470-9488-AA67-C72D-5E9BEF05E7B5}"/>
              </a:ext>
            </a:extLst>
          </p:cNvPr>
          <p:cNvSpPr>
            <a:spLocks noGrp="1"/>
          </p:cNvSpPr>
          <p:nvPr>
            <p:ph type="subTitle" idx="1"/>
          </p:nvPr>
        </p:nvSpPr>
        <p:spPr bwMode="auto">
          <a:xfrm>
            <a:off x="527381" y="476672"/>
            <a:ext cx="11233248" cy="50405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ctr"/>
            <a:r>
              <a:rPr lang="en-GB" altLang="en-US" dirty="0" smtClean="0">
                <a:solidFill>
                  <a:srgbClr val="8A0066"/>
                </a:solidFill>
                <a:latin typeface="Calibri" panose="020F0502020204030204" pitchFamily="34" charset="0"/>
              </a:rPr>
              <a:t>Thank you.</a:t>
            </a:r>
            <a:endParaRPr lang="en-GB" altLang="en-US" dirty="0">
              <a:ea typeface="ＭＳ Ｐゴシック" panose="020B0600070205080204" pitchFamily="34" charset="-128"/>
            </a:endParaRPr>
          </a:p>
        </p:txBody>
      </p:sp>
      <p:sp>
        <p:nvSpPr>
          <p:cNvPr id="4" name="Content Placeholder 2">
            <a:extLst>
              <a:ext uri="{FF2B5EF4-FFF2-40B4-BE49-F238E27FC236}">
                <a16:creationId xmlns:a16="http://schemas.microsoft.com/office/drawing/2014/main" id="{007D7936-6DDD-A694-8C77-F043775C8B3E}"/>
              </a:ext>
            </a:extLst>
          </p:cNvPr>
          <p:cNvSpPr txBox="1">
            <a:spLocks/>
          </p:cNvSpPr>
          <p:nvPr/>
        </p:nvSpPr>
        <p:spPr>
          <a:xfrm>
            <a:off x="2824741" y="2952714"/>
            <a:ext cx="6638528" cy="2544965"/>
          </a:xfrm>
          <a:prstGeom prst="rect">
            <a:avLst/>
          </a:prstGeom>
        </p:spPr>
        <p:txBody>
          <a:bodyPr numCol="1" spcCol="360000" anchor="ctr"/>
          <a:lstStyle>
            <a:lvl1pPr marL="0" indent="0" algn="l" rtl="0" eaLnBrk="1" fontAlgn="base" hangingPunct="1">
              <a:spcBef>
                <a:spcPct val="20000"/>
              </a:spcBef>
              <a:spcAft>
                <a:spcPct val="0"/>
              </a:spcAft>
              <a:buFont typeface="Arial" panose="020B0604020202020204" pitchFamily="34" charset="0"/>
              <a:buNone/>
              <a:defRPr sz="6000" b="1" kern="1200">
                <a:solidFill>
                  <a:srgbClr val="87005B"/>
                </a:solidFill>
                <a:latin typeface="+mn-lt"/>
                <a:ea typeface="ＭＳ Ｐゴシック" charset="0"/>
                <a:cs typeface="ＭＳ Ｐゴシック" charset="0"/>
              </a:defRPr>
            </a:lvl1pPr>
            <a:lvl2pPr marL="457200" indent="0" algn="ctr" rtl="0" eaLnBrk="1" fontAlgn="base" hangingPunct="1">
              <a:spcBef>
                <a:spcPct val="20000"/>
              </a:spcBef>
              <a:spcAft>
                <a:spcPct val="0"/>
              </a:spcAft>
              <a:buFont typeface="Arial" panose="020B0604020202020204" pitchFamily="34" charset="0"/>
              <a:buNone/>
              <a:defRPr sz="2800" kern="1200">
                <a:solidFill>
                  <a:schemeClr val="tx1">
                    <a:tint val="75000"/>
                  </a:schemeClr>
                </a:solidFill>
                <a:latin typeface="+mn-lt"/>
                <a:ea typeface="ＭＳ Ｐゴシック" charset="0"/>
                <a:cs typeface="+mn-cs"/>
              </a:defRPr>
            </a:lvl2pPr>
            <a:lvl3pPr marL="914400" indent="0" algn="ctr" rtl="0" eaLnBrk="1" fontAlgn="base" hangingPunct="1">
              <a:spcBef>
                <a:spcPct val="20000"/>
              </a:spcBef>
              <a:spcAft>
                <a:spcPct val="0"/>
              </a:spcAft>
              <a:buFont typeface="Arial" panose="020B0604020202020204" pitchFamily="34" charset="0"/>
              <a:buNone/>
              <a:defRPr sz="2400" kern="1200">
                <a:solidFill>
                  <a:schemeClr val="tx1">
                    <a:tint val="75000"/>
                  </a:schemeClr>
                </a:solidFill>
                <a:latin typeface="+mn-lt"/>
                <a:ea typeface="ＭＳ Ｐゴシック" charset="0"/>
                <a:cs typeface="+mn-cs"/>
              </a:defRPr>
            </a:lvl3pPr>
            <a:lvl4pPr marL="1371600" indent="0" algn="ctr"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ＭＳ Ｐゴシック" charset="0"/>
                <a:cs typeface="+mn-cs"/>
              </a:defRPr>
            </a:lvl4pPr>
            <a:lvl5pPr marL="1828800" indent="0" algn="ctr"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ＭＳ Ｐゴシック" charset="0"/>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GB" sz="1800" b="1" i="0" u="none" strike="noStrike" kern="1200" cap="none" spc="0" normalizeH="0" baseline="0" noProof="0" dirty="0" smtClean="0">
                <a:ln>
                  <a:noFill/>
                </a:ln>
                <a:solidFill>
                  <a:prstClr val="black"/>
                </a:solidFill>
                <a:effectLst/>
                <a:uLnTx/>
                <a:uFillTx/>
                <a:latin typeface="Calibri Light" panose="020F0302020204030204" pitchFamily="34" charset="0"/>
                <a:ea typeface="ＭＳ Ｐゴシック" charset="0"/>
              </a:rPr>
              <a:t/>
            </a:r>
            <a:br>
              <a:rPr kumimoji="0" lang="en-GB" sz="1800" b="1" i="0" u="none" strike="noStrike" kern="1200" cap="none" spc="0" normalizeH="0" baseline="0" noProof="0" dirty="0" smtClean="0">
                <a:ln>
                  <a:noFill/>
                </a:ln>
                <a:solidFill>
                  <a:prstClr val="black"/>
                </a:solidFill>
                <a:effectLst/>
                <a:uLnTx/>
                <a:uFillTx/>
                <a:latin typeface="Calibri Light" panose="020F0302020204030204" pitchFamily="34" charset="0"/>
                <a:ea typeface="ＭＳ Ｐゴシック" charset="0"/>
              </a:rPr>
            </a:br>
            <a:r>
              <a:rPr kumimoji="0" lang="en-GB" sz="1800" b="1" i="0" u="none" strike="noStrike" kern="1200" cap="none" spc="0" normalizeH="0" baseline="0" noProof="0" dirty="0" smtClean="0">
                <a:ln>
                  <a:noFill/>
                </a:ln>
                <a:solidFill>
                  <a:prstClr val="black"/>
                </a:solidFill>
                <a:effectLst/>
                <a:uLnTx/>
                <a:uFillTx/>
                <a:latin typeface="Calibri Light" panose="020F0302020204030204" pitchFamily="34" charset="0"/>
                <a:ea typeface="ＭＳ Ｐゴシック" charset="0"/>
              </a:rPr>
              <a:t/>
            </a:r>
            <a:br>
              <a:rPr kumimoji="0" lang="en-GB" sz="1800" b="1" i="0" u="none" strike="noStrike" kern="1200" cap="none" spc="0" normalizeH="0" baseline="0" noProof="0" dirty="0" smtClean="0">
                <a:ln>
                  <a:noFill/>
                </a:ln>
                <a:solidFill>
                  <a:prstClr val="black"/>
                </a:solidFill>
                <a:effectLst/>
                <a:uLnTx/>
                <a:uFillTx/>
                <a:latin typeface="Calibri Light" panose="020F0302020204030204" pitchFamily="34" charset="0"/>
                <a:ea typeface="ＭＳ Ｐゴシック" charset="0"/>
              </a:rPr>
            </a:br>
            <a:r>
              <a:rPr kumimoji="0" lang="en-GB" sz="1800" b="1" i="0" u="none" strike="noStrike" kern="1200" cap="none" spc="0" normalizeH="0" baseline="0" noProof="0" dirty="0" smtClean="0">
                <a:ln>
                  <a:noFill/>
                </a:ln>
                <a:solidFill>
                  <a:prstClr val="black"/>
                </a:solidFill>
                <a:effectLst/>
                <a:uLnTx/>
                <a:uFillTx/>
                <a:latin typeface="Calibri Light" panose="020F0302020204030204" pitchFamily="34" charset="0"/>
                <a:ea typeface="ＭＳ Ｐゴシック" charset="0"/>
              </a:rPr>
              <a:t>E-mail: </a:t>
            </a:r>
            <a:r>
              <a:rPr kumimoji="0" lang="en-GB" sz="1800" b="1" i="0" u="none" strike="noStrike" kern="1200" cap="none" spc="0" normalizeH="0" baseline="0" noProof="0" dirty="0" smtClean="0">
                <a:ln>
                  <a:noFill/>
                </a:ln>
                <a:solidFill>
                  <a:prstClr val="black"/>
                </a:solidFill>
                <a:effectLst/>
                <a:uLnTx/>
                <a:uFillTx/>
                <a:latin typeface="Calibri Light" panose="020F0302020204030204" pitchFamily="34" charset="0"/>
                <a:ea typeface="ＭＳ Ｐゴシック" charset="0"/>
                <a:hlinkClick r:id="rId5"/>
              </a:rPr>
              <a:t>publichealth@blackpool.gov.uk</a:t>
            </a:r>
            <a:r>
              <a:rPr kumimoji="0" lang="en-GB" sz="1800" b="1" i="0" u="none" strike="noStrike" kern="1200" cap="none" spc="0" normalizeH="0" baseline="0" noProof="0" dirty="0" smtClean="0">
                <a:ln>
                  <a:noFill/>
                </a:ln>
                <a:solidFill>
                  <a:prstClr val="black"/>
                </a:solidFill>
                <a:effectLst/>
                <a:uLnTx/>
                <a:uFillTx/>
                <a:latin typeface="Calibri Light" panose="020F0302020204030204" pitchFamily="34" charset="0"/>
                <a:ea typeface="ＭＳ Ｐゴシック" charset="0"/>
              </a:rPr>
              <a:t> </a:t>
            </a:r>
          </a:p>
          <a:p>
            <a:pPr marL="0" marR="0" lvl="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a:pPr>
            <a:r>
              <a:rPr kumimoji="0" lang="en-GB" sz="1800" b="1" i="0" u="none" strike="noStrike" kern="1200" cap="none" spc="0" normalizeH="0" baseline="0" noProof="0" dirty="0">
                <a:ln>
                  <a:noFill/>
                </a:ln>
                <a:solidFill>
                  <a:prstClr val="black"/>
                </a:solidFill>
                <a:effectLst/>
                <a:uLnTx/>
                <a:uFillTx/>
                <a:latin typeface="Calibri Light" panose="020F0302020204030204" pitchFamily="34" charset="0"/>
                <a:ea typeface="ＭＳ Ｐゴシック" charset="0"/>
              </a:rPr>
              <a:t>W</a:t>
            </a:r>
            <a:r>
              <a:rPr kumimoji="0" lang="en-GB" sz="1800" b="1" i="0" u="none" strike="noStrike" kern="1200" cap="none" spc="0" normalizeH="0" baseline="0" noProof="0" dirty="0" smtClean="0">
                <a:ln>
                  <a:noFill/>
                </a:ln>
                <a:solidFill>
                  <a:prstClr val="black"/>
                </a:solidFill>
                <a:effectLst/>
                <a:uLnTx/>
                <a:uFillTx/>
                <a:latin typeface="Calibri Light" panose="020F0302020204030204" pitchFamily="34" charset="0"/>
                <a:ea typeface="ＭＳ Ｐゴシック" charset="0"/>
              </a:rPr>
              <a:t>ebsite: </a:t>
            </a:r>
            <a:r>
              <a:rPr kumimoji="0" lang="en-GB" sz="1800" b="1" i="0" u="none" strike="noStrike" kern="1200" cap="none" spc="0" normalizeH="0" baseline="0" noProof="0" dirty="0" smtClean="0">
                <a:ln>
                  <a:noFill/>
                </a:ln>
                <a:solidFill>
                  <a:prstClr val="black"/>
                </a:solidFill>
                <a:effectLst/>
                <a:uLnTx/>
                <a:uFillTx/>
                <a:latin typeface="Calibri Light" panose="020F0302020204030204" pitchFamily="34" charset="0"/>
                <a:ea typeface="ＭＳ Ｐゴシック" charset="0"/>
                <a:hlinkClick r:id="rId6"/>
              </a:rPr>
              <a:t>www.healthierblackpool.co.uk</a:t>
            </a:r>
            <a:r>
              <a:rPr kumimoji="0" lang="en-GB" sz="1800" b="1" i="0" u="none" strike="noStrike" kern="1200" cap="none" spc="0" normalizeH="0" baseline="0" noProof="0" dirty="0">
                <a:ln>
                  <a:noFill/>
                </a:ln>
                <a:solidFill>
                  <a:srgbClr val="041B2C"/>
                </a:solidFill>
                <a:effectLst/>
                <a:uLnTx/>
                <a:uFillTx/>
                <a:latin typeface="Calibri Light" panose="020F0302020204030204" pitchFamily="34" charset="0"/>
                <a:ea typeface="ＭＳ Ｐゴシック" charset="0"/>
              </a:rPr>
              <a:t> </a:t>
            </a:r>
            <a:endParaRPr kumimoji="0" lang="en-GB" sz="1800" b="1" i="0" u="none" strike="noStrike" kern="1200" cap="none" spc="0" normalizeH="0" baseline="0" noProof="0" dirty="0">
              <a:ln>
                <a:noFill/>
              </a:ln>
              <a:solidFill>
                <a:prstClr val="black"/>
              </a:solidFill>
              <a:effectLst/>
              <a:uLnTx/>
              <a:uFillTx/>
              <a:latin typeface="Calibri Light" panose="020F0302020204030204" pitchFamily="34" charset="0"/>
              <a:ea typeface="ＭＳ Ｐゴシック"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54145714"/>
      </p:ext>
    </p:extLst>
  </p:cSld>
  <p:clrMapOvr>
    <a:masterClrMapping/>
  </p:clrMapOvr>
  <mc:AlternateContent xmlns:mc="http://schemas.openxmlformats.org/markup-compatibility/2006" xmlns:p14="http://schemas.microsoft.com/office/powerpoint/2010/main">
    <mc:Choice Requires="p14">
      <p:transition spd="slow" p14:dur="2000" advTm="20466"/>
    </mc:Choice>
    <mc:Fallback xmlns="">
      <p:transition spd="slow" advTm="20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609600" y="2276872"/>
            <a:ext cx="10978034" cy="3528392"/>
          </a:xfrm>
        </p:spPr>
        <p:txBody>
          <a:bodyPr numCol="2" spcCol="360000"/>
          <a:lstStyle/>
          <a:p>
            <a:pPr marL="285750" indent="-285750">
              <a:buFont typeface="Arial" panose="020B0604020202020204" pitchFamily="34" charset="0"/>
              <a:buChar char="•"/>
            </a:pPr>
            <a:r>
              <a:rPr lang="en-GB" dirty="0" smtClean="0">
                <a:solidFill>
                  <a:srgbClr val="830065"/>
                </a:solidFill>
                <a:latin typeface="Calibri Light" panose="020F0302020204030204" pitchFamily="34" charset="0"/>
                <a:cs typeface="Calibri Light" panose="020F0302020204030204" pitchFamily="34" charset="0"/>
              </a:rPr>
              <a:t>What is alcohol?</a:t>
            </a:r>
          </a:p>
          <a:p>
            <a:pPr marL="285750" indent="-285750">
              <a:buFont typeface="Arial" panose="020B0604020202020204" pitchFamily="34" charset="0"/>
              <a:buChar char="•"/>
            </a:pPr>
            <a:r>
              <a:rPr lang="en-GB" dirty="0">
                <a:solidFill>
                  <a:srgbClr val="830065"/>
                </a:solidFill>
                <a:latin typeface="Calibri Light" panose="020F0302020204030204" pitchFamily="34" charset="0"/>
                <a:cs typeface="Calibri Light" panose="020F0302020204030204" pitchFamily="34" charset="0"/>
              </a:rPr>
              <a:t>A</a:t>
            </a:r>
            <a:r>
              <a:rPr lang="en-GB" dirty="0" smtClean="0">
                <a:solidFill>
                  <a:srgbClr val="830065"/>
                </a:solidFill>
                <a:effectLst/>
                <a:latin typeface="Calibri Light" panose="020F0302020204030204" pitchFamily="34" charset="0"/>
                <a:cs typeface="Calibri Light" panose="020F0302020204030204" pitchFamily="34" charset="0"/>
              </a:rPr>
              <a:t>lcohol strength &amp; recommended amount</a:t>
            </a:r>
          </a:p>
          <a:p>
            <a:pPr marL="285750" indent="-285750">
              <a:buFont typeface="Arial" panose="020B0604020202020204" pitchFamily="34" charset="0"/>
              <a:buChar char="•"/>
            </a:pPr>
            <a:r>
              <a:rPr lang="en-GB" dirty="0" smtClean="0">
                <a:solidFill>
                  <a:srgbClr val="830065"/>
                </a:solidFill>
                <a:latin typeface="Calibri Light" panose="020F0302020204030204" pitchFamily="34" charset="0"/>
                <a:cs typeface="Calibri Light" panose="020F0302020204030204" pitchFamily="34" charset="0"/>
              </a:rPr>
              <a:t>The true cost of alcohol</a:t>
            </a:r>
          </a:p>
          <a:p>
            <a:pPr marL="285750" indent="-285750">
              <a:buFont typeface="Arial" panose="020B0604020202020204" pitchFamily="34" charset="0"/>
              <a:buChar char="•"/>
            </a:pPr>
            <a:r>
              <a:rPr lang="en-GB" dirty="0" smtClean="0">
                <a:solidFill>
                  <a:srgbClr val="830065"/>
                </a:solidFill>
                <a:latin typeface="Calibri Light" panose="020F0302020204030204" pitchFamily="34" charset="0"/>
                <a:cs typeface="Calibri Light" panose="020F0302020204030204" pitchFamily="34" charset="0"/>
              </a:rPr>
              <a:t>Alcohol Harm Paradox</a:t>
            </a:r>
            <a:endParaRPr lang="en-GB" dirty="0" smtClean="0">
              <a:solidFill>
                <a:srgbClr val="830065"/>
              </a:solidFill>
              <a:effectLst/>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dirty="0" smtClean="0">
                <a:solidFill>
                  <a:srgbClr val="830065"/>
                </a:solidFill>
                <a:latin typeface="Calibri Light" panose="020F0302020204030204" pitchFamily="34" charset="0"/>
                <a:cs typeface="Calibri Light" panose="020F0302020204030204" pitchFamily="34" charset="0"/>
              </a:rPr>
              <a:t>Alcohol &amp; Young People</a:t>
            </a:r>
            <a:endParaRPr lang="en-GB" dirty="0" smtClean="0">
              <a:solidFill>
                <a:srgbClr val="830065"/>
              </a:solidFill>
              <a:effectLst/>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dirty="0" smtClean="0">
                <a:solidFill>
                  <a:srgbClr val="830065"/>
                </a:solidFill>
                <a:latin typeface="Calibri Light" panose="020F0302020204030204" pitchFamily="34" charset="0"/>
                <a:cs typeface="Calibri Light" panose="020F0302020204030204" pitchFamily="34" charset="0"/>
              </a:rPr>
              <a:t>Alcohol &amp; the law</a:t>
            </a:r>
          </a:p>
          <a:p>
            <a:pPr marL="285750" indent="-285750">
              <a:buFont typeface="Arial" panose="020B0604020202020204" pitchFamily="34" charset="0"/>
              <a:buChar char="•"/>
            </a:pPr>
            <a:r>
              <a:rPr lang="en-GB" dirty="0" smtClean="0">
                <a:solidFill>
                  <a:srgbClr val="830065"/>
                </a:solidFill>
                <a:effectLst/>
                <a:latin typeface="Calibri Light" panose="020F0302020204030204" pitchFamily="34" charset="0"/>
                <a:cs typeface="Calibri Light" panose="020F0302020204030204" pitchFamily="34" charset="0"/>
              </a:rPr>
              <a:t>Alcohol </a:t>
            </a:r>
            <a:r>
              <a:rPr lang="en-GB" dirty="0">
                <a:solidFill>
                  <a:srgbClr val="830065"/>
                </a:solidFill>
                <a:latin typeface="Calibri Light" panose="020F0302020204030204" pitchFamily="34" charset="0"/>
                <a:cs typeface="Calibri Light" panose="020F0302020204030204" pitchFamily="34" charset="0"/>
              </a:rPr>
              <a:t> </a:t>
            </a:r>
            <a:r>
              <a:rPr lang="en-GB" dirty="0" smtClean="0">
                <a:solidFill>
                  <a:srgbClr val="830065"/>
                </a:solidFill>
                <a:effectLst/>
                <a:latin typeface="Calibri Light" panose="020F0302020204030204" pitchFamily="34" charset="0"/>
                <a:cs typeface="Calibri Light" panose="020F0302020204030204" pitchFamily="34" charset="0"/>
              </a:rPr>
              <a:t>&amp; the impact</a:t>
            </a:r>
            <a:endParaRPr lang="en-GB" dirty="0" smtClean="0">
              <a:solidFill>
                <a:srgbClr val="830065"/>
              </a:solidFill>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dirty="0" smtClean="0">
                <a:solidFill>
                  <a:srgbClr val="830065"/>
                </a:solidFill>
                <a:latin typeface="Calibri Light" panose="020F0302020204030204" pitchFamily="34" charset="0"/>
                <a:cs typeface="Calibri Light" panose="020F0302020204030204" pitchFamily="34" charset="0"/>
              </a:rPr>
              <a:t>Harm reduction</a:t>
            </a:r>
          </a:p>
          <a:p>
            <a:pPr marL="285750" indent="-285750">
              <a:buFont typeface="Arial" panose="020B0604020202020204" pitchFamily="34" charset="0"/>
              <a:buChar char="•"/>
            </a:pPr>
            <a:r>
              <a:rPr lang="en-GB" dirty="0" smtClean="0">
                <a:solidFill>
                  <a:srgbClr val="830065"/>
                </a:solidFill>
                <a:latin typeface="Calibri Light" panose="020F0302020204030204" pitchFamily="34" charset="0"/>
                <a:cs typeface="Calibri Light" panose="020F0302020204030204" pitchFamily="34" charset="0"/>
              </a:rPr>
              <a:t>Alcohol support services</a:t>
            </a:r>
            <a:endParaRPr lang="en-GB" dirty="0">
              <a:solidFill>
                <a:srgbClr val="830065"/>
              </a:solidFill>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endParaRPr lang="en-GB" b="1" dirty="0" smtClean="0">
              <a:solidFill>
                <a:srgbClr val="830065"/>
              </a:solidFill>
              <a:effectLst/>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b="1" dirty="0" smtClean="0">
                <a:solidFill>
                  <a:srgbClr val="8A0066"/>
                </a:solidFill>
                <a:effectLst/>
                <a:latin typeface="Calibri" panose="020F0502020204030204" pitchFamily="34" charset="0"/>
              </a:rPr>
              <a:t>This briefing will cover</a:t>
            </a:r>
            <a:endParaRPr lang="en-US" sz="4800" dirty="0"/>
          </a:p>
        </p:txBody>
      </p:sp>
      <p:pic>
        <p:nvPicPr>
          <p:cNvPr id="5" name="Picture 2" descr="Alcohol and your health: Is none better than a little? - Harvard Health"/>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6744072" y="404664"/>
            <a:ext cx="5040560" cy="504056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90224133"/>
      </p:ext>
    </p:extLst>
  </p:cSld>
  <p:clrMapOvr>
    <a:masterClrMapping/>
  </p:clrMapOvr>
  <mc:AlternateContent xmlns:mc="http://schemas.openxmlformats.org/markup-compatibility/2006" xmlns:p14="http://schemas.microsoft.com/office/powerpoint/2010/main">
    <mc:Choice Requires="p14">
      <p:transition spd="slow" p14:dur="2000" advTm="16930"/>
    </mc:Choice>
    <mc:Fallback xmlns="">
      <p:transition spd="slow" advTm="16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609600" y="2276872"/>
            <a:ext cx="10978034" cy="2880320"/>
          </a:xfrm>
        </p:spPr>
        <p:txBody>
          <a:bodyPr numCol="2" spcCol="360000"/>
          <a:lstStyle/>
          <a:p>
            <a:pPr algn="just"/>
            <a:r>
              <a:rPr lang="en-GB" dirty="0" smtClean="0">
                <a:solidFill>
                  <a:srgbClr val="830065"/>
                </a:solidFill>
                <a:effectLst/>
                <a:latin typeface="Calibri Light" panose="020F0302020204030204" pitchFamily="34" charset="0"/>
                <a:cs typeface="Calibri Light" panose="020F0302020204030204" pitchFamily="34" charset="0"/>
              </a:rPr>
              <a:t>Alcohol comes from the chemical Ethanol. Ethanol is a psychoactive &amp; toxic substance that can cause dependence. </a:t>
            </a:r>
            <a:r>
              <a:rPr lang="en-GB" dirty="0" smtClean="0">
                <a:solidFill>
                  <a:srgbClr val="830065"/>
                </a:solidFill>
                <a:latin typeface="Calibri Light" panose="020F0302020204030204" pitchFamily="34" charset="0"/>
                <a:cs typeface="Calibri Light" panose="020F0302020204030204" pitchFamily="34" charset="0"/>
              </a:rPr>
              <a:t>Despite some people describing feeling positive after a couple of drinks, alcohol is a depressant.</a:t>
            </a:r>
            <a:endParaRPr lang="en-GB" dirty="0">
              <a:solidFill>
                <a:schemeClr val="tx1"/>
              </a:solidFill>
              <a:latin typeface="Calibri Light" panose="020F0302020204030204" pitchFamily="34" charset="0"/>
              <a:cs typeface="Calibri Light" panose="020F0302020204030204" pitchFamily="34" charset="0"/>
            </a:endParaRPr>
          </a:p>
          <a:p>
            <a:pPr algn="just"/>
            <a:endParaRPr lang="en-GB" dirty="0">
              <a:solidFill>
                <a:schemeClr val="tx1"/>
              </a:solidFill>
              <a:latin typeface="Calibri Light" panose="020F0302020204030204" pitchFamily="34" charset="0"/>
              <a:cs typeface="Calibri Light" panose="020F0302020204030204" pitchFamily="34" charset="0"/>
            </a:endParaRPr>
          </a:p>
          <a:p>
            <a:pPr algn="just"/>
            <a:r>
              <a:rPr lang="en-GB" dirty="0" smtClean="0">
                <a:solidFill>
                  <a:schemeClr val="tx1"/>
                </a:solidFill>
                <a:latin typeface="Calibri Light" panose="020F0302020204030204" pitchFamily="34" charset="0"/>
                <a:cs typeface="Calibri Light" panose="020F0302020204030204" pitchFamily="34" charset="0"/>
              </a:rPr>
              <a:t>The WHO says that most alcohol related harms are caused by heavy episodic drinking (binge drinking), or heavy continuous drinking.</a:t>
            </a:r>
          </a:p>
          <a:p>
            <a:pPr algn="just"/>
            <a:endParaRPr lang="en-GB" dirty="0">
              <a:solidFill>
                <a:schemeClr val="tx1"/>
              </a:solidFill>
              <a:latin typeface="Calibri Light" panose="020F0302020204030204" pitchFamily="34" charset="0"/>
              <a:cs typeface="Calibri Light" panose="020F0302020204030204" pitchFamily="34" charset="0"/>
            </a:endParaRPr>
          </a:p>
          <a:p>
            <a:pPr algn="just"/>
            <a:r>
              <a:rPr lang="en-GB" dirty="0">
                <a:solidFill>
                  <a:schemeClr val="tx1"/>
                </a:solidFill>
                <a:latin typeface="Calibri Light" panose="020F0302020204030204" pitchFamily="34" charset="0"/>
                <a:cs typeface="Calibri Light" panose="020F0302020204030204" pitchFamily="34" charset="0"/>
              </a:rPr>
              <a:t>Even at low levels, alcohol can present health risks. The more alcohol that is consumed, the greater the risk. </a:t>
            </a:r>
          </a:p>
          <a:p>
            <a:pPr algn="just"/>
            <a:endParaRPr lang="en-GB" dirty="0">
              <a:solidFill>
                <a:schemeClr val="tx1"/>
              </a:solidFill>
              <a:latin typeface="Calibri Light" panose="020F0302020204030204" pitchFamily="34" charset="0"/>
              <a:cs typeface="Calibri Light" panose="020F0302020204030204" pitchFamily="34" charset="0"/>
            </a:endParaRPr>
          </a:p>
        </p:txBody>
      </p:sp>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b="1" dirty="0" smtClean="0">
                <a:solidFill>
                  <a:srgbClr val="8A0066"/>
                </a:solidFill>
                <a:effectLst/>
                <a:latin typeface="Calibri" panose="020F0502020204030204" pitchFamily="34" charset="0"/>
              </a:rPr>
              <a:t>What is alcohol?</a:t>
            </a:r>
            <a:endParaRPr lang="en-US" sz="4800" dirty="0"/>
          </a:p>
        </p:txBody>
      </p:sp>
      <p:pic>
        <p:nvPicPr>
          <p:cNvPr id="2050" name="Picture 2" descr="Alcohol's health effects: What you need to know | NIH MedlinePlus Magazin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8128" y="3356992"/>
            <a:ext cx="3384376" cy="2037534"/>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257251499"/>
      </p:ext>
    </p:extLst>
  </p:cSld>
  <p:clrMapOvr>
    <a:masterClrMapping/>
  </p:clrMapOvr>
  <mc:AlternateContent xmlns:mc="http://schemas.openxmlformats.org/markup-compatibility/2006" xmlns:p14="http://schemas.microsoft.com/office/powerpoint/2010/main">
    <mc:Choice Requires="p14">
      <p:transition spd="slow" p14:dur="2000" advTm="44798"/>
    </mc:Choice>
    <mc:Fallback xmlns="">
      <p:transition spd="slow" advTm="44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dirty="0" smtClean="0">
                <a:solidFill>
                  <a:srgbClr val="830065"/>
                </a:solidFill>
                <a:latin typeface="Calibri" panose="020F0502020204030204" pitchFamily="34" charset="0"/>
                <a:cs typeface="Calibri" panose="020F0502020204030204" pitchFamily="34" charset="0"/>
              </a:rPr>
              <a:t>Alcohol strength &amp; recommended amount</a:t>
            </a:r>
            <a:endParaRPr lang="en-GB" sz="4800" dirty="0">
              <a:solidFill>
                <a:srgbClr val="830065"/>
              </a:solidFill>
              <a:latin typeface="Calibri" panose="020F0502020204030204" pitchFamily="34" charset="0"/>
              <a:cs typeface="Calibri" panose="020F0502020204030204" pitchFamily="34" charset="0"/>
            </a:endParaRPr>
          </a:p>
        </p:txBody>
      </p:sp>
      <p:pic>
        <p:nvPicPr>
          <p:cNvPr id="2050" name="Picture 2" descr="Drinkaware units infographic"/>
          <p:cNvPicPr>
            <a:picLocks noChangeAspect="1" noChangeArrowheads="1"/>
          </p:cNvPicPr>
          <p:nvPr/>
        </p:nvPicPr>
        <p:blipFill rotWithShape="1">
          <a:blip r:embed="rId5">
            <a:extLst>
              <a:ext uri="{28A0092B-C50C-407E-A947-70E740481C1C}">
                <a14:useLocalDpi xmlns:a14="http://schemas.microsoft.com/office/drawing/2010/main" val="0"/>
              </a:ext>
            </a:extLst>
          </a:blip>
          <a:srcRect b="17308"/>
          <a:stretch/>
        </p:blipFill>
        <p:spPr bwMode="auto">
          <a:xfrm>
            <a:off x="1055440" y="1700808"/>
            <a:ext cx="10150735" cy="3096344"/>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53801373"/>
      </p:ext>
    </p:extLst>
  </p:cSld>
  <p:clrMapOvr>
    <a:masterClrMapping/>
  </p:clrMapOvr>
  <mc:AlternateContent xmlns:mc="http://schemas.openxmlformats.org/markup-compatibility/2006" xmlns:p14="http://schemas.microsoft.com/office/powerpoint/2010/main">
    <mc:Choice Requires="p14">
      <p:transition spd="slow" p14:dur="2000" advTm="51884"/>
    </mc:Choice>
    <mc:Fallback xmlns="">
      <p:transition spd="slow" advTm="51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dirty="0" smtClean="0">
                <a:solidFill>
                  <a:srgbClr val="830065"/>
                </a:solidFill>
                <a:latin typeface="Calibri" panose="020F0502020204030204" pitchFamily="34" charset="0"/>
                <a:cs typeface="Calibri" panose="020F0502020204030204" pitchFamily="34" charset="0"/>
              </a:rPr>
              <a:t>Alcohol harm paradox</a:t>
            </a:r>
            <a:endParaRPr lang="en-GB" sz="4800" dirty="0">
              <a:solidFill>
                <a:srgbClr val="830065"/>
              </a:solidFill>
              <a:latin typeface="Calibri" panose="020F0502020204030204" pitchFamily="34" charset="0"/>
              <a:cs typeface="Calibri" panose="020F0502020204030204" pitchFamily="34" charset="0"/>
            </a:endParaRPr>
          </a:p>
        </p:txBody>
      </p:sp>
      <p:pic>
        <p:nvPicPr>
          <p:cNvPr id="3" name="Picture 4" descr="What's the difference between a Concordance and a Cross Reference ? – Olive  Tre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5600" y="2060848"/>
            <a:ext cx="7836180" cy="3174428"/>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15229612"/>
      </p:ext>
    </p:extLst>
  </p:cSld>
  <p:clrMapOvr>
    <a:masterClrMapping/>
  </p:clrMapOvr>
  <mc:AlternateContent xmlns:mc="http://schemas.openxmlformats.org/markup-compatibility/2006" xmlns:p14="http://schemas.microsoft.com/office/powerpoint/2010/main">
    <mc:Choice Requires="p14">
      <p:transition spd="slow" p14:dur="2000" advTm="150225"/>
    </mc:Choice>
    <mc:Fallback xmlns="">
      <p:transition spd="slow" advTm="150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dirty="0" smtClean="0">
                <a:solidFill>
                  <a:srgbClr val="830065"/>
                </a:solidFill>
                <a:latin typeface="Calibri" panose="020F0502020204030204" pitchFamily="34" charset="0"/>
                <a:cs typeface="Calibri" panose="020F0502020204030204" pitchFamily="34" charset="0"/>
              </a:rPr>
              <a:t>The cost of alcohol…</a:t>
            </a:r>
            <a:endParaRPr lang="en-GB" sz="4800" dirty="0">
              <a:solidFill>
                <a:srgbClr val="830065"/>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3863752" y="1700808"/>
            <a:ext cx="5256584" cy="3757996"/>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775907065"/>
      </p:ext>
    </p:extLst>
  </p:cSld>
  <p:clrMapOvr>
    <a:masterClrMapping/>
  </p:clrMapOvr>
  <mc:AlternateContent xmlns:mc="http://schemas.openxmlformats.org/markup-compatibility/2006" xmlns:p14="http://schemas.microsoft.com/office/powerpoint/2010/main">
    <mc:Choice Requires="p14">
      <p:transition spd="slow" p14:dur="2000" advTm="75476"/>
    </mc:Choice>
    <mc:Fallback xmlns="">
      <p:transition spd="slow" advTm="75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dirty="0" smtClean="0">
                <a:solidFill>
                  <a:srgbClr val="8A0066"/>
                </a:solidFill>
                <a:latin typeface="Calibri" panose="020F0502020204030204" pitchFamily="34" charset="0"/>
              </a:rPr>
              <a:t>Alcohol and Young People</a:t>
            </a:r>
            <a:endParaRPr lang="en-US" sz="4800" dirty="0"/>
          </a:p>
        </p:txBody>
      </p:sp>
      <p:pic>
        <p:nvPicPr>
          <p:cNvPr id="5" name="Picture 4"/>
          <p:cNvPicPr>
            <a:picLocks noChangeAspect="1"/>
          </p:cNvPicPr>
          <p:nvPr/>
        </p:nvPicPr>
        <p:blipFill>
          <a:blip r:embed="rId5"/>
          <a:stretch>
            <a:fillRect/>
          </a:stretch>
        </p:blipFill>
        <p:spPr>
          <a:xfrm>
            <a:off x="5951984" y="2204864"/>
            <a:ext cx="5489018" cy="1659585"/>
          </a:xfrm>
          <a:prstGeom prst="rect">
            <a:avLst/>
          </a:prstGeom>
        </p:spPr>
      </p:pic>
      <p:pic>
        <p:nvPicPr>
          <p:cNvPr id="6" name="Picture 5"/>
          <p:cNvPicPr>
            <a:picLocks noChangeAspect="1"/>
          </p:cNvPicPr>
          <p:nvPr/>
        </p:nvPicPr>
        <p:blipFill>
          <a:blip r:embed="rId6"/>
          <a:stretch>
            <a:fillRect/>
          </a:stretch>
        </p:blipFill>
        <p:spPr>
          <a:xfrm>
            <a:off x="5447928" y="3933056"/>
            <a:ext cx="6361461" cy="1169502"/>
          </a:xfrm>
          <a:prstGeom prst="rect">
            <a:avLst/>
          </a:prstGeom>
        </p:spPr>
      </p:pic>
      <p:pic>
        <p:nvPicPr>
          <p:cNvPr id="7" name="Picture 6"/>
          <p:cNvPicPr>
            <a:picLocks noChangeAspect="1"/>
          </p:cNvPicPr>
          <p:nvPr/>
        </p:nvPicPr>
        <p:blipFill>
          <a:blip r:embed="rId7"/>
          <a:stretch>
            <a:fillRect/>
          </a:stretch>
        </p:blipFill>
        <p:spPr>
          <a:xfrm>
            <a:off x="1631504" y="1916832"/>
            <a:ext cx="3072026" cy="359009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20086587"/>
      </p:ext>
    </p:extLst>
  </p:cSld>
  <p:clrMapOvr>
    <a:masterClrMapping/>
  </p:clrMapOvr>
  <mc:AlternateContent xmlns:mc="http://schemas.openxmlformats.org/markup-compatibility/2006" xmlns:p14="http://schemas.microsoft.com/office/powerpoint/2010/main">
    <mc:Choice Requires="p14">
      <p:transition spd="slow" p14:dur="2000" advTm="72821"/>
    </mc:Choice>
    <mc:Fallback xmlns="">
      <p:transition spd="slow" advTm="72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609600" y="2276872"/>
            <a:ext cx="10978034" cy="3600400"/>
          </a:xfrm>
        </p:spPr>
        <p:txBody>
          <a:bodyPr numCol="2" spcCol="360000"/>
          <a:lstStyle/>
          <a:p>
            <a:pPr algn="just"/>
            <a:r>
              <a:rPr lang="en-GB" dirty="0" smtClean="0">
                <a:solidFill>
                  <a:srgbClr val="830065"/>
                </a:solidFill>
                <a:latin typeface="Calibri Light" panose="020F0302020204030204" pitchFamily="34" charset="0"/>
                <a:cs typeface="Calibri Light" panose="020F0302020204030204" pitchFamily="34" charset="0"/>
              </a:rPr>
              <a:t>Unlike other substances that can be addictive, alcohol is not an illegal substance and can therefore be sold to and bought by those who are over the age of 18 in the United Kingdom. </a:t>
            </a:r>
          </a:p>
          <a:p>
            <a:pPr algn="just"/>
            <a:r>
              <a:rPr lang="en-GB" dirty="0" smtClean="0">
                <a:solidFill>
                  <a:schemeClr val="tx1"/>
                </a:solidFill>
                <a:latin typeface="Calibri Light" panose="020F0302020204030204" pitchFamily="34" charset="0"/>
                <a:cs typeface="Calibri Light" panose="020F0302020204030204" pitchFamily="34" charset="0"/>
              </a:rPr>
              <a:t>However, if you are </a:t>
            </a:r>
            <a:r>
              <a:rPr lang="en-GB" b="1" dirty="0" smtClean="0">
                <a:solidFill>
                  <a:schemeClr val="tx1"/>
                </a:solidFill>
                <a:latin typeface="Calibri Light" panose="020F0302020204030204" pitchFamily="34" charset="0"/>
                <a:cs typeface="Calibri Light" panose="020F0302020204030204" pitchFamily="34" charset="0"/>
              </a:rPr>
              <a:t>under the age of 18</a:t>
            </a:r>
            <a:r>
              <a:rPr lang="en-GB" dirty="0" smtClean="0">
                <a:solidFill>
                  <a:schemeClr val="tx1"/>
                </a:solidFill>
                <a:latin typeface="Calibri Light" panose="020F0302020204030204" pitchFamily="34" charset="0"/>
                <a:cs typeface="Calibri Light" panose="020F0302020204030204" pitchFamily="34" charset="0"/>
              </a:rPr>
              <a:t>, it is against the law:</a:t>
            </a:r>
          </a:p>
          <a:p>
            <a:pPr marL="285750" indent="-285750" algn="just">
              <a:buFont typeface="Arial" panose="020B0604020202020204" pitchFamily="34" charset="0"/>
              <a:buChar char="•"/>
            </a:pPr>
            <a:r>
              <a:rPr lang="en-GB" dirty="0" smtClean="0">
                <a:solidFill>
                  <a:schemeClr val="tx1"/>
                </a:solidFill>
                <a:latin typeface="Calibri Light" panose="020F0302020204030204" pitchFamily="34" charset="0"/>
                <a:cs typeface="Calibri Light" panose="020F0302020204030204" pitchFamily="34" charset="0"/>
              </a:rPr>
              <a:t>For someone to sell you alcohol</a:t>
            </a:r>
          </a:p>
          <a:p>
            <a:pPr marL="285750" indent="-285750" algn="just">
              <a:buFont typeface="Arial" panose="020B0604020202020204" pitchFamily="34" charset="0"/>
              <a:buChar char="•"/>
            </a:pPr>
            <a:r>
              <a:rPr lang="en-GB" dirty="0" smtClean="0">
                <a:solidFill>
                  <a:schemeClr val="tx1"/>
                </a:solidFill>
                <a:latin typeface="Calibri Light" panose="020F0302020204030204" pitchFamily="34" charset="0"/>
                <a:cs typeface="Calibri Light" panose="020F0302020204030204" pitchFamily="34" charset="0"/>
              </a:rPr>
              <a:t>To buy or try to buy alcohol</a:t>
            </a:r>
          </a:p>
          <a:p>
            <a:pPr marL="285750" indent="-285750" algn="just">
              <a:buFont typeface="Arial" panose="020B0604020202020204" pitchFamily="34" charset="0"/>
              <a:buChar char="•"/>
            </a:pPr>
            <a:r>
              <a:rPr lang="en-GB" dirty="0" smtClean="0">
                <a:solidFill>
                  <a:schemeClr val="tx1"/>
                </a:solidFill>
                <a:latin typeface="Calibri Light" panose="020F0302020204030204" pitchFamily="34" charset="0"/>
                <a:cs typeface="Calibri Light" panose="020F0302020204030204" pitchFamily="34" charset="0"/>
              </a:rPr>
              <a:t>For an adult to buy or try to buy alcohol for you</a:t>
            </a:r>
          </a:p>
          <a:p>
            <a:pPr marL="285750" indent="-285750" algn="just">
              <a:buFont typeface="Arial" panose="020B0604020202020204" pitchFamily="34" charset="0"/>
              <a:buChar char="•"/>
            </a:pPr>
            <a:r>
              <a:rPr lang="en-GB" dirty="0" smtClean="0">
                <a:solidFill>
                  <a:schemeClr val="tx1"/>
                </a:solidFill>
                <a:latin typeface="Calibri Light" panose="020F0302020204030204" pitchFamily="34" charset="0"/>
                <a:cs typeface="Calibri Light" panose="020F0302020204030204" pitchFamily="34" charset="0"/>
              </a:rPr>
              <a:t>To drink alcohol in licensed premises</a:t>
            </a:r>
          </a:p>
        </p:txBody>
      </p:sp>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b="1" dirty="0" smtClean="0">
                <a:solidFill>
                  <a:srgbClr val="8A0066"/>
                </a:solidFill>
                <a:effectLst/>
                <a:latin typeface="Calibri" panose="020F0502020204030204" pitchFamily="34" charset="0"/>
              </a:rPr>
              <a:t>Alcohol &amp; the law</a:t>
            </a:r>
            <a:endParaRPr lang="en-US" sz="4800" dirty="0"/>
          </a:p>
        </p:txBody>
      </p:sp>
      <p:pic>
        <p:nvPicPr>
          <p:cNvPr id="5" name="Content Placeholder 3"/>
          <p:cNvPicPr>
            <a:picLocks noGrp="1" noChangeAspect="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6960096" y="2476121"/>
            <a:ext cx="4897438" cy="2308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720558478"/>
      </p:ext>
    </p:extLst>
  </p:cSld>
  <p:clrMapOvr>
    <a:masterClrMapping/>
  </p:clrMapOvr>
  <mc:AlternateContent xmlns:mc="http://schemas.openxmlformats.org/markup-compatibility/2006" xmlns:p14="http://schemas.microsoft.com/office/powerpoint/2010/main">
    <mc:Choice Requires="p14">
      <p:transition spd="slow" p14:dur="2000" advTm="57554"/>
    </mc:Choice>
    <mc:Fallback xmlns="">
      <p:transition spd="slow" advTm="57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9D90CA5-7D49-0889-7A64-26627F3A18E7}"/>
              </a:ext>
            </a:extLst>
          </p:cNvPr>
          <p:cNvSpPr>
            <a:spLocks noGrp="1"/>
          </p:cNvSpPr>
          <p:nvPr>
            <p:ph sz="half" idx="1"/>
          </p:nvPr>
        </p:nvSpPr>
        <p:spPr>
          <a:xfrm>
            <a:off x="609600" y="2276872"/>
            <a:ext cx="10978034" cy="3600400"/>
          </a:xfrm>
        </p:spPr>
        <p:txBody>
          <a:bodyPr numCol="2" spcCol="360000"/>
          <a:lstStyle/>
          <a:p>
            <a:pPr algn="just"/>
            <a:r>
              <a:rPr lang="en-GB" dirty="0" smtClean="0">
                <a:solidFill>
                  <a:srgbClr val="830065"/>
                </a:solidFill>
                <a:latin typeface="Calibri Light" panose="020F0302020204030204" pitchFamily="34" charset="0"/>
                <a:cs typeface="Calibri Light" panose="020F0302020204030204" pitchFamily="34" charset="0"/>
              </a:rPr>
              <a:t>Some of the risks associated with drinking are short-term and more long term, they include:</a:t>
            </a:r>
          </a:p>
          <a:p>
            <a:pPr marL="285750" indent="-285750" algn="just">
              <a:buFont typeface="Arial" panose="020B0604020202020204" pitchFamily="34" charset="0"/>
              <a:buChar char="•"/>
            </a:pPr>
            <a:r>
              <a:rPr lang="en-GB" dirty="0" smtClean="0">
                <a:solidFill>
                  <a:schemeClr val="tx1"/>
                </a:solidFill>
                <a:latin typeface="Calibri Light" panose="020F0302020204030204" pitchFamily="34" charset="0"/>
                <a:cs typeface="Calibri Light" panose="020F0302020204030204" pitchFamily="34" charset="0"/>
              </a:rPr>
              <a:t>Alcohol poisoning</a:t>
            </a:r>
          </a:p>
          <a:p>
            <a:pPr marL="285750" indent="-285750" algn="just">
              <a:buFont typeface="Arial" panose="020B0604020202020204" pitchFamily="34" charset="0"/>
              <a:buChar char="•"/>
            </a:pPr>
            <a:r>
              <a:rPr lang="en-GB" dirty="0" smtClean="0">
                <a:solidFill>
                  <a:schemeClr val="tx1"/>
                </a:solidFill>
                <a:latin typeface="Calibri Light" panose="020F0302020204030204" pitchFamily="34" charset="0"/>
                <a:cs typeface="Calibri Light" panose="020F0302020204030204" pitchFamily="34" charset="0"/>
              </a:rPr>
              <a:t>Increased likelihood of accidents/injuries</a:t>
            </a:r>
          </a:p>
          <a:p>
            <a:pPr marL="285750" indent="-285750" algn="just">
              <a:buFont typeface="Arial" panose="020B0604020202020204" pitchFamily="34" charset="0"/>
              <a:buChar char="•"/>
            </a:pPr>
            <a:r>
              <a:rPr lang="en-GB" dirty="0" smtClean="0">
                <a:solidFill>
                  <a:schemeClr val="tx1"/>
                </a:solidFill>
                <a:latin typeface="Calibri Light" panose="020F0302020204030204" pitchFamily="34" charset="0"/>
                <a:cs typeface="Calibri Light" panose="020F0302020204030204" pitchFamily="34" charset="0"/>
              </a:rPr>
              <a:t>Liver damage</a:t>
            </a:r>
          </a:p>
          <a:p>
            <a:pPr marL="285750" indent="-285750" algn="just">
              <a:buFont typeface="Arial" panose="020B0604020202020204" pitchFamily="34" charset="0"/>
              <a:buChar char="•"/>
            </a:pPr>
            <a:r>
              <a:rPr lang="en-GB" dirty="0" smtClean="0">
                <a:solidFill>
                  <a:schemeClr val="tx1"/>
                </a:solidFill>
                <a:latin typeface="Calibri Light" panose="020F0302020204030204" pitchFamily="34" charset="0"/>
                <a:cs typeface="Calibri Light" panose="020F0302020204030204" pitchFamily="34" charset="0"/>
              </a:rPr>
              <a:t>Impact on brain development in adolescence </a:t>
            </a:r>
          </a:p>
          <a:p>
            <a:pPr marL="285750" indent="-285750" algn="just">
              <a:buFont typeface="Arial" panose="020B0604020202020204" pitchFamily="34" charset="0"/>
              <a:buChar char="•"/>
            </a:pPr>
            <a:r>
              <a:rPr lang="en-GB" dirty="0" smtClean="0">
                <a:solidFill>
                  <a:schemeClr val="tx1"/>
                </a:solidFill>
                <a:latin typeface="Calibri Light" panose="020F0302020204030204" pitchFamily="34" charset="0"/>
                <a:cs typeface="Calibri Light" panose="020F0302020204030204" pitchFamily="34" charset="0"/>
              </a:rPr>
              <a:t>Mental Health</a:t>
            </a:r>
          </a:p>
          <a:p>
            <a:pPr marL="285750" indent="-285750" algn="just">
              <a:buFont typeface="Arial" panose="020B0604020202020204" pitchFamily="34" charset="0"/>
              <a:buChar char="•"/>
            </a:pPr>
            <a:r>
              <a:rPr lang="en-GB" dirty="0" smtClean="0">
                <a:solidFill>
                  <a:schemeClr val="tx1"/>
                </a:solidFill>
                <a:latin typeface="Calibri Light" panose="020F0302020204030204" pitchFamily="34" charset="0"/>
                <a:cs typeface="Calibri Light" panose="020F0302020204030204" pitchFamily="34" charset="0"/>
              </a:rPr>
              <a:t>Increased likelihood of engaging in other risk taking behaviours</a:t>
            </a:r>
          </a:p>
          <a:p>
            <a:pPr marL="285750" indent="-285750" algn="just">
              <a:buFont typeface="Arial" panose="020B0604020202020204" pitchFamily="34" charset="0"/>
              <a:buChar char="•"/>
            </a:pPr>
            <a:r>
              <a:rPr lang="en-GB" dirty="0" err="1" smtClean="0">
                <a:solidFill>
                  <a:schemeClr val="tx1"/>
                </a:solidFill>
                <a:latin typeface="Calibri Light" panose="020F0302020204030204" pitchFamily="34" charset="0"/>
                <a:cs typeface="Calibri Light" panose="020F0302020204030204" pitchFamily="34" charset="0"/>
              </a:rPr>
              <a:t>Fetal</a:t>
            </a:r>
            <a:r>
              <a:rPr lang="en-GB" dirty="0" smtClean="0">
                <a:solidFill>
                  <a:schemeClr val="tx1"/>
                </a:solidFill>
                <a:latin typeface="Calibri Light" panose="020F0302020204030204" pitchFamily="34" charset="0"/>
                <a:cs typeface="Calibri Light" panose="020F0302020204030204" pitchFamily="34" charset="0"/>
              </a:rPr>
              <a:t> Alcohol Syndrome Disorder</a:t>
            </a:r>
          </a:p>
        </p:txBody>
      </p:sp>
      <p:sp>
        <p:nvSpPr>
          <p:cNvPr id="4" name="Title 3">
            <a:extLst>
              <a:ext uri="{FF2B5EF4-FFF2-40B4-BE49-F238E27FC236}">
                <a16:creationId xmlns:a16="http://schemas.microsoft.com/office/drawing/2014/main" id="{A2D458EB-BBC6-60AB-926C-EB7AEB67C437}"/>
              </a:ext>
            </a:extLst>
          </p:cNvPr>
          <p:cNvSpPr>
            <a:spLocks noGrp="1"/>
          </p:cNvSpPr>
          <p:nvPr>
            <p:ph type="title"/>
          </p:nvPr>
        </p:nvSpPr>
        <p:spPr>
          <a:xfrm>
            <a:off x="590727" y="923510"/>
            <a:ext cx="10978035" cy="1353362"/>
          </a:xfrm>
        </p:spPr>
        <p:txBody>
          <a:bodyPr/>
          <a:lstStyle/>
          <a:p>
            <a:r>
              <a:rPr lang="en-GB" sz="4800" b="1" dirty="0" smtClean="0">
                <a:solidFill>
                  <a:srgbClr val="8A0066"/>
                </a:solidFill>
                <a:effectLst/>
                <a:latin typeface="Calibri" panose="020F0502020204030204" pitchFamily="34" charset="0"/>
              </a:rPr>
              <a:t>Alcohol </a:t>
            </a:r>
            <a:r>
              <a:rPr lang="en-GB" sz="4800" dirty="0" smtClean="0">
                <a:solidFill>
                  <a:srgbClr val="8A0066"/>
                </a:solidFill>
                <a:latin typeface="Calibri" panose="020F0502020204030204" pitchFamily="34" charset="0"/>
              </a:rPr>
              <a:t>&amp; the impact</a:t>
            </a:r>
            <a:endParaRPr lang="en-US" sz="4800" dirty="0"/>
          </a:p>
        </p:txBody>
      </p:sp>
      <p:pic>
        <p:nvPicPr>
          <p:cNvPr id="2" name="Picture 1"/>
          <p:cNvPicPr>
            <a:picLocks noChangeAspect="1"/>
          </p:cNvPicPr>
          <p:nvPr/>
        </p:nvPicPr>
        <p:blipFill>
          <a:blip r:embed="rId5"/>
          <a:stretch>
            <a:fillRect/>
          </a:stretch>
        </p:blipFill>
        <p:spPr>
          <a:xfrm>
            <a:off x="6384032" y="2276872"/>
            <a:ext cx="5472608" cy="3078341"/>
          </a:xfrm>
          <a:prstGeom prst="rect">
            <a:avLst/>
          </a:prstGeom>
        </p:spPr>
      </p:pic>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201728691"/>
      </p:ext>
    </p:extLst>
  </p:cSld>
  <p:clrMapOvr>
    <a:masterClrMapping/>
  </p:clrMapOvr>
  <mc:AlternateContent xmlns:mc="http://schemas.openxmlformats.org/markup-compatibility/2006" xmlns:p14="http://schemas.microsoft.com/office/powerpoint/2010/main">
    <mc:Choice Requires="p14">
      <p:transition spd="slow" p14:dur="2000" advTm="71206"/>
    </mc:Choice>
    <mc:Fallback xmlns="">
      <p:transition spd="slow" advTm="71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theme/theme1.xml><?xml version="1.0" encoding="utf-8"?>
<a:theme xmlns:a="http://schemas.openxmlformats.org/drawingml/2006/main" name="BLACKPOOL COV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LACKPOOL COUNCIL POWERPOINT TEMPLATE" id="{5E030BC0-5767-6741-89FE-694444B3339A}" vid="{1F0FFBF0-2EF6-B14E-A0CA-CDE8738C50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f541a8cc-421f-47cf-94ea-57fb9e91cf7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0241C8C03FB49439C4103CBE3EBA836" ma:contentTypeVersion="18" ma:contentTypeDescription="Create a new document." ma:contentTypeScope="" ma:versionID="98f4192e17f81a4eb0207315f65c9d05">
  <xsd:schema xmlns:xsd="http://www.w3.org/2001/XMLSchema" xmlns:xs="http://www.w3.org/2001/XMLSchema" xmlns:p="http://schemas.microsoft.com/office/2006/metadata/properties" xmlns:ns3="f541a8cc-421f-47cf-94ea-57fb9e91cf72" xmlns:ns4="a5df385a-932b-409d-8d40-e669c1d6a4b3" targetNamespace="http://schemas.microsoft.com/office/2006/metadata/properties" ma:root="true" ma:fieldsID="643727dc9dc1abd56a40ec0fcdfc8159" ns3:_="" ns4:_="">
    <xsd:import namespace="f541a8cc-421f-47cf-94ea-57fb9e91cf72"/>
    <xsd:import namespace="a5df385a-932b-409d-8d40-e669c1d6a4b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41a8cc-421f-47cf-94ea-57fb9e91cf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df385a-932b-409d-8d40-e669c1d6a4b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55465C-A333-454A-868B-0DB5598CCD93}">
  <ds:schemaRefs>
    <ds:schemaRef ds:uri="http://schemas.microsoft.com/sharepoint/v3/contenttype/forms"/>
  </ds:schemaRefs>
</ds:datastoreItem>
</file>

<file path=customXml/itemProps2.xml><?xml version="1.0" encoding="utf-8"?>
<ds:datastoreItem xmlns:ds="http://schemas.openxmlformats.org/officeDocument/2006/customXml" ds:itemID="{234ED1C6-ACD9-441E-B16B-8952A2FF3434}">
  <ds:schemaRefs>
    <ds:schemaRef ds:uri="http://purl.org/dc/elements/1.1/"/>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f541a8cc-421f-47cf-94ea-57fb9e91cf72"/>
    <ds:schemaRef ds:uri="a5df385a-932b-409d-8d40-e669c1d6a4b3"/>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06A1ACD2-5FFE-4CD2-B9AB-825EDC42B2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41a8cc-421f-47cf-94ea-57fb9e91cf72"/>
    <ds:schemaRef ds:uri="a5df385a-932b-409d-8d40-e669c1d6a4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BLACKPOOL COVER SLIDE</Template>
  <TotalTime>1310</TotalTime>
  <Words>3032</Words>
  <Application>Microsoft Office PowerPoint</Application>
  <PresentationFormat>Widescreen</PresentationFormat>
  <Paragraphs>262</Paragraphs>
  <Slides>14</Slides>
  <Notes>14</Notes>
  <HiddenSlides>0</HiddenSlides>
  <MMClips>14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ＭＳ Ｐゴシック</vt:lpstr>
      <vt:lpstr>Arial</vt:lpstr>
      <vt:lpstr>Calibri</vt:lpstr>
      <vt:lpstr>Calibri Light</vt:lpstr>
      <vt:lpstr>BLACKPOOL COVER SLIDE</vt:lpstr>
      <vt:lpstr>Public Health Briefing: Alcohol</vt:lpstr>
      <vt:lpstr>This briefing will cover</vt:lpstr>
      <vt:lpstr>What is alcohol?</vt:lpstr>
      <vt:lpstr>Alcohol strength &amp; recommended amount</vt:lpstr>
      <vt:lpstr>Alcohol harm paradox</vt:lpstr>
      <vt:lpstr>The cost of alcohol…</vt:lpstr>
      <vt:lpstr>Alcohol and Young People</vt:lpstr>
      <vt:lpstr>Alcohol &amp; the law</vt:lpstr>
      <vt:lpstr>Alcohol &amp; the impact</vt:lpstr>
      <vt:lpstr>Alcohol &amp; Cocaine - Cocaethylene</vt:lpstr>
      <vt:lpstr>Harm Reduction Advice</vt:lpstr>
      <vt:lpstr>AUDIT-C Tool</vt:lpstr>
      <vt:lpstr>Alcohol support services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Donnelly</dc:creator>
  <cp:lastModifiedBy>Sam Richardson</cp:lastModifiedBy>
  <cp:revision>114</cp:revision>
  <dcterms:created xsi:type="dcterms:W3CDTF">2022-09-29T15:11:58Z</dcterms:created>
  <dcterms:modified xsi:type="dcterms:W3CDTF">2024-09-20T12:10:02Z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0x01010080241C8C03FB49439C4103CBE3EBA836</vt:lpwstr>
  </property>
</Properties>
</file>