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80" r:id="rId4"/>
  </p:sldMasterIdLst>
  <p:notesMasterIdLst>
    <p:notesMasterId r:id="rId34"/>
  </p:notesMasterIdLst>
  <p:sldIdLst>
    <p:sldId id="256" r:id="rId5"/>
    <p:sldId id="257" r:id="rId6"/>
    <p:sldId id="522" r:id="rId7"/>
    <p:sldId id="523" r:id="rId8"/>
    <p:sldId id="513" r:id="rId9"/>
    <p:sldId id="514" r:id="rId10"/>
    <p:sldId id="520" r:id="rId11"/>
    <p:sldId id="503" r:id="rId12"/>
    <p:sldId id="515" r:id="rId13"/>
    <p:sldId id="264" r:id="rId14"/>
    <p:sldId id="263" r:id="rId15"/>
    <p:sldId id="280" r:id="rId16"/>
    <p:sldId id="281" r:id="rId17"/>
    <p:sldId id="511" r:id="rId18"/>
    <p:sldId id="265" r:id="rId19"/>
    <p:sldId id="516" r:id="rId20"/>
    <p:sldId id="505" r:id="rId21"/>
    <p:sldId id="268" r:id="rId22"/>
    <p:sldId id="506" r:id="rId23"/>
    <p:sldId id="272" r:id="rId24"/>
    <p:sldId id="273" r:id="rId25"/>
    <p:sldId id="518" r:id="rId26"/>
    <p:sldId id="517" r:id="rId27"/>
    <p:sldId id="274" r:id="rId28"/>
    <p:sldId id="501" r:id="rId29"/>
    <p:sldId id="282" r:id="rId30"/>
    <p:sldId id="283" r:id="rId31"/>
    <p:sldId id="284" r:id="rId32"/>
    <p:sldId id="285" r:id="rId33"/>
  </p:sldIdLst>
  <p:sldSz cx="18288000" cy="10287000"/>
  <p:notesSz cx="6858000" cy="9144000"/>
  <p:embeddedFontLst>
    <p:embeddedFont>
      <p:font typeface="Century Gothic" panose="020B0502020202020204" pitchFamily="34" charset="0"/>
      <p:regular r:id="rId35"/>
      <p:bold r:id="rId36"/>
      <p:italic r:id="rId37"/>
      <p:boldItalic r:id="rId38"/>
    </p:embeddedFont>
    <p:embeddedFont>
      <p:font typeface="Calibri" panose="020F0502020204030204" pitchFamily="34" charset="0"/>
      <p:regular r:id="rId39"/>
      <p:bold r:id="rId40"/>
      <p:italic r:id="rId41"/>
      <p:boldItalic r:id="rId42"/>
    </p:embeddedFont>
    <p:embeddedFont>
      <p:font typeface="Open Sans" panose="020B0604020202020204" charset="0"/>
      <p:regular r:id="rId43"/>
      <p:bold r:id="rId44"/>
      <p:italic r:id="rId45"/>
      <p:boldItalic r:id="rId46"/>
    </p:embeddedFont>
    <p:embeddedFont>
      <p:font typeface="Libre Franklin Medium" panose="020B0604020202020204" charset="0"/>
      <p:regular r:id="rId47"/>
      <p:italic r:id="rId48"/>
    </p:embeddedFont>
    <p:embeddedFont>
      <p:font typeface="Wingdings 3" panose="05040102010807070707" pitchFamily="18" charset="2"/>
      <p:regular r:id="rId49"/>
    </p:embeddedFont>
    <p:embeddedFont>
      <p:font typeface="Calibri Light" panose="020F0302020204030204" pitchFamily="34" charset="0"/>
      <p:regular r:id="rId50"/>
      <p:italic r:id="rId5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362DF3-9F9F-43C3-B1C0-6D9D9B1724CA}" v="10" dt="2024-02-06T11:49:40.6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676" autoAdjust="0"/>
    <p:restoredTop sz="75558" autoAdjust="0"/>
  </p:normalViewPr>
  <p:slideViewPr>
    <p:cSldViewPr>
      <p:cViewPr varScale="1">
        <p:scale>
          <a:sx n="35" d="100"/>
          <a:sy n="35" d="100"/>
        </p:scale>
        <p:origin x="640" y="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7.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49" Type="http://schemas.openxmlformats.org/officeDocument/2006/relationships/font" Target="fonts/font1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0.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font" Target="fonts/font17.fntdata"/><Relationship Id="rId3" Type="http://schemas.openxmlformats.org/officeDocument/2006/relationships/customXml" Target="../customXml/item3.xml"/></Relationships>
</file>

<file path=ppt/diagrams/_rels/data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D7A802-AE74-4D82-BCD5-DE76A2D91D3F}"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102EB29E-13C9-4EC4-A85C-4196669ABE8F}">
      <dgm:prSet/>
      <dgm:spPr/>
      <dgm:t>
        <a:bodyPr/>
        <a:lstStyle/>
        <a:p>
          <a:r>
            <a:rPr lang="en-US" dirty="0"/>
            <a:t>82,710 children looked after in England as of March 2023 (67,080 in 2012) </a:t>
          </a:r>
        </a:p>
      </dgm:t>
    </dgm:pt>
    <dgm:pt modelId="{E29ABFB9-14E0-4AEE-8982-8052CF85BDED}" type="parTrans" cxnId="{8CDC0181-F293-46C3-A7D2-27E79DF632C7}">
      <dgm:prSet/>
      <dgm:spPr/>
      <dgm:t>
        <a:bodyPr/>
        <a:lstStyle/>
        <a:p>
          <a:endParaRPr lang="en-US"/>
        </a:p>
      </dgm:t>
    </dgm:pt>
    <dgm:pt modelId="{0E4FA477-8B7C-4AA9-B150-1DE539A680DD}" type="sibTrans" cxnId="{8CDC0181-F293-46C3-A7D2-27E79DF632C7}">
      <dgm:prSet/>
      <dgm:spPr/>
      <dgm:t>
        <a:bodyPr/>
        <a:lstStyle/>
        <a:p>
          <a:endParaRPr lang="en-US"/>
        </a:p>
      </dgm:t>
    </dgm:pt>
    <dgm:pt modelId="{AC6E84CD-9CBD-4F59-80CD-3327251806D7}">
      <dgm:prSet/>
      <dgm:spPr/>
      <dgm:t>
        <a:bodyPr/>
        <a:lstStyle/>
        <a:p>
          <a:r>
            <a:rPr lang="en-US" dirty="0"/>
            <a:t>Number of children in care has risen by 35,000 over the last 30 years</a:t>
          </a:r>
        </a:p>
      </dgm:t>
    </dgm:pt>
    <dgm:pt modelId="{66AB1816-A07D-4DC5-A106-CA6A5ADCC636}" type="parTrans" cxnId="{F944C5B2-36FB-4C4D-89B9-4EB67716432F}">
      <dgm:prSet/>
      <dgm:spPr/>
      <dgm:t>
        <a:bodyPr/>
        <a:lstStyle/>
        <a:p>
          <a:endParaRPr lang="en-US"/>
        </a:p>
      </dgm:t>
    </dgm:pt>
    <dgm:pt modelId="{06D14854-9F07-40BD-82CB-E82B8AE6E3B8}" type="sibTrans" cxnId="{F944C5B2-36FB-4C4D-89B9-4EB67716432F}">
      <dgm:prSet/>
      <dgm:spPr/>
      <dgm:t>
        <a:bodyPr/>
        <a:lstStyle/>
        <a:p>
          <a:endParaRPr lang="en-US"/>
        </a:p>
      </dgm:t>
    </dgm:pt>
    <dgm:pt modelId="{5C6FE49C-7E13-47B3-A45C-4C90E1522C97}">
      <dgm:prSet/>
      <dgm:spPr/>
      <dgm:t>
        <a:bodyPr/>
        <a:lstStyle/>
        <a:p>
          <a:r>
            <a:rPr lang="en-US" dirty="0"/>
            <a:t>Number of babies removed from parents at birth has doubled last 10 years</a:t>
          </a:r>
        </a:p>
      </dgm:t>
    </dgm:pt>
    <dgm:pt modelId="{C4B47F02-B3A9-453B-8F68-9FA66EB88900}" type="parTrans" cxnId="{0BE2FF28-6171-4922-B860-A6EB7D047374}">
      <dgm:prSet/>
      <dgm:spPr/>
      <dgm:t>
        <a:bodyPr/>
        <a:lstStyle/>
        <a:p>
          <a:endParaRPr lang="en-US"/>
        </a:p>
      </dgm:t>
    </dgm:pt>
    <dgm:pt modelId="{78FD8CCE-B25B-459F-B959-670A80E05CD6}" type="sibTrans" cxnId="{0BE2FF28-6171-4922-B860-A6EB7D047374}">
      <dgm:prSet/>
      <dgm:spPr/>
      <dgm:t>
        <a:bodyPr/>
        <a:lstStyle/>
        <a:p>
          <a:endParaRPr lang="en-US"/>
        </a:p>
      </dgm:t>
    </dgm:pt>
    <dgm:pt modelId="{4271D106-1D2C-4C61-9D5B-B64D70FDBF37}">
      <dgm:prSet/>
      <dgm:spPr/>
      <dgm:t>
        <a:bodyPr/>
        <a:lstStyle/>
        <a:p>
          <a:r>
            <a:rPr lang="en-US" dirty="0"/>
            <a:t>20% of children in care proceedings remain with or return to their parents</a:t>
          </a:r>
        </a:p>
      </dgm:t>
    </dgm:pt>
    <dgm:pt modelId="{B7B4FCBB-0726-4C48-A43B-EDD642394E92}" type="parTrans" cxnId="{E2DB625E-5D32-42CE-8BFE-C4F5C24E2240}">
      <dgm:prSet/>
      <dgm:spPr/>
      <dgm:t>
        <a:bodyPr/>
        <a:lstStyle/>
        <a:p>
          <a:endParaRPr lang="en-US"/>
        </a:p>
      </dgm:t>
    </dgm:pt>
    <dgm:pt modelId="{9A1925C5-C43C-404F-9159-DB77D2DB8AA9}" type="sibTrans" cxnId="{E2DB625E-5D32-42CE-8BFE-C4F5C24E2240}">
      <dgm:prSet/>
      <dgm:spPr/>
      <dgm:t>
        <a:bodyPr/>
        <a:lstStyle/>
        <a:p>
          <a:endParaRPr lang="en-US"/>
        </a:p>
      </dgm:t>
    </dgm:pt>
    <dgm:pt modelId="{FF0F12A2-4B34-4140-A899-3DB19B67E509}">
      <dgm:prSet/>
      <dgm:spPr/>
      <dgm:t>
        <a:bodyPr/>
        <a:lstStyle/>
        <a:p>
          <a:r>
            <a:rPr lang="en-US" dirty="0"/>
            <a:t>We know very little about the impact of care proceedings on children and families</a:t>
          </a:r>
        </a:p>
      </dgm:t>
    </dgm:pt>
    <dgm:pt modelId="{EA03BE12-3753-4F58-A576-DAB260A6A968}" type="parTrans" cxnId="{2ABEAD60-569A-4E25-9CD8-E43C621BFE62}">
      <dgm:prSet/>
      <dgm:spPr/>
      <dgm:t>
        <a:bodyPr/>
        <a:lstStyle/>
        <a:p>
          <a:endParaRPr lang="en-US"/>
        </a:p>
      </dgm:t>
    </dgm:pt>
    <dgm:pt modelId="{181CEF94-3D14-4866-AE36-EBC22D28E480}" type="sibTrans" cxnId="{2ABEAD60-569A-4E25-9CD8-E43C621BFE62}">
      <dgm:prSet/>
      <dgm:spPr/>
      <dgm:t>
        <a:bodyPr/>
        <a:lstStyle/>
        <a:p>
          <a:endParaRPr lang="en-US"/>
        </a:p>
      </dgm:t>
    </dgm:pt>
    <dgm:pt modelId="{15C6461C-39BA-4A79-8F30-6632F8A538F7}">
      <dgm:prSet/>
      <dgm:spPr/>
      <dgm:t>
        <a:bodyPr/>
        <a:lstStyle/>
        <a:p>
          <a:r>
            <a:rPr lang="en-US" dirty="0"/>
            <a:t>The average time for proceedings is currently 46 weeks in the UK, compared to 30 weeks in 14/15 </a:t>
          </a:r>
        </a:p>
      </dgm:t>
    </dgm:pt>
    <dgm:pt modelId="{D476942A-A86B-475A-A86B-1E0011D7359A}" type="sibTrans" cxnId="{C3DB21D1-472B-488C-A5A8-43D512E38374}">
      <dgm:prSet/>
      <dgm:spPr/>
      <dgm:t>
        <a:bodyPr/>
        <a:lstStyle/>
        <a:p>
          <a:endParaRPr lang="en-US"/>
        </a:p>
      </dgm:t>
    </dgm:pt>
    <dgm:pt modelId="{BC48AB16-29B1-4A3B-BF3A-305455357185}" type="parTrans" cxnId="{C3DB21D1-472B-488C-A5A8-43D512E38374}">
      <dgm:prSet/>
      <dgm:spPr/>
      <dgm:t>
        <a:bodyPr/>
        <a:lstStyle/>
        <a:p>
          <a:endParaRPr lang="en-US"/>
        </a:p>
      </dgm:t>
    </dgm:pt>
    <dgm:pt modelId="{5C664044-E8C4-42BF-9647-E384185BF4D0}" type="pres">
      <dgm:prSet presAssocID="{2DD7A802-AE74-4D82-BCD5-DE76A2D91D3F}" presName="Name0" presStyleCnt="0">
        <dgm:presLayoutVars>
          <dgm:dir/>
          <dgm:resizeHandles val="exact"/>
        </dgm:presLayoutVars>
      </dgm:prSet>
      <dgm:spPr/>
      <dgm:t>
        <a:bodyPr/>
        <a:lstStyle/>
        <a:p>
          <a:endParaRPr lang="en-US"/>
        </a:p>
      </dgm:t>
    </dgm:pt>
    <dgm:pt modelId="{6407F0CC-9664-42F1-9AAA-E24B039C22A8}" type="pres">
      <dgm:prSet presAssocID="{102EB29E-13C9-4EC4-A85C-4196669ABE8F}" presName="node" presStyleLbl="node1" presStyleIdx="0" presStyleCnt="6">
        <dgm:presLayoutVars>
          <dgm:bulletEnabled val="1"/>
        </dgm:presLayoutVars>
      </dgm:prSet>
      <dgm:spPr/>
      <dgm:t>
        <a:bodyPr/>
        <a:lstStyle/>
        <a:p>
          <a:endParaRPr lang="en-US"/>
        </a:p>
      </dgm:t>
    </dgm:pt>
    <dgm:pt modelId="{8FCC26CE-D3B7-4B45-B83A-5AB2E4F82EF4}" type="pres">
      <dgm:prSet presAssocID="{0E4FA477-8B7C-4AA9-B150-1DE539A680DD}" presName="sibTrans" presStyleLbl="sibTrans1D1" presStyleIdx="0" presStyleCnt="5"/>
      <dgm:spPr/>
      <dgm:t>
        <a:bodyPr/>
        <a:lstStyle/>
        <a:p>
          <a:endParaRPr lang="en-US"/>
        </a:p>
      </dgm:t>
    </dgm:pt>
    <dgm:pt modelId="{FD026066-6A27-410C-BF67-F8AE1C535F86}" type="pres">
      <dgm:prSet presAssocID="{0E4FA477-8B7C-4AA9-B150-1DE539A680DD}" presName="connectorText" presStyleLbl="sibTrans1D1" presStyleIdx="0" presStyleCnt="5"/>
      <dgm:spPr/>
      <dgm:t>
        <a:bodyPr/>
        <a:lstStyle/>
        <a:p>
          <a:endParaRPr lang="en-US"/>
        </a:p>
      </dgm:t>
    </dgm:pt>
    <dgm:pt modelId="{335D83F6-6392-4D6B-9B39-2CF47296A145}" type="pres">
      <dgm:prSet presAssocID="{AC6E84CD-9CBD-4F59-80CD-3327251806D7}" presName="node" presStyleLbl="node1" presStyleIdx="1" presStyleCnt="6">
        <dgm:presLayoutVars>
          <dgm:bulletEnabled val="1"/>
        </dgm:presLayoutVars>
      </dgm:prSet>
      <dgm:spPr/>
      <dgm:t>
        <a:bodyPr/>
        <a:lstStyle/>
        <a:p>
          <a:endParaRPr lang="en-US"/>
        </a:p>
      </dgm:t>
    </dgm:pt>
    <dgm:pt modelId="{3795694D-21B4-468C-B800-3DA1BC57AFB0}" type="pres">
      <dgm:prSet presAssocID="{06D14854-9F07-40BD-82CB-E82B8AE6E3B8}" presName="sibTrans" presStyleLbl="sibTrans1D1" presStyleIdx="1" presStyleCnt="5"/>
      <dgm:spPr/>
      <dgm:t>
        <a:bodyPr/>
        <a:lstStyle/>
        <a:p>
          <a:endParaRPr lang="en-US"/>
        </a:p>
      </dgm:t>
    </dgm:pt>
    <dgm:pt modelId="{2DCC9903-5D60-40B2-B777-FF67CDF03C8E}" type="pres">
      <dgm:prSet presAssocID="{06D14854-9F07-40BD-82CB-E82B8AE6E3B8}" presName="connectorText" presStyleLbl="sibTrans1D1" presStyleIdx="1" presStyleCnt="5"/>
      <dgm:spPr/>
      <dgm:t>
        <a:bodyPr/>
        <a:lstStyle/>
        <a:p>
          <a:endParaRPr lang="en-US"/>
        </a:p>
      </dgm:t>
    </dgm:pt>
    <dgm:pt modelId="{887D5C00-19C5-4D32-8B56-3D7BF1CFEC85}" type="pres">
      <dgm:prSet presAssocID="{5C6FE49C-7E13-47B3-A45C-4C90E1522C97}" presName="node" presStyleLbl="node1" presStyleIdx="2" presStyleCnt="6">
        <dgm:presLayoutVars>
          <dgm:bulletEnabled val="1"/>
        </dgm:presLayoutVars>
      </dgm:prSet>
      <dgm:spPr/>
      <dgm:t>
        <a:bodyPr/>
        <a:lstStyle/>
        <a:p>
          <a:endParaRPr lang="en-US"/>
        </a:p>
      </dgm:t>
    </dgm:pt>
    <dgm:pt modelId="{BA3210CB-F0CA-47F8-8BDB-33CB648A9071}" type="pres">
      <dgm:prSet presAssocID="{78FD8CCE-B25B-459F-B959-670A80E05CD6}" presName="sibTrans" presStyleLbl="sibTrans1D1" presStyleIdx="2" presStyleCnt="5"/>
      <dgm:spPr/>
      <dgm:t>
        <a:bodyPr/>
        <a:lstStyle/>
        <a:p>
          <a:endParaRPr lang="en-US"/>
        </a:p>
      </dgm:t>
    </dgm:pt>
    <dgm:pt modelId="{49F565B9-CA67-4BE6-8D75-9B9CE0E691A9}" type="pres">
      <dgm:prSet presAssocID="{78FD8CCE-B25B-459F-B959-670A80E05CD6}" presName="connectorText" presStyleLbl="sibTrans1D1" presStyleIdx="2" presStyleCnt="5"/>
      <dgm:spPr/>
      <dgm:t>
        <a:bodyPr/>
        <a:lstStyle/>
        <a:p>
          <a:endParaRPr lang="en-US"/>
        </a:p>
      </dgm:t>
    </dgm:pt>
    <dgm:pt modelId="{68F76CC9-062C-4F26-99AE-90302844F406}" type="pres">
      <dgm:prSet presAssocID="{4271D106-1D2C-4C61-9D5B-B64D70FDBF37}" presName="node" presStyleLbl="node1" presStyleIdx="3" presStyleCnt="6">
        <dgm:presLayoutVars>
          <dgm:bulletEnabled val="1"/>
        </dgm:presLayoutVars>
      </dgm:prSet>
      <dgm:spPr/>
      <dgm:t>
        <a:bodyPr/>
        <a:lstStyle/>
        <a:p>
          <a:endParaRPr lang="en-US"/>
        </a:p>
      </dgm:t>
    </dgm:pt>
    <dgm:pt modelId="{6A5DAC02-FE5C-472C-9059-7A17040F3464}" type="pres">
      <dgm:prSet presAssocID="{9A1925C5-C43C-404F-9159-DB77D2DB8AA9}" presName="sibTrans" presStyleLbl="sibTrans1D1" presStyleIdx="3" presStyleCnt="5"/>
      <dgm:spPr/>
      <dgm:t>
        <a:bodyPr/>
        <a:lstStyle/>
        <a:p>
          <a:endParaRPr lang="en-US"/>
        </a:p>
      </dgm:t>
    </dgm:pt>
    <dgm:pt modelId="{0EF6DF6D-DAAE-4834-962D-4DA155DC4601}" type="pres">
      <dgm:prSet presAssocID="{9A1925C5-C43C-404F-9159-DB77D2DB8AA9}" presName="connectorText" presStyleLbl="sibTrans1D1" presStyleIdx="3" presStyleCnt="5"/>
      <dgm:spPr/>
      <dgm:t>
        <a:bodyPr/>
        <a:lstStyle/>
        <a:p>
          <a:endParaRPr lang="en-US"/>
        </a:p>
      </dgm:t>
    </dgm:pt>
    <dgm:pt modelId="{BAFA6223-6CC3-4E0C-9719-BA69E0A25823}" type="pres">
      <dgm:prSet presAssocID="{15C6461C-39BA-4A79-8F30-6632F8A538F7}" presName="node" presStyleLbl="node1" presStyleIdx="4" presStyleCnt="6">
        <dgm:presLayoutVars>
          <dgm:bulletEnabled val="1"/>
        </dgm:presLayoutVars>
      </dgm:prSet>
      <dgm:spPr/>
      <dgm:t>
        <a:bodyPr/>
        <a:lstStyle/>
        <a:p>
          <a:endParaRPr lang="en-US"/>
        </a:p>
      </dgm:t>
    </dgm:pt>
    <dgm:pt modelId="{801E64D6-1E75-4E79-875D-2684D4104E53}" type="pres">
      <dgm:prSet presAssocID="{D476942A-A86B-475A-A86B-1E0011D7359A}" presName="sibTrans" presStyleLbl="sibTrans1D1" presStyleIdx="4" presStyleCnt="5"/>
      <dgm:spPr/>
      <dgm:t>
        <a:bodyPr/>
        <a:lstStyle/>
        <a:p>
          <a:endParaRPr lang="en-US"/>
        </a:p>
      </dgm:t>
    </dgm:pt>
    <dgm:pt modelId="{6C29AEE7-2AF1-4C11-ACA0-C88EB8848B1D}" type="pres">
      <dgm:prSet presAssocID="{D476942A-A86B-475A-A86B-1E0011D7359A}" presName="connectorText" presStyleLbl="sibTrans1D1" presStyleIdx="4" presStyleCnt="5"/>
      <dgm:spPr/>
      <dgm:t>
        <a:bodyPr/>
        <a:lstStyle/>
        <a:p>
          <a:endParaRPr lang="en-US"/>
        </a:p>
      </dgm:t>
    </dgm:pt>
    <dgm:pt modelId="{D0273B7D-B101-4E4C-997E-B6FFFDA24776}" type="pres">
      <dgm:prSet presAssocID="{FF0F12A2-4B34-4140-A899-3DB19B67E509}" presName="node" presStyleLbl="node1" presStyleIdx="5" presStyleCnt="6">
        <dgm:presLayoutVars>
          <dgm:bulletEnabled val="1"/>
        </dgm:presLayoutVars>
      </dgm:prSet>
      <dgm:spPr/>
      <dgm:t>
        <a:bodyPr/>
        <a:lstStyle/>
        <a:p>
          <a:endParaRPr lang="en-US"/>
        </a:p>
      </dgm:t>
    </dgm:pt>
  </dgm:ptLst>
  <dgm:cxnLst>
    <dgm:cxn modelId="{44A84EF3-6200-448A-878D-F87CBF0B9762}" type="presOf" srcId="{D476942A-A86B-475A-A86B-1E0011D7359A}" destId="{801E64D6-1E75-4E79-875D-2684D4104E53}" srcOrd="0" destOrd="0" presId="urn:microsoft.com/office/officeart/2016/7/layout/RepeatingBendingProcessNew"/>
    <dgm:cxn modelId="{2ABEAD60-569A-4E25-9CD8-E43C621BFE62}" srcId="{2DD7A802-AE74-4D82-BCD5-DE76A2D91D3F}" destId="{FF0F12A2-4B34-4140-A899-3DB19B67E509}" srcOrd="5" destOrd="0" parTransId="{EA03BE12-3753-4F58-A576-DAB260A6A968}" sibTransId="{181CEF94-3D14-4866-AE36-EBC22D28E480}"/>
    <dgm:cxn modelId="{0BE2FF28-6171-4922-B860-A6EB7D047374}" srcId="{2DD7A802-AE74-4D82-BCD5-DE76A2D91D3F}" destId="{5C6FE49C-7E13-47B3-A45C-4C90E1522C97}" srcOrd="2" destOrd="0" parTransId="{C4B47F02-B3A9-453B-8F68-9FA66EB88900}" sibTransId="{78FD8CCE-B25B-459F-B959-670A80E05CD6}"/>
    <dgm:cxn modelId="{ED64F188-F6AE-46CE-8BF4-382B28A6A2C7}" type="presOf" srcId="{78FD8CCE-B25B-459F-B959-670A80E05CD6}" destId="{49F565B9-CA67-4BE6-8D75-9B9CE0E691A9}" srcOrd="1" destOrd="0" presId="urn:microsoft.com/office/officeart/2016/7/layout/RepeatingBendingProcessNew"/>
    <dgm:cxn modelId="{77C0F37A-483D-4530-9995-EA351C5E8CB1}" type="presOf" srcId="{0E4FA477-8B7C-4AA9-B150-1DE539A680DD}" destId="{8FCC26CE-D3B7-4B45-B83A-5AB2E4F82EF4}" srcOrd="0" destOrd="0" presId="urn:microsoft.com/office/officeart/2016/7/layout/RepeatingBendingProcessNew"/>
    <dgm:cxn modelId="{CA74D5AB-75D3-4BC7-A782-AB0EA30260B1}" type="presOf" srcId="{9A1925C5-C43C-404F-9159-DB77D2DB8AA9}" destId="{6A5DAC02-FE5C-472C-9059-7A17040F3464}" srcOrd="0" destOrd="0" presId="urn:microsoft.com/office/officeart/2016/7/layout/RepeatingBendingProcessNew"/>
    <dgm:cxn modelId="{CECDB0A1-ADDD-49C3-BFF9-3AC46C9149D6}" type="presOf" srcId="{AC6E84CD-9CBD-4F59-80CD-3327251806D7}" destId="{335D83F6-6392-4D6B-9B39-2CF47296A145}" srcOrd="0" destOrd="0" presId="urn:microsoft.com/office/officeart/2016/7/layout/RepeatingBendingProcessNew"/>
    <dgm:cxn modelId="{9559D218-3C42-40BB-AAA7-383A312B8D4E}" type="presOf" srcId="{0E4FA477-8B7C-4AA9-B150-1DE539A680DD}" destId="{FD026066-6A27-410C-BF67-F8AE1C535F86}" srcOrd="1" destOrd="0" presId="urn:microsoft.com/office/officeart/2016/7/layout/RepeatingBendingProcessNew"/>
    <dgm:cxn modelId="{8CDC0181-F293-46C3-A7D2-27E79DF632C7}" srcId="{2DD7A802-AE74-4D82-BCD5-DE76A2D91D3F}" destId="{102EB29E-13C9-4EC4-A85C-4196669ABE8F}" srcOrd="0" destOrd="0" parTransId="{E29ABFB9-14E0-4AEE-8982-8052CF85BDED}" sibTransId="{0E4FA477-8B7C-4AA9-B150-1DE539A680DD}"/>
    <dgm:cxn modelId="{C3DB21D1-472B-488C-A5A8-43D512E38374}" srcId="{2DD7A802-AE74-4D82-BCD5-DE76A2D91D3F}" destId="{15C6461C-39BA-4A79-8F30-6632F8A538F7}" srcOrd="4" destOrd="0" parTransId="{BC48AB16-29B1-4A3B-BF3A-305455357185}" sibTransId="{D476942A-A86B-475A-A86B-1E0011D7359A}"/>
    <dgm:cxn modelId="{6D903F8C-0D7C-44EB-A67E-21B84A450641}" type="presOf" srcId="{FF0F12A2-4B34-4140-A899-3DB19B67E509}" destId="{D0273B7D-B101-4E4C-997E-B6FFFDA24776}" srcOrd="0" destOrd="0" presId="urn:microsoft.com/office/officeart/2016/7/layout/RepeatingBendingProcessNew"/>
    <dgm:cxn modelId="{9399F4AB-096B-46CF-8C6A-D339E27FC349}" type="presOf" srcId="{9A1925C5-C43C-404F-9159-DB77D2DB8AA9}" destId="{0EF6DF6D-DAAE-4834-962D-4DA155DC4601}" srcOrd="1" destOrd="0" presId="urn:microsoft.com/office/officeart/2016/7/layout/RepeatingBendingProcessNew"/>
    <dgm:cxn modelId="{CF76F9CA-EE26-46AE-A976-0A762D56BD24}" type="presOf" srcId="{06D14854-9F07-40BD-82CB-E82B8AE6E3B8}" destId="{3795694D-21B4-468C-B800-3DA1BC57AFB0}" srcOrd="0" destOrd="0" presId="urn:microsoft.com/office/officeart/2016/7/layout/RepeatingBendingProcessNew"/>
    <dgm:cxn modelId="{823253AE-BC7C-442D-BED9-C016BFF0C578}" type="presOf" srcId="{D476942A-A86B-475A-A86B-1E0011D7359A}" destId="{6C29AEE7-2AF1-4C11-ACA0-C88EB8848B1D}" srcOrd="1" destOrd="0" presId="urn:microsoft.com/office/officeart/2016/7/layout/RepeatingBendingProcessNew"/>
    <dgm:cxn modelId="{9BE1156F-4A34-4DA4-B4A7-C40F9F514FE0}" type="presOf" srcId="{78FD8CCE-B25B-459F-B959-670A80E05CD6}" destId="{BA3210CB-F0CA-47F8-8BDB-33CB648A9071}" srcOrd="0" destOrd="0" presId="urn:microsoft.com/office/officeart/2016/7/layout/RepeatingBendingProcessNew"/>
    <dgm:cxn modelId="{EBD8E020-DFF6-4BE5-A50D-216E42D80A17}" type="presOf" srcId="{06D14854-9F07-40BD-82CB-E82B8AE6E3B8}" destId="{2DCC9903-5D60-40B2-B777-FF67CDF03C8E}" srcOrd="1" destOrd="0" presId="urn:microsoft.com/office/officeart/2016/7/layout/RepeatingBendingProcessNew"/>
    <dgm:cxn modelId="{603ED54A-08EC-430F-B685-A96AEDF07658}" type="presOf" srcId="{15C6461C-39BA-4A79-8F30-6632F8A538F7}" destId="{BAFA6223-6CC3-4E0C-9719-BA69E0A25823}" srcOrd="0" destOrd="0" presId="urn:microsoft.com/office/officeart/2016/7/layout/RepeatingBendingProcessNew"/>
    <dgm:cxn modelId="{A84525EB-6E40-47AE-A1AF-A0FD9962685B}" type="presOf" srcId="{4271D106-1D2C-4C61-9D5B-B64D70FDBF37}" destId="{68F76CC9-062C-4F26-99AE-90302844F406}" srcOrd="0" destOrd="0" presId="urn:microsoft.com/office/officeart/2016/7/layout/RepeatingBendingProcessNew"/>
    <dgm:cxn modelId="{229182F9-70FC-449A-88D1-FC6A4CCA5F91}" type="presOf" srcId="{102EB29E-13C9-4EC4-A85C-4196669ABE8F}" destId="{6407F0CC-9664-42F1-9AAA-E24B039C22A8}" srcOrd="0" destOrd="0" presId="urn:microsoft.com/office/officeart/2016/7/layout/RepeatingBendingProcessNew"/>
    <dgm:cxn modelId="{E2DB625E-5D32-42CE-8BFE-C4F5C24E2240}" srcId="{2DD7A802-AE74-4D82-BCD5-DE76A2D91D3F}" destId="{4271D106-1D2C-4C61-9D5B-B64D70FDBF37}" srcOrd="3" destOrd="0" parTransId="{B7B4FCBB-0726-4C48-A43B-EDD642394E92}" sibTransId="{9A1925C5-C43C-404F-9159-DB77D2DB8AA9}"/>
    <dgm:cxn modelId="{8CE5DD2A-0785-4E11-9B0D-E9910CD8AE9F}" type="presOf" srcId="{2DD7A802-AE74-4D82-BCD5-DE76A2D91D3F}" destId="{5C664044-E8C4-42BF-9647-E384185BF4D0}" srcOrd="0" destOrd="0" presId="urn:microsoft.com/office/officeart/2016/7/layout/RepeatingBendingProcessNew"/>
    <dgm:cxn modelId="{9DFF3CB6-8933-40EE-8441-2EB0B93E7902}" type="presOf" srcId="{5C6FE49C-7E13-47B3-A45C-4C90E1522C97}" destId="{887D5C00-19C5-4D32-8B56-3D7BF1CFEC85}" srcOrd="0" destOrd="0" presId="urn:microsoft.com/office/officeart/2016/7/layout/RepeatingBendingProcessNew"/>
    <dgm:cxn modelId="{F944C5B2-36FB-4C4D-89B9-4EB67716432F}" srcId="{2DD7A802-AE74-4D82-BCD5-DE76A2D91D3F}" destId="{AC6E84CD-9CBD-4F59-80CD-3327251806D7}" srcOrd="1" destOrd="0" parTransId="{66AB1816-A07D-4DC5-A106-CA6A5ADCC636}" sibTransId="{06D14854-9F07-40BD-82CB-E82B8AE6E3B8}"/>
    <dgm:cxn modelId="{90E5B378-D61A-41BC-B1B6-97E4C6EF9952}" type="presParOf" srcId="{5C664044-E8C4-42BF-9647-E384185BF4D0}" destId="{6407F0CC-9664-42F1-9AAA-E24B039C22A8}" srcOrd="0" destOrd="0" presId="urn:microsoft.com/office/officeart/2016/7/layout/RepeatingBendingProcessNew"/>
    <dgm:cxn modelId="{21DFA53C-70F3-4411-A5DF-1DAB71B357CC}" type="presParOf" srcId="{5C664044-E8C4-42BF-9647-E384185BF4D0}" destId="{8FCC26CE-D3B7-4B45-B83A-5AB2E4F82EF4}" srcOrd="1" destOrd="0" presId="urn:microsoft.com/office/officeart/2016/7/layout/RepeatingBendingProcessNew"/>
    <dgm:cxn modelId="{87F15119-AC7F-4190-B495-1FFB4820BD9F}" type="presParOf" srcId="{8FCC26CE-D3B7-4B45-B83A-5AB2E4F82EF4}" destId="{FD026066-6A27-410C-BF67-F8AE1C535F86}" srcOrd="0" destOrd="0" presId="urn:microsoft.com/office/officeart/2016/7/layout/RepeatingBendingProcessNew"/>
    <dgm:cxn modelId="{1BE3A093-3356-4D9D-A3D4-52DA4A73E629}" type="presParOf" srcId="{5C664044-E8C4-42BF-9647-E384185BF4D0}" destId="{335D83F6-6392-4D6B-9B39-2CF47296A145}" srcOrd="2" destOrd="0" presId="urn:microsoft.com/office/officeart/2016/7/layout/RepeatingBendingProcessNew"/>
    <dgm:cxn modelId="{EF5287ED-84FA-4112-A1E7-03BF810F65E7}" type="presParOf" srcId="{5C664044-E8C4-42BF-9647-E384185BF4D0}" destId="{3795694D-21B4-468C-B800-3DA1BC57AFB0}" srcOrd="3" destOrd="0" presId="urn:microsoft.com/office/officeart/2016/7/layout/RepeatingBendingProcessNew"/>
    <dgm:cxn modelId="{1908B175-B4E5-4186-925E-FB337C24696C}" type="presParOf" srcId="{3795694D-21B4-468C-B800-3DA1BC57AFB0}" destId="{2DCC9903-5D60-40B2-B777-FF67CDF03C8E}" srcOrd="0" destOrd="0" presId="urn:microsoft.com/office/officeart/2016/7/layout/RepeatingBendingProcessNew"/>
    <dgm:cxn modelId="{8C180273-D72E-40FF-8038-1199777ADD22}" type="presParOf" srcId="{5C664044-E8C4-42BF-9647-E384185BF4D0}" destId="{887D5C00-19C5-4D32-8B56-3D7BF1CFEC85}" srcOrd="4" destOrd="0" presId="urn:microsoft.com/office/officeart/2016/7/layout/RepeatingBendingProcessNew"/>
    <dgm:cxn modelId="{DF03B8C4-5D06-4F5E-BE1E-396C953DB324}" type="presParOf" srcId="{5C664044-E8C4-42BF-9647-E384185BF4D0}" destId="{BA3210CB-F0CA-47F8-8BDB-33CB648A9071}" srcOrd="5" destOrd="0" presId="urn:microsoft.com/office/officeart/2016/7/layout/RepeatingBendingProcessNew"/>
    <dgm:cxn modelId="{F61B9755-4144-4E1A-98F3-9221E1ECFC28}" type="presParOf" srcId="{BA3210CB-F0CA-47F8-8BDB-33CB648A9071}" destId="{49F565B9-CA67-4BE6-8D75-9B9CE0E691A9}" srcOrd="0" destOrd="0" presId="urn:microsoft.com/office/officeart/2016/7/layout/RepeatingBendingProcessNew"/>
    <dgm:cxn modelId="{B1020252-C569-4F76-9287-6A6E1CE87E3A}" type="presParOf" srcId="{5C664044-E8C4-42BF-9647-E384185BF4D0}" destId="{68F76CC9-062C-4F26-99AE-90302844F406}" srcOrd="6" destOrd="0" presId="urn:microsoft.com/office/officeart/2016/7/layout/RepeatingBendingProcessNew"/>
    <dgm:cxn modelId="{E202A6CA-90A3-4FBF-91F6-5DAE8D0AA690}" type="presParOf" srcId="{5C664044-E8C4-42BF-9647-E384185BF4D0}" destId="{6A5DAC02-FE5C-472C-9059-7A17040F3464}" srcOrd="7" destOrd="0" presId="urn:microsoft.com/office/officeart/2016/7/layout/RepeatingBendingProcessNew"/>
    <dgm:cxn modelId="{53E22CBA-F9D0-4C69-8072-77CCC84EB809}" type="presParOf" srcId="{6A5DAC02-FE5C-472C-9059-7A17040F3464}" destId="{0EF6DF6D-DAAE-4834-962D-4DA155DC4601}" srcOrd="0" destOrd="0" presId="urn:microsoft.com/office/officeart/2016/7/layout/RepeatingBendingProcessNew"/>
    <dgm:cxn modelId="{F70B8E82-06D0-481D-9D72-C8BB47E3CB67}" type="presParOf" srcId="{5C664044-E8C4-42BF-9647-E384185BF4D0}" destId="{BAFA6223-6CC3-4E0C-9719-BA69E0A25823}" srcOrd="8" destOrd="0" presId="urn:microsoft.com/office/officeart/2016/7/layout/RepeatingBendingProcessNew"/>
    <dgm:cxn modelId="{6324292C-523D-41FC-88D2-7CA636B3B990}" type="presParOf" srcId="{5C664044-E8C4-42BF-9647-E384185BF4D0}" destId="{801E64D6-1E75-4E79-875D-2684D4104E53}" srcOrd="9" destOrd="0" presId="urn:microsoft.com/office/officeart/2016/7/layout/RepeatingBendingProcessNew"/>
    <dgm:cxn modelId="{DBEBCEF0-686A-4AD7-AA9C-64964F993677}" type="presParOf" srcId="{801E64D6-1E75-4E79-875D-2684D4104E53}" destId="{6C29AEE7-2AF1-4C11-ACA0-C88EB8848B1D}" srcOrd="0" destOrd="0" presId="urn:microsoft.com/office/officeart/2016/7/layout/RepeatingBendingProcessNew"/>
    <dgm:cxn modelId="{95ABE9B3-830C-487C-B4AC-962C71DB3364}" type="presParOf" srcId="{5C664044-E8C4-42BF-9647-E384185BF4D0}" destId="{D0273B7D-B101-4E4C-997E-B6FFFDA24776}" srcOrd="10"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48F94D1-7396-481C-8EDA-184B1EB4433A}" type="doc">
      <dgm:prSet loTypeId="urn:microsoft.com/office/officeart/2005/8/layout/hChevron3" loCatId="process" qsTypeId="urn:microsoft.com/office/officeart/2005/8/quickstyle/simple2" qsCatId="simple" csTypeId="urn:microsoft.com/office/officeart/2005/8/colors/colorful1" csCatId="colorful" phldr="1"/>
      <dgm:spPr/>
      <dgm:t>
        <a:bodyPr/>
        <a:lstStyle/>
        <a:p>
          <a:endParaRPr lang="en-US"/>
        </a:p>
      </dgm:t>
    </dgm:pt>
    <dgm:pt modelId="{E2C5DC51-245C-4FA8-A06A-FBE91C3A902F}">
      <dgm:prSet/>
      <dgm:spPr/>
      <dgm:t>
        <a:bodyPr/>
        <a:lstStyle/>
        <a:p>
          <a:r>
            <a:rPr lang="en-GB"/>
            <a:t>Four </a:t>
          </a:r>
          <a:r>
            <a:rPr lang="en-GB" b="1"/>
            <a:t>principles</a:t>
          </a:r>
          <a:r>
            <a:rPr lang="en-GB"/>
            <a:t> for working with parents:</a:t>
          </a:r>
          <a:endParaRPr lang="en-US"/>
        </a:p>
      </dgm:t>
    </dgm:pt>
    <dgm:pt modelId="{CF615DA2-294C-4579-9051-15F33BD73DDA}" type="parTrans" cxnId="{7414B439-B2C0-4DDE-AB50-04100952AE16}">
      <dgm:prSet/>
      <dgm:spPr/>
      <dgm:t>
        <a:bodyPr/>
        <a:lstStyle/>
        <a:p>
          <a:endParaRPr lang="en-US"/>
        </a:p>
      </dgm:t>
    </dgm:pt>
    <dgm:pt modelId="{C9C6F4F3-89A2-400A-B0C5-9B29463A4576}" type="sibTrans" cxnId="{7414B439-B2C0-4DDE-AB50-04100952AE16}">
      <dgm:prSet/>
      <dgm:spPr/>
      <dgm:t>
        <a:bodyPr/>
        <a:lstStyle/>
        <a:p>
          <a:endParaRPr lang="en-US"/>
        </a:p>
      </dgm:t>
    </dgm:pt>
    <dgm:pt modelId="{88B01584-DA98-46D4-9E09-AD436FBAF430}">
      <dgm:prSet/>
      <dgm:spPr/>
      <dgm:t>
        <a:bodyPr/>
        <a:lstStyle/>
        <a:p>
          <a:r>
            <a:rPr lang="en-GB"/>
            <a:t>Effective partnership working with parents and carers happens when practitioners build positive, trusting and co-operative relationships. </a:t>
          </a:r>
          <a:endParaRPr lang="en-US"/>
        </a:p>
      </dgm:t>
    </dgm:pt>
    <dgm:pt modelId="{3D07CAA4-E660-4B4C-9C24-CABC45B12D2C}" type="parTrans" cxnId="{4BB9113E-7A81-4526-8FB7-92E28F87BE23}">
      <dgm:prSet/>
      <dgm:spPr/>
      <dgm:t>
        <a:bodyPr/>
        <a:lstStyle/>
        <a:p>
          <a:endParaRPr lang="en-US"/>
        </a:p>
      </dgm:t>
    </dgm:pt>
    <dgm:pt modelId="{68150741-87F4-48F7-AD7E-43659F5B687D}" type="sibTrans" cxnId="{4BB9113E-7A81-4526-8FB7-92E28F87BE23}">
      <dgm:prSet/>
      <dgm:spPr/>
      <dgm:t>
        <a:bodyPr/>
        <a:lstStyle/>
        <a:p>
          <a:endParaRPr lang="en-US"/>
        </a:p>
      </dgm:t>
    </dgm:pt>
    <dgm:pt modelId="{6008EEAC-CBB4-467E-9469-91478A3AEF2D}">
      <dgm:prSet/>
      <dgm:spPr/>
      <dgm:t>
        <a:bodyPr/>
        <a:lstStyle/>
        <a:p>
          <a:r>
            <a:rPr lang="en-GB"/>
            <a:t>Language should be respectful, clear and not punitive. </a:t>
          </a:r>
          <a:endParaRPr lang="en-US"/>
        </a:p>
      </dgm:t>
    </dgm:pt>
    <dgm:pt modelId="{5281F561-5F24-4292-9CD2-00632829D1F8}" type="parTrans" cxnId="{0C37E40A-A194-4157-96CB-0AB05B6A2C66}">
      <dgm:prSet/>
      <dgm:spPr/>
      <dgm:t>
        <a:bodyPr/>
        <a:lstStyle/>
        <a:p>
          <a:endParaRPr lang="en-US"/>
        </a:p>
      </dgm:t>
    </dgm:pt>
    <dgm:pt modelId="{6D2E60AB-2165-48A4-9469-AF285ACEBEC7}" type="sibTrans" cxnId="{0C37E40A-A194-4157-96CB-0AB05B6A2C66}">
      <dgm:prSet/>
      <dgm:spPr/>
      <dgm:t>
        <a:bodyPr/>
        <a:lstStyle/>
        <a:p>
          <a:endParaRPr lang="en-US"/>
        </a:p>
      </dgm:t>
    </dgm:pt>
    <dgm:pt modelId="{DEF3FD7E-E7CB-496C-BFED-ED22B83F0874}">
      <dgm:prSet/>
      <dgm:spPr/>
      <dgm:t>
        <a:bodyPr/>
        <a:lstStyle/>
        <a:p>
          <a:r>
            <a:rPr lang="en-GB"/>
            <a:t>Practitioners enable parents and carers to participate in decision-making. </a:t>
          </a:r>
          <a:endParaRPr lang="en-US"/>
        </a:p>
      </dgm:t>
    </dgm:pt>
    <dgm:pt modelId="{70008541-5337-4A06-AE2C-2EE2718B0A21}" type="parTrans" cxnId="{7BA51397-B37F-4EA7-ABC9-5E0EEF2BD5AB}">
      <dgm:prSet/>
      <dgm:spPr/>
      <dgm:t>
        <a:bodyPr/>
        <a:lstStyle/>
        <a:p>
          <a:endParaRPr lang="en-US"/>
        </a:p>
      </dgm:t>
    </dgm:pt>
    <dgm:pt modelId="{90B68CE4-9BB5-41E0-93D1-96D381D158F6}" type="sibTrans" cxnId="{7BA51397-B37F-4EA7-ABC9-5E0EEF2BD5AB}">
      <dgm:prSet/>
      <dgm:spPr/>
      <dgm:t>
        <a:bodyPr/>
        <a:lstStyle/>
        <a:p>
          <a:endParaRPr lang="en-US"/>
        </a:p>
      </dgm:t>
    </dgm:pt>
    <dgm:pt modelId="{F964DEB6-B6FA-46D0-8187-B12AAE4C3134}">
      <dgm:prSet/>
      <dgm:spPr/>
      <dgm:t>
        <a:bodyPr/>
        <a:lstStyle/>
        <a:p>
          <a:r>
            <a:rPr lang="en-GB"/>
            <a:t>Practitioners involve parents, families and local communities in designing processes that affect them.</a:t>
          </a:r>
          <a:endParaRPr lang="en-US"/>
        </a:p>
      </dgm:t>
    </dgm:pt>
    <dgm:pt modelId="{F36AA88B-4007-4463-9DC3-67FDB61D3C23}" type="parTrans" cxnId="{408355A3-B247-4A34-B468-2D590353D5C5}">
      <dgm:prSet/>
      <dgm:spPr/>
      <dgm:t>
        <a:bodyPr/>
        <a:lstStyle/>
        <a:p>
          <a:endParaRPr lang="en-US"/>
        </a:p>
      </dgm:t>
    </dgm:pt>
    <dgm:pt modelId="{A8FBC3FF-2649-49C2-B7E9-9706589F8699}" type="sibTrans" cxnId="{408355A3-B247-4A34-B468-2D590353D5C5}">
      <dgm:prSet/>
      <dgm:spPr/>
      <dgm:t>
        <a:bodyPr/>
        <a:lstStyle/>
        <a:p>
          <a:endParaRPr lang="en-US"/>
        </a:p>
      </dgm:t>
    </dgm:pt>
    <dgm:pt modelId="{D915AC14-3EBC-4EC3-9FFB-55D2C95017BA}">
      <dgm:prSet/>
      <dgm:spPr/>
      <dgm:t>
        <a:bodyPr/>
        <a:lstStyle/>
        <a:p>
          <a:r>
            <a:rPr lang="en-GB"/>
            <a:t>Introduces </a:t>
          </a:r>
          <a:r>
            <a:rPr lang="en-GB" b="1"/>
            <a:t>national minimum standards </a:t>
          </a:r>
          <a:r>
            <a:rPr lang="en-GB"/>
            <a:t>for multi-agency child protection practice</a:t>
          </a:r>
          <a:endParaRPr lang="en-US"/>
        </a:p>
      </dgm:t>
    </dgm:pt>
    <dgm:pt modelId="{41FA29A8-C7DC-41CF-955E-5DAEEADDE4EA}" type="parTrans" cxnId="{1365595E-BF05-429C-8AF6-6B3C2CD312E4}">
      <dgm:prSet/>
      <dgm:spPr/>
      <dgm:t>
        <a:bodyPr/>
        <a:lstStyle/>
        <a:p>
          <a:endParaRPr lang="en-US"/>
        </a:p>
      </dgm:t>
    </dgm:pt>
    <dgm:pt modelId="{EE5CD00F-2745-450A-B578-67B89F755C39}" type="sibTrans" cxnId="{1365595E-BF05-429C-8AF6-6B3C2CD312E4}">
      <dgm:prSet/>
      <dgm:spPr/>
      <dgm:t>
        <a:bodyPr/>
        <a:lstStyle/>
        <a:p>
          <a:endParaRPr lang="en-US"/>
        </a:p>
      </dgm:t>
    </dgm:pt>
    <dgm:pt modelId="{5E52B887-FE15-4322-98B8-2AD1BAEB04C9}">
      <dgm:prSet/>
      <dgm:spPr/>
      <dgm:t>
        <a:bodyPr/>
        <a:lstStyle/>
        <a:p>
          <a:r>
            <a:rPr lang="en-GB"/>
            <a:t>Strengthens </a:t>
          </a:r>
          <a:r>
            <a:rPr lang="en-GB" b="1"/>
            <a:t>multi-agency working </a:t>
          </a:r>
          <a:r>
            <a:rPr lang="en-GB"/>
            <a:t>– increased expectations and greater collaboration</a:t>
          </a:r>
          <a:endParaRPr lang="en-US"/>
        </a:p>
      </dgm:t>
    </dgm:pt>
    <dgm:pt modelId="{F9A48713-1E76-4F2E-8485-B5941E0C7E01}" type="parTrans" cxnId="{08EE1D1D-1C52-42C8-A71B-D49A59B9BD5B}">
      <dgm:prSet/>
      <dgm:spPr/>
      <dgm:t>
        <a:bodyPr/>
        <a:lstStyle/>
        <a:p>
          <a:endParaRPr lang="en-US"/>
        </a:p>
      </dgm:t>
    </dgm:pt>
    <dgm:pt modelId="{117390CC-700B-47F3-AB06-FB0B9DB18C2B}" type="sibTrans" cxnId="{08EE1D1D-1C52-42C8-A71B-D49A59B9BD5B}">
      <dgm:prSet/>
      <dgm:spPr/>
      <dgm:t>
        <a:bodyPr/>
        <a:lstStyle/>
        <a:p>
          <a:endParaRPr lang="en-US"/>
        </a:p>
      </dgm:t>
    </dgm:pt>
    <dgm:pt modelId="{4E3B8595-50D5-427E-B1FF-35FC9BA272BB}" type="pres">
      <dgm:prSet presAssocID="{548F94D1-7396-481C-8EDA-184B1EB4433A}" presName="Name0" presStyleCnt="0">
        <dgm:presLayoutVars>
          <dgm:dir/>
          <dgm:resizeHandles val="exact"/>
        </dgm:presLayoutVars>
      </dgm:prSet>
      <dgm:spPr/>
      <dgm:t>
        <a:bodyPr/>
        <a:lstStyle/>
        <a:p>
          <a:endParaRPr lang="en-US"/>
        </a:p>
      </dgm:t>
    </dgm:pt>
    <dgm:pt modelId="{ED35C720-57BE-450B-A37C-C3AC5E9C57FC}" type="pres">
      <dgm:prSet presAssocID="{E2C5DC51-245C-4FA8-A06A-FBE91C3A902F}" presName="parAndChTx" presStyleLbl="node1" presStyleIdx="0" presStyleCnt="3">
        <dgm:presLayoutVars>
          <dgm:bulletEnabled val="1"/>
        </dgm:presLayoutVars>
      </dgm:prSet>
      <dgm:spPr/>
      <dgm:t>
        <a:bodyPr/>
        <a:lstStyle/>
        <a:p>
          <a:endParaRPr lang="en-US"/>
        </a:p>
      </dgm:t>
    </dgm:pt>
    <dgm:pt modelId="{66D71F06-9B97-4EF2-86FB-5861217C7564}" type="pres">
      <dgm:prSet presAssocID="{C9C6F4F3-89A2-400A-B0C5-9B29463A4576}" presName="parAndChSpace" presStyleCnt="0"/>
      <dgm:spPr/>
    </dgm:pt>
    <dgm:pt modelId="{D481F737-2224-46C6-A759-91BB00C0D68B}" type="pres">
      <dgm:prSet presAssocID="{D915AC14-3EBC-4EC3-9FFB-55D2C95017BA}" presName="parAndChTx" presStyleLbl="node1" presStyleIdx="1" presStyleCnt="3">
        <dgm:presLayoutVars>
          <dgm:bulletEnabled val="1"/>
        </dgm:presLayoutVars>
      </dgm:prSet>
      <dgm:spPr/>
      <dgm:t>
        <a:bodyPr/>
        <a:lstStyle/>
        <a:p>
          <a:endParaRPr lang="en-US"/>
        </a:p>
      </dgm:t>
    </dgm:pt>
    <dgm:pt modelId="{C441FAF6-B1F5-40F7-8B44-8001413EB97C}" type="pres">
      <dgm:prSet presAssocID="{EE5CD00F-2745-450A-B578-67B89F755C39}" presName="parAndChSpace" presStyleCnt="0"/>
      <dgm:spPr/>
    </dgm:pt>
    <dgm:pt modelId="{10419E41-B71A-47C7-87B5-7007599107C7}" type="pres">
      <dgm:prSet presAssocID="{5E52B887-FE15-4322-98B8-2AD1BAEB04C9}" presName="parAndChTx" presStyleLbl="node1" presStyleIdx="2" presStyleCnt="3">
        <dgm:presLayoutVars>
          <dgm:bulletEnabled val="1"/>
        </dgm:presLayoutVars>
      </dgm:prSet>
      <dgm:spPr/>
      <dgm:t>
        <a:bodyPr/>
        <a:lstStyle/>
        <a:p>
          <a:endParaRPr lang="en-US"/>
        </a:p>
      </dgm:t>
    </dgm:pt>
  </dgm:ptLst>
  <dgm:cxnLst>
    <dgm:cxn modelId="{7BA51397-B37F-4EA7-ABC9-5E0EEF2BD5AB}" srcId="{E2C5DC51-245C-4FA8-A06A-FBE91C3A902F}" destId="{DEF3FD7E-E7CB-496C-BFED-ED22B83F0874}" srcOrd="2" destOrd="0" parTransId="{70008541-5337-4A06-AE2C-2EE2718B0A21}" sibTransId="{90B68CE4-9BB5-41E0-93D1-96D381D158F6}"/>
    <dgm:cxn modelId="{408355A3-B247-4A34-B468-2D590353D5C5}" srcId="{E2C5DC51-245C-4FA8-A06A-FBE91C3A902F}" destId="{F964DEB6-B6FA-46D0-8187-B12AAE4C3134}" srcOrd="3" destOrd="0" parTransId="{F36AA88B-4007-4463-9DC3-67FDB61D3C23}" sibTransId="{A8FBC3FF-2649-49C2-B7E9-9706589F8699}"/>
    <dgm:cxn modelId="{C1A67B59-8C15-4951-8CC2-0A56BCB6BF7E}" type="presOf" srcId="{E2C5DC51-245C-4FA8-A06A-FBE91C3A902F}" destId="{ED35C720-57BE-450B-A37C-C3AC5E9C57FC}" srcOrd="0" destOrd="0" presId="urn:microsoft.com/office/officeart/2005/8/layout/hChevron3"/>
    <dgm:cxn modelId="{1365595E-BF05-429C-8AF6-6B3C2CD312E4}" srcId="{548F94D1-7396-481C-8EDA-184B1EB4433A}" destId="{D915AC14-3EBC-4EC3-9FFB-55D2C95017BA}" srcOrd="1" destOrd="0" parTransId="{41FA29A8-C7DC-41CF-955E-5DAEEADDE4EA}" sibTransId="{EE5CD00F-2745-450A-B578-67B89F755C39}"/>
    <dgm:cxn modelId="{43A3038F-B87E-47DF-BB7C-2A688806AF4B}" type="presOf" srcId="{88B01584-DA98-46D4-9E09-AD436FBAF430}" destId="{ED35C720-57BE-450B-A37C-C3AC5E9C57FC}" srcOrd="0" destOrd="1" presId="urn:microsoft.com/office/officeart/2005/8/layout/hChevron3"/>
    <dgm:cxn modelId="{7414B439-B2C0-4DDE-AB50-04100952AE16}" srcId="{548F94D1-7396-481C-8EDA-184B1EB4433A}" destId="{E2C5DC51-245C-4FA8-A06A-FBE91C3A902F}" srcOrd="0" destOrd="0" parTransId="{CF615DA2-294C-4579-9051-15F33BD73DDA}" sibTransId="{C9C6F4F3-89A2-400A-B0C5-9B29463A4576}"/>
    <dgm:cxn modelId="{EB8B2637-DCAA-44AB-B732-F907A2929323}" type="presOf" srcId="{DEF3FD7E-E7CB-496C-BFED-ED22B83F0874}" destId="{ED35C720-57BE-450B-A37C-C3AC5E9C57FC}" srcOrd="0" destOrd="3" presId="urn:microsoft.com/office/officeart/2005/8/layout/hChevron3"/>
    <dgm:cxn modelId="{E9FE093F-C431-46F3-9B62-205A5202F94C}" type="presOf" srcId="{F964DEB6-B6FA-46D0-8187-B12AAE4C3134}" destId="{ED35C720-57BE-450B-A37C-C3AC5E9C57FC}" srcOrd="0" destOrd="4" presId="urn:microsoft.com/office/officeart/2005/8/layout/hChevron3"/>
    <dgm:cxn modelId="{C8860C56-3F93-40A2-8726-CF1EF5C410BD}" type="presOf" srcId="{5E52B887-FE15-4322-98B8-2AD1BAEB04C9}" destId="{10419E41-B71A-47C7-87B5-7007599107C7}" srcOrd="0" destOrd="0" presId="urn:microsoft.com/office/officeart/2005/8/layout/hChevron3"/>
    <dgm:cxn modelId="{4BB9113E-7A81-4526-8FB7-92E28F87BE23}" srcId="{E2C5DC51-245C-4FA8-A06A-FBE91C3A902F}" destId="{88B01584-DA98-46D4-9E09-AD436FBAF430}" srcOrd="0" destOrd="0" parTransId="{3D07CAA4-E660-4B4C-9C24-CABC45B12D2C}" sibTransId="{68150741-87F4-48F7-AD7E-43659F5B687D}"/>
    <dgm:cxn modelId="{6E1CA89F-34F2-4F02-8724-8536ED69DD64}" type="presOf" srcId="{6008EEAC-CBB4-467E-9469-91478A3AEF2D}" destId="{ED35C720-57BE-450B-A37C-C3AC5E9C57FC}" srcOrd="0" destOrd="2" presId="urn:microsoft.com/office/officeart/2005/8/layout/hChevron3"/>
    <dgm:cxn modelId="{CC7AC4DB-C923-470F-8F76-7439C12809C1}" type="presOf" srcId="{D915AC14-3EBC-4EC3-9FFB-55D2C95017BA}" destId="{D481F737-2224-46C6-A759-91BB00C0D68B}" srcOrd="0" destOrd="0" presId="urn:microsoft.com/office/officeart/2005/8/layout/hChevron3"/>
    <dgm:cxn modelId="{08EE1D1D-1C52-42C8-A71B-D49A59B9BD5B}" srcId="{548F94D1-7396-481C-8EDA-184B1EB4433A}" destId="{5E52B887-FE15-4322-98B8-2AD1BAEB04C9}" srcOrd="2" destOrd="0" parTransId="{F9A48713-1E76-4F2E-8485-B5941E0C7E01}" sibTransId="{117390CC-700B-47F3-AB06-FB0B9DB18C2B}"/>
    <dgm:cxn modelId="{0C37E40A-A194-4157-96CB-0AB05B6A2C66}" srcId="{E2C5DC51-245C-4FA8-A06A-FBE91C3A902F}" destId="{6008EEAC-CBB4-467E-9469-91478A3AEF2D}" srcOrd="1" destOrd="0" parTransId="{5281F561-5F24-4292-9CD2-00632829D1F8}" sibTransId="{6D2E60AB-2165-48A4-9469-AF285ACEBEC7}"/>
    <dgm:cxn modelId="{0B98D849-EA0A-4116-B3E6-24A25615EF82}" type="presOf" srcId="{548F94D1-7396-481C-8EDA-184B1EB4433A}" destId="{4E3B8595-50D5-427E-B1FF-35FC9BA272BB}" srcOrd="0" destOrd="0" presId="urn:microsoft.com/office/officeart/2005/8/layout/hChevron3"/>
    <dgm:cxn modelId="{36AF21D5-6C14-4477-974F-22402ADB5B62}" type="presParOf" srcId="{4E3B8595-50D5-427E-B1FF-35FC9BA272BB}" destId="{ED35C720-57BE-450B-A37C-C3AC5E9C57FC}" srcOrd="0" destOrd="0" presId="urn:microsoft.com/office/officeart/2005/8/layout/hChevron3"/>
    <dgm:cxn modelId="{DF235727-3345-4565-9452-AA4B65264EA6}" type="presParOf" srcId="{4E3B8595-50D5-427E-B1FF-35FC9BA272BB}" destId="{66D71F06-9B97-4EF2-86FB-5861217C7564}" srcOrd="1" destOrd="0" presId="urn:microsoft.com/office/officeart/2005/8/layout/hChevron3"/>
    <dgm:cxn modelId="{D3016950-0D27-4AB5-AE99-59345F96DB9F}" type="presParOf" srcId="{4E3B8595-50D5-427E-B1FF-35FC9BA272BB}" destId="{D481F737-2224-46C6-A759-91BB00C0D68B}" srcOrd="2" destOrd="0" presId="urn:microsoft.com/office/officeart/2005/8/layout/hChevron3"/>
    <dgm:cxn modelId="{3F185ACA-C656-4F61-A18C-822AD3961CE5}" type="presParOf" srcId="{4E3B8595-50D5-427E-B1FF-35FC9BA272BB}" destId="{C441FAF6-B1F5-40F7-8B44-8001413EB97C}" srcOrd="3" destOrd="0" presId="urn:microsoft.com/office/officeart/2005/8/layout/hChevron3"/>
    <dgm:cxn modelId="{5F0AFD7C-B2C7-4CB5-B36C-6D40E1F37BAA}" type="presParOf" srcId="{4E3B8595-50D5-427E-B1FF-35FC9BA272BB}" destId="{10419E41-B71A-47C7-87B5-7007599107C7}"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C4035B-05B1-4D18-86A5-F7C57023393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B7F7F22-FCA5-4526-97D1-F8067BC8B119}">
      <dgm:prSet/>
      <dgm:spPr/>
      <dgm:t>
        <a:bodyPr/>
        <a:lstStyle/>
        <a:p>
          <a:r>
            <a:rPr lang="en-US" dirty="0" smtClean="0"/>
            <a:t>Chat</a:t>
          </a:r>
          <a:r>
            <a:rPr lang="en-US" baseline="0" dirty="0" smtClean="0"/>
            <a:t> box activity</a:t>
          </a:r>
          <a:endParaRPr lang="en-US" dirty="0"/>
        </a:p>
      </dgm:t>
    </dgm:pt>
    <dgm:pt modelId="{000A95E2-046B-4286-AB6B-9E1B52DC357C}" type="parTrans" cxnId="{994297D8-B76F-48E6-ABF5-CEAA06087337}">
      <dgm:prSet/>
      <dgm:spPr/>
      <dgm:t>
        <a:bodyPr/>
        <a:lstStyle/>
        <a:p>
          <a:endParaRPr lang="en-US"/>
        </a:p>
      </dgm:t>
    </dgm:pt>
    <dgm:pt modelId="{D20374E9-0A1B-4F24-A90E-A59BC2D22790}" type="sibTrans" cxnId="{994297D8-B76F-48E6-ABF5-CEAA06087337}">
      <dgm:prSet/>
      <dgm:spPr/>
      <dgm:t>
        <a:bodyPr/>
        <a:lstStyle/>
        <a:p>
          <a:endParaRPr lang="en-US"/>
        </a:p>
      </dgm:t>
    </dgm:pt>
    <dgm:pt modelId="{4E9C324D-57AF-4CBA-B0B2-DD73C74BF98C}">
      <dgm:prSet/>
      <dgm:spPr/>
      <dgm:t>
        <a:bodyPr/>
        <a:lstStyle/>
        <a:p>
          <a:r>
            <a:rPr lang="en-US" dirty="0"/>
            <a:t>What do you think are the reasons for the increases in CP Plans and children becoming looked after? </a:t>
          </a:r>
        </a:p>
      </dgm:t>
    </dgm:pt>
    <dgm:pt modelId="{00635D10-90E9-4930-A479-3E5ADCD36A2C}" type="parTrans" cxnId="{E95BCE66-2A1D-446F-A6DD-FD9B7844598D}">
      <dgm:prSet/>
      <dgm:spPr/>
      <dgm:t>
        <a:bodyPr/>
        <a:lstStyle/>
        <a:p>
          <a:endParaRPr lang="en-US"/>
        </a:p>
      </dgm:t>
    </dgm:pt>
    <dgm:pt modelId="{0B4D31E5-F07A-4CF8-8E10-F7AE62D3E916}" type="sibTrans" cxnId="{E95BCE66-2A1D-446F-A6DD-FD9B7844598D}">
      <dgm:prSet/>
      <dgm:spPr/>
      <dgm:t>
        <a:bodyPr/>
        <a:lstStyle/>
        <a:p>
          <a:endParaRPr lang="en-US"/>
        </a:p>
      </dgm:t>
    </dgm:pt>
    <dgm:pt modelId="{69E8A14D-53E2-4E02-94E3-30AB092511C9}" type="pres">
      <dgm:prSet presAssocID="{6AC4035B-05B1-4D18-86A5-F7C570233936}" presName="vert0" presStyleCnt="0">
        <dgm:presLayoutVars>
          <dgm:dir/>
          <dgm:animOne val="branch"/>
          <dgm:animLvl val="lvl"/>
        </dgm:presLayoutVars>
      </dgm:prSet>
      <dgm:spPr/>
      <dgm:t>
        <a:bodyPr/>
        <a:lstStyle/>
        <a:p>
          <a:endParaRPr lang="en-US"/>
        </a:p>
      </dgm:t>
    </dgm:pt>
    <dgm:pt modelId="{2355CFF0-19A8-4AE6-8750-ED034DEEB238}" type="pres">
      <dgm:prSet presAssocID="{EB7F7F22-FCA5-4526-97D1-F8067BC8B119}" presName="thickLine" presStyleLbl="alignNode1" presStyleIdx="0" presStyleCnt="2"/>
      <dgm:spPr/>
    </dgm:pt>
    <dgm:pt modelId="{B205C0B2-89C5-4FD3-A541-0E18FEB3AFA1}" type="pres">
      <dgm:prSet presAssocID="{EB7F7F22-FCA5-4526-97D1-F8067BC8B119}" presName="horz1" presStyleCnt="0"/>
      <dgm:spPr/>
    </dgm:pt>
    <dgm:pt modelId="{FD4FC021-3E52-4F8B-B24A-E7EF6122D627}" type="pres">
      <dgm:prSet presAssocID="{EB7F7F22-FCA5-4526-97D1-F8067BC8B119}" presName="tx1" presStyleLbl="revTx" presStyleIdx="0" presStyleCnt="2"/>
      <dgm:spPr/>
      <dgm:t>
        <a:bodyPr/>
        <a:lstStyle/>
        <a:p>
          <a:endParaRPr lang="en-US"/>
        </a:p>
      </dgm:t>
    </dgm:pt>
    <dgm:pt modelId="{29AA65FA-660F-4C6B-94F3-8339CB9E644F}" type="pres">
      <dgm:prSet presAssocID="{EB7F7F22-FCA5-4526-97D1-F8067BC8B119}" presName="vert1" presStyleCnt="0"/>
      <dgm:spPr/>
    </dgm:pt>
    <dgm:pt modelId="{6A011AF2-CD65-4BD7-A9F1-0BD9C5ED7238}" type="pres">
      <dgm:prSet presAssocID="{4E9C324D-57AF-4CBA-B0B2-DD73C74BF98C}" presName="thickLine" presStyleLbl="alignNode1" presStyleIdx="1" presStyleCnt="2"/>
      <dgm:spPr/>
    </dgm:pt>
    <dgm:pt modelId="{3CC84166-5DD1-4389-9492-619893E7DF60}" type="pres">
      <dgm:prSet presAssocID="{4E9C324D-57AF-4CBA-B0B2-DD73C74BF98C}" presName="horz1" presStyleCnt="0"/>
      <dgm:spPr/>
    </dgm:pt>
    <dgm:pt modelId="{71217ED5-2097-4E8F-83CD-0ABBDC479F39}" type="pres">
      <dgm:prSet presAssocID="{4E9C324D-57AF-4CBA-B0B2-DD73C74BF98C}" presName="tx1" presStyleLbl="revTx" presStyleIdx="1" presStyleCnt="2"/>
      <dgm:spPr/>
      <dgm:t>
        <a:bodyPr/>
        <a:lstStyle/>
        <a:p>
          <a:endParaRPr lang="en-US"/>
        </a:p>
      </dgm:t>
    </dgm:pt>
    <dgm:pt modelId="{3617641A-C25F-4B07-8903-7BD4D807B1DB}" type="pres">
      <dgm:prSet presAssocID="{4E9C324D-57AF-4CBA-B0B2-DD73C74BF98C}" presName="vert1" presStyleCnt="0"/>
      <dgm:spPr/>
    </dgm:pt>
  </dgm:ptLst>
  <dgm:cxnLst>
    <dgm:cxn modelId="{E95BCE66-2A1D-446F-A6DD-FD9B7844598D}" srcId="{6AC4035B-05B1-4D18-86A5-F7C570233936}" destId="{4E9C324D-57AF-4CBA-B0B2-DD73C74BF98C}" srcOrd="1" destOrd="0" parTransId="{00635D10-90E9-4930-A479-3E5ADCD36A2C}" sibTransId="{0B4D31E5-F07A-4CF8-8E10-F7AE62D3E916}"/>
    <dgm:cxn modelId="{43CE2808-5605-4513-B52C-CAACE0812DED}" type="presOf" srcId="{6AC4035B-05B1-4D18-86A5-F7C570233936}" destId="{69E8A14D-53E2-4E02-94E3-30AB092511C9}" srcOrd="0" destOrd="0" presId="urn:microsoft.com/office/officeart/2008/layout/LinedList"/>
    <dgm:cxn modelId="{954A55A2-60E9-44A7-B798-3C6BB3D1ED8C}" type="presOf" srcId="{EB7F7F22-FCA5-4526-97D1-F8067BC8B119}" destId="{FD4FC021-3E52-4F8B-B24A-E7EF6122D627}" srcOrd="0" destOrd="0" presId="urn:microsoft.com/office/officeart/2008/layout/LinedList"/>
    <dgm:cxn modelId="{CBE868DF-E2C0-4035-98C1-91BD08B11F66}" type="presOf" srcId="{4E9C324D-57AF-4CBA-B0B2-DD73C74BF98C}" destId="{71217ED5-2097-4E8F-83CD-0ABBDC479F39}" srcOrd="0" destOrd="0" presId="urn:microsoft.com/office/officeart/2008/layout/LinedList"/>
    <dgm:cxn modelId="{994297D8-B76F-48E6-ABF5-CEAA06087337}" srcId="{6AC4035B-05B1-4D18-86A5-F7C570233936}" destId="{EB7F7F22-FCA5-4526-97D1-F8067BC8B119}" srcOrd="0" destOrd="0" parTransId="{000A95E2-046B-4286-AB6B-9E1B52DC357C}" sibTransId="{D20374E9-0A1B-4F24-A90E-A59BC2D22790}"/>
    <dgm:cxn modelId="{F5E4FD39-6448-445C-A0AC-83581279B49D}" type="presParOf" srcId="{69E8A14D-53E2-4E02-94E3-30AB092511C9}" destId="{2355CFF0-19A8-4AE6-8750-ED034DEEB238}" srcOrd="0" destOrd="0" presId="urn:microsoft.com/office/officeart/2008/layout/LinedList"/>
    <dgm:cxn modelId="{93AB6562-94FD-4A1A-AA6F-5BF065087050}" type="presParOf" srcId="{69E8A14D-53E2-4E02-94E3-30AB092511C9}" destId="{B205C0B2-89C5-4FD3-A541-0E18FEB3AFA1}" srcOrd="1" destOrd="0" presId="urn:microsoft.com/office/officeart/2008/layout/LinedList"/>
    <dgm:cxn modelId="{5A90EAC1-51AD-43FC-A32F-5A0C61F7A770}" type="presParOf" srcId="{B205C0B2-89C5-4FD3-A541-0E18FEB3AFA1}" destId="{FD4FC021-3E52-4F8B-B24A-E7EF6122D627}" srcOrd="0" destOrd="0" presId="urn:microsoft.com/office/officeart/2008/layout/LinedList"/>
    <dgm:cxn modelId="{8B15E586-C369-426E-9D40-73307CD0A3E9}" type="presParOf" srcId="{B205C0B2-89C5-4FD3-A541-0E18FEB3AFA1}" destId="{29AA65FA-660F-4C6B-94F3-8339CB9E644F}" srcOrd="1" destOrd="0" presId="urn:microsoft.com/office/officeart/2008/layout/LinedList"/>
    <dgm:cxn modelId="{28ADE0CF-792A-48A2-A9CE-B41E339BEF57}" type="presParOf" srcId="{69E8A14D-53E2-4E02-94E3-30AB092511C9}" destId="{6A011AF2-CD65-4BD7-A9F1-0BD9C5ED7238}" srcOrd="2" destOrd="0" presId="urn:microsoft.com/office/officeart/2008/layout/LinedList"/>
    <dgm:cxn modelId="{40C80379-6753-492B-86A4-C81813EAFD3E}" type="presParOf" srcId="{69E8A14D-53E2-4E02-94E3-30AB092511C9}" destId="{3CC84166-5DD1-4389-9492-619893E7DF60}" srcOrd="3" destOrd="0" presId="urn:microsoft.com/office/officeart/2008/layout/LinedList"/>
    <dgm:cxn modelId="{92670D14-DE6B-468B-B0F7-5454ED6A9E34}" type="presParOf" srcId="{3CC84166-5DD1-4389-9492-619893E7DF60}" destId="{71217ED5-2097-4E8F-83CD-0ABBDC479F39}" srcOrd="0" destOrd="0" presId="urn:microsoft.com/office/officeart/2008/layout/LinedList"/>
    <dgm:cxn modelId="{448EFBF3-A9B1-4F02-90EE-B9B74776F34B}" type="presParOf" srcId="{3CC84166-5DD1-4389-9492-619893E7DF60}" destId="{3617641A-C25F-4B07-8903-7BD4D807B1DB}"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68F099-DD0D-4682-859B-612A41DE5E70}"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A639512D-15C8-4375-BF56-5E111940CADE}">
      <dgm:prSet/>
      <dgm:spPr/>
      <dgm:t>
        <a:bodyPr/>
        <a:lstStyle/>
        <a:p>
          <a:r>
            <a:rPr lang="en-US" dirty="0"/>
            <a:t>Regional rates of children becoming looked after &amp; subject of CP Plan vary hugely</a:t>
          </a:r>
        </a:p>
      </dgm:t>
    </dgm:pt>
    <dgm:pt modelId="{17083155-066C-44B7-8E29-BED780D428A0}" type="parTrans" cxnId="{F448E3BB-B210-45E7-8CA8-A54DAEC3D66F}">
      <dgm:prSet/>
      <dgm:spPr/>
      <dgm:t>
        <a:bodyPr/>
        <a:lstStyle/>
        <a:p>
          <a:endParaRPr lang="en-US"/>
        </a:p>
      </dgm:t>
    </dgm:pt>
    <dgm:pt modelId="{B2F413C3-1C86-4AC6-A7D0-D19A5C1CFF99}" type="sibTrans" cxnId="{F448E3BB-B210-45E7-8CA8-A54DAEC3D66F}">
      <dgm:prSet/>
      <dgm:spPr/>
      <dgm:t>
        <a:bodyPr/>
        <a:lstStyle/>
        <a:p>
          <a:endParaRPr lang="en-US"/>
        </a:p>
      </dgm:t>
    </dgm:pt>
    <dgm:pt modelId="{429C65B6-FACD-476D-A92B-31FD25E86151}">
      <dgm:prSet/>
      <dgm:spPr/>
      <dgm:t>
        <a:bodyPr/>
        <a:lstStyle/>
        <a:p>
          <a:pPr rtl="0"/>
          <a:r>
            <a:rPr lang="en-US" dirty="0"/>
            <a:t>The category of Neglect remains the most common category for CP plans</a:t>
          </a:r>
          <a:r>
            <a:rPr lang="en-US" dirty="0">
              <a:latin typeface="Century Gothic" panose="020B0502020202020204"/>
            </a:rPr>
            <a:t> </a:t>
          </a:r>
          <a:endParaRPr lang="en-US" dirty="0"/>
        </a:p>
      </dgm:t>
    </dgm:pt>
    <dgm:pt modelId="{EACC97A3-6559-4023-A3A1-77E00905D4D0}" type="parTrans" cxnId="{0E1B79AC-C6A9-4DB2-86B1-67B70F3FBC56}">
      <dgm:prSet/>
      <dgm:spPr/>
      <dgm:t>
        <a:bodyPr/>
        <a:lstStyle/>
        <a:p>
          <a:endParaRPr lang="en-US"/>
        </a:p>
      </dgm:t>
    </dgm:pt>
    <dgm:pt modelId="{2DDB0E8B-47D3-4E97-991F-BF27C884F131}" type="sibTrans" cxnId="{0E1B79AC-C6A9-4DB2-86B1-67B70F3FBC56}">
      <dgm:prSet/>
      <dgm:spPr/>
      <dgm:t>
        <a:bodyPr/>
        <a:lstStyle/>
        <a:p>
          <a:endParaRPr lang="en-US"/>
        </a:p>
      </dgm:t>
    </dgm:pt>
    <dgm:pt modelId="{86E3957C-3A49-463E-BD72-E43757C270AA}">
      <dgm:prSet/>
      <dgm:spPr/>
      <dgm:t>
        <a:bodyPr/>
        <a:lstStyle/>
        <a:p>
          <a:pPr rtl="0"/>
          <a:r>
            <a:rPr lang="en-US" dirty="0">
              <a:latin typeface="Century Gothic" panose="020B0502020202020204"/>
            </a:rPr>
            <a:t>Families entering</a:t>
          </a:r>
          <a:r>
            <a:rPr lang="en-US" dirty="0"/>
            <a:t> Court are predominantly neglect and emotional abuse</a:t>
          </a:r>
        </a:p>
      </dgm:t>
    </dgm:pt>
    <dgm:pt modelId="{6C944D0C-D958-4CC7-A2AB-A876F3C8E481}" type="parTrans" cxnId="{F788C58B-DE42-4E46-945F-7C9E37A4D1E2}">
      <dgm:prSet/>
      <dgm:spPr/>
      <dgm:t>
        <a:bodyPr/>
        <a:lstStyle/>
        <a:p>
          <a:endParaRPr lang="en-US"/>
        </a:p>
      </dgm:t>
    </dgm:pt>
    <dgm:pt modelId="{2381D483-6635-4FB3-97B4-170F8C69A11A}" type="sibTrans" cxnId="{F788C58B-DE42-4E46-945F-7C9E37A4D1E2}">
      <dgm:prSet/>
      <dgm:spPr/>
      <dgm:t>
        <a:bodyPr/>
        <a:lstStyle/>
        <a:p>
          <a:endParaRPr lang="en-US"/>
        </a:p>
      </dgm:t>
    </dgm:pt>
    <dgm:pt modelId="{230AA64B-32AE-4572-94A7-F21E1F881143}">
      <dgm:prSet/>
      <dgm:spPr/>
      <dgm:t>
        <a:bodyPr/>
        <a:lstStyle/>
        <a:p>
          <a:r>
            <a:rPr lang="en-US" dirty="0"/>
            <a:t>Increasing evidence that professionals have reduced levels of tolerance - Hedley J., Clear Blue Water, Byfield et al</a:t>
          </a:r>
        </a:p>
      </dgm:t>
    </dgm:pt>
    <dgm:pt modelId="{654F21F1-2B02-4132-B174-FEDF1C603D40}" type="parTrans" cxnId="{ABC6934C-0C4F-4F75-B76C-8EB026B712F9}">
      <dgm:prSet/>
      <dgm:spPr/>
      <dgm:t>
        <a:bodyPr/>
        <a:lstStyle/>
        <a:p>
          <a:endParaRPr lang="en-US"/>
        </a:p>
      </dgm:t>
    </dgm:pt>
    <dgm:pt modelId="{6F6A6817-FF08-4738-9811-DDE70E1FEB88}" type="sibTrans" cxnId="{ABC6934C-0C4F-4F75-B76C-8EB026B712F9}">
      <dgm:prSet/>
      <dgm:spPr/>
      <dgm:t>
        <a:bodyPr/>
        <a:lstStyle/>
        <a:p>
          <a:endParaRPr lang="en-US"/>
        </a:p>
      </dgm:t>
    </dgm:pt>
    <dgm:pt modelId="{4817ECE4-4869-4463-A5FA-7DD1270D34AC}" type="pres">
      <dgm:prSet presAssocID="{7668F099-DD0D-4682-859B-612A41DE5E70}" presName="linear" presStyleCnt="0">
        <dgm:presLayoutVars>
          <dgm:animLvl val="lvl"/>
          <dgm:resizeHandles val="exact"/>
        </dgm:presLayoutVars>
      </dgm:prSet>
      <dgm:spPr/>
      <dgm:t>
        <a:bodyPr/>
        <a:lstStyle/>
        <a:p>
          <a:endParaRPr lang="en-US"/>
        </a:p>
      </dgm:t>
    </dgm:pt>
    <dgm:pt modelId="{1841EA8E-E84E-413F-8CFA-C81AC7643440}" type="pres">
      <dgm:prSet presAssocID="{A639512D-15C8-4375-BF56-5E111940CADE}" presName="parentText" presStyleLbl="node1" presStyleIdx="0" presStyleCnt="4">
        <dgm:presLayoutVars>
          <dgm:chMax val="0"/>
          <dgm:bulletEnabled val="1"/>
        </dgm:presLayoutVars>
      </dgm:prSet>
      <dgm:spPr/>
      <dgm:t>
        <a:bodyPr/>
        <a:lstStyle/>
        <a:p>
          <a:endParaRPr lang="en-US"/>
        </a:p>
      </dgm:t>
    </dgm:pt>
    <dgm:pt modelId="{642BD2BE-6321-4DDA-821E-27DEE726FB85}" type="pres">
      <dgm:prSet presAssocID="{B2F413C3-1C86-4AC6-A7D0-D19A5C1CFF99}" presName="spacer" presStyleCnt="0"/>
      <dgm:spPr/>
    </dgm:pt>
    <dgm:pt modelId="{79545F03-E49C-496C-9304-1434D283ACC5}" type="pres">
      <dgm:prSet presAssocID="{429C65B6-FACD-476D-A92B-31FD25E86151}" presName="parentText" presStyleLbl="node1" presStyleIdx="1" presStyleCnt="4">
        <dgm:presLayoutVars>
          <dgm:chMax val="0"/>
          <dgm:bulletEnabled val="1"/>
        </dgm:presLayoutVars>
      </dgm:prSet>
      <dgm:spPr/>
      <dgm:t>
        <a:bodyPr/>
        <a:lstStyle/>
        <a:p>
          <a:endParaRPr lang="en-US"/>
        </a:p>
      </dgm:t>
    </dgm:pt>
    <dgm:pt modelId="{79835E89-95EE-47D8-AC98-2E416BF50685}" type="pres">
      <dgm:prSet presAssocID="{2DDB0E8B-47D3-4E97-991F-BF27C884F131}" presName="spacer" presStyleCnt="0"/>
      <dgm:spPr/>
    </dgm:pt>
    <dgm:pt modelId="{CD3AC796-2873-4FAD-AB36-794D09FCE06E}" type="pres">
      <dgm:prSet presAssocID="{86E3957C-3A49-463E-BD72-E43757C270AA}" presName="parentText" presStyleLbl="node1" presStyleIdx="2" presStyleCnt="4">
        <dgm:presLayoutVars>
          <dgm:chMax val="0"/>
          <dgm:bulletEnabled val="1"/>
        </dgm:presLayoutVars>
      </dgm:prSet>
      <dgm:spPr/>
      <dgm:t>
        <a:bodyPr/>
        <a:lstStyle/>
        <a:p>
          <a:endParaRPr lang="en-US"/>
        </a:p>
      </dgm:t>
    </dgm:pt>
    <dgm:pt modelId="{56224453-5595-4E77-9FE3-7507D055E9A9}" type="pres">
      <dgm:prSet presAssocID="{2381D483-6635-4FB3-97B4-170F8C69A11A}" presName="spacer" presStyleCnt="0"/>
      <dgm:spPr/>
    </dgm:pt>
    <dgm:pt modelId="{0586DC6D-15E9-42E4-8D9B-17329311961E}" type="pres">
      <dgm:prSet presAssocID="{230AA64B-32AE-4572-94A7-F21E1F881143}" presName="parentText" presStyleLbl="node1" presStyleIdx="3" presStyleCnt="4">
        <dgm:presLayoutVars>
          <dgm:chMax val="0"/>
          <dgm:bulletEnabled val="1"/>
        </dgm:presLayoutVars>
      </dgm:prSet>
      <dgm:spPr/>
      <dgm:t>
        <a:bodyPr/>
        <a:lstStyle/>
        <a:p>
          <a:endParaRPr lang="en-US"/>
        </a:p>
      </dgm:t>
    </dgm:pt>
  </dgm:ptLst>
  <dgm:cxnLst>
    <dgm:cxn modelId="{0E1B79AC-C6A9-4DB2-86B1-67B70F3FBC56}" srcId="{7668F099-DD0D-4682-859B-612A41DE5E70}" destId="{429C65B6-FACD-476D-A92B-31FD25E86151}" srcOrd="1" destOrd="0" parTransId="{EACC97A3-6559-4023-A3A1-77E00905D4D0}" sibTransId="{2DDB0E8B-47D3-4E97-991F-BF27C884F131}"/>
    <dgm:cxn modelId="{5E7C1F57-41D2-4CD7-8A53-F0CBC60EB0F5}" type="presOf" srcId="{86E3957C-3A49-463E-BD72-E43757C270AA}" destId="{CD3AC796-2873-4FAD-AB36-794D09FCE06E}" srcOrd="0" destOrd="0" presId="urn:microsoft.com/office/officeart/2005/8/layout/vList2"/>
    <dgm:cxn modelId="{F788C58B-DE42-4E46-945F-7C9E37A4D1E2}" srcId="{7668F099-DD0D-4682-859B-612A41DE5E70}" destId="{86E3957C-3A49-463E-BD72-E43757C270AA}" srcOrd="2" destOrd="0" parTransId="{6C944D0C-D958-4CC7-A2AB-A876F3C8E481}" sibTransId="{2381D483-6635-4FB3-97B4-170F8C69A11A}"/>
    <dgm:cxn modelId="{CA46D3B6-C8FF-4CEB-B4A1-832353C924CE}" type="presOf" srcId="{A639512D-15C8-4375-BF56-5E111940CADE}" destId="{1841EA8E-E84E-413F-8CFA-C81AC7643440}" srcOrd="0" destOrd="0" presId="urn:microsoft.com/office/officeart/2005/8/layout/vList2"/>
    <dgm:cxn modelId="{F448E3BB-B210-45E7-8CA8-A54DAEC3D66F}" srcId="{7668F099-DD0D-4682-859B-612A41DE5E70}" destId="{A639512D-15C8-4375-BF56-5E111940CADE}" srcOrd="0" destOrd="0" parTransId="{17083155-066C-44B7-8E29-BED780D428A0}" sibTransId="{B2F413C3-1C86-4AC6-A7D0-D19A5C1CFF99}"/>
    <dgm:cxn modelId="{F8E0440C-9533-4043-8135-A09F6FFB3ED1}" type="presOf" srcId="{7668F099-DD0D-4682-859B-612A41DE5E70}" destId="{4817ECE4-4869-4463-A5FA-7DD1270D34AC}" srcOrd="0" destOrd="0" presId="urn:microsoft.com/office/officeart/2005/8/layout/vList2"/>
    <dgm:cxn modelId="{21B61121-7CEE-46E9-BE08-D9180178C422}" type="presOf" srcId="{429C65B6-FACD-476D-A92B-31FD25E86151}" destId="{79545F03-E49C-496C-9304-1434D283ACC5}" srcOrd="0" destOrd="0" presId="urn:microsoft.com/office/officeart/2005/8/layout/vList2"/>
    <dgm:cxn modelId="{13BA9CB7-7219-47B6-A975-CF9AE0D8797B}" type="presOf" srcId="{230AA64B-32AE-4572-94A7-F21E1F881143}" destId="{0586DC6D-15E9-42E4-8D9B-17329311961E}" srcOrd="0" destOrd="0" presId="urn:microsoft.com/office/officeart/2005/8/layout/vList2"/>
    <dgm:cxn modelId="{ABC6934C-0C4F-4F75-B76C-8EB026B712F9}" srcId="{7668F099-DD0D-4682-859B-612A41DE5E70}" destId="{230AA64B-32AE-4572-94A7-F21E1F881143}" srcOrd="3" destOrd="0" parTransId="{654F21F1-2B02-4132-B174-FEDF1C603D40}" sibTransId="{6F6A6817-FF08-4738-9811-DDE70E1FEB88}"/>
    <dgm:cxn modelId="{3DD69353-0A6B-4AB1-B409-084083B8EE5C}" type="presParOf" srcId="{4817ECE4-4869-4463-A5FA-7DD1270D34AC}" destId="{1841EA8E-E84E-413F-8CFA-C81AC7643440}" srcOrd="0" destOrd="0" presId="urn:microsoft.com/office/officeart/2005/8/layout/vList2"/>
    <dgm:cxn modelId="{305FFFCE-01E9-4A8B-8E1D-12DF2F959702}" type="presParOf" srcId="{4817ECE4-4869-4463-A5FA-7DD1270D34AC}" destId="{642BD2BE-6321-4DDA-821E-27DEE726FB85}" srcOrd="1" destOrd="0" presId="urn:microsoft.com/office/officeart/2005/8/layout/vList2"/>
    <dgm:cxn modelId="{BF0F7CAB-2F8D-4EF8-965E-BC412FCD0423}" type="presParOf" srcId="{4817ECE4-4869-4463-A5FA-7DD1270D34AC}" destId="{79545F03-E49C-496C-9304-1434D283ACC5}" srcOrd="2" destOrd="0" presId="urn:microsoft.com/office/officeart/2005/8/layout/vList2"/>
    <dgm:cxn modelId="{2C8B8284-0890-4A88-9F72-9FFE0F009503}" type="presParOf" srcId="{4817ECE4-4869-4463-A5FA-7DD1270D34AC}" destId="{79835E89-95EE-47D8-AC98-2E416BF50685}" srcOrd="3" destOrd="0" presId="urn:microsoft.com/office/officeart/2005/8/layout/vList2"/>
    <dgm:cxn modelId="{D8D4090E-3867-4C04-9C45-0352AAEFF43F}" type="presParOf" srcId="{4817ECE4-4869-4463-A5FA-7DD1270D34AC}" destId="{CD3AC796-2873-4FAD-AB36-794D09FCE06E}" srcOrd="4" destOrd="0" presId="urn:microsoft.com/office/officeart/2005/8/layout/vList2"/>
    <dgm:cxn modelId="{D6EB6F6C-D07C-403E-B1A1-D44F6A22B8A1}" type="presParOf" srcId="{4817ECE4-4869-4463-A5FA-7DD1270D34AC}" destId="{56224453-5595-4E77-9FE3-7507D055E9A9}" srcOrd="5" destOrd="0" presId="urn:microsoft.com/office/officeart/2005/8/layout/vList2"/>
    <dgm:cxn modelId="{961EFBA2-4C07-4009-A129-D1EDE80FD6EC}" type="presParOf" srcId="{4817ECE4-4869-4463-A5FA-7DD1270D34AC}" destId="{0586DC6D-15E9-42E4-8D9B-17329311961E}"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4ACD33-94F2-4D3D-AF36-38EED416923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B9C6B4D-6554-4F4E-B725-414CF5C3A912}">
      <dgm:prSet/>
      <dgm:spPr/>
      <dgm:t>
        <a:bodyPr/>
        <a:lstStyle/>
        <a:p>
          <a:pPr rtl="0"/>
          <a:r>
            <a:rPr lang="en-US" dirty="0">
              <a:latin typeface="Century Gothic" panose="020B0502020202020204"/>
            </a:rPr>
            <a:t>Why did you come into your job</a:t>
          </a:r>
          <a:r>
            <a:rPr lang="en-US" dirty="0"/>
            <a:t>?</a:t>
          </a:r>
        </a:p>
      </dgm:t>
    </dgm:pt>
    <dgm:pt modelId="{A884F9C6-756B-45D4-A840-2876AC498A8A}" type="parTrans" cxnId="{1A9FD50C-186E-4FB5-86B4-4ABCDAA942ED}">
      <dgm:prSet/>
      <dgm:spPr/>
      <dgm:t>
        <a:bodyPr/>
        <a:lstStyle/>
        <a:p>
          <a:endParaRPr lang="en-US"/>
        </a:p>
      </dgm:t>
    </dgm:pt>
    <dgm:pt modelId="{9BAB5970-81EA-4378-854B-F5968C62D811}" type="sibTrans" cxnId="{1A9FD50C-186E-4FB5-86B4-4ABCDAA942ED}">
      <dgm:prSet/>
      <dgm:spPr/>
      <dgm:t>
        <a:bodyPr/>
        <a:lstStyle/>
        <a:p>
          <a:endParaRPr lang="en-US"/>
        </a:p>
      </dgm:t>
    </dgm:pt>
    <dgm:pt modelId="{43B39EC9-72F1-4C35-9FDA-423BEC2FF1E1}">
      <dgm:prSet/>
      <dgm:spPr/>
      <dgm:t>
        <a:bodyPr/>
        <a:lstStyle/>
        <a:p>
          <a:pPr rtl="0"/>
          <a:r>
            <a:rPr lang="en-US" dirty="0">
              <a:latin typeface="Century Gothic" panose="020B0502020202020204"/>
            </a:rPr>
            <a:t>What are our main objectives?</a:t>
          </a:r>
          <a:endParaRPr lang="en-US" dirty="0"/>
        </a:p>
      </dgm:t>
    </dgm:pt>
    <dgm:pt modelId="{2884FEC8-C559-4E10-BC03-9C5A2385EA92}" type="parTrans" cxnId="{0BA7C0A5-884C-4DBD-93E8-6F9782EDF4FD}">
      <dgm:prSet/>
      <dgm:spPr/>
      <dgm:t>
        <a:bodyPr/>
        <a:lstStyle/>
        <a:p>
          <a:endParaRPr lang="en-US"/>
        </a:p>
      </dgm:t>
    </dgm:pt>
    <dgm:pt modelId="{94CB815E-3B74-41F5-BC5D-911F538671E3}" type="sibTrans" cxnId="{0BA7C0A5-884C-4DBD-93E8-6F9782EDF4FD}">
      <dgm:prSet/>
      <dgm:spPr/>
      <dgm:t>
        <a:bodyPr/>
        <a:lstStyle/>
        <a:p>
          <a:endParaRPr lang="en-US"/>
        </a:p>
      </dgm:t>
    </dgm:pt>
    <dgm:pt modelId="{93413C2E-E34F-4E46-A98B-77722D0AB39D}" type="pres">
      <dgm:prSet presAssocID="{CF4ACD33-94F2-4D3D-AF36-38EED416923C}" presName="root" presStyleCnt="0">
        <dgm:presLayoutVars>
          <dgm:dir/>
          <dgm:resizeHandles val="exact"/>
        </dgm:presLayoutVars>
      </dgm:prSet>
      <dgm:spPr/>
      <dgm:t>
        <a:bodyPr/>
        <a:lstStyle/>
        <a:p>
          <a:endParaRPr lang="en-US"/>
        </a:p>
      </dgm:t>
    </dgm:pt>
    <dgm:pt modelId="{3393DFF7-C39E-48F1-BD5E-CC4CC9837E0D}" type="pres">
      <dgm:prSet presAssocID="{4B9C6B4D-6554-4F4E-B725-414CF5C3A912}" presName="compNode" presStyleCnt="0"/>
      <dgm:spPr/>
    </dgm:pt>
    <dgm:pt modelId="{0D1C4F6B-7BDD-4993-8D47-69CB07284C57}" type="pres">
      <dgm:prSet presAssocID="{4B9C6B4D-6554-4F4E-B725-414CF5C3A912}" presName="bgRect" presStyleLbl="bgShp" presStyleIdx="0" presStyleCnt="2"/>
      <dgm:spPr/>
    </dgm:pt>
    <dgm:pt modelId="{F050F024-03BB-44B9-A08F-7AE31EA4BD0B}" type="pres">
      <dgm:prSet presAssocID="{4B9C6B4D-6554-4F4E-B725-414CF5C3A91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Social Network"/>
        </a:ext>
      </dgm:extLst>
    </dgm:pt>
    <dgm:pt modelId="{74A8D6EE-7237-4197-BB9B-78EFDD0D1131}" type="pres">
      <dgm:prSet presAssocID="{4B9C6B4D-6554-4F4E-B725-414CF5C3A912}" presName="spaceRect" presStyleCnt="0"/>
      <dgm:spPr/>
    </dgm:pt>
    <dgm:pt modelId="{54A1040B-350E-4BF0-8D0E-FECA5280161B}" type="pres">
      <dgm:prSet presAssocID="{4B9C6B4D-6554-4F4E-B725-414CF5C3A912}" presName="parTx" presStyleLbl="revTx" presStyleIdx="0" presStyleCnt="2">
        <dgm:presLayoutVars>
          <dgm:chMax val="0"/>
          <dgm:chPref val="0"/>
        </dgm:presLayoutVars>
      </dgm:prSet>
      <dgm:spPr/>
      <dgm:t>
        <a:bodyPr/>
        <a:lstStyle/>
        <a:p>
          <a:endParaRPr lang="en-US"/>
        </a:p>
      </dgm:t>
    </dgm:pt>
    <dgm:pt modelId="{BFEB3742-B807-4545-A973-36FF626D1699}" type="pres">
      <dgm:prSet presAssocID="{9BAB5970-81EA-4378-854B-F5968C62D811}" presName="sibTrans" presStyleCnt="0"/>
      <dgm:spPr/>
    </dgm:pt>
    <dgm:pt modelId="{78F510A0-A444-4948-A790-5E5C71A21D9F}" type="pres">
      <dgm:prSet presAssocID="{43B39EC9-72F1-4C35-9FDA-423BEC2FF1E1}" presName="compNode" presStyleCnt="0"/>
      <dgm:spPr/>
    </dgm:pt>
    <dgm:pt modelId="{B4C4BFCE-B2AF-4DBB-802C-A96D84F98BFE}" type="pres">
      <dgm:prSet presAssocID="{43B39EC9-72F1-4C35-9FDA-423BEC2FF1E1}" presName="bgRect" presStyleLbl="bgShp" presStyleIdx="1" presStyleCnt="2"/>
      <dgm:spPr/>
    </dgm:pt>
    <dgm:pt modelId="{663A6723-A042-4208-ADC9-2F8A292C667B}" type="pres">
      <dgm:prSet presAssocID="{43B39EC9-72F1-4C35-9FDA-423BEC2FF1E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Bullseye"/>
        </a:ext>
      </dgm:extLst>
    </dgm:pt>
    <dgm:pt modelId="{A0A7818F-33F4-4B21-8882-9C872177F1EF}" type="pres">
      <dgm:prSet presAssocID="{43B39EC9-72F1-4C35-9FDA-423BEC2FF1E1}" presName="spaceRect" presStyleCnt="0"/>
      <dgm:spPr/>
    </dgm:pt>
    <dgm:pt modelId="{3107B593-6601-4805-944E-BDFAB63FB042}" type="pres">
      <dgm:prSet presAssocID="{43B39EC9-72F1-4C35-9FDA-423BEC2FF1E1}" presName="parTx" presStyleLbl="revTx" presStyleIdx="1" presStyleCnt="2">
        <dgm:presLayoutVars>
          <dgm:chMax val="0"/>
          <dgm:chPref val="0"/>
        </dgm:presLayoutVars>
      </dgm:prSet>
      <dgm:spPr/>
      <dgm:t>
        <a:bodyPr/>
        <a:lstStyle/>
        <a:p>
          <a:endParaRPr lang="en-US"/>
        </a:p>
      </dgm:t>
    </dgm:pt>
  </dgm:ptLst>
  <dgm:cxnLst>
    <dgm:cxn modelId="{332C985A-032F-4ED2-BE8D-C527398F2681}" type="presOf" srcId="{4B9C6B4D-6554-4F4E-B725-414CF5C3A912}" destId="{54A1040B-350E-4BF0-8D0E-FECA5280161B}" srcOrd="0" destOrd="0" presId="urn:microsoft.com/office/officeart/2018/2/layout/IconVerticalSolidList"/>
    <dgm:cxn modelId="{0BA7C0A5-884C-4DBD-93E8-6F9782EDF4FD}" srcId="{CF4ACD33-94F2-4D3D-AF36-38EED416923C}" destId="{43B39EC9-72F1-4C35-9FDA-423BEC2FF1E1}" srcOrd="1" destOrd="0" parTransId="{2884FEC8-C559-4E10-BC03-9C5A2385EA92}" sibTransId="{94CB815E-3B74-41F5-BC5D-911F538671E3}"/>
    <dgm:cxn modelId="{1A9FD50C-186E-4FB5-86B4-4ABCDAA942ED}" srcId="{CF4ACD33-94F2-4D3D-AF36-38EED416923C}" destId="{4B9C6B4D-6554-4F4E-B725-414CF5C3A912}" srcOrd="0" destOrd="0" parTransId="{A884F9C6-756B-45D4-A840-2876AC498A8A}" sibTransId="{9BAB5970-81EA-4378-854B-F5968C62D811}"/>
    <dgm:cxn modelId="{F572C689-D853-4F7B-92B0-3B197E447C3D}" type="presOf" srcId="{CF4ACD33-94F2-4D3D-AF36-38EED416923C}" destId="{93413C2E-E34F-4E46-A98B-77722D0AB39D}" srcOrd="0" destOrd="0" presId="urn:microsoft.com/office/officeart/2018/2/layout/IconVerticalSolidList"/>
    <dgm:cxn modelId="{AE73B095-1FF0-45AD-B0FB-B2B439610898}" type="presOf" srcId="{43B39EC9-72F1-4C35-9FDA-423BEC2FF1E1}" destId="{3107B593-6601-4805-944E-BDFAB63FB042}" srcOrd="0" destOrd="0" presId="urn:microsoft.com/office/officeart/2018/2/layout/IconVerticalSolidList"/>
    <dgm:cxn modelId="{2A06C79F-1232-4C55-AFD9-BC6701A892BF}" type="presParOf" srcId="{93413C2E-E34F-4E46-A98B-77722D0AB39D}" destId="{3393DFF7-C39E-48F1-BD5E-CC4CC9837E0D}" srcOrd="0" destOrd="0" presId="urn:microsoft.com/office/officeart/2018/2/layout/IconVerticalSolidList"/>
    <dgm:cxn modelId="{168C5F66-29CC-4674-BFF1-E8D25C8ABC23}" type="presParOf" srcId="{3393DFF7-C39E-48F1-BD5E-CC4CC9837E0D}" destId="{0D1C4F6B-7BDD-4993-8D47-69CB07284C57}" srcOrd="0" destOrd="0" presId="urn:microsoft.com/office/officeart/2018/2/layout/IconVerticalSolidList"/>
    <dgm:cxn modelId="{98E6EE69-72B4-417E-8C27-29E9A886F18F}" type="presParOf" srcId="{3393DFF7-C39E-48F1-BD5E-CC4CC9837E0D}" destId="{F050F024-03BB-44B9-A08F-7AE31EA4BD0B}" srcOrd="1" destOrd="0" presId="urn:microsoft.com/office/officeart/2018/2/layout/IconVerticalSolidList"/>
    <dgm:cxn modelId="{808DC437-BBA2-4297-BA11-ACBCC9A707CA}" type="presParOf" srcId="{3393DFF7-C39E-48F1-BD5E-CC4CC9837E0D}" destId="{74A8D6EE-7237-4197-BB9B-78EFDD0D1131}" srcOrd="2" destOrd="0" presId="urn:microsoft.com/office/officeart/2018/2/layout/IconVerticalSolidList"/>
    <dgm:cxn modelId="{5BB1BC5B-BC4E-4351-8777-79EB42809A43}" type="presParOf" srcId="{3393DFF7-C39E-48F1-BD5E-CC4CC9837E0D}" destId="{54A1040B-350E-4BF0-8D0E-FECA5280161B}" srcOrd="3" destOrd="0" presId="urn:microsoft.com/office/officeart/2018/2/layout/IconVerticalSolidList"/>
    <dgm:cxn modelId="{F3C145DF-3934-4C59-AB67-C7207468E6D3}" type="presParOf" srcId="{93413C2E-E34F-4E46-A98B-77722D0AB39D}" destId="{BFEB3742-B807-4545-A973-36FF626D1699}" srcOrd="1" destOrd="0" presId="urn:microsoft.com/office/officeart/2018/2/layout/IconVerticalSolidList"/>
    <dgm:cxn modelId="{BC27ADCB-74E3-476B-A5F3-F7D5C836E3E6}" type="presParOf" srcId="{93413C2E-E34F-4E46-A98B-77722D0AB39D}" destId="{78F510A0-A444-4948-A790-5E5C71A21D9F}" srcOrd="2" destOrd="0" presId="urn:microsoft.com/office/officeart/2018/2/layout/IconVerticalSolidList"/>
    <dgm:cxn modelId="{1D334B67-90C5-47F1-B443-36CEF9F9ECD0}" type="presParOf" srcId="{78F510A0-A444-4948-A790-5E5C71A21D9F}" destId="{B4C4BFCE-B2AF-4DBB-802C-A96D84F98BFE}" srcOrd="0" destOrd="0" presId="urn:microsoft.com/office/officeart/2018/2/layout/IconVerticalSolidList"/>
    <dgm:cxn modelId="{5084BBC4-2A21-4CDA-9EC4-0585CA404501}" type="presParOf" srcId="{78F510A0-A444-4948-A790-5E5C71A21D9F}" destId="{663A6723-A042-4208-ADC9-2F8A292C667B}" srcOrd="1" destOrd="0" presId="urn:microsoft.com/office/officeart/2018/2/layout/IconVerticalSolidList"/>
    <dgm:cxn modelId="{8328BA96-C3C7-4C05-8583-B34584A08F28}" type="presParOf" srcId="{78F510A0-A444-4948-A790-5E5C71A21D9F}" destId="{A0A7818F-33F4-4B21-8882-9C872177F1EF}" srcOrd="2" destOrd="0" presId="urn:microsoft.com/office/officeart/2018/2/layout/IconVerticalSolidList"/>
    <dgm:cxn modelId="{956B5E52-6FBF-4526-B730-E326FB9DC9F3}" type="presParOf" srcId="{78F510A0-A444-4948-A790-5E5C71A21D9F}" destId="{3107B593-6601-4805-944E-BDFAB63FB042}" srcOrd="3" destOrd="0" presId="urn:microsoft.com/office/officeart/2018/2/layout/IconVerticalSoli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AE435B-0678-4B6B-BF19-E0A29F88EE6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9AD0D3D-F9E4-4BC7-9DFF-539AC09BA1E4}">
      <dgm:prSet/>
      <dgm:spPr/>
      <dgm:t>
        <a:bodyPr/>
        <a:lstStyle/>
        <a:p>
          <a:r>
            <a:rPr lang="en-US" b="0" i="0" baseline="0"/>
            <a:t>Legal Definition</a:t>
          </a:r>
          <a:r>
            <a:rPr lang="en-US"/>
            <a:t> </a:t>
          </a:r>
        </a:p>
      </dgm:t>
    </dgm:pt>
    <dgm:pt modelId="{226826D1-3973-4BC3-ABA3-117E6B0E0380}" type="parTrans" cxnId="{50D562B8-D602-4464-ABED-751F4E8F314C}">
      <dgm:prSet/>
      <dgm:spPr/>
      <dgm:t>
        <a:bodyPr/>
        <a:lstStyle/>
        <a:p>
          <a:endParaRPr lang="en-US"/>
        </a:p>
      </dgm:t>
    </dgm:pt>
    <dgm:pt modelId="{4C93D910-2632-4936-9F11-07AB0BD102EA}" type="sibTrans" cxnId="{50D562B8-D602-4464-ABED-751F4E8F314C}">
      <dgm:prSet/>
      <dgm:spPr/>
      <dgm:t>
        <a:bodyPr/>
        <a:lstStyle/>
        <a:p>
          <a:endParaRPr lang="en-US"/>
        </a:p>
      </dgm:t>
    </dgm:pt>
    <dgm:pt modelId="{318688A3-D11B-4DA7-ADFC-F9EF28AEC062}">
      <dgm:prSet/>
      <dgm:spPr/>
      <dgm:t>
        <a:bodyPr/>
        <a:lstStyle/>
        <a:p>
          <a:r>
            <a:rPr lang="en-US" b="0" i="0" baseline="0"/>
            <a:t>Child in Need</a:t>
          </a:r>
          <a:endParaRPr lang="en-US"/>
        </a:p>
      </dgm:t>
    </dgm:pt>
    <dgm:pt modelId="{DB86A8A5-C3DC-4A9B-8033-EBCBCD463B6E}" type="parTrans" cxnId="{09EE5761-69AD-4FA1-926B-84D76B090812}">
      <dgm:prSet/>
      <dgm:spPr/>
      <dgm:t>
        <a:bodyPr/>
        <a:lstStyle/>
        <a:p>
          <a:endParaRPr lang="en-US"/>
        </a:p>
      </dgm:t>
    </dgm:pt>
    <dgm:pt modelId="{CBB591FA-0E92-48E3-85BA-E3A8D118BAA6}" type="sibTrans" cxnId="{09EE5761-69AD-4FA1-926B-84D76B090812}">
      <dgm:prSet/>
      <dgm:spPr/>
      <dgm:t>
        <a:bodyPr/>
        <a:lstStyle/>
        <a:p>
          <a:endParaRPr lang="en-US"/>
        </a:p>
      </dgm:t>
    </dgm:pt>
    <dgm:pt modelId="{4C4E0938-3F46-41CA-970E-A7B5B4A7B7AB}">
      <dgm:prSet/>
      <dgm:spPr/>
      <dgm:t>
        <a:bodyPr/>
        <a:lstStyle/>
        <a:p>
          <a:r>
            <a:rPr lang="en-US" b="0" i="0" baseline="0"/>
            <a:t>(Threshold) s17 (10)</a:t>
          </a:r>
          <a:endParaRPr lang="en-US"/>
        </a:p>
      </dgm:t>
    </dgm:pt>
    <dgm:pt modelId="{4C046BFB-7A9B-4C4C-9979-8A852E074CC6}" type="parTrans" cxnId="{A8081E4A-901A-406A-94BB-8CEE5EEEA412}">
      <dgm:prSet/>
      <dgm:spPr/>
      <dgm:t>
        <a:bodyPr/>
        <a:lstStyle/>
        <a:p>
          <a:endParaRPr lang="en-US"/>
        </a:p>
      </dgm:t>
    </dgm:pt>
    <dgm:pt modelId="{3779B70F-9B43-4C76-8ABB-E51530203745}" type="sibTrans" cxnId="{A8081E4A-901A-406A-94BB-8CEE5EEEA412}">
      <dgm:prSet/>
      <dgm:spPr/>
      <dgm:t>
        <a:bodyPr/>
        <a:lstStyle/>
        <a:p>
          <a:endParaRPr lang="en-US"/>
        </a:p>
      </dgm:t>
    </dgm:pt>
    <dgm:pt modelId="{02576173-A3ED-4B2B-95F8-F71E5FE21499}" type="pres">
      <dgm:prSet presAssocID="{4BAE435B-0678-4B6B-BF19-E0A29F88EE6A}" presName="linear" presStyleCnt="0">
        <dgm:presLayoutVars>
          <dgm:animLvl val="lvl"/>
          <dgm:resizeHandles val="exact"/>
        </dgm:presLayoutVars>
      </dgm:prSet>
      <dgm:spPr/>
      <dgm:t>
        <a:bodyPr/>
        <a:lstStyle/>
        <a:p>
          <a:endParaRPr lang="en-US"/>
        </a:p>
      </dgm:t>
    </dgm:pt>
    <dgm:pt modelId="{CB501FA3-2FB8-4E4A-A7E9-5199CDAD907A}" type="pres">
      <dgm:prSet presAssocID="{79AD0D3D-F9E4-4BC7-9DFF-539AC09BA1E4}" presName="parentText" presStyleLbl="node1" presStyleIdx="0" presStyleCnt="3">
        <dgm:presLayoutVars>
          <dgm:chMax val="0"/>
          <dgm:bulletEnabled val="1"/>
        </dgm:presLayoutVars>
      </dgm:prSet>
      <dgm:spPr/>
      <dgm:t>
        <a:bodyPr/>
        <a:lstStyle/>
        <a:p>
          <a:endParaRPr lang="en-US"/>
        </a:p>
      </dgm:t>
    </dgm:pt>
    <dgm:pt modelId="{DD95E3D1-8D83-46EE-843A-29CFD4478A22}" type="pres">
      <dgm:prSet presAssocID="{4C93D910-2632-4936-9F11-07AB0BD102EA}" presName="spacer" presStyleCnt="0"/>
      <dgm:spPr/>
    </dgm:pt>
    <dgm:pt modelId="{61C722E7-7546-4180-8164-B5D885E334D9}" type="pres">
      <dgm:prSet presAssocID="{318688A3-D11B-4DA7-ADFC-F9EF28AEC062}" presName="parentText" presStyleLbl="node1" presStyleIdx="1" presStyleCnt="3">
        <dgm:presLayoutVars>
          <dgm:chMax val="0"/>
          <dgm:bulletEnabled val="1"/>
        </dgm:presLayoutVars>
      </dgm:prSet>
      <dgm:spPr/>
      <dgm:t>
        <a:bodyPr/>
        <a:lstStyle/>
        <a:p>
          <a:endParaRPr lang="en-US"/>
        </a:p>
      </dgm:t>
    </dgm:pt>
    <dgm:pt modelId="{2CDB41EE-4AB6-4D3B-AB81-8BB3F6BE313A}" type="pres">
      <dgm:prSet presAssocID="{CBB591FA-0E92-48E3-85BA-E3A8D118BAA6}" presName="spacer" presStyleCnt="0"/>
      <dgm:spPr/>
    </dgm:pt>
    <dgm:pt modelId="{B647F7C4-CECE-4A75-837F-71E387680A93}" type="pres">
      <dgm:prSet presAssocID="{4C4E0938-3F46-41CA-970E-A7B5B4A7B7AB}" presName="parentText" presStyleLbl="node1" presStyleIdx="2" presStyleCnt="3">
        <dgm:presLayoutVars>
          <dgm:chMax val="0"/>
          <dgm:bulletEnabled val="1"/>
        </dgm:presLayoutVars>
      </dgm:prSet>
      <dgm:spPr/>
      <dgm:t>
        <a:bodyPr/>
        <a:lstStyle/>
        <a:p>
          <a:endParaRPr lang="en-US"/>
        </a:p>
      </dgm:t>
    </dgm:pt>
  </dgm:ptLst>
  <dgm:cxnLst>
    <dgm:cxn modelId="{1850D957-2D2E-479C-9CB1-750851E57843}" type="presOf" srcId="{4C4E0938-3F46-41CA-970E-A7B5B4A7B7AB}" destId="{B647F7C4-CECE-4A75-837F-71E387680A93}" srcOrd="0" destOrd="0" presId="urn:microsoft.com/office/officeart/2005/8/layout/vList2"/>
    <dgm:cxn modelId="{A8081E4A-901A-406A-94BB-8CEE5EEEA412}" srcId="{4BAE435B-0678-4B6B-BF19-E0A29F88EE6A}" destId="{4C4E0938-3F46-41CA-970E-A7B5B4A7B7AB}" srcOrd="2" destOrd="0" parTransId="{4C046BFB-7A9B-4C4C-9979-8A852E074CC6}" sibTransId="{3779B70F-9B43-4C76-8ABB-E51530203745}"/>
    <dgm:cxn modelId="{50D562B8-D602-4464-ABED-751F4E8F314C}" srcId="{4BAE435B-0678-4B6B-BF19-E0A29F88EE6A}" destId="{79AD0D3D-F9E4-4BC7-9DFF-539AC09BA1E4}" srcOrd="0" destOrd="0" parTransId="{226826D1-3973-4BC3-ABA3-117E6B0E0380}" sibTransId="{4C93D910-2632-4936-9F11-07AB0BD102EA}"/>
    <dgm:cxn modelId="{2FFD81F1-5C0F-4EEE-813C-3A8B15993118}" type="presOf" srcId="{79AD0D3D-F9E4-4BC7-9DFF-539AC09BA1E4}" destId="{CB501FA3-2FB8-4E4A-A7E9-5199CDAD907A}" srcOrd="0" destOrd="0" presId="urn:microsoft.com/office/officeart/2005/8/layout/vList2"/>
    <dgm:cxn modelId="{09EE5761-69AD-4FA1-926B-84D76B090812}" srcId="{4BAE435B-0678-4B6B-BF19-E0A29F88EE6A}" destId="{318688A3-D11B-4DA7-ADFC-F9EF28AEC062}" srcOrd="1" destOrd="0" parTransId="{DB86A8A5-C3DC-4A9B-8033-EBCBCD463B6E}" sibTransId="{CBB591FA-0E92-48E3-85BA-E3A8D118BAA6}"/>
    <dgm:cxn modelId="{E1D21DDC-8CA8-4C97-96AE-8428575BC5EC}" type="presOf" srcId="{4BAE435B-0678-4B6B-BF19-E0A29F88EE6A}" destId="{02576173-A3ED-4B2B-95F8-F71E5FE21499}" srcOrd="0" destOrd="0" presId="urn:microsoft.com/office/officeart/2005/8/layout/vList2"/>
    <dgm:cxn modelId="{D1E67B4C-926F-461F-9454-459FD587F1D9}" type="presOf" srcId="{318688A3-D11B-4DA7-ADFC-F9EF28AEC062}" destId="{61C722E7-7546-4180-8164-B5D885E334D9}" srcOrd="0" destOrd="0" presId="urn:microsoft.com/office/officeart/2005/8/layout/vList2"/>
    <dgm:cxn modelId="{E65840D0-8322-4628-B39F-1716CAEBB04E}" type="presParOf" srcId="{02576173-A3ED-4B2B-95F8-F71E5FE21499}" destId="{CB501FA3-2FB8-4E4A-A7E9-5199CDAD907A}" srcOrd="0" destOrd="0" presId="urn:microsoft.com/office/officeart/2005/8/layout/vList2"/>
    <dgm:cxn modelId="{51EE841C-D47E-45AD-819F-11F550FEB35D}" type="presParOf" srcId="{02576173-A3ED-4B2B-95F8-F71E5FE21499}" destId="{DD95E3D1-8D83-46EE-843A-29CFD4478A22}" srcOrd="1" destOrd="0" presId="urn:microsoft.com/office/officeart/2005/8/layout/vList2"/>
    <dgm:cxn modelId="{05D32B2C-FA4B-4AE2-909A-865E5488C1CB}" type="presParOf" srcId="{02576173-A3ED-4B2B-95F8-F71E5FE21499}" destId="{61C722E7-7546-4180-8164-B5D885E334D9}" srcOrd="2" destOrd="0" presId="urn:microsoft.com/office/officeart/2005/8/layout/vList2"/>
    <dgm:cxn modelId="{9FA1AE92-134E-464F-9FD7-F8D962350B2D}" type="presParOf" srcId="{02576173-A3ED-4B2B-95F8-F71E5FE21499}" destId="{2CDB41EE-4AB6-4D3B-AB81-8BB3F6BE313A}" srcOrd="3" destOrd="0" presId="urn:microsoft.com/office/officeart/2005/8/layout/vList2"/>
    <dgm:cxn modelId="{06BECB65-8C6D-4009-86F6-A4C6DA5E1D54}" type="presParOf" srcId="{02576173-A3ED-4B2B-95F8-F71E5FE21499}" destId="{B647F7C4-CECE-4A75-837F-71E387680A9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58CEF7C-D0B2-48EE-B2E3-D3EAE3BD3438}"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27CE341C-FC3A-4699-9561-33B9A32D8696}">
      <dgm:prSet/>
      <dgm:spPr>
        <a:solidFill>
          <a:schemeClr val="tx1"/>
        </a:solidFill>
      </dgm:spPr>
      <dgm:t>
        <a:bodyPr/>
        <a:lstStyle/>
        <a:p>
          <a:r>
            <a:rPr lang="en-US" dirty="0">
              <a:solidFill>
                <a:sysClr val="windowText" lastClr="000000"/>
              </a:solidFill>
            </a:rPr>
            <a:t>Child in Need A child who is unlikely to achieve or </a:t>
          </a:r>
          <a:r>
            <a:rPr lang="en-GB" dirty="0">
              <a:solidFill>
                <a:sysClr val="windowText" lastClr="000000"/>
              </a:solidFill>
            </a:rPr>
            <a:t>maintain a reasonable level of health or development or is likely to be further impaired without the support of services including a child or children with disabilities.</a:t>
          </a:r>
          <a:r>
            <a:rPr lang="en-US" dirty="0">
              <a:solidFill>
                <a:sysClr val="windowText" lastClr="000000"/>
              </a:solidFill>
            </a:rPr>
            <a:t> </a:t>
          </a:r>
        </a:p>
      </dgm:t>
    </dgm:pt>
    <dgm:pt modelId="{BC576B39-65F8-4256-B9F5-13CC0B399DD1}" type="parTrans" cxnId="{5351D2EF-0521-4468-8271-9DBA24ABD048}">
      <dgm:prSet/>
      <dgm:spPr/>
      <dgm:t>
        <a:bodyPr/>
        <a:lstStyle/>
        <a:p>
          <a:endParaRPr lang="en-US"/>
        </a:p>
      </dgm:t>
    </dgm:pt>
    <dgm:pt modelId="{2260721B-86D5-426B-86A5-D1D7FCF21634}" type="sibTrans" cxnId="{5351D2EF-0521-4468-8271-9DBA24ABD048}">
      <dgm:prSet/>
      <dgm:spPr/>
      <dgm:t>
        <a:bodyPr/>
        <a:lstStyle/>
        <a:p>
          <a:endParaRPr lang="en-US"/>
        </a:p>
      </dgm:t>
    </dgm:pt>
    <dgm:pt modelId="{320F916B-F530-4030-999E-FD320A613E57}">
      <dgm:prSet/>
      <dgm:spPr>
        <a:solidFill>
          <a:schemeClr val="tx1"/>
        </a:solidFill>
      </dgm:spPr>
      <dgm:t>
        <a:bodyPr/>
        <a:lstStyle/>
        <a:p>
          <a:r>
            <a:rPr lang="en-US" dirty="0">
              <a:solidFill>
                <a:sysClr val="windowText" lastClr="000000"/>
              </a:solidFill>
            </a:rPr>
            <a:t>Child in Need is Support to intervene before there </a:t>
          </a:r>
          <a:r>
            <a:rPr lang="en-GB" dirty="0">
              <a:solidFill>
                <a:sysClr val="windowText" lastClr="000000"/>
              </a:solidFill>
            </a:rPr>
            <a:t>are any further child protection issues.</a:t>
          </a:r>
          <a:r>
            <a:rPr lang="en-US" dirty="0">
              <a:solidFill>
                <a:sysClr val="windowText" lastClr="000000"/>
              </a:solidFill>
            </a:rPr>
            <a:t> </a:t>
          </a:r>
        </a:p>
      </dgm:t>
    </dgm:pt>
    <dgm:pt modelId="{FF4D45F2-CE83-4D1C-A991-10187176467B}" type="parTrans" cxnId="{BAE12040-8E4D-43C1-9B0E-6CD40B5BB20C}">
      <dgm:prSet/>
      <dgm:spPr/>
      <dgm:t>
        <a:bodyPr/>
        <a:lstStyle/>
        <a:p>
          <a:endParaRPr lang="en-US"/>
        </a:p>
      </dgm:t>
    </dgm:pt>
    <dgm:pt modelId="{AF30165F-F2C6-4476-8777-FD2DFF69BD1F}" type="sibTrans" cxnId="{BAE12040-8E4D-43C1-9B0E-6CD40B5BB20C}">
      <dgm:prSet/>
      <dgm:spPr/>
      <dgm:t>
        <a:bodyPr/>
        <a:lstStyle/>
        <a:p>
          <a:endParaRPr lang="en-US"/>
        </a:p>
      </dgm:t>
    </dgm:pt>
    <dgm:pt modelId="{0C2526C5-A94B-4807-8EA1-B9BFCC28598D}">
      <dgm:prSet/>
      <dgm:spPr>
        <a:solidFill>
          <a:schemeClr val="tx1"/>
        </a:solidFill>
      </dgm:spPr>
      <dgm:t>
        <a:bodyPr/>
        <a:lstStyle/>
        <a:p>
          <a:r>
            <a:rPr lang="en-US" dirty="0">
              <a:solidFill>
                <a:sysClr val="windowText" lastClr="000000"/>
              </a:solidFill>
            </a:rPr>
            <a:t>Child in need is, to me, a child who needs support or protection from abuse or harm. </a:t>
          </a:r>
        </a:p>
      </dgm:t>
    </dgm:pt>
    <dgm:pt modelId="{43601615-559C-427D-8F0D-4D552DDD4506}" type="parTrans" cxnId="{DADE66DD-FE57-4D39-9754-8BFDBE938F23}">
      <dgm:prSet/>
      <dgm:spPr/>
      <dgm:t>
        <a:bodyPr/>
        <a:lstStyle/>
        <a:p>
          <a:endParaRPr lang="en-US"/>
        </a:p>
      </dgm:t>
    </dgm:pt>
    <dgm:pt modelId="{78B060DA-C3BF-4714-B35B-F9492495409B}" type="sibTrans" cxnId="{DADE66DD-FE57-4D39-9754-8BFDBE938F23}">
      <dgm:prSet/>
      <dgm:spPr/>
      <dgm:t>
        <a:bodyPr/>
        <a:lstStyle/>
        <a:p>
          <a:endParaRPr lang="en-US"/>
        </a:p>
      </dgm:t>
    </dgm:pt>
    <dgm:pt modelId="{C9BC085F-BBD5-40EF-B8AE-B6C7585BFD99}">
      <dgm:prSet/>
      <dgm:spPr>
        <a:solidFill>
          <a:schemeClr val="tx1"/>
        </a:solidFill>
      </dgm:spPr>
      <dgm:t>
        <a:bodyPr/>
        <a:lstStyle/>
        <a:p>
          <a:r>
            <a:rPr lang="en-US" dirty="0">
              <a:solidFill>
                <a:sysClr val="windowText" lastClr="000000"/>
              </a:solidFill>
            </a:rPr>
            <a:t>Child in need to me means a child who might be going through tough times and needs that extra help and support or help to find solutions that can make things better for them. </a:t>
          </a:r>
          <a:r>
            <a:rPr lang="en-GB" dirty="0" err="1">
              <a:solidFill>
                <a:sysClr val="windowText" lastClr="000000"/>
              </a:solidFill>
            </a:rPr>
            <a:t>Eg</a:t>
          </a:r>
          <a:r>
            <a:rPr lang="en-GB" dirty="0">
              <a:solidFill>
                <a:sysClr val="windowText" lastClr="000000"/>
              </a:solidFill>
            </a:rPr>
            <a:t> If they are facing difficulties at home or school.</a:t>
          </a:r>
          <a:r>
            <a:rPr lang="en-US" dirty="0">
              <a:solidFill>
                <a:sysClr val="windowText" lastClr="000000"/>
              </a:solidFill>
            </a:rPr>
            <a:t> </a:t>
          </a:r>
        </a:p>
      </dgm:t>
    </dgm:pt>
    <dgm:pt modelId="{4CDF0C52-BC08-4007-9A0C-19E99782B2AA}" type="parTrans" cxnId="{96D3C566-BD6C-48D8-8F13-129F24EB009E}">
      <dgm:prSet/>
      <dgm:spPr/>
      <dgm:t>
        <a:bodyPr/>
        <a:lstStyle/>
        <a:p>
          <a:endParaRPr lang="en-US"/>
        </a:p>
      </dgm:t>
    </dgm:pt>
    <dgm:pt modelId="{0BEFF74F-2F13-4ED2-98BC-49B213471250}" type="sibTrans" cxnId="{96D3C566-BD6C-48D8-8F13-129F24EB009E}">
      <dgm:prSet/>
      <dgm:spPr/>
      <dgm:t>
        <a:bodyPr/>
        <a:lstStyle/>
        <a:p>
          <a:endParaRPr lang="en-US"/>
        </a:p>
      </dgm:t>
    </dgm:pt>
    <dgm:pt modelId="{98496CB8-B201-45E5-829B-9FFD60FE2435}" type="pres">
      <dgm:prSet presAssocID="{658CEF7C-D0B2-48EE-B2E3-D3EAE3BD3438}" presName="linear" presStyleCnt="0">
        <dgm:presLayoutVars>
          <dgm:animLvl val="lvl"/>
          <dgm:resizeHandles val="exact"/>
        </dgm:presLayoutVars>
      </dgm:prSet>
      <dgm:spPr/>
      <dgm:t>
        <a:bodyPr/>
        <a:lstStyle/>
        <a:p>
          <a:endParaRPr lang="en-US"/>
        </a:p>
      </dgm:t>
    </dgm:pt>
    <dgm:pt modelId="{9F0CACAC-620E-4E33-BE48-9EB15615F991}" type="pres">
      <dgm:prSet presAssocID="{27CE341C-FC3A-4699-9561-33B9A32D8696}" presName="parentText" presStyleLbl="node1" presStyleIdx="0" presStyleCnt="4">
        <dgm:presLayoutVars>
          <dgm:chMax val="0"/>
          <dgm:bulletEnabled val="1"/>
        </dgm:presLayoutVars>
      </dgm:prSet>
      <dgm:spPr/>
      <dgm:t>
        <a:bodyPr/>
        <a:lstStyle/>
        <a:p>
          <a:endParaRPr lang="en-US"/>
        </a:p>
      </dgm:t>
    </dgm:pt>
    <dgm:pt modelId="{3C80133C-1D58-47C5-9C56-53847A965DB2}" type="pres">
      <dgm:prSet presAssocID="{2260721B-86D5-426B-86A5-D1D7FCF21634}" presName="spacer" presStyleCnt="0"/>
      <dgm:spPr/>
    </dgm:pt>
    <dgm:pt modelId="{2650882B-759E-47D0-8E1D-FBA8FA672586}" type="pres">
      <dgm:prSet presAssocID="{320F916B-F530-4030-999E-FD320A613E57}" presName="parentText" presStyleLbl="node1" presStyleIdx="1" presStyleCnt="4">
        <dgm:presLayoutVars>
          <dgm:chMax val="0"/>
          <dgm:bulletEnabled val="1"/>
        </dgm:presLayoutVars>
      </dgm:prSet>
      <dgm:spPr/>
      <dgm:t>
        <a:bodyPr/>
        <a:lstStyle/>
        <a:p>
          <a:endParaRPr lang="en-US"/>
        </a:p>
      </dgm:t>
    </dgm:pt>
    <dgm:pt modelId="{D47A420B-6DC4-4F38-A698-D3C9B8B13B01}" type="pres">
      <dgm:prSet presAssocID="{AF30165F-F2C6-4476-8777-FD2DFF69BD1F}" presName="spacer" presStyleCnt="0"/>
      <dgm:spPr/>
    </dgm:pt>
    <dgm:pt modelId="{B2AD221B-2DF2-470A-B7F3-B425EA37E7BF}" type="pres">
      <dgm:prSet presAssocID="{0C2526C5-A94B-4807-8EA1-B9BFCC28598D}" presName="parentText" presStyleLbl="node1" presStyleIdx="2" presStyleCnt="4">
        <dgm:presLayoutVars>
          <dgm:chMax val="0"/>
          <dgm:bulletEnabled val="1"/>
        </dgm:presLayoutVars>
      </dgm:prSet>
      <dgm:spPr/>
      <dgm:t>
        <a:bodyPr/>
        <a:lstStyle/>
        <a:p>
          <a:endParaRPr lang="en-US"/>
        </a:p>
      </dgm:t>
    </dgm:pt>
    <dgm:pt modelId="{54EA4CAE-D05B-45C1-BD3A-05EF5ACD925F}" type="pres">
      <dgm:prSet presAssocID="{78B060DA-C3BF-4714-B35B-F9492495409B}" presName="spacer" presStyleCnt="0"/>
      <dgm:spPr/>
    </dgm:pt>
    <dgm:pt modelId="{48E787EF-D1AD-41C9-8987-3387A5E59A1A}" type="pres">
      <dgm:prSet presAssocID="{C9BC085F-BBD5-40EF-B8AE-B6C7585BFD99}" presName="parentText" presStyleLbl="node1" presStyleIdx="3" presStyleCnt="4">
        <dgm:presLayoutVars>
          <dgm:chMax val="0"/>
          <dgm:bulletEnabled val="1"/>
        </dgm:presLayoutVars>
      </dgm:prSet>
      <dgm:spPr/>
      <dgm:t>
        <a:bodyPr/>
        <a:lstStyle/>
        <a:p>
          <a:endParaRPr lang="en-US"/>
        </a:p>
      </dgm:t>
    </dgm:pt>
  </dgm:ptLst>
  <dgm:cxnLst>
    <dgm:cxn modelId="{07F6CF8B-7FDA-47A5-BCE6-F86F592519BE}" type="presOf" srcId="{320F916B-F530-4030-999E-FD320A613E57}" destId="{2650882B-759E-47D0-8E1D-FBA8FA672586}" srcOrd="0" destOrd="0" presId="urn:microsoft.com/office/officeart/2005/8/layout/vList2"/>
    <dgm:cxn modelId="{5351D2EF-0521-4468-8271-9DBA24ABD048}" srcId="{658CEF7C-D0B2-48EE-B2E3-D3EAE3BD3438}" destId="{27CE341C-FC3A-4699-9561-33B9A32D8696}" srcOrd="0" destOrd="0" parTransId="{BC576B39-65F8-4256-B9F5-13CC0B399DD1}" sibTransId="{2260721B-86D5-426B-86A5-D1D7FCF21634}"/>
    <dgm:cxn modelId="{EC6A27A8-5C08-4999-9451-7CAD1F62E5E5}" type="presOf" srcId="{27CE341C-FC3A-4699-9561-33B9A32D8696}" destId="{9F0CACAC-620E-4E33-BE48-9EB15615F991}" srcOrd="0" destOrd="0" presId="urn:microsoft.com/office/officeart/2005/8/layout/vList2"/>
    <dgm:cxn modelId="{E503A33C-56BC-4E1D-88D6-05C9A7ACDF94}" type="presOf" srcId="{C9BC085F-BBD5-40EF-B8AE-B6C7585BFD99}" destId="{48E787EF-D1AD-41C9-8987-3387A5E59A1A}" srcOrd="0" destOrd="0" presId="urn:microsoft.com/office/officeart/2005/8/layout/vList2"/>
    <dgm:cxn modelId="{B0EDF2A7-20A3-42FE-99FB-804D1679F079}" type="presOf" srcId="{658CEF7C-D0B2-48EE-B2E3-D3EAE3BD3438}" destId="{98496CB8-B201-45E5-829B-9FFD60FE2435}" srcOrd="0" destOrd="0" presId="urn:microsoft.com/office/officeart/2005/8/layout/vList2"/>
    <dgm:cxn modelId="{DADE66DD-FE57-4D39-9754-8BFDBE938F23}" srcId="{658CEF7C-D0B2-48EE-B2E3-D3EAE3BD3438}" destId="{0C2526C5-A94B-4807-8EA1-B9BFCC28598D}" srcOrd="2" destOrd="0" parTransId="{43601615-559C-427D-8F0D-4D552DDD4506}" sibTransId="{78B060DA-C3BF-4714-B35B-F9492495409B}"/>
    <dgm:cxn modelId="{40ED31C5-DEEA-4510-BA29-5DB176FB77C2}" type="presOf" srcId="{0C2526C5-A94B-4807-8EA1-B9BFCC28598D}" destId="{B2AD221B-2DF2-470A-B7F3-B425EA37E7BF}" srcOrd="0" destOrd="0" presId="urn:microsoft.com/office/officeart/2005/8/layout/vList2"/>
    <dgm:cxn modelId="{96D3C566-BD6C-48D8-8F13-129F24EB009E}" srcId="{658CEF7C-D0B2-48EE-B2E3-D3EAE3BD3438}" destId="{C9BC085F-BBD5-40EF-B8AE-B6C7585BFD99}" srcOrd="3" destOrd="0" parTransId="{4CDF0C52-BC08-4007-9A0C-19E99782B2AA}" sibTransId="{0BEFF74F-2F13-4ED2-98BC-49B213471250}"/>
    <dgm:cxn modelId="{BAE12040-8E4D-43C1-9B0E-6CD40B5BB20C}" srcId="{658CEF7C-D0B2-48EE-B2E3-D3EAE3BD3438}" destId="{320F916B-F530-4030-999E-FD320A613E57}" srcOrd="1" destOrd="0" parTransId="{FF4D45F2-CE83-4D1C-A991-10187176467B}" sibTransId="{AF30165F-F2C6-4476-8777-FD2DFF69BD1F}"/>
    <dgm:cxn modelId="{B0D2CF55-9DFA-4938-946E-ED2324C8DEF7}" type="presParOf" srcId="{98496CB8-B201-45E5-829B-9FFD60FE2435}" destId="{9F0CACAC-620E-4E33-BE48-9EB15615F991}" srcOrd="0" destOrd="0" presId="urn:microsoft.com/office/officeart/2005/8/layout/vList2"/>
    <dgm:cxn modelId="{7EC37980-F325-405C-B81B-A8F0F1479BFF}" type="presParOf" srcId="{98496CB8-B201-45E5-829B-9FFD60FE2435}" destId="{3C80133C-1D58-47C5-9C56-53847A965DB2}" srcOrd="1" destOrd="0" presId="urn:microsoft.com/office/officeart/2005/8/layout/vList2"/>
    <dgm:cxn modelId="{7333F91B-CB7C-4D6A-AF39-BEECFA4BA18C}" type="presParOf" srcId="{98496CB8-B201-45E5-829B-9FFD60FE2435}" destId="{2650882B-759E-47D0-8E1D-FBA8FA672586}" srcOrd="2" destOrd="0" presId="urn:microsoft.com/office/officeart/2005/8/layout/vList2"/>
    <dgm:cxn modelId="{57B01E22-612B-4722-A00F-9FC1AB4D51C3}" type="presParOf" srcId="{98496CB8-B201-45E5-829B-9FFD60FE2435}" destId="{D47A420B-6DC4-4F38-A698-D3C9B8B13B01}" srcOrd="3" destOrd="0" presId="urn:microsoft.com/office/officeart/2005/8/layout/vList2"/>
    <dgm:cxn modelId="{BF7878B8-D27D-433B-B80E-ADAF1FDDDBF6}" type="presParOf" srcId="{98496CB8-B201-45E5-829B-9FFD60FE2435}" destId="{B2AD221B-2DF2-470A-B7F3-B425EA37E7BF}" srcOrd="4" destOrd="0" presId="urn:microsoft.com/office/officeart/2005/8/layout/vList2"/>
    <dgm:cxn modelId="{D880EB89-7511-4929-B8FA-C218A56EC1E0}" type="presParOf" srcId="{98496CB8-B201-45E5-829B-9FFD60FE2435}" destId="{54EA4CAE-D05B-45C1-BD3A-05EF5ACD925F}" srcOrd="5" destOrd="0" presId="urn:microsoft.com/office/officeart/2005/8/layout/vList2"/>
    <dgm:cxn modelId="{E05873DC-0748-4F7B-B067-453BB3DD5395}" type="presParOf" srcId="{98496CB8-B201-45E5-829B-9FFD60FE2435}" destId="{48E787EF-D1AD-41C9-8987-3387A5E59A1A}" srcOrd="6" destOrd="0" presId="urn:microsoft.com/office/officeart/2005/8/layout/vList2"/>
  </dgm:cxnLst>
  <dgm:bg>
    <a:solidFill>
      <a:schemeClr val="accent1"/>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58CEF7C-D0B2-48EE-B2E3-D3EAE3BD3438}"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en-US"/>
        </a:p>
      </dgm:t>
    </dgm:pt>
    <dgm:pt modelId="{27CE341C-FC3A-4699-9561-33B9A32D8696}">
      <dgm:prSet/>
      <dgm:spPr/>
      <dgm:t>
        <a:bodyPr/>
        <a:lstStyle/>
        <a:p>
          <a:r>
            <a:rPr lang="en-US" dirty="0">
              <a:effectLst/>
              <a:latin typeface="Calibri" panose="020F0502020204030204" pitchFamily="34" charset="0"/>
              <a:ea typeface="Calibri" panose="020F0502020204030204" pitchFamily="34" charset="0"/>
            </a:rPr>
            <a:t>To me, child protection means keeping children safe from any harm or danger and making. </a:t>
          </a:r>
          <a:r>
            <a:rPr lang="en-GB" dirty="0">
              <a:effectLst/>
              <a:latin typeface="Calibri" panose="020F0502020204030204" pitchFamily="34" charset="0"/>
              <a:ea typeface="Calibri" panose="020F0502020204030204" pitchFamily="34" charset="0"/>
            </a:rPr>
            <a:t>providing support to families to prevent child abuse and neglect  </a:t>
          </a:r>
          <a:endParaRPr lang="en-US" dirty="0"/>
        </a:p>
      </dgm:t>
    </dgm:pt>
    <dgm:pt modelId="{BC576B39-65F8-4256-B9F5-13CC0B399DD1}" type="parTrans" cxnId="{5351D2EF-0521-4468-8271-9DBA24ABD048}">
      <dgm:prSet/>
      <dgm:spPr/>
      <dgm:t>
        <a:bodyPr/>
        <a:lstStyle/>
        <a:p>
          <a:endParaRPr lang="en-US"/>
        </a:p>
      </dgm:t>
    </dgm:pt>
    <dgm:pt modelId="{2260721B-86D5-426B-86A5-D1D7FCF21634}" type="sibTrans" cxnId="{5351D2EF-0521-4468-8271-9DBA24ABD048}">
      <dgm:prSet/>
      <dgm:spPr/>
      <dgm:t>
        <a:bodyPr/>
        <a:lstStyle/>
        <a:p>
          <a:endParaRPr lang="en-US"/>
        </a:p>
      </dgm:t>
    </dgm:pt>
    <dgm:pt modelId="{320F916B-F530-4030-999E-FD320A613E57}">
      <dgm:prSet/>
      <dgm:spPr/>
      <dgm:t>
        <a:bodyPr/>
        <a:lstStyle/>
        <a:p>
          <a:r>
            <a:rPr lang="en-US" dirty="0">
              <a:effectLst/>
              <a:latin typeface="Calibri" panose="020F0502020204030204" pitchFamily="34" charset="0"/>
              <a:ea typeface="Calibri" panose="020F0502020204030204" pitchFamily="34" charset="0"/>
            </a:rPr>
            <a:t>Child</a:t>
          </a:r>
          <a:r>
            <a:rPr lang="en-GB" dirty="0">
              <a:effectLst/>
              <a:latin typeface="Calibri" panose="020F0502020204030204" pitchFamily="34" charset="0"/>
              <a:ea typeface="Calibri" panose="020F0502020204030204" pitchFamily="34" charset="0"/>
            </a:rPr>
            <a:t> protection is following that every child matters policy and that every child has the right to be protected from harm and abuse of any sort from anyone</a:t>
          </a:r>
          <a:endParaRPr lang="en-US" dirty="0"/>
        </a:p>
      </dgm:t>
    </dgm:pt>
    <dgm:pt modelId="{FF4D45F2-CE83-4D1C-A991-10187176467B}" type="parTrans" cxnId="{BAE12040-8E4D-43C1-9B0E-6CD40B5BB20C}">
      <dgm:prSet/>
      <dgm:spPr/>
      <dgm:t>
        <a:bodyPr/>
        <a:lstStyle/>
        <a:p>
          <a:endParaRPr lang="en-US"/>
        </a:p>
      </dgm:t>
    </dgm:pt>
    <dgm:pt modelId="{AF30165F-F2C6-4476-8777-FD2DFF69BD1F}" type="sibTrans" cxnId="{BAE12040-8E4D-43C1-9B0E-6CD40B5BB20C}">
      <dgm:prSet/>
      <dgm:spPr/>
      <dgm:t>
        <a:bodyPr/>
        <a:lstStyle/>
        <a:p>
          <a:endParaRPr lang="en-US"/>
        </a:p>
      </dgm:t>
    </dgm:pt>
    <dgm:pt modelId="{0C2526C5-A94B-4807-8EA1-B9BFCC28598D}">
      <dgm:prSet/>
      <dgm:spPr/>
      <dgm:t>
        <a:bodyPr/>
        <a:lstStyle/>
        <a:p>
          <a:r>
            <a:rPr lang="en-GB" dirty="0">
              <a:effectLst/>
              <a:latin typeface="Calibri" panose="020F0502020204030204" pitchFamily="34" charset="0"/>
              <a:ea typeface="Calibri" panose="020F0502020204030204" pitchFamily="34" charset="0"/>
            </a:rPr>
            <a:t>child protection is where there are serious concerns and the time frame in which to improve those before it escalated</a:t>
          </a:r>
          <a:r>
            <a:rPr lang="en-US" dirty="0">
              <a:effectLst/>
              <a:latin typeface="Calibri" panose="020F0502020204030204" pitchFamily="34" charset="0"/>
              <a:ea typeface="Calibri" panose="020F0502020204030204" pitchFamily="34" charset="0"/>
            </a:rPr>
            <a:t> </a:t>
          </a:r>
          <a:r>
            <a:rPr lang="en-US" dirty="0"/>
            <a:t>. </a:t>
          </a:r>
        </a:p>
      </dgm:t>
    </dgm:pt>
    <dgm:pt modelId="{43601615-559C-427D-8F0D-4D552DDD4506}" type="parTrans" cxnId="{DADE66DD-FE57-4D39-9754-8BFDBE938F23}">
      <dgm:prSet/>
      <dgm:spPr/>
      <dgm:t>
        <a:bodyPr/>
        <a:lstStyle/>
        <a:p>
          <a:endParaRPr lang="en-US"/>
        </a:p>
      </dgm:t>
    </dgm:pt>
    <dgm:pt modelId="{78B060DA-C3BF-4714-B35B-F9492495409B}" type="sibTrans" cxnId="{DADE66DD-FE57-4D39-9754-8BFDBE938F23}">
      <dgm:prSet/>
      <dgm:spPr/>
      <dgm:t>
        <a:bodyPr/>
        <a:lstStyle/>
        <a:p>
          <a:endParaRPr lang="en-US"/>
        </a:p>
      </dgm:t>
    </dgm:pt>
    <dgm:pt modelId="{C9BC085F-BBD5-40EF-B8AE-B6C7585BFD99}">
      <dgm:prSet/>
      <dgm:spPr/>
      <dgm:t>
        <a:bodyPr/>
        <a:lstStyle/>
        <a:p>
          <a:r>
            <a:rPr lang="en-US" dirty="0">
              <a:effectLst/>
              <a:latin typeface="Calibri" panose="020F0502020204030204" pitchFamily="34" charset="0"/>
              <a:ea typeface="Calibri" panose="020F0502020204030204" pitchFamily="34" charset="0"/>
            </a:rPr>
            <a:t>Child protection is part of the safeguarding process, focusing on protecting children seen as suffering or likely to suffer significant harm. </a:t>
          </a:r>
          <a:endParaRPr lang="en-US" dirty="0"/>
        </a:p>
      </dgm:t>
    </dgm:pt>
    <dgm:pt modelId="{4CDF0C52-BC08-4007-9A0C-19E99782B2AA}" type="parTrans" cxnId="{96D3C566-BD6C-48D8-8F13-129F24EB009E}">
      <dgm:prSet/>
      <dgm:spPr/>
      <dgm:t>
        <a:bodyPr/>
        <a:lstStyle/>
        <a:p>
          <a:endParaRPr lang="en-US"/>
        </a:p>
      </dgm:t>
    </dgm:pt>
    <dgm:pt modelId="{0BEFF74F-2F13-4ED2-98BC-49B213471250}" type="sibTrans" cxnId="{96D3C566-BD6C-48D8-8F13-129F24EB009E}">
      <dgm:prSet/>
      <dgm:spPr/>
      <dgm:t>
        <a:bodyPr/>
        <a:lstStyle/>
        <a:p>
          <a:endParaRPr lang="en-US"/>
        </a:p>
      </dgm:t>
    </dgm:pt>
    <dgm:pt modelId="{47FC06A2-80E9-4243-AD62-61EA5ED30D7D}" type="pres">
      <dgm:prSet presAssocID="{658CEF7C-D0B2-48EE-B2E3-D3EAE3BD3438}" presName="vert0" presStyleCnt="0">
        <dgm:presLayoutVars>
          <dgm:dir/>
          <dgm:animOne val="branch"/>
          <dgm:animLvl val="lvl"/>
        </dgm:presLayoutVars>
      </dgm:prSet>
      <dgm:spPr/>
      <dgm:t>
        <a:bodyPr/>
        <a:lstStyle/>
        <a:p>
          <a:endParaRPr lang="en-US"/>
        </a:p>
      </dgm:t>
    </dgm:pt>
    <dgm:pt modelId="{EED97639-1583-4E34-8D61-78B927123D7F}" type="pres">
      <dgm:prSet presAssocID="{27CE341C-FC3A-4699-9561-33B9A32D8696}" presName="thickLine" presStyleLbl="alignNode1" presStyleIdx="0" presStyleCnt="4"/>
      <dgm:spPr/>
    </dgm:pt>
    <dgm:pt modelId="{E9B1AF58-DEFD-4624-BED6-FF00358FDD8B}" type="pres">
      <dgm:prSet presAssocID="{27CE341C-FC3A-4699-9561-33B9A32D8696}" presName="horz1" presStyleCnt="0"/>
      <dgm:spPr/>
    </dgm:pt>
    <dgm:pt modelId="{6A4359A5-694E-45D4-9F76-8776325529DE}" type="pres">
      <dgm:prSet presAssocID="{27CE341C-FC3A-4699-9561-33B9A32D8696}" presName="tx1" presStyleLbl="revTx" presStyleIdx="0" presStyleCnt="4"/>
      <dgm:spPr/>
      <dgm:t>
        <a:bodyPr/>
        <a:lstStyle/>
        <a:p>
          <a:endParaRPr lang="en-US"/>
        </a:p>
      </dgm:t>
    </dgm:pt>
    <dgm:pt modelId="{BF68BE40-CC15-4A10-833D-D555D1C73C6D}" type="pres">
      <dgm:prSet presAssocID="{27CE341C-FC3A-4699-9561-33B9A32D8696}" presName="vert1" presStyleCnt="0"/>
      <dgm:spPr/>
    </dgm:pt>
    <dgm:pt modelId="{DD580040-1B69-4291-98FD-B26D61B0B73A}" type="pres">
      <dgm:prSet presAssocID="{320F916B-F530-4030-999E-FD320A613E57}" presName="thickLine" presStyleLbl="alignNode1" presStyleIdx="1" presStyleCnt="4"/>
      <dgm:spPr/>
    </dgm:pt>
    <dgm:pt modelId="{DE257388-C326-4C65-AEB8-242155B2B0AF}" type="pres">
      <dgm:prSet presAssocID="{320F916B-F530-4030-999E-FD320A613E57}" presName="horz1" presStyleCnt="0"/>
      <dgm:spPr/>
    </dgm:pt>
    <dgm:pt modelId="{CDED038A-0A1F-4504-B02E-EE4FF9515F84}" type="pres">
      <dgm:prSet presAssocID="{320F916B-F530-4030-999E-FD320A613E57}" presName="tx1" presStyleLbl="revTx" presStyleIdx="1" presStyleCnt="4"/>
      <dgm:spPr/>
      <dgm:t>
        <a:bodyPr/>
        <a:lstStyle/>
        <a:p>
          <a:endParaRPr lang="en-US"/>
        </a:p>
      </dgm:t>
    </dgm:pt>
    <dgm:pt modelId="{61335F2A-BEB6-4542-914F-838D48077012}" type="pres">
      <dgm:prSet presAssocID="{320F916B-F530-4030-999E-FD320A613E57}" presName="vert1" presStyleCnt="0"/>
      <dgm:spPr/>
    </dgm:pt>
    <dgm:pt modelId="{BF109E6E-99A1-4979-8EFF-4CD385CA49E1}" type="pres">
      <dgm:prSet presAssocID="{0C2526C5-A94B-4807-8EA1-B9BFCC28598D}" presName="thickLine" presStyleLbl="alignNode1" presStyleIdx="2" presStyleCnt="4"/>
      <dgm:spPr/>
    </dgm:pt>
    <dgm:pt modelId="{3E078D5B-5947-49A0-BA37-F01586380026}" type="pres">
      <dgm:prSet presAssocID="{0C2526C5-A94B-4807-8EA1-B9BFCC28598D}" presName="horz1" presStyleCnt="0"/>
      <dgm:spPr/>
    </dgm:pt>
    <dgm:pt modelId="{A1BE0AD5-D5E6-4D93-81A8-DF5283D04422}" type="pres">
      <dgm:prSet presAssocID="{0C2526C5-A94B-4807-8EA1-B9BFCC28598D}" presName="tx1" presStyleLbl="revTx" presStyleIdx="2" presStyleCnt="4"/>
      <dgm:spPr/>
      <dgm:t>
        <a:bodyPr/>
        <a:lstStyle/>
        <a:p>
          <a:endParaRPr lang="en-US"/>
        </a:p>
      </dgm:t>
    </dgm:pt>
    <dgm:pt modelId="{300F04E7-2E24-408B-86D9-931F29AE94A1}" type="pres">
      <dgm:prSet presAssocID="{0C2526C5-A94B-4807-8EA1-B9BFCC28598D}" presName="vert1" presStyleCnt="0"/>
      <dgm:spPr/>
    </dgm:pt>
    <dgm:pt modelId="{0E66AC92-9979-4438-98ED-A16BCB340343}" type="pres">
      <dgm:prSet presAssocID="{C9BC085F-BBD5-40EF-B8AE-B6C7585BFD99}" presName="thickLine" presStyleLbl="alignNode1" presStyleIdx="3" presStyleCnt="4"/>
      <dgm:spPr/>
    </dgm:pt>
    <dgm:pt modelId="{4B787BFF-A5EE-4423-B00D-1D8DF7BC7579}" type="pres">
      <dgm:prSet presAssocID="{C9BC085F-BBD5-40EF-B8AE-B6C7585BFD99}" presName="horz1" presStyleCnt="0"/>
      <dgm:spPr/>
    </dgm:pt>
    <dgm:pt modelId="{E1633E5A-2B1B-4B1F-9EF9-4024E2C770DB}" type="pres">
      <dgm:prSet presAssocID="{C9BC085F-BBD5-40EF-B8AE-B6C7585BFD99}" presName="tx1" presStyleLbl="revTx" presStyleIdx="3" presStyleCnt="4"/>
      <dgm:spPr/>
      <dgm:t>
        <a:bodyPr/>
        <a:lstStyle/>
        <a:p>
          <a:endParaRPr lang="en-US"/>
        </a:p>
      </dgm:t>
    </dgm:pt>
    <dgm:pt modelId="{D43B3E0F-FB66-441B-9C53-A0FB8BCCF561}" type="pres">
      <dgm:prSet presAssocID="{C9BC085F-BBD5-40EF-B8AE-B6C7585BFD99}" presName="vert1" presStyleCnt="0"/>
      <dgm:spPr/>
    </dgm:pt>
  </dgm:ptLst>
  <dgm:cxnLst>
    <dgm:cxn modelId="{470D6CDF-F1ED-4D59-BDB3-686AA254B242}" type="presOf" srcId="{0C2526C5-A94B-4807-8EA1-B9BFCC28598D}" destId="{A1BE0AD5-D5E6-4D93-81A8-DF5283D04422}" srcOrd="0" destOrd="0" presId="urn:microsoft.com/office/officeart/2008/layout/LinedList"/>
    <dgm:cxn modelId="{BAE12040-8E4D-43C1-9B0E-6CD40B5BB20C}" srcId="{658CEF7C-D0B2-48EE-B2E3-D3EAE3BD3438}" destId="{320F916B-F530-4030-999E-FD320A613E57}" srcOrd="1" destOrd="0" parTransId="{FF4D45F2-CE83-4D1C-A991-10187176467B}" sibTransId="{AF30165F-F2C6-4476-8777-FD2DFF69BD1F}"/>
    <dgm:cxn modelId="{C25FDEAE-8FCC-4808-85B7-0900200596B6}" type="presOf" srcId="{658CEF7C-D0B2-48EE-B2E3-D3EAE3BD3438}" destId="{47FC06A2-80E9-4243-AD62-61EA5ED30D7D}" srcOrd="0" destOrd="0" presId="urn:microsoft.com/office/officeart/2008/layout/LinedList"/>
    <dgm:cxn modelId="{DADE66DD-FE57-4D39-9754-8BFDBE938F23}" srcId="{658CEF7C-D0B2-48EE-B2E3-D3EAE3BD3438}" destId="{0C2526C5-A94B-4807-8EA1-B9BFCC28598D}" srcOrd="2" destOrd="0" parTransId="{43601615-559C-427D-8F0D-4D552DDD4506}" sibTransId="{78B060DA-C3BF-4714-B35B-F9492495409B}"/>
    <dgm:cxn modelId="{DE874743-50DC-48F8-A596-0FDA68B0BFAE}" type="presOf" srcId="{27CE341C-FC3A-4699-9561-33B9A32D8696}" destId="{6A4359A5-694E-45D4-9F76-8776325529DE}" srcOrd="0" destOrd="0" presId="urn:microsoft.com/office/officeart/2008/layout/LinedList"/>
    <dgm:cxn modelId="{B57F74D6-A87C-4E94-B668-6DE2A316728A}" type="presOf" srcId="{320F916B-F530-4030-999E-FD320A613E57}" destId="{CDED038A-0A1F-4504-B02E-EE4FF9515F84}" srcOrd="0" destOrd="0" presId="urn:microsoft.com/office/officeart/2008/layout/LinedList"/>
    <dgm:cxn modelId="{5351D2EF-0521-4468-8271-9DBA24ABD048}" srcId="{658CEF7C-D0B2-48EE-B2E3-D3EAE3BD3438}" destId="{27CE341C-FC3A-4699-9561-33B9A32D8696}" srcOrd="0" destOrd="0" parTransId="{BC576B39-65F8-4256-B9F5-13CC0B399DD1}" sibTransId="{2260721B-86D5-426B-86A5-D1D7FCF21634}"/>
    <dgm:cxn modelId="{96D3C566-BD6C-48D8-8F13-129F24EB009E}" srcId="{658CEF7C-D0B2-48EE-B2E3-D3EAE3BD3438}" destId="{C9BC085F-BBD5-40EF-B8AE-B6C7585BFD99}" srcOrd="3" destOrd="0" parTransId="{4CDF0C52-BC08-4007-9A0C-19E99782B2AA}" sibTransId="{0BEFF74F-2F13-4ED2-98BC-49B213471250}"/>
    <dgm:cxn modelId="{DA645BEA-4D34-4B16-B534-1FB1AE793FAD}" type="presOf" srcId="{C9BC085F-BBD5-40EF-B8AE-B6C7585BFD99}" destId="{E1633E5A-2B1B-4B1F-9EF9-4024E2C770DB}" srcOrd="0" destOrd="0" presId="urn:microsoft.com/office/officeart/2008/layout/LinedList"/>
    <dgm:cxn modelId="{DC66B211-B1B7-4929-BE2C-B5237A5F883A}" type="presParOf" srcId="{47FC06A2-80E9-4243-AD62-61EA5ED30D7D}" destId="{EED97639-1583-4E34-8D61-78B927123D7F}" srcOrd="0" destOrd="0" presId="urn:microsoft.com/office/officeart/2008/layout/LinedList"/>
    <dgm:cxn modelId="{F602C734-3B6F-4EC8-8B3C-F3886111FB5D}" type="presParOf" srcId="{47FC06A2-80E9-4243-AD62-61EA5ED30D7D}" destId="{E9B1AF58-DEFD-4624-BED6-FF00358FDD8B}" srcOrd="1" destOrd="0" presId="urn:microsoft.com/office/officeart/2008/layout/LinedList"/>
    <dgm:cxn modelId="{1E826C13-6E3F-4D82-8FE1-E3227D78E20E}" type="presParOf" srcId="{E9B1AF58-DEFD-4624-BED6-FF00358FDD8B}" destId="{6A4359A5-694E-45D4-9F76-8776325529DE}" srcOrd="0" destOrd="0" presId="urn:microsoft.com/office/officeart/2008/layout/LinedList"/>
    <dgm:cxn modelId="{35FF8933-7AA2-4AAB-86EE-6686F618145C}" type="presParOf" srcId="{E9B1AF58-DEFD-4624-BED6-FF00358FDD8B}" destId="{BF68BE40-CC15-4A10-833D-D555D1C73C6D}" srcOrd="1" destOrd="0" presId="urn:microsoft.com/office/officeart/2008/layout/LinedList"/>
    <dgm:cxn modelId="{11442D1A-A5EA-487C-9E23-F07F416B7713}" type="presParOf" srcId="{47FC06A2-80E9-4243-AD62-61EA5ED30D7D}" destId="{DD580040-1B69-4291-98FD-B26D61B0B73A}" srcOrd="2" destOrd="0" presId="urn:microsoft.com/office/officeart/2008/layout/LinedList"/>
    <dgm:cxn modelId="{90A6FFE9-9BCA-4D36-A22E-7CD0E6F2E5DA}" type="presParOf" srcId="{47FC06A2-80E9-4243-AD62-61EA5ED30D7D}" destId="{DE257388-C326-4C65-AEB8-242155B2B0AF}" srcOrd="3" destOrd="0" presId="urn:microsoft.com/office/officeart/2008/layout/LinedList"/>
    <dgm:cxn modelId="{E4D53181-F4E0-4BF5-AAB3-FF1485DFCDF0}" type="presParOf" srcId="{DE257388-C326-4C65-AEB8-242155B2B0AF}" destId="{CDED038A-0A1F-4504-B02E-EE4FF9515F84}" srcOrd="0" destOrd="0" presId="urn:microsoft.com/office/officeart/2008/layout/LinedList"/>
    <dgm:cxn modelId="{B349446D-A118-404E-B10C-D56BBE628A63}" type="presParOf" srcId="{DE257388-C326-4C65-AEB8-242155B2B0AF}" destId="{61335F2A-BEB6-4542-914F-838D48077012}" srcOrd="1" destOrd="0" presId="urn:microsoft.com/office/officeart/2008/layout/LinedList"/>
    <dgm:cxn modelId="{FCDFC859-6610-4390-9865-E524B68F4398}" type="presParOf" srcId="{47FC06A2-80E9-4243-AD62-61EA5ED30D7D}" destId="{BF109E6E-99A1-4979-8EFF-4CD385CA49E1}" srcOrd="4" destOrd="0" presId="urn:microsoft.com/office/officeart/2008/layout/LinedList"/>
    <dgm:cxn modelId="{7D1C5508-82D0-4862-8785-FBA5913F69D2}" type="presParOf" srcId="{47FC06A2-80E9-4243-AD62-61EA5ED30D7D}" destId="{3E078D5B-5947-49A0-BA37-F01586380026}" srcOrd="5" destOrd="0" presId="urn:microsoft.com/office/officeart/2008/layout/LinedList"/>
    <dgm:cxn modelId="{7E9B02FF-0BBB-4CF8-9A48-9577DE317F55}" type="presParOf" srcId="{3E078D5B-5947-49A0-BA37-F01586380026}" destId="{A1BE0AD5-D5E6-4D93-81A8-DF5283D04422}" srcOrd="0" destOrd="0" presId="urn:microsoft.com/office/officeart/2008/layout/LinedList"/>
    <dgm:cxn modelId="{2724E998-CA4B-4BF6-9249-60A8D6D16FDD}" type="presParOf" srcId="{3E078D5B-5947-49A0-BA37-F01586380026}" destId="{300F04E7-2E24-408B-86D9-931F29AE94A1}" srcOrd="1" destOrd="0" presId="urn:microsoft.com/office/officeart/2008/layout/LinedList"/>
    <dgm:cxn modelId="{B9EC8E99-6388-40D3-8867-6359B8AE5610}" type="presParOf" srcId="{47FC06A2-80E9-4243-AD62-61EA5ED30D7D}" destId="{0E66AC92-9979-4438-98ED-A16BCB340343}" srcOrd="6" destOrd="0" presId="urn:microsoft.com/office/officeart/2008/layout/LinedList"/>
    <dgm:cxn modelId="{9E0EC85E-7394-4E79-A7BB-AC7DBCF33C95}" type="presParOf" srcId="{47FC06A2-80E9-4243-AD62-61EA5ED30D7D}" destId="{4B787BFF-A5EE-4423-B00D-1D8DF7BC7579}" srcOrd="7" destOrd="0" presId="urn:microsoft.com/office/officeart/2008/layout/LinedList"/>
    <dgm:cxn modelId="{2C4BED02-D435-4B16-8FD3-0C0138C2F0BA}" type="presParOf" srcId="{4B787BFF-A5EE-4423-B00D-1D8DF7BC7579}" destId="{E1633E5A-2B1B-4B1F-9EF9-4024E2C770DB}" srcOrd="0" destOrd="0" presId="urn:microsoft.com/office/officeart/2008/layout/LinedList"/>
    <dgm:cxn modelId="{05776C53-05CE-4FA1-B0FF-4127B69444FF}" type="presParOf" srcId="{4B787BFF-A5EE-4423-B00D-1D8DF7BC7579}" destId="{D43B3E0F-FB66-441B-9C53-A0FB8BCCF561}"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FF26786-3622-47C1-9009-7CB7C95DBE2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7D07CFC-46D4-44AA-B473-AAFCAF97FF49}">
      <dgm:prSet/>
      <dgm:spPr/>
      <dgm:t>
        <a:bodyPr/>
        <a:lstStyle/>
        <a:p>
          <a:r>
            <a:rPr lang="en-GB"/>
            <a:t>To IMPAIR:</a:t>
          </a:r>
          <a:endParaRPr lang="en-US"/>
        </a:p>
      </dgm:t>
    </dgm:pt>
    <dgm:pt modelId="{6E1ABF29-AD88-44CB-8F8F-9785242794B5}" type="parTrans" cxnId="{7697CC84-70A3-42F0-B7BB-7FFA1FCA9528}">
      <dgm:prSet/>
      <dgm:spPr/>
      <dgm:t>
        <a:bodyPr/>
        <a:lstStyle/>
        <a:p>
          <a:endParaRPr lang="en-US"/>
        </a:p>
      </dgm:t>
    </dgm:pt>
    <dgm:pt modelId="{8824375B-EE21-4E23-80E5-DE193FD7B3DD}" type="sibTrans" cxnId="{7697CC84-70A3-42F0-B7BB-7FFA1FCA9528}">
      <dgm:prSet/>
      <dgm:spPr/>
      <dgm:t>
        <a:bodyPr/>
        <a:lstStyle/>
        <a:p>
          <a:endParaRPr lang="en-US"/>
        </a:p>
      </dgm:t>
    </dgm:pt>
    <dgm:pt modelId="{9854F0D2-44D0-4D17-BA6C-E877E272C89D}">
      <dgm:prSet/>
      <dgm:spPr/>
      <dgm:t>
        <a:bodyPr/>
        <a:lstStyle/>
        <a:p>
          <a:r>
            <a:rPr lang="en-GB"/>
            <a:t>to make worse, to diminish functioning or ability</a:t>
          </a:r>
          <a:endParaRPr lang="en-US"/>
        </a:p>
      </dgm:t>
    </dgm:pt>
    <dgm:pt modelId="{D69AFCF7-880C-491C-8CD4-ABD480DCA85A}" type="parTrans" cxnId="{7CC308E6-9377-411A-A8BB-5A2D935F51F3}">
      <dgm:prSet/>
      <dgm:spPr/>
      <dgm:t>
        <a:bodyPr/>
        <a:lstStyle/>
        <a:p>
          <a:endParaRPr lang="en-US"/>
        </a:p>
      </dgm:t>
    </dgm:pt>
    <dgm:pt modelId="{94F53B23-F434-4B97-A592-4D1E7638BA19}" type="sibTrans" cxnId="{7CC308E6-9377-411A-A8BB-5A2D935F51F3}">
      <dgm:prSet/>
      <dgm:spPr/>
      <dgm:t>
        <a:bodyPr/>
        <a:lstStyle/>
        <a:p>
          <a:endParaRPr lang="en-US"/>
        </a:p>
      </dgm:t>
    </dgm:pt>
    <dgm:pt modelId="{C0FD47C5-5315-459E-9B7B-DE65E68E09CC}">
      <dgm:prSet/>
      <dgm:spPr/>
      <dgm:t>
        <a:bodyPr/>
        <a:lstStyle/>
        <a:p>
          <a:r>
            <a:rPr lang="en-GB"/>
            <a:t>To HARM:</a:t>
          </a:r>
          <a:endParaRPr lang="en-US"/>
        </a:p>
      </dgm:t>
    </dgm:pt>
    <dgm:pt modelId="{C23C483D-DB6E-4211-A1F4-D0036EB520CA}" type="parTrans" cxnId="{4D99B328-0ABD-4754-9C72-B1197E976618}">
      <dgm:prSet/>
      <dgm:spPr/>
      <dgm:t>
        <a:bodyPr/>
        <a:lstStyle/>
        <a:p>
          <a:endParaRPr lang="en-US"/>
        </a:p>
      </dgm:t>
    </dgm:pt>
    <dgm:pt modelId="{DEF22C40-03B4-48CF-92AA-53442CAF78C7}" type="sibTrans" cxnId="{4D99B328-0ABD-4754-9C72-B1197E976618}">
      <dgm:prSet/>
      <dgm:spPr/>
      <dgm:t>
        <a:bodyPr/>
        <a:lstStyle/>
        <a:p>
          <a:endParaRPr lang="en-US"/>
        </a:p>
      </dgm:t>
    </dgm:pt>
    <dgm:pt modelId="{3EC5AAA5-AF89-429B-9DEE-C25AAA1440E0}">
      <dgm:prSet/>
      <dgm:spPr/>
      <dgm:t>
        <a:bodyPr/>
        <a:lstStyle/>
        <a:p>
          <a:r>
            <a:rPr lang="en-GB"/>
            <a:t>to deliberately inflict injury, suffering, distress or damage</a:t>
          </a:r>
          <a:endParaRPr lang="en-US"/>
        </a:p>
      </dgm:t>
    </dgm:pt>
    <dgm:pt modelId="{5162296A-6C89-42CC-8EA0-11BE3724D16B}" type="parTrans" cxnId="{4A9372FA-552D-4639-82A1-87B3607856FF}">
      <dgm:prSet/>
      <dgm:spPr/>
      <dgm:t>
        <a:bodyPr/>
        <a:lstStyle/>
        <a:p>
          <a:endParaRPr lang="en-US"/>
        </a:p>
      </dgm:t>
    </dgm:pt>
    <dgm:pt modelId="{98D7F7B8-B45C-4F9C-8621-E287ABB1F9BA}" type="sibTrans" cxnId="{4A9372FA-552D-4639-82A1-87B3607856FF}">
      <dgm:prSet/>
      <dgm:spPr/>
      <dgm:t>
        <a:bodyPr/>
        <a:lstStyle/>
        <a:p>
          <a:endParaRPr lang="en-US"/>
        </a:p>
      </dgm:t>
    </dgm:pt>
    <dgm:pt modelId="{501A51BF-A012-43FD-AD9C-E5B20FF04D0B}" type="pres">
      <dgm:prSet presAssocID="{CFF26786-3622-47C1-9009-7CB7C95DBE2A}" presName="linear" presStyleCnt="0">
        <dgm:presLayoutVars>
          <dgm:animLvl val="lvl"/>
          <dgm:resizeHandles val="exact"/>
        </dgm:presLayoutVars>
      </dgm:prSet>
      <dgm:spPr/>
      <dgm:t>
        <a:bodyPr/>
        <a:lstStyle/>
        <a:p>
          <a:endParaRPr lang="en-US"/>
        </a:p>
      </dgm:t>
    </dgm:pt>
    <dgm:pt modelId="{C5F55C52-DC8F-485A-BF31-EB7B6692A942}" type="pres">
      <dgm:prSet presAssocID="{77D07CFC-46D4-44AA-B473-AAFCAF97FF49}" presName="parentText" presStyleLbl="node1" presStyleIdx="0" presStyleCnt="4">
        <dgm:presLayoutVars>
          <dgm:chMax val="0"/>
          <dgm:bulletEnabled val="1"/>
        </dgm:presLayoutVars>
      </dgm:prSet>
      <dgm:spPr/>
      <dgm:t>
        <a:bodyPr/>
        <a:lstStyle/>
        <a:p>
          <a:endParaRPr lang="en-US"/>
        </a:p>
      </dgm:t>
    </dgm:pt>
    <dgm:pt modelId="{672E464E-EC4F-4595-9937-95BA8E04C09C}" type="pres">
      <dgm:prSet presAssocID="{8824375B-EE21-4E23-80E5-DE193FD7B3DD}" presName="spacer" presStyleCnt="0"/>
      <dgm:spPr/>
    </dgm:pt>
    <dgm:pt modelId="{9FB5251D-C83A-44D5-B23F-C286DCB0DD0E}" type="pres">
      <dgm:prSet presAssocID="{9854F0D2-44D0-4D17-BA6C-E877E272C89D}" presName="parentText" presStyleLbl="node1" presStyleIdx="1" presStyleCnt="4">
        <dgm:presLayoutVars>
          <dgm:chMax val="0"/>
          <dgm:bulletEnabled val="1"/>
        </dgm:presLayoutVars>
      </dgm:prSet>
      <dgm:spPr/>
      <dgm:t>
        <a:bodyPr/>
        <a:lstStyle/>
        <a:p>
          <a:endParaRPr lang="en-US"/>
        </a:p>
      </dgm:t>
    </dgm:pt>
    <dgm:pt modelId="{914C0105-2D97-41AD-BDE1-DF42F1D00504}" type="pres">
      <dgm:prSet presAssocID="{94F53B23-F434-4B97-A592-4D1E7638BA19}" presName="spacer" presStyleCnt="0"/>
      <dgm:spPr/>
    </dgm:pt>
    <dgm:pt modelId="{23AF9B9E-E0FB-45CE-97E7-B35B134E5DE8}" type="pres">
      <dgm:prSet presAssocID="{C0FD47C5-5315-459E-9B7B-DE65E68E09CC}" presName="parentText" presStyleLbl="node1" presStyleIdx="2" presStyleCnt="4">
        <dgm:presLayoutVars>
          <dgm:chMax val="0"/>
          <dgm:bulletEnabled val="1"/>
        </dgm:presLayoutVars>
      </dgm:prSet>
      <dgm:spPr/>
      <dgm:t>
        <a:bodyPr/>
        <a:lstStyle/>
        <a:p>
          <a:endParaRPr lang="en-US"/>
        </a:p>
      </dgm:t>
    </dgm:pt>
    <dgm:pt modelId="{B6BF7AC2-1574-41A8-9FC9-AC1FE4181830}" type="pres">
      <dgm:prSet presAssocID="{DEF22C40-03B4-48CF-92AA-53442CAF78C7}" presName="spacer" presStyleCnt="0"/>
      <dgm:spPr/>
    </dgm:pt>
    <dgm:pt modelId="{C5F777EC-2CB5-494C-8BC3-CC1CC7AC63B3}" type="pres">
      <dgm:prSet presAssocID="{3EC5AAA5-AF89-429B-9DEE-C25AAA1440E0}" presName="parentText" presStyleLbl="node1" presStyleIdx="3" presStyleCnt="4">
        <dgm:presLayoutVars>
          <dgm:chMax val="0"/>
          <dgm:bulletEnabled val="1"/>
        </dgm:presLayoutVars>
      </dgm:prSet>
      <dgm:spPr/>
      <dgm:t>
        <a:bodyPr/>
        <a:lstStyle/>
        <a:p>
          <a:endParaRPr lang="en-US"/>
        </a:p>
      </dgm:t>
    </dgm:pt>
  </dgm:ptLst>
  <dgm:cxnLst>
    <dgm:cxn modelId="{7CC308E6-9377-411A-A8BB-5A2D935F51F3}" srcId="{CFF26786-3622-47C1-9009-7CB7C95DBE2A}" destId="{9854F0D2-44D0-4D17-BA6C-E877E272C89D}" srcOrd="1" destOrd="0" parTransId="{D69AFCF7-880C-491C-8CD4-ABD480DCA85A}" sibTransId="{94F53B23-F434-4B97-A592-4D1E7638BA19}"/>
    <dgm:cxn modelId="{C2A95874-9A0E-4B24-B949-33965649AAB0}" type="presOf" srcId="{3EC5AAA5-AF89-429B-9DEE-C25AAA1440E0}" destId="{C5F777EC-2CB5-494C-8BC3-CC1CC7AC63B3}" srcOrd="0" destOrd="0" presId="urn:microsoft.com/office/officeart/2005/8/layout/vList2"/>
    <dgm:cxn modelId="{4A9372FA-552D-4639-82A1-87B3607856FF}" srcId="{CFF26786-3622-47C1-9009-7CB7C95DBE2A}" destId="{3EC5AAA5-AF89-429B-9DEE-C25AAA1440E0}" srcOrd="3" destOrd="0" parTransId="{5162296A-6C89-42CC-8EA0-11BE3724D16B}" sibTransId="{98D7F7B8-B45C-4F9C-8621-E287ABB1F9BA}"/>
    <dgm:cxn modelId="{EEF6EEFF-73BB-40A1-A70E-A8217EB20464}" type="presOf" srcId="{9854F0D2-44D0-4D17-BA6C-E877E272C89D}" destId="{9FB5251D-C83A-44D5-B23F-C286DCB0DD0E}" srcOrd="0" destOrd="0" presId="urn:microsoft.com/office/officeart/2005/8/layout/vList2"/>
    <dgm:cxn modelId="{4D99B328-0ABD-4754-9C72-B1197E976618}" srcId="{CFF26786-3622-47C1-9009-7CB7C95DBE2A}" destId="{C0FD47C5-5315-459E-9B7B-DE65E68E09CC}" srcOrd="2" destOrd="0" parTransId="{C23C483D-DB6E-4211-A1F4-D0036EB520CA}" sibTransId="{DEF22C40-03B4-48CF-92AA-53442CAF78C7}"/>
    <dgm:cxn modelId="{71C3CD81-7816-4ADF-89DB-20A6572960C8}" type="presOf" srcId="{77D07CFC-46D4-44AA-B473-AAFCAF97FF49}" destId="{C5F55C52-DC8F-485A-BF31-EB7B6692A942}" srcOrd="0" destOrd="0" presId="urn:microsoft.com/office/officeart/2005/8/layout/vList2"/>
    <dgm:cxn modelId="{37F4B8F5-A918-4026-9456-AED9C2BACA52}" type="presOf" srcId="{C0FD47C5-5315-459E-9B7B-DE65E68E09CC}" destId="{23AF9B9E-E0FB-45CE-97E7-B35B134E5DE8}" srcOrd="0" destOrd="0" presId="urn:microsoft.com/office/officeart/2005/8/layout/vList2"/>
    <dgm:cxn modelId="{1FADD12B-8BB1-4C87-8B5F-833122865F7F}" type="presOf" srcId="{CFF26786-3622-47C1-9009-7CB7C95DBE2A}" destId="{501A51BF-A012-43FD-AD9C-E5B20FF04D0B}" srcOrd="0" destOrd="0" presId="urn:microsoft.com/office/officeart/2005/8/layout/vList2"/>
    <dgm:cxn modelId="{7697CC84-70A3-42F0-B7BB-7FFA1FCA9528}" srcId="{CFF26786-3622-47C1-9009-7CB7C95DBE2A}" destId="{77D07CFC-46D4-44AA-B473-AAFCAF97FF49}" srcOrd="0" destOrd="0" parTransId="{6E1ABF29-AD88-44CB-8F8F-9785242794B5}" sibTransId="{8824375B-EE21-4E23-80E5-DE193FD7B3DD}"/>
    <dgm:cxn modelId="{E0CF9F7D-5858-4A34-A2DF-5F6B5B46A6A3}" type="presParOf" srcId="{501A51BF-A012-43FD-AD9C-E5B20FF04D0B}" destId="{C5F55C52-DC8F-485A-BF31-EB7B6692A942}" srcOrd="0" destOrd="0" presId="urn:microsoft.com/office/officeart/2005/8/layout/vList2"/>
    <dgm:cxn modelId="{E93DD7BD-03DE-42F9-82A0-079056128DC3}" type="presParOf" srcId="{501A51BF-A012-43FD-AD9C-E5B20FF04D0B}" destId="{672E464E-EC4F-4595-9937-95BA8E04C09C}" srcOrd="1" destOrd="0" presId="urn:microsoft.com/office/officeart/2005/8/layout/vList2"/>
    <dgm:cxn modelId="{EC4382D9-C223-4535-A0E9-7FC8504C1F03}" type="presParOf" srcId="{501A51BF-A012-43FD-AD9C-E5B20FF04D0B}" destId="{9FB5251D-C83A-44D5-B23F-C286DCB0DD0E}" srcOrd="2" destOrd="0" presId="urn:microsoft.com/office/officeart/2005/8/layout/vList2"/>
    <dgm:cxn modelId="{93EB640E-FD04-4A8A-BECF-05DBF2BC7865}" type="presParOf" srcId="{501A51BF-A012-43FD-AD9C-E5B20FF04D0B}" destId="{914C0105-2D97-41AD-BDE1-DF42F1D00504}" srcOrd="3" destOrd="0" presId="urn:microsoft.com/office/officeart/2005/8/layout/vList2"/>
    <dgm:cxn modelId="{263DA2EB-0AD2-458D-BBCD-1B1809216C85}" type="presParOf" srcId="{501A51BF-A012-43FD-AD9C-E5B20FF04D0B}" destId="{23AF9B9E-E0FB-45CE-97E7-B35B134E5DE8}" srcOrd="4" destOrd="0" presId="urn:microsoft.com/office/officeart/2005/8/layout/vList2"/>
    <dgm:cxn modelId="{2E598F01-30FD-4EB9-A605-C8C5157866CC}" type="presParOf" srcId="{501A51BF-A012-43FD-AD9C-E5B20FF04D0B}" destId="{B6BF7AC2-1574-41A8-9FC9-AC1FE4181830}" srcOrd="5" destOrd="0" presId="urn:microsoft.com/office/officeart/2005/8/layout/vList2"/>
    <dgm:cxn modelId="{CC974389-407C-448F-BF8C-78198F2B15E8}" type="presParOf" srcId="{501A51BF-A012-43FD-AD9C-E5B20FF04D0B}" destId="{C5F777EC-2CB5-494C-8BC3-CC1CC7AC63B3}"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58CEF7C-D0B2-48EE-B2E3-D3EAE3BD3438}" type="doc">
      <dgm:prSet loTypeId="urn:microsoft.com/office/officeart/2005/8/layout/default" loCatId="list" qsTypeId="urn:microsoft.com/office/officeart/2005/8/quickstyle/simple5" qsCatId="simple" csTypeId="urn:microsoft.com/office/officeart/2005/8/colors/accent3_2" csCatId="accent3" phldr="1"/>
      <dgm:spPr/>
      <dgm:t>
        <a:bodyPr/>
        <a:lstStyle/>
        <a:p>
          <a:endParaRPr lang="en-US"/>
        </a:p>
      </dgm:t>
    </dgm:pt>
    <dgm:pt modelId="{27CE341C-FC3A-4699-9561-33B9A32D8696}">
      <dgm:prSet/>
      <dgm:spPr/>
      <dgm:t>
        <a:bodyPr/>
        <a:lstStyle/>
        <a:p>
          <a:r>
            <a:rPr lang="en-US" dirty="0"/>
            <a:t>I have no idea </a:t>
          </a:r>
        </a:p>
      </dgm:t>
    </dgm:pt>
    <dgm:pt modelId="{2260721B-86D5-426B-86A5-D1D7FCF21634}" type="sibTrans" cxnId="{5351D2EF-0521-4468-8271-9DBA24ABD048}">
      <dgm:prSet/>
      <dgm:spPr/>
      <dgm:t>
        <a:bodyPr/>
        <a:lstStyle/>
        <a:p>
          <a:endParaRPr lang="en-US"/>
        </a:p>
      </dgm:t>
    </dgm:pt>
    <dgm:pt modelId="{BC576B39-65F8-4256-B9F5-13CC0B399DD1}" type="parTrans" cxnId="{5351D2EF-0521-4468-8271-9DBA24ABD048}">
      <dgm:prSet/>
      <dgm:spPr/>
      <dgm:t>
        <a:bodyPr/>
        <a:lstStyle/>
        <a:p>
          <a:endParaRPr lang="en-US"/>
        </a:p>
      </dgm:t>
    </dgm:pt>
    <dgm:pt modelId="{D0FED166-8719-4361-8889-8346358FC436}">
      <dgm:prSet/>
      <dgm:spPr/>
      <dgm:t>
        <a:bodyPr/>
        <a:lstStyle/>
        <a:p>
          <a:r>
            <a:rPr lang="en-US" dirty="0"/>
            <a:t>No one has ever asked me if I’m ok with anything </a:t>
          </a:r>
        </a:p>
      </dgm:t>
    </dgm:pt>
    <dgm:pt modelId="{6E7985B1-FB5C-4840-872B-48E5CB8B81B1}" type="parTrans" cxnId="{EE1CA16A-C799-4249-9D9E-10E135668CF9}">
      <dgm:prSet/>
      <dgm:spPr/>
      <dgm:t>
        <a:bodyPr/>
        <a:lstStyle/>
        <a:p>
          <a:endParaRPr lang="en-US"/>
        </a:p>
      </dgm:t>
    </dgm:pt>
    <dgm:pt modelId="{2D51BE14-600B-4694-80BF-6A153CF033CD}" type="sibTrans" cxnId="{EE1CA16A-C799-4249-9D9E-10E135668CF9}">
      <dgm:prSet/>
      <dgm:spPr/>
      <dgm:t>
        <a:bodyPr/>
        <a:lstStyle/>
        <a:p>
          <a:endParaRPr lang="en-US"/>
        </a:p>
      </dgm:t>
    </dgm:pt>
    <dgm:pt modelId="{BB31D59D-1247-4A93-A571-F40276AB2849}">
      <dgm:prSet/>
      <dgm:spPr/>
      <dgm:t>
        <a:bodyPr/>
        <a:lstStyle/>
        <a:p>
          <a:r>
            <a:rPr lang="en-US" dirty="0"/>
            <a:t>I feel it can be coercive </a:t>
          </a:r>
        </a:p>
      </dgm:t>
    </dgm:pt>
    <dgm:pt modelId="{04AB0483-8880-434F-BB80-592A5C8719F5}" type="parTrans" cxnId="{519BD616-231A-404C-A3C1-984EB83D23D8}">
      <dgm:prSet/>
      <dgm:spPr/>
      <dgm:t>
        <a:bodyPr/>
        <a:lstStyle/>
        <a:p>
          <a:endParaRPr lang="en-US"/>
        </a:p>
      </dgm:t>
    </dgm:pt>
    <dgm:pt modelId="{5985514C-B31C-4354-A9E9-5DAADADCE229}" type="sibTrans" cxnId="{519BD616-231A-404C-A3C1-984EB83D23D8}">
      <dgm:prSet/>
      <dgm:spPr/>
      <dgm:t>
        <a:bodyPr/>
        <a:lstStyle/>
        <a:p>
          <a:endParaRPr lang="en-US"/>
        </a:p>
      </dgm:t>
    </dgm:pt>
    <dgm:pt modelId="{D0D603AA-36E8-4D57-B016-C053BD4A9810}">
      <dgm:prSet/>
      <dgm:spPr/>
      <dgm:t>
        <a:bodyPr/>
        <a:lstStyle/>
        <a:p>
          <a:r>
            <a:rPr lang="en-US" dirty="0"/>
            <a:t>I didn’t know I could say no </a:t>
          </a:r>
        </a:p>
      </dgm:t>
    </dgm:pt>
    <dgm:pt modelId="{BAC1C505-BAF5-4819-A97A-97AEDFBC5CDF}" type="parTrans" cxnId="{6ED06415-01A2-4D7D-8294-04531C8FAD39}">
      <dgm:prSet/>
      <dgm:spPr/>
      <dgm:t>
        <a:bodyPr/>
        <a:lstStyle/>
        <a:p>
          <a:endParaRPr lang="en-US"/>
        </a:p>
      </dgm:t>
    </dgm:pt>
    <dgm:pt modelId="{4D539E89-A3C4-4746-99A0-91642AE94291}" type="sibTrans" cxnId="{6ED06415-01A2-4D7D-8294-04531C8FAD39}">
      <dgm:prSet/>
      <dgm:spPr/>
      <dgm:t>
        <a:bodyPr/>
        <a:lstStyle/>
        <a:p>
          <a:endParaRPr lang="en-US"/>
        </a:p>
      </dgm:t>
    </dgm:pt>
    <dgm:pt modelId="{0B7B3A6A-5CF6-47D9-8959-6F5A0F269A79}">
      <dgm:prSet/>
      <dgm:spPr/>
      <dgm:t>
        <a:bodyPr/>
        <a:lstStyle/>
        <a:p>
          <a:r>
            <a:rPr lang="en-US" dirty="0"/>
            <a:t>I have never felt like I have </a:t>
          </a:r>
          <a:r>
            <a:rPr lang="en-US"/>
            <a:t>a choice</a:t>
          </a:r>
          <a:endParaRPr lang="en-US" dirty="0"/>
        </a:p>
      </dgm:t>
    </dgm:pt>
    <dgm:pt modelId="{93C7AA54-D390-45D0-AEEA-A6FD3C1496D1}" type="parTrans" cxnId="{2F0A3AC9-6F3C-43DD-9A3A-67FC9345E29D}">
      <dgm:prSet/>
      <dgm:spPr/>
      <dgm:t>
        <a:bodyPr/>
        <a:lstStyle/>
        <a:p>
          <a:endParaRPr lang="en-US"/>
        </a:p>
      </dgm:t>
    </dgm:pt>
    <dgm:pt modelId="{F05EE79D-F89D-4B74-A8A2-0AE2ED7CD27D}" type="sibTrans" cxnId="{2F0A3AC9-6F3C-43DD-9A3A-67FC9345E29D}">
      <dgm:prSet/>
      <dgm:spPr/>
      <dgm:t>
        <a:bodyPr/>
        <a:lstStyle/>
        <a:p>
          <a:endParaRPr lang="en-US"/>
        </a:p>
      </dgm:t>
    </dgm:pt>
    <dgm:pt modelId="{7AA49F5A-14F3-4FC5-A0E7-82A8D3ABF286}" type="pres">
      <dgm:prSet presAssocID="{658CEF7C-D0B2-48EE-B2E3-D3EAE3BD3438}" presName="diagram" presStyleCnt="0">
        <dgm:presLayoutVars>
          <dgm:dir/>
          <dgm:resizeHandles val="exact"/>
        </dgm:presLayoutVars>
      </dgm:prSet>
      <dgm:spPr/>
      <dgm:t>
        <a:bodyPr/>
        <a:lstStyle/>
        <a:p>
          <a:endParaRPr lang="en-US"/>
        </a:p>
      </dgm:t>
    </dgm:pt>
    <dgm:pt modelId="{29E39964-2B06-4712-A87D-734024FE2723}" type="pres">
      <dgm:prSet presAssocID="{27CE341C-FC3A-4699-9561-33B9A32D8696}" presName="node" presStyleLbl="node1" presStyleIdx="0" presStyleCnt="5">
        <dgm:presLayoutVars>
          <dgm:bulletEnabled val="1"/>
        </dgm:presLayoutVars>
      </dgm:prSet>
      <dgm:spPr/>
      <dgm:t>
        <a:bodyPr/>
        <a:lstStyle/>
        <a:p>
          <a:endParaRPr lang="en-US"/>
        </a:p>
      </dgm:t>
    </dgm:pt>
    <dgm:pt modelId="{722E49F9-7CB4-491B-BD73-43FED6B691F1}" type="pres">
      <dgm:prSet presAssocID="{2260721B-86D5-426B-86A5-D1D7FCF21634}" presName="sibTrans" presStyleCnt="0"/>
      <dgm:spPr/>
    </dgm:pt>
    <dgm:pt modelId="{6A36D003-8CB5-4F58-8C6C-58230C2242B5}" type="pres">
      <dgm:prSet presAssocID="{D0FED166-8719-4361-8889-8346358FC436}" presName="node" presStyleLbl="node1" presStyleIdx="1" presStyleCnt="5">
        <dgm:presLayoutVars>
          <dgm:bulletEnabled val="1"/>
        </dgm:presLayoutVars>
      </dgm:prSet>
      <dgm:spPr/>
      <dgm:t>
        <a:bodyPr/>
        <a:lstStyle/>
        <a:p>
          <a:endParaRPr lang="en-US"/>
        </a:p>
      </dgm:t>
    </dgm:pt>
    <dgm:pt modelId="{035BE1B4-10E3-4EC3-81E1-7C8D8967430E}" type="pres">
      <dgm:prSet presAssocID="{2D51BE14-600B-4694-80BF-6A153CF033CD}" presName="sibTrans" presStyleCnt="0"/>
      <dgm:spPr/>
    </dgm:pt>
    <dgm:pt modelId="{DD07716C-758F-4D84-A749-B560C8B2C687}" type="pres">
      <dgm:prSet presAssocID="{BB31D59D-1247-4A93-A571-F40276AB2849}" presName="node" presStyleLbl="node1" presStyleIdx="2" presStyleCnt="5">
        <dgm:presLayoutVars>
          <dgm:bulletEnabled val="1"/>
        </dgm:presLayoutVars>
      </dgm:prSet>
      <dgm:spPr/>
      <dgm:t>
        <a:bodyPr/>
        <a:lstStyle/>
        <a:p>
          <a:endParaRPr lang="en-US"/>
        </a:p>
      </dgm:t>
    </dgm:pt>
    <dgm:pt modelId="{38C8D9CF-956D-4952-8A47-45EFC4CA928D}" type="pres">
      <dgm:prSet presAssocID="{5985514C-B31C-4354-A9E9-5DAADADCE229}" presName="sibTrans" presStyleCnt="0"/>
      <dgm:spPr/>
    </dgm:pt>
    <dgm:pt modelId="{8BF9C6DE-C2AE-4FCB-A0F7-A5A568D2132F}" type="pres">
      <dgm:prSet presAssocID="{D0D603AA-36E8-4D57-B016-C053BD4A9810}" presName="node" presStyleLbl="node1" presStyleIdx="3" presStyleCnt="5">
        <dgm:presLayoutVars>
          <dgm:bulletEnabled val="1"/>
        </dgm:presLayoutVars>
      </dgm:prSet>
      <dgm:spPr/>
      <dgm:t>
        <a:bodyPr/>
        <a:lstStyle/>
        <a:p>
          <a:endParaRPr lang="en-US"/>
        </a:p>
      </dgm:t>
    </dgm:pt>
    <dgm:pt modelId="{52A0ABBB-4855-49F8-95C0-CBBE9514F683}" type="pres">
      <dgm:prSet presAssocID="{4D539E89-A3C4-4746-99A0-91642AE94291}" presName="sibTrans" presStyleCnt="0"/>
      <dgm:spPr/>
    </dgm:pt>
    <dgm:pt modelId="{BE04EB81-0090-404B-88A1-E33A17FA036C}" type="pres">
      <dgm:prSet presAssocID="{0B7B3A6A-5CF6-47D9-8959-6F5A0F269A79}" presName="node" presStyleLbl="node1" presStyleIdx="4" presStyleCnt="5">
        <dgm:presLayoutVars>
          <dgm:bulletEnabled val="1"/>
        </dgm:presLayoutVars>
      </dgm:prSet>
      <dgm:spPr/>
      <dgm:t>
        <a:bodyPr/>
        <a:lstStyle/>
        <a:p>
          <a:endParaRPr lang="en-US"/>
        </a:p>
      </dgm:t>
    </dgm:pt>
  </dgm:ptLst>
  <dgm:cxnLst>
    <dgm:cxn modelId="{DDC909E4-E314-47F0-8CEB-B5F3649577FF}" type="presOf" srcId="{D0D603AA-36E8-4D57-B016-C053BD4A9810}" destId="{8BF9C6DE-C2AE-4FCB-A0F7-A5A568D2132F}" srcOrd="0" destOrd="0" presId="urn:microsoft.com/office/officeart/2005/8/layout/default"/>
    <dgm:cxn modelId="{C739B910-73E3-4F43-9CFD-2D5D5F98CC62}" type="presOf" srcId="{BB31D59D-1247-4A93-A571-F40276AB2849}" destId="{DD07716C-758F-4D84-A749-B560C8B2C687}" srcOrd="0" destOrd="0" presId="urn:microsoft.com/office/officeart/2005/8/layout/default"/>
    <dgm:cxn modelId="{C62A4319-D06C-44CC-B1C0-2A32FFEA7920}" type="presOf" srcId="{658CEF7C-D0B2-48EE-B2E3-D3EAE3BD3438}" destId="{7AA49F5A-14F3-4FC5-A0E7-82A8D3ABF286}" srcOrd="0" destOrd="0" presId="urn:microsoft.com/office/officeart/2005/8/layout/default"/>
    <dgm:cxn modelId="{5351D2EF-0521-4468-8271-9DBA24ABD048}" srcId="{658CEF7C-D0B2-48EE-B2E3-D3EAE3BD3438}" destId="{27CE341C-FC3A-4699-9561-33B9A32D8696}" srcOrd="0" destOrd="0" parTransId="{BC576B39-65F8-4256-B9F5-13CC0B399DD1}" sibTransId="{2260721B-86D5-426B-86A5-D1D7FCF21634}"/>
    <dgm:cxn modelId="{EE1CA16A-C799-4249-9D9E-10E135668CF9}" srcId="{658CEF7C-D0B2-48EE-B2E3-D3EAE3BD3438}" destId="{D0FED166-8719-4361-8889-8346358FC436}" srcOrd="1" destOrd="0" parTransId="{6E7985B1-FB5C-4840-872B-48E5CB8B81B1}" sibTransId="{2D51BE14-600B-4694-80BF-6A153CF033CD}"/>
    <dgm:cxn modelId="{1559E83E-CDB2-49A5-845A-B6ACE7E3EB7A}" type="presOf" srcId="{D0FED166-8719-4361-8889-8346358FC436}" destId="{6A36D003-8CB5-4F58-8C6C-58230C2242B5}" srcOrd="0" destOrd="0" presId="urn:microsoft.com/office/officeart/2005/8/layout/default"/>
    <dgm:cxn modelId="{519BD616-231A-404C-A3C1-984EB83D23D8}" srcId="{658CEF7C-D0B2-48EE-B2E3-D3EAE3BD3438}" destId="{BB31D59D-1247-4A93-A571-F40276AB2849}" srcOrd="2" destOrd="0" parTransId="{04AB0483-8880-434F-BB80-592A5C8719F5}" sibTransId="{5985514C-B31C-4354-A9E9-5DAADADCE229}"/>
    <dgm:cxn modelId="{6ED06415-01A2-4D7D-8294-04531C8FAD39}" srcId="{658CEF7C-D0B2-48EE-B2E3-D3EAE3BD3438}" destId="{D0D603AA-36E8-4D57-B016-C053BD4A9810}" srcOrd="3" destOrd="0" parTransId="{BAC1C505-BAF5-4819-A97A-97AEDFBC5CDF}" sibTransId="{4D539E89-A3C4-4746-99A0-91642AE94291}"/>
    <dgm:cxn modelId="{951CA152-A0B3-4B2B-9D06-AA97E5EBC006}" type="presOf" srcId="{27CE341C-FC3A-4699-9561-33B9A32D8696}" destId="{29E39964-2B06-4712-A87D-734024FE2723}" srcOrd="0" destOrd="0" presId="urn:microsoft.com/office/officeart/2005/8/layout/default"/>
    <dgm:cxn modelId="{13B2D595-4C22-4F15-B0C7-2755ABFA3525}" type="presOf" srcId="{0B7B3A6A-5CF6-47D9-8959-6F5A0F269A79}" destId="{BE04EB81-0090-404B-88A1-E33A17FA036C}" srcOrd="0" destOrd="0" presId="urn:microsoft.com/office/officeart/2005/8/layout/default"/>
    <dgm:cxn modelId="{2F0A3AC9-6F3C-43DD-9A3A-67FC9345E29D}" srcId="{658CEF7C-D0B2-48EE-B2E3-D3EAE3BD3438}" destId="{0B7B3A6A-5CF6-47D9-8959-6F5A0F269A79}" srcOrd="4" destOrd="0" parTransId="{93C7AA54-D390-45D0-AEEA-A6FD3C1496D1}" sibTransId="{F05EE79D-F89D-4B74-A8A2-0AE2ED7CD27D}"/>
    <dgm:cxn modelId="{A0696E64-6722-46B7-AFE4-74553FB7853D}" type="presParOf" srcId="{7AA49F5A-14F3-4FC5-A0E7-82A8D3ABF286}" destId="{29E39964-2B06-4712-A87D-734024FE2723}" srcOrd="0" destOrd="0" presId="urn:microsoft.com/office/officeart/2005/8/layout/default"/>
    <dgm:cxn modelId="{C127180D-D991-41CF-9092-2BA50ABBD3E8}" type="presParOf" srcId="{7AA49F5A-14F3-4FC5-A0E7-82A8D3ABF286}" destId="{722E49F9-7CB4-491B-BD73-43FED6B691F1}" srcOrd="1" destOrd="0" presId="urn:microsoft.com/office/officeart/2005/8/layout/default"/>
    <dgm:cxn modelId="{5369181D-4CC5-4BA2-8626-82B758647B2D}" type="presParOf" srcId="{7AA49F5A-14F3-4FC5-A0E7-82A8D3ABF286}" destId="{6A36D003-8CB5-4F58-8C6C-58230C2242B5}" srcOrd="2" destOrd="0" presId="urn:microsoft.com/office/officeart/2005/8/layout/default"/>
    <dgm:cxn modelId="{77B843D3-5851-4682-A0ED-219AF03F8A14}" type="presParOf" srcId="{7AA49F5A-14F3-4FC5-A0E7-82A8D3ABF286}" destId="{035BE1B4-10E3-4EC3-81E1-7C8D8967430E}" srcOrd="3" destOrd="0" presId="urn:microsoft.com/office/officeart/2005/8/layout/default"/>
    <dgm:cxn modelId="{2A8B7AA0-90FD-4FF1-ADD2-47752E137916}" type="presParOf" srcId="{7AA49F5A-14F3-4FC5-A0E7-82A8D3ABF286}" destId="{DD07716C-758F-4D84-A749-B560C8B2C687}" srcOrd="4" destOrd="0" presId="urn:microsoft.com/office/officeart/2005/8/layout/default"/>
    <dgm:cxn modelId="{70DA942D-4ADE-4DCB-BB8E-FE4792385384}" type="presParOf" srcId="{7AA49F5A-14F3-4FC5-A0E7-82A8D3ABF286}" destId="{38C8D9CF-956D-4952-8A47-45EFC4CA928D}" srcOrd="5" destOrd="0" presId="urn:microsoft.com/office/officeart/2005/8/layout/default"/>
    <dgm:cxn modelId="{08784AB7-A27A-4A83-9E67-4B67A99DCF95}" type="presParOf" srcId="{7AA49F5A-14F3-4FC5-A0E7-82A8D3ABF286}" destId="{8BF9C6DE-C2AE-4FCB-A0F7-A5A568D2132F}" srcOrd="6" destOrd="0" presId="urn:microsoft.com/office/officeart/2005/8/layout/default"/>
    <dgm:cxn modelId="{1B529524-A6BE-4508-89C7-DEA556BB2BA4}" type="presParOf" srcId="{7AA49F5A-14F3-4FC5-A0E7-82A8D3ABF286}" destId="{52A0ABBB-4855-49F8-95C0-CBBE9514F683}" srcOrd="7" destOrd="0" presId="urn:microsoft.com/office/officeart/2005/8/layout/default"/>
    <dgm:cxn modelId="{506C7C83-0456-4934-B78F-04219D4864D7}" type="presParOf" srcId="{7AA49F5A-14F3-4FC5-A0E7-82A8D3ABF286}" destId="{BE04EB81-0090-404B-88A1-E33A17FA036C}"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CC26CE-D3B7-4B45-B83A-5AB2E4F82EF4}">
      <dsp:nvSpPr>
        <dsp:cNvPr id="0" name=""/>
        <dsp:cNvSpPr/>
      </dsp:nvSpPr>
      <dsp:spPr>
        <a:xfrm>
          <a:off x="4729201" y="1609941"/>
          <a:ext cx="1054647" cy="91440"/>
        </a:xfrm>
        <a:custGeom>
          <a:avLst/>
          <a:gdLst/>
          <a:ahLst/>
          <a:cxnLst/>
          <a:rect l="0" t="0" r="0" b="0"/>
          <a:pathLst>
            <a:path>
              <a:moveTo>
                <a:pt x="0" y="45720"/>
              </a:moveTo>
              <a:lnTo>
                <a:pt x="1054647" y="45720"/>
              </a:lnTo>
            </a:path>
          </a:pathLst>
        </a:custGeom>
        <a:noFill/>
        <a:ln w="9525"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229393" y="1650235"/>
        <a:ext cx="54262" cy="10852"/>
      </dsp:txXfrm>
    </dsp:sp>
    <dsp:sp modelId="{6407F0CC-9664-42F1-9AAA-E24B039C22A8}">
      <dsp:nvSpPr>
        <dsp:cNvPr id="0" name=""/>
        <dsp:cNvSpPr/>
      </dsp:nvSpPr>
      <dsp:spPr>
        <a:xfrm>
          <a:off x="12534" y="240121"/>
          <a:ext cx="4718466" cy="283107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209" tIns="242694" rIns="231209" bIns="242694" numCol="1" spcCol="1270" anchor="ctr" anchorCtr="0">
          <a:noAutofit/>
        </a:bodyPr>
        <a:lstStyle/>
        <a:p>
          <a:pPr lvl="0" algn="ctr" defTabSz="1466850">
            <a:lnSpc>
              <a:spcPct val="90000"/>
            </a:lnSpc>
            <a:spcBef>
              <a:spcPct val="0"/>
            </a:spcBef>
            <a:spcAft>
              <a:spcPct val="35000"/>
            </a:spcAft>
          </a:pPr>
          <a:r>
            <a:rPr lang="en-US" sz="3300" kern="1200" dirty="0"/>
            <a:t>82,710 children looked after in England as of March 2023 (67,080 in 2012) </a:t>
          </a:r>
        </a:p>
      </dsp:txBody>
      <dsp:txXfrm>
        <a:off x="12534" y="240121"/>
        <a:ext cx="4718466" cy="2831079"/>
      </dsp:txXfrm>
    </dsp:sp>
    <dsp:sp modelId="{3795694D-21B4-468C-B800-3DA1BC57AFB0}">
      <dsp:nvSpPr>
        <dsp:cNvPr id="0" name=""/>
        <dsp:cNvSpPr/>
      </dsp:nvSpPr>
      <dsp:spPr>
        <a:xfrm>
          <a:off x="10532915" y="1609941"/>
          <a:ext cx="1054647" cy="91440"/>
        </a:xfrm>
        <a:custGeom>
          <a:avLst/>
          <a:gdLst/>
          <a:ahLst/>
          <a:cxnLst/>
          <a:rect l="0" t="0" r="0" b="0"/>
          <a:pathLst>
            <a:path>
              <a:moveTo>
                <a:pt x="0" y="45720"/>
              </a:moveTo>
              <a:lnTo>
                <a:pt x="1054647" y="45720"/>
              </a:lnTo>
            </a:path>
          </a:pathLst>
        </a:custGeom>
        <a:noFill/>
        <a:ln w="9525"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1033107" y="1650235"/>
        <a:ext cx="54262" cy="10852"/>
      </dsp:txXfrm>
    </dsp:sp>
    <dsp:sp modelId="{335D83F6-6392-4D6B-9B39-2CF47296A145}">
      <dsp:nvSpPr>
        <dsp:cNvPr id="0" name=""/>
        <dsp:cNvSpPr/>
      </dsp:nvSpPr>
      <dsp:spPr>
        <a:xfrm>
          <a:off x="5816248" y="240121"/>
          <a:ext cx="4718466" cy="2831079"/>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209" tIns="242694" rIns="231209" bIns="242694" numCol="1" spcCol="1270" anchor="ctr" anchorCtr="0">
          <a:noAutofit/>
        </a:bodyPr>
        <a:lstStyle/>
        <a:p>
          <a:pPr lvl="0" algn="ctr" defTabSz="1466850">
            <a:lnSpc>
              <a:spcPct val="90000"/>
            </a:lnSpc>
            <a:spcBef>
              <a:spcPct val="0"/>
            </a:spcBef>
            <a:spcAft>
              <a:spcPct val="35000"/>
            </a:spcAft>
          </a:pPr>
          <a:r>
            <a:rPr lang="en-US" sz="3300" kern="1200" dirty="0"/>
            <a:t>Number of children in care has risen by 35,000 over the last 30 years</a:t>
          </a:r>
        </a:p>
      </dsp:txBody>
      <dsp:txXfrm>
        <a:off x="5816248" y="240121"/>
        <a:ext cx="4718466" cy="2831079"/>
      </dsp:txXfrm>
    </dsp:sp>
    <dsp:sp modelId="{BA3210CB-F0CA-47F8-8BDB-33CB648A9071}">
      <dsp:nvSpPr>
        <dsp:cNvPr id="0" name=""/>
        <dsp:cNvSpPr/>
      </dsp:nvSpPr>
      <dsp:spPr>
        <a:xfrm>
          <a:off x="2371768" y="3069401"/>
          <a:ext cx="11607427" cy="1054647"/>
        </a:xfrm>
        <a:custGeom>
          <a:avLst/>
          <a:gdLst/>
          <a:ahLst/>
          <a:cxnLst/>
          <a:rect l="0" t="0" r="0" b="0"/>
          <a:pathLst>
            <a:path>
              <a:moveTo>
                <a:pt x="11607427" y="0"/>
              </a:moveTo>
              <a:lnTo>
                <a:pt x="11607427" y="544423"/>
              </a:lnTo>
              <a:lnTo>
                <a:pt x="0" y="544423"/>
              </a:lnTo>
              <a:lnTo>
                <a:pt x="0" y="1054647"/>
              </a:lnTo>
            </a:path>
          </a:pathLst>
        </a:custGeom>
        <a:noFill/>
        <a:ln w="9525"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884030" y="3591299"/>
        <a:ext cx="582902" cy="10852"/>
      </dsp:txXfrm>
    </dsp:sp>
    <dsp:sp modelId="{887D5C00-19C5-4D32-8B56-3D7BF1CFEC85}">
      <dsp:nvSpPr>
        <dsp:cNvPr id="0" name=""/>
        <dsp:cNvSpPr/>
      </dsp:nvSpPr>
      <dsp:spPr>
        <a:xfrm>
          <a:off x="11619962" y="240121"/>
          <a:ext cx="4718466" cy="2831079"/>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209" tIns="242694" rIns="231209" bIns="242694" numCol="1" spcCol="1270" anchor="ctr" anchorCtr="0">
          <a:noAutofit/>
        </a:bodyPr>
        <a:lstStyle/>
        <a:p>
          <a:pPr lvl="0" algn="ctr" defTabSz="1466850">
            <a:lnSpc>
              <a:spcPct val="90000"/>
            </a:lnSpc>
            <a:spcBef>
              <a:spcPct val="0"/>
            </a:spcBef>
            <a:spcAft>
              <a:spcPct val="35000"/>
            </a:spcAft>
          </a:pPr>
          <a:r>
            <a:rPr lang="en-US" sz="3300" kern="1200" dirty="0"/>
            <a:t>Number of babies removed from parents at birth has doubled last 10 years</a:t>
          </a:r>
        </a:p>
      </dsp:txBody>
      <dsp:txXfrm>
        <a:off x="11619962" y="240121"/>
        <a:ext cx="4718466" cy="2831079"/>
      </dsp:txXfrm>
    </dsp:sp>
    <dsp:sp modelId="{6A5DAC02-FE5C-472C-9059-7A17040F3464}">
      <dsp:nvSpPr>
        <dsp:cNvPr id="0" name=""/>
        <dsp:cNvSpPr/>
      </dsp:nvSpPr>
      <dsp:spPr>
        <a:xfrm>
          <a:off x="4729201" y="5526269"/>
          <a:ext cx="1054647" cy="91440"/>
        </a:xfrm>
        <a:custGeom>
          <a:avLst/>
          <a:gdLst/>
          <a:ahLst/>
          <a:cxnLst/>
          <a:rect l="0" t="0" r="0" b="0"/>
          <a:pathLst>
            <a:path>
              <a:moveTo>
                <a:pt x="0" y="45720"/>
              </a:moveTo>
              <a:lnTo>
                <a:pt x="1054647" y="45720"/>
              </a:lnTo>
            </a:path>
          </a:pathLst>
        </a:custGeom>
        <a:noFill/>
        <a:ln w="9525"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229393" y="5566562"/>
        <a:ext cx="54262" cy="10852"/>
      </dsp:txXfrm>
    </dsp:sp>
    <dsp:sp modelId="{68F76CC9-062C-4F26-99AE-90302844F406}">
      <dsp:nvSpPr>
        <dsp:cNvPr id="0" name=""/>
        <dsp:cNvSpPr/>
      </dsp:nvSpPr>
      <dsp:spPr>
        <a:xfrm>
          <a:off x="12534" y="4156449"/>
          <a:ext cx="4718466" cy="2831079"/>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209" tIns="242694" rIns="231209" bIns="242694" numCol="1" spcCol="1270" anchor="ctr" anchorCtr="0">
          <a:noAutofit/>
        </a:bodyPr>
        <a:lstStyle/>
        <a:p>
          <a:pPr lvl="0" algn="ctr" defTabSz="1466850">
            <a:lnSpc>
              <a:spcPct val="90000"/>
            </a:lnSpc>
            <a:spcBef>
              <a:spcPct val="0"/>
            </a:spcBef>
            <a:spcAft>
              <a:spcPct val="35000"/>
            </a:spcAft>
          </a:pPr>
          <a:r>
            <a:rPr lang="en-US" sz="3300" kern="1200" dirty="0"/>
            <a:t>20% of children in care proceedings remain with or return to their parents</a:t>
          </a:r>
        </a:p>
      </dsp:txBody>
      <dsp:txXfrm>
        <a:off x="12534" y="4156449"/>
        <a:ext cx="4718466" cy="2831079"/>
      </dsp:txXfrm>
    </dsp:sp>
    <dsp:sp modelId="{801E64D6-1E75-4E79-875D-2684D4104E53}">
      <dsp:nvSpPr>
        <dsp:cNvPr id="0" name=""/>
        <dsp:cNvSpPr/>
      </dsp:nvSpPr>
      <dsp:spPr>
        <a:xfrm>
          <a:off x="10532915" y="5526269"/>
          <a:ext cx="1054647" cy="91440"/>
        </a:xfrm>
        <a:custGeom>
          <a:avLst/>
          <a:gdLst/>
          <a:ahLst/>
          <a:cxnLst/>
          <a:rect l="0" t="0" r="0" b="0"/>
          <a:pathLst>
            <a:path>
              <a:moveTo>
                <a:pt x="0" y="45720"/>
              </a:moveTo>
              <a:lnTo>
                <a:pt x="1054647" y="45720"/>
              </a:lnTo>
            </a:path>
          </a:pathLst>
        </a:custGeom>
        <a:noFill/>
        <a:ln w="9525"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1033107" y="5566562"/>
        <a:ext cx="54262" cy="10852"/>
      </dsp:txXfrm>
    </dsp:sp>
    <dsp:sp modelId="{BAFA6223-6CC3-4E0C-9719-BA69E0A25823}">
      <dsp:nvSpPr>
        <dsp:cNvPr id="0" name=""/>
        <dsp:cNvSpPr/>
      </dsp:nvSpPr>
      <dsp:spPr>
        <a:xfrm>
          <a:off x="5816248" y="4156449"/>
          <a:ext cx="4718466" cy="2831079"/>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209" tIns="242694" rIns="231209" bIns="242694" numCol="1" spcCol="1270" anchor="ctr" anchorCtr="0">
          <a:noAutofit/>
        </a:bodyPr>
        <a:lstStyle/>
        <a:p>
          <a:pPr lvl="0" algn="ctr" defTabSz="1466850">
            <a:lnSpc>
              <a:spcPct val="90000"/>
            </a:lnSpc>
            <a:spcBef>
              <a:spcPct val="0"/>
            </a:spcBef>
            <a:spcAft>
              <a:spcPct val="35000"/>
            </a:spcAft>
          </a:pPr>
          <a:r>
            <a:rPr lang="en-US" sz="3300" kern="1200" dirty="0"/>
            <a:t>The average time for proceedings is currently 46 weeks in the UK, compared to 30 weeks in 14/15 </a:t>
          </a:r>
        </a:p>
      </dsp:txBody>
      <dsp:txXfrm>
        <a:off x="5816248" y="4156449"/>
        <a:ext cx="4718466" cy="2831079"/>
      </dsp:txXfrm>
    </dsp:sp>
    <dsp:sp modelId="{D0273B7D-B101-4E4C-997E-B6FFFDA24776}">
      <dsp:nvSpPr>
        <dsp:cNvPr id="0" name=""/>
        <dsp:cNvSpPr/>
      </dsp:nvSpPr>
      <dsp:spPr>
        <a:xfrm>
          <a:off x="11619962" y="4156449"/>
          <a:ext cx="4718466" cy="283107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209" tIns="242694" rIns="231209" bIns="242694" numCol="1" spcCol="1270" anchor="ctr" anchorCtr="0">
          <a:noAutofit/>
        </a:bodyPr>
        <a:lstStyle/>
        <a:p>
          <a:pPr lvl="0" algn="ctr" defTabSz="1466850">
            <a:lnSpc>
              <a:spcPct val="90000"/>
            </a:lnSpc>
            <a:spcBef>
              <a:spcPct val="0"/>
            </a:spcBef>
            <a:spcAft>
              <a:spcPct val="35000"/>
            </a:spcAft>
          </a:pPr>
          <a:r>
            <a:rPr lang="en-US" sz="3300" kern="1200" dirty="0"/>
            <a:t>We know very little about the impact of care proceedings on children and families</a:t>
          </a:r>
        </a:p>
      </dsp:txBody>
      <dsp:txXfrm>
        <a:off x="11619962" y="4156449"/>
        <a:ext cx="4718466" cy="283107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5C720-57BE-450B-A37C-C3AC5E9C57FC}">
      <dsp:nvSpPr>
        <dsp:cNvPr id="0" name=""/>
        <dsp:cNvSpPr/>
      </dsp:nvSpPr>
      <dsp:spPr>
        <a:xfrm>
          <a:off x="7166" y="496771"/>
          <a:ext cx="6266943" cy="5013554"/>
        </a:xfrm>
        <a:prstGeom prst="homePlate">
          <a:avLst>
            <a:gd name="adj" fmla="val 25000"/>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1084" tIns="66040" rIns="884335" bIns="66040" numCol="1" spcCol="1270" anchor="t" anchorCtr="0">
          <a:noAutofit/>
        </a:bodyPr>
        <a:lstStyle/>
        <a:p>
          <a:pPr lvl="0" algn="l" defTabSz="1155700">
            <a:lnSpc>
              <a:spcPct val="90000"/>
            </a:lnSpc>
            <a:spcBef>
              <a:spcPct val="0"/>
            </a:spcBef>
            <a:spcAft>
              <a:spcPct val="35000"/>
            </a:spcAft>
          </a:pPr>
          <a:r>
            <a:rPr lang="en-GB" sz="2600" kern="1200"/>
            <a:t>Four </a:t>
          </a:r>
          <a:r>
            <a:rPr lang="en-GB" sz="2600" b="1" kern="1200"/>
            <a:t>principles</a:t>
          </a:r>
          <a:r>
            <a:rPr lang="en-GB" sz="2600" kern="1200"/>
            <a:t> for working with parents:</a:t>
          </a:r>
          <a:endParaRPr lang="en-US" sz="2600" kern="1200"/>
        </a:p>
        <a:p>
          <a:pPr marL="228600" lvl="1" indent="-228600" algn="l" defTabSz="889000">
            <a:lnSpc>
              <a:spcPct val="90000"/>
            </a:lnSpc>
            <a:spcBef>
              <a:spcPct val="0"/>
            </a:spcBef>
            <a:spcAft>
              <a:spcPct val="15000"/>
            </a:spcAft>
            <a:buChar char="••"/>
          </a:pPr>
          <a:r>
            <a:rPr lang="en-GB" sz="2000" kern="1200"/>
            <a:t>Effective partnership working with parents and carers happens when practitioners build positive, trusting and co-operative relationships. </a:t>
          </a:r>
          <a:endParaRPr lang="en-US" sz="2000" kern="1200"/>
        </a:p>
        <a:p>
          <a:pPr marL="228600" lvl="1" indent="-228600" algn="l" defTabSz="889000">
            <a:lnSpc>
              <a:spcPct val="90000"/>
            </a:lnSpc>
            <a:spcBef>
              <a:spcPct val="0"/>
            </a:spcBef>
            <a:spcAft>
              <a:spcPct val="15000"/>
            </a:spcAft>
            <a:buChar char="••"/>
          </a:pPr>
          <a:r>
            <a:rPr lang="en-GB" sz="2000" kern="1200"/>
            <a:t>Language should be respectful, clear and not punitive. </a:t>
          </a:r>
          <a:endParaRPr lang="en-US" sz="2000" kern="1200"/>
        </a:p>
        <a:p>
          <a:pPr marL="228600" lvl="1" indent="-228600" algn="l" defTabSz="889000">
            <a:lnSpc>
              <a:spcPct val="90000"/>
            </a:lnSpc>
            <a:spcBef>
              <a:spcPct val="0"/>
            </a:spcBef>
            <a:spcAft>
              <a:spcPct val="15000"/>
            </a:spcAft>
            <a:buChar char="••"/>
          </a:pPr>
          <a:r>
            <a:rPr lang="en-GB" sz="2000" kern="1200"/>
            <a:t>Practitioners enable parents and carers to participate in decision-making. </a:t>
          </a:r>
          <a:endParaRPr lang="en-US" sz="2000" kern="1200"/>
        </a:p>
        <a:p>
          <a:pPr marL="228600" lvl="1" indent="-228600" algn="l" defTabSz="889000">
            <a:lnSpc>
              <a:spcPct val="90000"/>
            </a:lnSpc>
            <a:spcBef>
              <a:spcPct val="0"/>
            </a:spcBef>
            <a:spcAft>
              <a:spcPct val="15000"/>
            </a:spcAft>
            <a:buChar char="••"/>
          </a:pPr>
          <a:r>
            <a:rPr lang="en-GB" sz="2000" kern="1200"/>
            <a:t>Practitioners involve parents, families and local communities in designing processes that affect them.</a:t>
          </a:r>
          <a:endParaRPr lang="en-US" sz="2000" kern="1200"/>
        </a:p>
      </dsp:txBody>
      <dsp:txXfrm>
        <a:off x="7166" y="496771"/>
        <a:ext cx="5640249" cy="5013554"/>
      </dsp:txXfrm>
    </dsp:sp>
    <dsp:sp modelId="{D481F737-2224-46C6-A759-91BB00C0D68B}">
      <dsp:nvSpPr>
        <dsp:cNvPr id="0" name=""/>
        <dsp:cNvSpPr/>
      </dsp:nvSpPr>
      <dsp:spPr>
        <a:xfrm>
          <a:off x="5020721" y="496771"/>
          <a:ext cx="6266943" cy="5013554"/>
        </a:xfrm>
        <a:prstGeom prst="chevron">
          <a:avLst>
            <a:gd name="adj" fmla="val 25000"/>
          </a:avLst>
        </a:prstGeom>
        <a:solidFill>
          <a:schemeClr val="accent3">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1084" tIns="66040" rIns="221084" bIns="66040" numCol="1" spcCol="1270" anchor="ctr" anchorCtr="0">
          <a:noAutofit/>
        </a:bodyPr>
        <a:lstStyle/>
        <a:p>
          <a:pPr lvl="0" algn="ctr" defTabSz="1155700">
            <a:lnSpc>
              <a:spcPct val="90000"/>
            </a:lnSpc>
            <a:spcBef>
              <a:spcPct val="0"/>
            </a:spcBef>
            <a:spcAft>
              <a:spcPct val="35000"/>
            </a:spcAft>
          </a:pPr>
          <a:r>
            <a:rPr lang="en-GB" sz="2600" kern="1200"/>
            <a:t>Introduces </a:t>
          </a:r>
          <a:r>
            <a:rPr lang="en-GB" sz="2600" b="1" kern="1200"/>
            <a:t>national minimum standards </a:t>
          </a:r>
          <a:r>
            <a:rPr lang="en-GB" sz="2600" kern="1200"/>
            <a:t>for multi-agency child protection practice</a:t>
          </a:r>
          <a:endParaRPr lang="en-US" sz="2600" kern="1200"/>
        </a:p>
      </dsp:txBody>
      <dsp:txXfrm>
        <a:off x="6274110" y="496771"/>
        <a:ext cx="3760166" cy="5013554"/>
      </dsp:txXfrm>
    </dsp:sp>
    <dsp:sp modelId="{10419E41-B71A-47C7-87B5-7007599107C7}">
      <dsp:nvSpPr>
        <dsp:cNvPr id="0" name=""/>
        <dsp:cNvSpPr/>
      </dsp:nvSpPr>
      <dsp:spPr>
        <a:xfrm>
          <a:off x="10034276" y="496771"/>
          <a:ext cx="6266943" cy="5013554"/>
        </a:xfrm>
        <a:prstGeom prst="chevron">
          <a:avLst>
            <a:gd name="adj" fmla="val 25000"/>
          </a:avLst>
        </a:prstGeom>
        <a:solidFill>
          <a:schemeClr val="accent4">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1084" tIns="66040" rIns="221084" bIns="66040" numCol="1" spcCol="1270" anchor="ctr" anchorCtr="0">
          <a:noAutofit/>
        </a:bodyPr>
        <a:lstStyle/>
        <a:p>
          <a:pPr lvl="0" algn="ctr" defTabSz="1155700">
            <a:lnSpc>
              <a:spcPct val="90000"/>
            </a:lnSpc>
            <a:spcBef>
              <a:spcPct val="0"/>
            </a:spcBef>
            <a:spcAft>
              <a:spcPct val="35000"/>
            </a:spcAft>
          </a:pPr>
          <a:r>
            <a:rPr lang="en-GB" sz="2600" kern="1200"/>
            <a:t>Strengthens </a:t>
          </a:r>
          <a:r>
            <a:rPr lang="en-GB" sz="2600" b="1" kern="1200"/>
            <a:t>multi-agency working </a:t>
          </a:r>
          <a:r>
            <a:rPr lang="en-GB" sz="2600" kern="1200"/>
            <a:t>– increased expectations and greater collaboration</a:t>
          </a:r>
          <a:endParaRPr lang="en-US" sz="2600" kern="1200"/>
        </a:p>
      </dsp:txBody>
      <dsp:txXfrm>
        <a:off x="11287665" y="496771"/>
        <a:ext cx="3760166" cy="50135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5CFF0-19A8-4AE6-8750-ED034DEEB238}">
      <dsp:nvSpPr>
        <dsp:cNvPr id="0" name=""/>
        <dsp:cNvSpPr/>
      </dsp:nvSpPr>
      <dsp:spPr>
        <a:xfrm>
          <a:off x="0" y="0"/>
          <a:ext cx="9857687"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4FC021-3E52-4F8B-B24A-E7EF6122D627}">
      <dsp:nvSpPr>
        <dsp:cNvPr id="0" name=""/>
        <dsp:cNvSpPr/>
      </dsp:nvSpPr>
      <dsp:spPr>
        <a:xfrm>
          <a:off x="0" y="0"/>
          <a:ext cx="9857687" cy="251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lvl="0" algn="l" defTabSz="2000250">
            <a:lnSpc>
              <a:spcPct val="90000"/>
            </a:lnSpc>
            <a:spcBef>
              <a:spcPct val="0"/>
            </a:spcBef>
            <a:spcAft>
              <a:spcPct val="35000"/>
            </a:spcAft>
          </a:pPr>
          <a:r>
            <a:rPr lang="en-US" sz="4500" kern="1200" dirty="0" smtClean="0"/>
            <a:t>Chat</a:t>
          </a:r>
          <a:r>
            <a:rPr lang="en-US" sz="4500" kern="1200" baseline="0" dirty="0" smtClean="0"/>
            <a:t> box activity</a:t>
          </a:r>
          <a:endParaRPr lang="en-US" sz="4500" kern="1200" dirty="0"/>
        </a:p>
      </dsp:txBody>
      <dsp:txXfrm>
        <a:off x="0" y="0"/>
        <a:ext cx="9857687" cy="2514600"/>
      </dsp:txXfrm>
    </dsp:sp>
    <dsp:sp modelId="{6A011AF2-CD65-4BD7-A9F1-0BD9C5ED7238}">
      <dsp:nvSpPr>
        <dsp:cNvPr id="0" name=""/>
        <dsp:cNvSpPr/>
      </dsp:nvSpPr>
      <dsp:spPr>
        <a:xfrm>
          <a:off x="0" y="2514600"/>
          <a:ext cx="9857687"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217ED5-2097-4E8F-83CD-0ABBDC479F39}">
      <dsp:nvSpPr>
        <dsp:cNvPr id="0" name=""/>
        <dsp:cNvSpPr/>
      </dsp:nvSpPr>
      <dsp:spPr>
        <a:xfrm>
          <a:off x="0" y="2514600"/>
          <a:ext cx="9857687" cy="251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lvl="0" algn="l" defTabSz="2000250">
            <a:lnSpc>
              <a:spcPct val="90000"/>
            </a:lnSpc>
            <a:spcBef>
              <a:spcPct val="0"/>
            </a:spcBef>
            <a:spcAft>
              <a:spcPct val="35000"/>
            </a:spcAft>
          </a:pPr>
          <a:r>
            <a:rPr lang="en-US" sz="4500" kern="1200" dirty="0"/>
            <a:t>What do you think are the reasons for the increases in CP Plans and children becoming looked after? </a:t>
          </a:r>
        </a:p>
      </dsp:txBody>
      <dsp:txXfrm>
        <a:off x="0" y="2514600"/>
        <a:ext cx="9857687" cy="25146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41EA8E-E84E-413F-8CFA-C81AC7643440}">
      <dsp:nvSpPr>
        <dsp:cNvPr id="0" name=""/>
        <dsp:cNvSpPr/>
      </dsp:nvSpPr>
      <dsp:spPr>
        <a:xfrm>
          <a:off x="0" y="25071"/>
          <a:ext cx="10970201" cy="2013862"/>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a:t>Regional rates of children becoming looked after &amp; subject of CP Plan vary hugely</a:t>
          </a:r>
        </a:p>
      </dsp:txBody>
      <dsp:txXfrm>
        <a:off x="98309" y="123380"/>
        <a:ext cx="10773583" cy="1817244"/>
      </dsp:txXfrm>
    </dsp:sp>
    <dsp:sp modelId="{79545F03-E49C-496C-9304-1434D283ACC5}">
      <dsp:nvSpPr>
        <dsp:cNvPr id="0" name=""/>
        <dsp:cNvSpPr/>
      </dsp:nvSpPr>
      <dsp:spPr>
        <a:xfrm>
          <a:off x="0" y="2142613"/>
          <a:ext cx="10970201" cy="2013862"/>
        </a:xfrm>
        <a:prstGeom prst="roundRect">
          <a:avLst/>
        </a:prstGeom>
        <a:gradFill rotWithShape="0">
          <a:gsLst>
            <a:gs pos="0">
              <a:schemeClr val="accent2">
                <a:hueOff val="-6588574"/>
                <a:satOff val="300"/>
                <a:lumOff val="0"/>
                <a:alphaOff val="0"/>
                <a:tint val="98000"/>
                <a:lumMod val="114000"/>
              </a:schemeClr>
            </a:gs>
            <a:gs pos="100000">
              <a:schemeClr val="accent2">
                <a:hueOff val="-6588574"/>
                <a:satOff val="30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kern="1200" dirty="0"/>
            <a:t>The category of Neglect remains the most common category for CP plans</a:t>
          </a:r>
          <a:r>
            <a:rPr lang="en-US" sz="3600" kern="1200" dirty="0">
              <a:latin typeface="Century Gothic" panose="020B0502020202020204"/>
            </a:rPr>
            <a:t> </a:t>
          </a:r>
          <a:endParaRPr lang="en-US" sz="3600" kern="1200" dirty="0"/>
        </a:p>
      </dsp:txBody>
      <dsp:txXfrm>
        <a:off x="98309" y="2240922"/>
        <a:ext cx="10773583" cy="1817244"/>
      </dsp:txXfrm>
    </dsp:sp>
    <dsp:sp modelId="{CD3AC796-2873-4FAD-AB36-794D09FCE06E}">
      <dsp:nvSpPr>
        <dsp:cNvPr id="0" name=""/>
        <dsp:cNvSpPr/>
      </dsp:nvSpPr>
      <dsp:spPr>
        <a:xfrm>
          <a:off x="0" y="4260156"/>
          <a:ext cx="10970201" cy="2013862"/>
        </a:xfrm>
        <a:prstGeom prst="roundRect">
          <a:avLst/>
        </a:prstGeom>
        <a:gradFill rotWithShape="0">
          <a:gsLst>
            <a:gs pos="0">
              <a:schemeClr val="accent2">
                <a:hueOff val="-13177148"/>
                <a:satOff val="601"/>
                <a:lumOff val="0"/>
                <a:alphaOff val="0"/>
                <a:tint val="98000"/>
                <a:lumMod val="114000"/>
              </a:schemeClr>
            </a:gs>
            <a:gs pos="100000">
              <a:schemeClr val="accent2">
                <a:hueOff val="-13177148"/>
                <a:satOff val="601"/>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kern="1200" dirty="0">
              <a:latin typeface="Century Gothic" panose="020B0502020202020204"/>
            </a:rPr>
            <a:t>Families entering</a:t>
          </a:r>
          <a:r>
            <a:rPr lang="en-US" sz="3600" kern="1200" dirty="0"/>
            <a:t> Court are predominantly neglect and emotional abuse</a:t>
          </a:r>
        </a:p>
      </dsp:txBody>
      <dsp:txXfrm>
        <a:off x="98309" y="4358465"/>
        <a:ext cx="10773583" cy="1817244"/>
      </dsp:txXfrm>
    </dsp:sp>
    <dsp:sp modelId="{0586DC6D-15E9-42E4-8D9B-17329311961E}">
      <dsp:nvSpPr>
        <dsp:cNvPr id="0" name=""/>
        <dsp:cNvSpPr/>
      </dsp:nvSpPr>
      <dsp:spPr>
        <a:xfrm>
          <a:off x="0" y="6377699"/>
          <a:ext cx="10970201" cy="2013862"/>
        </a:xfrm>
        <a:prstGeom prst="roundRect">
          <a:avLst/>
        </a:prstGeom>
        <a:gradFill rotWithShape="0">
          <a:gsLst>
            <a:gs pos="0">
              <a:schemeClr val="accent2">
                <a:hueOff val="-19765721"/>
                <a:satOff val="901"/>
                <a:lumOff val="0"/>
                <a:alphaOff val="0"/>
                <a:tint val="98000"/>
                <a:lumMod val="114000"/>
              </a:schemeClr>
            </a:gs>
            <a:gs pos="100000">
              <a:schemeClr val="accent2">
                <a:hueOff val="-19765721"/>
                <a:satOff val="901"/>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a:t>Increasing evidence that professionals have reduced levels of tolerance - Hedley J., Clear Blue Water, Byfield et al</a:t>
          </a:r>
        </a:p>
      </dsp:txBody>
      <dsp:txXfrm>
        <a:off x="98309" y="6476008"/>
        <a:ext cx="10773583" cy="18172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C4F6B-7BDD-4993-8D47-69CB07284C57}">
      <dsp:nvSpPr>
        <dsp:cNvPr id="0" name=""/>
        <dsp:cNvSpPr/>
      </dsp:nvSpPr>
      <dsp:spPr>
        <a:xfrm>
          <a:off x="0" y="1428490"/>
          <a:ext cx="11157238" cy="26372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50F024-03BB-44B9-A08F-7AE31EA4BD0B}">
      <dsp:nvSpPr>
        <dsp:cNvPr id="0" name=""/>
        <dsp:cNvSpPr/>
      </dsp:nvSpPr>
      <dsp:spPr>
        <a:xfrm>
          <a:off x="797756" y="2021862"/>
          <a:ext cx="1450466" cy="14504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4A1040B-350E-4BF0-8D0E-FECA5280161B}">
      <dsp:nvSpPr>
        <dsp:cNvPr id="0" name=""/>
        <dsp:cNvSpPr/>
      </dsp:nvSpPr>
      <dsp:spPr>
        <a:xfrm>
          <a:off x="3045980" y="1428490"/>
          <a:ext cx="8111257" cy="2637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105" tIns="279105" rIns="279105" bIns="279105" numCol="1" spcCol="1270" anchor="ctr" anchorCtr="0">
          <a:noAutofit/>
        </a:bodyPr>
        <a:lstStyle/>
        <a:p>
          <a:pPr lvl="0" algn="l" defTabSz="1111250" rtl="0">
            <a:lnSpc>
              <a:spcPct val="90000"/>
            </a:lnSpc>
            <a:spcBef>
              <a:spcPct val="0"/>
            </a:spcBef>
            <a:spcAft>
              <a:spcPct val="35000"/>
            </a:spcAft>
          </a:pPr>
          <a:r>
            <a:rPr lang="en-US" sz="2500" kern="1200" dirty="0">
              <a:latin typeface="Century Gothic" panose="020B0502020202020204"/>
            </a:rPr>
            <a:t>Why did you come into your job</a:t>
          </a:r>
          <a:r>
            <a:rPr lang="en-US" sz="2500" kern="1200" dirty="0"/>
            <a:t>?</a:t>
          </a:r>
        </a:p>
      </dsp:txBody>
      <dsp:txXfrm>
        <a:off x="3045980" y="1428490"/>
        <a:ext cx="8111257" cy="2637212"/>
      </dsp:txXfrm>
    </dsp:sp>
    <dsp:sp modelId="{B4C4BFCE-B2AF-4DBB-802C-A96D84F98BFE}">
      <dsp:nvSpPr>
        <dsp:cNvPr id="0" name=""/>
        <dsp:cNvSpPr/>
      </dsp:nvSpPr>
      <dsp:spPr>
        <a:xfrm>
          <a:off x="0" y="4725005"/>
          <a:ext cx="11157238" cy="26372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3A6723-A042-4208-ADC9-2F8A292C667B}">
      <dsp:nvSpPr>
        <dsp:cNvPr id="0" name=""/>
        <dsp:cNvSpPr/>
      </dsp:nvSpPr>
      <dsp:spPr>
        <a:xfrm>
          <a:off x="797756" y="5318378"/>
          <a:ext cx="1450466" cy="14504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107B593-6601-4805-944E-BDFAB63FB042}">
      <dsp:nvSpPr>
        <dsp:cNvPr id="0" name=""/>
        <dsp:cNvSpPr/>
      </dsp:nvSpPr>
      <dsp:spPr>
        <a:xfrm>
          <a:off x="3045980" y="4725005"/>
          <a:ext cx="8111257" cy="2637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105" tIns="279105" rIns="279105" bIns="279105" numCol="1" spcCol="1270" anchor="ctr" anchorCtr="0">
          <a:noAutofit/>
        </a:bodyPr>
        <a:lstStyle/>
        <a:p>
          <a:pPr lvl="0" algn="l" defTabSz="1111250" rtl="0">
            <a:lnSpc>
              <a:spcPct val="90000"/>
            </a:lnSpc>
            <a:spcBef>
              <a:spcPct val="0"/>
            </a:spcBef>
            <a:spcAft>
              <a:spcPct val="35000"/>
            </a:spcAft>
          </a:pPr>
          <a:r>
            <a:rPr lang="en-US" sz="2500" kern="1200" dirty="0">
              <a:latin typeface="Century Gothic" panose="020B0502020202020204"/>
            </a:rPr>
            <a:t>What are our main objectives?</a:t>
          </a:r>
          <a:endParaRPr lang="en-US" sz="2500" kern="1200" dirty="0"/>
        </a:p>
      </dsp:txBody>
      <dsp:txXfrm>
        <a:off x="3045980" y="4725005"/>
        <a:ext cx="8111257" cy="26372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01FA3-2FB8-4E4A-A7E9-5199CDAD907A}">
      <dsp:nvSpPr>
        <dsp:cNvPr id="0" name=""/>
        <dsp:cNvSpPr/>
      </dsp:nvSpPr>
      <dsp:spPr>
        <a:xfrm>
          <a:off x="0" y="1139760"/>
          <a:ext cx="6861752" cy="129519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l" defTabSz="2400300">
            <a:lnSpc>
              <a:spcPct val="90000"/>
            </a:lnSpc>
            <a:spcBef>
              <a:spcPct val="0"/>
            </a:spcBef>
            <a:spcAft>
              <a:spcPct val="35000"/>
            </a:spcAft>
          </a:pPr>
          <a:r>
            <a:rPr lang="en-US" sz="5400" b="0" i="0" kern="1200" baseline="0"/>
            <a:t>Legal Definition</a:t>
          </a:r>
          <a:r>
            <a:rPr lang="en-US" sz="5400" kern="1200"/>
            <a:t> </a:t>
          </a:r>
        </a:p>
      </dsp:txBody>
      <dsp:txXfrm>
        <a:off x="63226" y="1202986"/>
        <a:ext cx="6735300" cy="1168738"/>
      </dsp:txXfrm>
    </dsp:sp>
    <dsp:sp modelId="{61C722E7-7546-4180-8164-B5D885E334D9}">
      <dsp:nvSpPr>
        <dsp:cNvPr id="0" name=""/>
        <dsp:cNvSpPr/>
      </dsp:nvSpPr>
      <dsp:spPr>
        <a:xfrm>
          <a:off x="0" y="2590470"/>
          <a:ext cx="6861752" cy="129519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l" defTabSz="2400300">
            <a:lnSpc>
              <a:spcPct val="90000"/>
            </a:lnSpc>
            <a:spcBef>
              <a:spcPct val="0"/>
            </a:spcBef>
            <a:spcAft>
              <a:spcPct val="35000"/>
            </a:spcAft>
          </a:pPr>
          <a:r>
            <a:rPr lang="en-US" sz="5400" b="0" i="0" kern="1200" baseline="0"/>
            <a:t>Child in Need</a:t>
          </a:r>
          <a:endParaRPr lang="en-US" sz="5400" kern="1200"/>
        </a:p>
      </dsp:txBody>
      <dsp:txXfrm>
        <a:off x="63226" y="2653696"/>
        <a:ext cx="6735300" cy="1168738"/>
      </dsp:txXfrm>
    </dsp:sp>
    <dsp:sp modelId="{B647F7C4-CECE-4A75-837F-71E387680A93}">
      <dsp:nvSpPr>
        <dsp:cNvPr id="0" name=""/>
        <dsp:cNvSpPr/>
      </dsp:nvSpPr>
      <dsp:spPr>
        <a:xfrm>
          <a:off x="0" y="4041181"/>
          <a:ext cx="6861752" cy="129519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l" defTabSz="2400300">
            <a:lnSpc>
              <a:spcPct val="90000"/>
            </a:lnSpc>
            <a:spcBef>
              <a:spcPct val="0"/>
            </a:spcBef>
            <a:spcAft>
              <a:spcPct val="35000"/>
            </a:spcAft>
          </a:pPr>
          <a:r>
            <a:rPr lang="en-US" sz="5400" b="0" i="0" kern="1200" baseline="0"/>
            <a:t>(Threshold) s17 (10)</a:t>
          </a:r>
          <a:endParaRPr lang="en-US" sz="5400" kern="1200"/>
        </a:p>
      </dsp:txBody>
      <dsp:txXfrm>
        <a:off x="63226" y="4104407"/>
        <a:ext cx="6735300" cy="11687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0CACAC-620E-4E33-BE48-9EB15615F991}">
      <dsp:nvSpPr>
        <dsp:cNvPr id="0" name=""/>
        <dsp:cNvSpPr/>
      </dsp:nvSpPr>
      <dsp:spPr>
        <a:xfrm>
          <a:off x="0" y="16802"/>
          <a:ext cx="16807246" cy="1797120"/>
        </a:xfrm>
        <a:prstGeom prst="roundRect">
          <a:avLst/>
        </a:prstGeom>
        <a:solidFill>
          <a:schemeClr val="tx1"/>
        </a:soli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solidFill>
                <a:sysClr val="windowText" lastClr="000000"/>
              </a:solidFill>
            </a:rPr>
            <a:t>Child in Need A child who is unlikely to achieve or </a:t>
          </a:r>
          <a:r>
            <a:rPr lang="en-GB" sz="3200" kern="1200" dirty="0">
              <a:solidFill>
                <a:sysClr val="windowText" lastClr="000000"/>
              </a:solidFill>
            </a:rPr>
            <a:t>maintain a reasonable level of health or development or is likely to be further impaired without the support of services including a child or children with disabilities.</a:t>
          </a:r>
          <a:r>
            <a:rPr lang="en-US" sz="3200" kern="1200" dirty="0">
              <a:solidFill>
                <a:sysClr val="windowText" lastClr="000000"/>
              </a:solidFill>
            </a:rPr>
            <a:t> </a:t>
          </a:r>
        </a:p>
      </dsp:txBody>
      <dsp:txXfrm>
        <a:off x="87728" y="104530"/>
        <a:ext cx="16631790" cy="1621664"/>
      </dsp:txXfrm>
    </dsp:sp>
    <dsp:sp modelId="{2650882B-759E-47D0-8E1D-FBA8FA672586}">
      <dsp:nvSpPr>
        <dsp:cNvPr id="0" name=""/>
        <dsp:cNvSpPr/>
      </dsp:nvSpPr>
      <dsp:spPr>
        <a:xfrm>
          <a:off x="0" y="1906082"/>
          <a:ext cx="16807246" cy="1797120"/>
        </a:xfrm>
        <a:prstGeom prst="roundRect">
          <a:avLst/>
        </a:prstGeom>
        <a:solidFill>
          <a:schemeClr val="tx1"/>
        </a:soli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solidFill>
                <a:sysClr val="windowText" lastClr="000000"/>
              </a:solidFill>
            </a:rPr>
            <a:t>Child in Need is Support to intervene before there </a:t>
          </a:r>
          <a:r>
            <a:rPr lang="en-GB" sz="3200" kern="1200" dirty="0">
              <a:solidFill>
                <a:sysClr val="windowText" lastClr="000000"/>
              </a:solidFill>
            </a:rPr>
            <a:t>are any further child protection issues.</a:t>
          </a:r>
          <a:r>
            <a:rPr lang="en-US" sz="3200" kern="1200" dirty="0">
              <a:solidFill>
                <a:sysClr val="windowText" lastClr="000000"/>
              </a:solidFill>
            </a:rPr>
            <a:t> </a:t>
          </a:r>
        </a:p>
      </dsp:txBody>
      <dsp:txXfrm>
        <a:off x="87728" y="1993810"/>
        <a:ext cx="16631790" cy="1621664"/>
      </dsp:txXfrm>
    </dsp:sp>
    <dsp:sp modelId="{B2AD221B-2DF2-470A-B7F3-B425EA37E7BF}">
      <dsp:nvSpPr>
        <dsp:cNvPr id="0" name=""/>
        <dsp:cNvSpPr/>
      </dsp:nvSpPr>
      <dsp:spPr>
        <a:xfrm>
          <a:off x="0" y="3795363"/>
          <a:ext cx="16807246" cy="1797120"/>
        </a:xfrm>
        <a:prstGeom prst="roundRect">
          <a:avLst/>
        </a:prstGeom>
        <a:solidFill>
          <a:schemeClr val="tx1"/>
        </a:soli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solidFill>
                <a:sysClr val="windowText" lastClr="000000"/>
              </a:solidFill>
            </a:rPr>
            <a:t>Child in need is, to me, a child who needs support or protection from abuse or harm. </a:t>
          </a:r>
        </a:p>
      </dsp:txBody>
      <dsp:txXfrm>
        <a:off x="87728" y="3883091"/>
        <a:ext cx="16631790" cy="1621664"/>
      </dsp:txXfrm>
    </dsp:sp>
    <dsp:sp modelId="{48E787EF-D1AD-41C9-8987-3387A5E59A1A}">
      <dsp:nvSpPr>
        <dsp:cNvPr id="0" name=""/>
        <dsp:cNvSpPr/>
      </dsp:nvSpPr>
      <dsp:spPr>
        <a:xfrm>
          <a:off x="0" y="5684642"/>
          <a:ext cx="16807246" cy="1797120"/>
        </a:xfrm>
        <a:prstGeom prst="roundRect">
          <a:avLst/>
        </a:prstGeom>
        <a:solidFill>
          <a:schemeClr val="tx1"/>
        </a:soli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solidFill>
                <a:sysClr val="windowText" lastClr="000000"/>
              </a:solidFill>
            </a:rPr>
            <a:t>Child in need to me means a child who might be going through tough times and needs that extra help and support or help to find solutions that can make things better for them. </a:t>
          </a:r>
          <a:r>
            <a:rPr lang="en-GB" sz="3200" kern="1200" dirty="0" err="1">
              <a:solidFill>
                <a:sysClr val="windowText" lastClr="000000"/>
              </a:solidFill>
            </a:rPr>
            <a:t>Eg</a:t>
          </a:r>
          <a:r>
            <a:rPr lang="en-GB" sz="3200" kern="1200" dirty="0">
              <a:solidFill>
                <a:sysClr val="windowText" lastClr="000000"/>
              </a:solidFill>
            </a:rPr>
            <a:t> If they are facing difficulties at home or school.</a:t>
          </a:r>
          <a:r>
            <a:rPr lang="en-US" sz="3200" kern="1200" dirty="0">
              <a:solidFill>
                <a:sysClr val="windowText" lastClr="000000"/>
              </a:solidFill>
            </a:rPr>
            <a:t> </a:t>
          </a:r>
        </a:p>
      </dsp:txBody>
      <dsp:txXfrm>
        <a:off x="87728" y="5772370"/>
        <a:ext cx="16631790" cy="16216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D97639-1583-4E34-8D61-78B927123D7F}">
      <dsp:nvSpPr>
        <dsp:cNvPr id="0" name=""/>
        <dsp:cNvSpPr/>
      </dsp:nvSpPr>
      <dsp:spPr>
        <a:xfrm>
          <a:off x="0" y="0"/>
          <a:ext cx="17389137" cy="0"/>
        </a:xfrm>
        <a:prstGeom prst="line">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6A4359A5-694E-45D4-9F76-8776325529DE}">
      <dsp:nvSpPr>
        <dsp:cNvPr id="0" name=""/>
        <dsp:cNvSpPr/>
      </dsp:nvSpPr>
      <dsp:spPr>
        <a:xfrm>
          <a:off x="0" y="0"/>
          <a:ext cx="17389137" cy="1890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lvl="0" algn="l" defTabSz="1822450">
            <a:lnSpc>
              <a:spcPct val="90000"/>
            </a:lnSpc>
            <a:spcBef>
              <a:spcPct val="0"/>
            </a:spcBef>
            <a:spcAft>
              <a:spcPct val="35000"/>
            </a:spcAft>
          </a:pPr>
          <a:r>
            <a:rPr lang="en-US" sz="4100" kern="1200" dirty="0">
              <a:effectLst/>
              <a:latin typeface="Calibri" panose="020F0502020204030204" pitchFamily="34" charset="0"/>
              <a:ea typeface="Calibri" panose="020F0502020204030204" pitchFamily="34" charset="0"/>
            </a:rPr>
            <a:t>To me, child protection means keeping children safe from any harm or danger and making. </a:t>
          </a:r>
          <a:r>
            <a:rPr lang="en-GB" sz="4100" kern="1200" dirty="0">
              <a:effectLst/>
              <a:latin typeface="Calibri" panose="020F0502020204030204" pitchFamily="34" charset="0"/>
              <a:ea typeface="Calibri" panose="020F0502020204030204" pitchFamily="34" charset="0"/>
            </a:rPr>
            <a:t>providing support to families to prevent child abuse and neglect  </a:t>
          </a:r>
          <a:endParaRPr lang="en-US" sz="4100" kern="1200" dirty="0"/>
        </a:p>
      </dsp:txBody>
      <dsp:txXfrm>
        <a:off x="0" y="0"/>
        <a:ext cx="17389137" cy="1890227"/>
      </dsp:txXfrm>
    </dsp:sp>
    <dsp:sp modelId="{DD580040-1B69-4291-98FD-B26D61B0B73A}">
      <dsp:nvSpPr>
        <dsp:cNvPr id="0" name=""/>
        <dsp:cNvSpPr/>
      </dsp:nvSpPr>
      <dsp:spPr>
        <a:xfrm>
          <a:off x="0" y="1890227"/>
          <a:ext cx="17389137" cy="0"/>
        </a:xfrm>
        <a:prstGeom prst="line">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CDED038A-0A1F-4504-B02E-EE4FF9515F84}">
      <dsp:nvSpPr>
        <dsp:cNvPr id="0" name=""/>
        <dsp:cNvSpPr/>
      </dsp:nvSpPr>
      <dsp:spPr>
        <a:xfrm>
          <a:off x="0" y="1890227"/>
          <a:ext cx="17389137" cy="1890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lvl="0" algn="l" defTabSz="1822450">
            <a:lnSpc>
              <a:spcPct val="90000"/>
            </a:lnSpc>
            <a:spcBef>
              <a:spcPct val="0"/>
            </a:spcBef>
            <a:spcAft>
              <a:spcPct val="35000"/>
            </a:spcAft>
          </a:pPr>
          <a:r>
            <a:rPr lang="en-US" sz="4100" kern="1200" dirty="0">
              <a:effectLst/>
              <a:latin typeface="Calibri" panose="020F0502020204030204" pitchFamily="34" charset="0"/>
              <a:ea typeface="Calibri" panose="020F0502020204030204" pitchFamily="34" charset="0"/>
            </a:rPr>
            <a:t>Child</a:t>
          </a:r>
          <a:r>
            <a:rPr lang="en-GB" sz="4100" kern="1200" dirty="0">
              <a:effectLst/>
              <a:latin typeface="Calibri" panose="020F0502020204030204" pitchFamily="34" charset="0"/>
              <a:ea typeface="Calibri" panose="020F0502020204030204" pitchFamily="34" charset="0"/>
            </a:rPr>
            <a:t> protection is following that every child matters policy and that every child has the right to be protected from harm and abuse of any sort from anyone</a:t>
          </a:r>
          <a:endParaRPr lang="en-US" sz="4100" kern="1200" dirty="0"/>
        </a:p>
      </dsp:txBody>
      <dsp:txXfrm>
        <a:off x="0" y="1890227"/>
        <a:ext cx="17389137" cy="1890227"/>
      </dsp:txXfrm>
    </dsp:sp>
    <dsp:sp modelId="{BF109E6E-99A1-4979-8EFF-4CD385CA49E1}">
      <dsp:nvSpPr>
        <dsp:cNvPr id="0" name=""/>
        <dsp:cNvSpPr/>
      </dsp:nvSpPr>
      <dsp:spPr>
        <a:xfrm>
          <a:off x="0" y="3780455"/>
          <a:ext cx="17389137" cy="0"/>
        </a:xfrm>
        <a:prstGeom prst="line">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A1BE0AD5-D5E6-4D93-81A8-DF5283D04422}">
      <dsp:nvSpPr>
        <dsp:cNvPr id="0" name=""/>
        <dsp:cNvSpPr/>
      </dsp:nvSpPr>
      <dsp:spPr>
        <a:xfrm>
          <a:off x="0" y="3780455"/>
          <a:ext cx="17389137" cy="1890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lvl="0" algn="l" defTabSz="1822450">
            <a:lnSpc>
              <a:spcPct val="90000"/>
            </a:lnSpc>
            <a:spcBef>
              <a:spcPct val="0"/>
            </a:spcBef>
            <a:spcAft>
              <a:spcPct val="35000"/>
            </a:spcAft>
          </a:pPr>
          <a:r>
            <a:rPr lang="en-GB" sz="4100" kern="1200" dirty="0">
              <a:effectLst/>
              <a:latin typeface="Calibri" panose="020F0502020204030204" pitchFamily="34" charset="0"/>
              <a:ea typeface="Calibri" panose="020F0502020204030204" pitchFamily="34" charset="0"/>
            </a:rPr>
            <a:t>child protection is where there are serious concerns and the time frame in which to improve those before it escalated</a:t>
          </a:r>
          <a:r>
            <a:rPr lang="en-US" sz="4100" kern="1200" dirty="0">
              <a:effectLst/>
              <a:latin typeface="Calibri" panose="020F0502020204030204" pitchFamily="34" charset="0"/>
              <a:ea typeface="Calibri" panose="020F0502020204030204" pitchFamily="34" charset="0"/>
            </a:rPr>
            <a:t> </a:t>
          </a:r>
          <a:r>
            <a:rPr lang="en-US" sz="4100" kern="1200" dirty="0"/>
            <a:t>. </a:t>
          </a:r>
        </a:p>
      </dsp:txBody>
      <dsp:txXfrm>
        <a:off x="0" y="3780455"/>
        <a:ext cx="17389137" cy="1890227"/>
      </dsp:txXfrm>
    </dsp:sp>
    <dsp:sp modelId="{0E66AC92-9979-4438-98ED-A16BCB340343}">
      <dsp:nvSpPr>
        <dsp:cNvPr id="0" name=""/>
        <dsp:cNvSpPr/>
      </dsp:nvSpPr>
      <dsp:spPr>
        <a:xfrm>
          <a:off x="0" y="5670683"/>
          <a:ext cx="17389137" cy="0"/>
        </a:xfrm>
        <a:prstGeom prst="line">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w="9525" cap="rnd" cmpd="sng" algn="ctr">
          <a:solidFill>
            <a:schemeClr val="accent5">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E1633E5A-2B1B-4B1F-9EF9-4024E2C770DB}">
      <dsp:nvSpPr>
        <dsp:cNvPr id="0" name=""/>
        <dsp:cNvSpPr/>
      </dsp:nvSpPr>
      <dsp:spPr>
        <a:xfrm>
          <a:off x="0" y="5670683"/>
          <a:ext cx="17389137" cy="1890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lvl="0" algn="l" defTabSz="1822450">
            <a:lnSpc>
              <a:spcPct val="90000"/>
            </a:lnSpc>
            <a:spcBef>
              <a:spcPct val="0"/>
            </a:spcBef>
            <a:spcAft>
              <a:spcPct val="35000"/>
            </a:spcAft>
          </a:pPr>
          <a:r>
            <a:rPr lang="en-US" sz="4100" kern="1200" dirty="0">
              <a:effectLst/>
              <a:latin typeface="Calibri" panose="020F0502020204030204" pitchFamily="34" charset="0"/>
              <a:ea typeface="Calibri" panose="020F0502020204030204" pitchFamily="34" charset="0"/>
            </a:rPr>
            <a:t>Child protection is part of the safeguarding process, focusing on protecting children seen as suffering or likely to suffer significant harm. </a:t>
          </a:r>
          <a:endParaRPr lang="en-US" sz="4100" kern="1200" dirty="0"/>
        </a:p>
      </dsp:txBody>
      <dsp:txXfrm>
        <a:off x="0" y="5670683"/>
        <a:ext cx="17389137" cy="189022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F55C52-DC8F-485A-BF31-EB7B6692A942}">
      <dsp:nvSpPr>
        <dsp:cNvPr id="0" name=""/>
        <dsp:cNvSpPr/>
      </dsp:nvSpPr>
      <dsp:spPr>
        <a:xfrm>
          <a:off x="0" y="61856"/>
          <a:ext cx="8422480" cy="1668456"/>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a:lnSpc>
              <a:spcPct val="90000"/>
            </a:lnSpc>
            <a:spcBef>
              <a:spcPct val="0"/>
            </a:spcBef>
            <a:spcAft>
              <a:spcPct val="35000"/>
            </a:spcAft>
          </a:pPr>
          <a:r>
            <a:rPr lang="en-GB" sz="4200" kern="1200"/>
            <a:t>To IMPAIR:</a:t>
          </a:r>
          <a:endParaRPr lang="en-US" sz="4200" kern="1200"/>
        </a:p>
      </dsp:txBody>
      <dsp:txXfrm>
        <a:off x="81447" y="143303"/>
        <a:ext cx="8259586" cy="1505562"/>
      </dsp:txXfrm>
    </dsp:sp>
    <dsp:sp modelId="{9FB5251D-C83A-44D5-B23F-C286DCB0DD0E}">
      <dsp:nvSpPr>
        <dsp:cNvPr id="0" name=""/>
        <dsp:cNvSpPr/>
      </dsp:nvSpPr>
      <dsp:spPr>
        <a:xfrm>
          <a:off x="0" y="1851272"/>
          <a:ext cx="8422480" cy="1668456"/>
        </a:xfrm>
        <a:prstGeom prst="roundRect">
          <a:avLst/>
        </a:prstGeom>
        <a:solidFill>
          <a:schemeClr val="accent2">
            <a:hueOff val="-6588574"/>
            <a:satOff val="30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a:lnSpc>
              <a:spcPct val="90000"/>
            </a:lnSpc>
            <a:spcBef>
              <a:spcPct val="0"/>
            </a:spcBef>
            <a:spcAft>
              <a:spcPct val="35000"/>
            </a:spcAft>
          </a:pPr>
          <a:r>
            <a:rPr lang="en-GB" sz="4200" kern="1200"/>
            <a:t>to make worse, to diminish functioning or ability</a:t>
          </a:r>
          <a:endParaRPr lang="en-US" sz="4200" kern="1200"/>
        </a:p>
      </dsp:txBody>
      <dsp:txXfrm>
        <a:off x="81447" y="1932719"/>
        <a:ext cx="8259586" cy="1505562"/>
      </dsp:txXfrm>
    </dsp:sp>
    <dsp:sp modelId="{23AF9B9E-E0FB-45CE-97E7-B35B134E5DE8}">
      <dsp:nvSpPr>
        <dsp:cNvPr id="0" name=""/>
        <dsp:cNvSpPr/>
      </dsp:nvSpPr>
      <dsp:spPr>
        <a:xfrm>
          <a:off x="0" y="3640689"/>
          <a:ext cx="8422480" cy="1668456"/>
        </a:xfrm>
        <a:prstGeom prst="roundRect">
          <a:avLst/>
        </a:prstGeom>
        <a:solidFill>
          <a:schemeClr val="accent2">
            <a:hueOff val="-13177148"/>
            <a:satOff val="6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a:lnSpc>
              <a:spcPct val="90000"/>
            </a:lnSpc>
            <a:spcBef>
              <a:spcPct val="0"/>
            </a:spcBef>
            <a:spcAft>
              <a:spcPct val="35000"/>
            </a:spcAft>
          </a:pPr>
          <a:r>
            <a:rPr lang="en-GB" sz="4200" kern="1200"/>
            <a:t>To HARM:</a:t>
          </a:r>
          <a:endParaRPr lang="en-US" sz="4200" kern="1200"/>
        </a:p>
      </dsp:txBody>
      <dsp:txXfrm>
        <a:off x="81447" y="3722136"/>
        <a:ext cx="8259586" cy="1505562"/>
      </dsp:txXfrm>
    </dsp:sp>
    <dsp:sp modelId="{C5F777EC-2CB5-494C-8BC3-CC1CC7AC63B3}">
      <dsp:nvSpPr>
        <dsp:cNvPr id="0" name=""/>
        <dsp:cNvSpPr/>
      </dsp:nvSpPr>
      <dsp:spPr>
        <a:xfrm>
          <a:off x="0" y="5430106"/>
          <a:ext cx="8422480" cy="1668456"/>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a:lnSpc>
              <a:spcPct val="90000"/>
            </a:lnSpc>
            <a:spcBef>
              <a:spcPct val="0"/>
            </a:spcBef>
            <a:spcAft>
              <a:spcPct val="35000"/>
            </a:spcAft>
          </a:pPr>
          <a:r>
            <a:rPr lang="en-GB" sz="4200" kern="1200"/>
            <a:t>to deliberately inflict injury, suffering, distress or damage</a:t>
          </a:r>
          <a:endParaRPr lang="en-US" sz="4200" kern="1200"/>
        </a:p>
      </dsp:txBody>
      <dsp:txXfrm>
        <a:off x="81447" y="5511553"/>
        <a:ext cx="8259586" cy="15055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E39964-2B06-4712-A87D-734024FE2723}">
      <dsp:nvSpPr>
        <dsp:cNvPr id="0" name=""/>
        <dsp:cNvSpPr/>
      </dsp:nvSpPr>
      <dsp:spPr>
        <a:xfrm>
          <a:off x="0" y="464343"/>
          <a:ext cx="5381624" cy="3228975"/>
        </a:xfrm>
        <a:prstGeom prst="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n-US" sz="5000" kern="1200" dirty="0"/>
            <a:t>I have no idea </a:t>
          </a:r>
        </a:p>
      </dsp:txBody>
      <dsp:txXfrm>
        <a:off x="0" y="464343"/>
        <a:ext cx="5381624" cy="3228975"/>
      </dsp:txXfrm>
    </dsp:sp>
    <dsp:sp modelId="{6A36D003-8CB5-4F58-8C6C-58230C2242B5}">
      <dsp:nvSpPr>
        <dsp:cNvPr id="0" name=""/>
        <dsp:cNvSpPr/>
      </dsp:nvSpPr>
      <dsp:spPr>
        <a:xfrm>
          <a:off x="5919787" y="464343"/>
          <a:ext cx="5381624" cy="3228975"/>
        </a:xfrm>
        <a:prstGeom prst="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n-US" sz="5000" kern="1200" dirty="0"/>
            <a:t>No one has ever asked me if I’m ok with anything </a:t>
          </a:r>
        </a:p>
      </dsp:txBody>
      <dsp:txXfrm>
        <a:off x="5919787" y="464343"/>
        <a:ext cx="5381624" cy="3228975"/>
      </dsp:txXfrm>
    </dsp:sp>
    <dsp:sp modelId="{DD07716C-758F-4D84-A749-B560C8B2C687}">
      <dsp:nvSpPr>
        <dsp:cNvPr id="0" name=""/>
        <dsp:cNvSpPr/>
      </dsp:nvSpPr>
      <dsp:spPr>
        <a:xfrm>
          <a:off x="11839574" y="464343"/>
          <a:ext cx="5381624" cy="3228975"/>
        </a:xfrm>
        <a:prstGeom prst="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n-US" sz="5000" kern="1200" dirty="0"/>
            <a:t>I feel it can be coercive </a:t>
          </a:r>
        </a:p>
      </dsp:txBody>
      <dsp:txXfrm>
        <a:off x="11839574" y="464343"/>
        <a:ext cx="5381624" cy="3228975"/>
      </dsp:txXfrm>
    </dsp:sp>
    <dsp:sp modelId="{8BF9C6DE-C2AE-4FCB-A0F7-A5A568D2132F}">
      <dsp:nvSpPr>
        <dsp:cNvPr id="0" name=""/>
        <dsp:cNvSpPr/>
      </dsp:nvSpPr>
      <dsp:spPr>
        <a:xfrm>
          <a:off x="2959893" y="4231480"/>
          <a:ext cx="5381624" cy="3228975"/>
        </a:xfrm>
        <a:prstGeom prst="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n-US" sz="5000" kern="1200" dirty="0"/>
            <a:t>I didn’t know I could say no </a:t>
          </a:r>
        </a:p>
      </dsp:txBody>
      <dsp:txXfrm>
        <a:off x="2959893" y="4231480"/>
        <a:ext cx="5381624" cy="3228975"/>
      </dsp:txXfrm>
    </dsp:sp>
    <dsp:sp modelId="{BE04EB81-0090-404B-88A1-E33A17FA036C}">
      <dsp:nvSpPr>
        <dsp:cNvPr id="0" name=""/>
        <dsp:cNvSpPr/>
      </dsp:nvSpPr>
      <dsp:spPr>
        <a:xfrm>
          <a:off x="8879681" y="4231480"/>
          <a:ext cx="5381624" cy="3228975"/>
        </a:xfrm>
        <a:prstGeom prst="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n-US" sz="5000" kern="1200" dirty="0"/>
            <a:t>I have never felt like I have </a:t>
          </a:r>
          <a:r>
            <a:rPr lang="en-US" sz="5000" kern="1200"/>
            <a:t>a choice</a:t>
          </a:r>
          <a:endParaRPr lang="en-US" sz="5000" kern="1200" dirty="0"/>
        </a:p>
      </dsp:txBody>
      <dsp:txXfrm>
        <a:off x="8879681" y="4231480"/>
        <a:ext cx="5381624" cy="3228975"/>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C98FD6-1F6F-43D7-988C-CC009AD66081}" type="datetimeFigureOut">
              <a:rPr lang="en-GB" smtClean="0"/>
              <a:t>23/02/2024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5F8338-94A9-4698-89FF-F64FD4111DEF}" type="slidenum">
              <a:rPr lang="en-GB" smtClean="0"/>
              <a:t>‹#›</a:t>
            </a:fld>
            <a:endParaRPr lang="en-GB"/>
          </a:p>
        </p:txBody>
      </p:sp>
    </p:spTree>
    <p:extLst>
      <p:ext uri="{BB962C8B-B14F-4D97-AF65-F5344CB8AC3E}">
        <p14:creationId xmlns:p14="http://schemas.microsoft.com/office/powerpoint/2010/main" val="2082005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uffieldfoundation.org/wp-content/uploads/2019/12/Executive-summary_Born-into-care-literature-review_December-2019.pdf"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nuffieldfjo.org.uk/resource/mothers-in-recurrent-care-proceedings-new-evidence-for-england-and-wales" TargetMode="External"/><Relationship Id="rId4" Type="http://schemas.openxmlformats.org/officeDocument/2006/relationships/hyperlink" Target="https://www.nuffieldfjo.org.uk/our-work/newborn-babies"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xplore-education-statistics.service.gov.uk/find-statistics/children-looked-after-in-england-including-adoptions"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adcs.org.uk/safeguarding/article/safeguarding-pressure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Title Slide</a:t>
            </a:r>
          </a:p>
          <a:p>
            <a:endParaRPr lang="en-GB" dirty="0"/>
          </a:p>
          <a:p>
            <a:r>
              <a:rPr lang="en-GB" dirty="0"/>
              <a:t>2 mins </a:t>
            </a:r>
          </a:p>
          <a:p>
            <a:endParaRPr lang="en-GB" dirty="0"/>
          </a:p>
          <a:p>
            <a:r>
              <a:rPr lang="en-GB" dirty="0"/>
              <a:t>Introductions take place across the trainers, and advice given in terms of keeping cameras on, participating and using the reaction and chat functions. </a:t>
            </a:r>
          </a:p>
          <a:p>
            <a:endParaRPr lang="en-GB" dirty="0"/>
          </a:p>
          <a:p>
            <a:r>
              <a:rPr lang="en-GB" dirty="0"/>
              <a:t>All slides will be sent at the end of the training along with the </a:t>
            </a:r>
            <a:r>
              <a:rPr lang="en-GB" dirty="0" err="1"/>
              <a:t>mentimeter</a:t>
            </a:r>
            <a:r>
              <a:rPr lang="en-GB" dirty="0"/>
              <a:t> activities that we will complete during the session.  </a:t>
            </a:r>
          </a:p>
        </p:txBody>
      </p:sp>
      <p:sp>
        <p:nvSpPr>
          <p:cNvPr id="4" name="Slide Number Placeholder 3"/>
          <p:cNvSpPr>
            <a:spLocks noGrp="1"/>
          </p:cNvSpPr>
          <p:nvPr>
            <p:ph type="sldNum" sz="quarter" idx="5"/>
          </p:nvPr>
        </p:nvSpPr>
        <p:spPr/>
        <p:txBody>
          <a:bodyPr/>
          <a:lstStyle/>
          <a:p>
            <a:fld id="{C15F8338-94A9-4698-89FF-F64FD4111DEF}" type="slidenum">
              <a:rPr lang="en-GB" smtClean="0"/>
              <a:t>1</a:t>
            </a:fld>
            <a:endParaRPr lang="en-GB"/>
          </a:p>
        </p:txBody>
      </p:sp>
    </p:spTree>
    <p:extLst>
      <p:ext uri="{BB962C8B-B14F-4D97-AF65-F5344CB8AC3E}">
        <p14:creationId xmlns:p14="http://schemas.microsoft.com/office/powerpoint/2010/main" val="3520363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Aim of slide: </a:t>
            </a:r>
          </a:p>
          <a:p>
            <a:r>
              <a:rPr lang="en-GB" dirty="0"/>
              <a:t>To revisit the children, act specifically the section relating to the provisions of services </a:t>
            </a:r>
          </a:p>
          <a:p>
            <a:r>
              <a:rPr lang="en-GB" dirty="0"/>
              <a:t>3 minutes </a:t>
            </a:r>
          </a:p>
          <a:p>
            <a:r>
              <a:rPr lang="en-GB" dirty="0"/>
              <a:t>Narrative: </a:t>
            </a:r>
          </a:p>
          <a:p>
            <a:r>
              <a:rPr lang="en-GB" dirty="0"/>
              <a:t>Read slide as it is written, paying particular focus on section b and the specific language written: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white">
                    <a:lumMod val="85000"/>
                    <a:lumOff val="15000"/>
                  </a:prstClr>
                </a:solidFill>
                <a:effectLst/>
                <a:uLnTx/>
                <a:uFillTx/>
                <a:latin typeface="Calibri Light" panose="020F0302020204030204"/>
                <a:ea typeface="+mn-ea"/>
                <a:cs typeface="+mn-cs"/>
              </a:rPr>
              <a:t>Any service provided by an authority may be provided for any member of his family, if it is provided with a view to safeguarding or promoting the child’s welfare</a:t>
            </a:r>
            <a:endParaRPr lang="en-GB" dirty="0"/>
          </a:p>
          <a:p>
            <a:r>
              <a:rPr lang="en-GB" dirty="0"/>
              <a:t>This suggests that any service may be provided – this connects back to the </a:t>
            </a:r>
            <a:r>
              <a:rPr lang="en-GB" dirty="0" err="1"/>
              <a:t>mentimeter</a:t>
            </a:r>
            <a:r>
              <a:rPr lang="en-GB" dirty="0"/>
              <a:t> activity where resources will have been raised as a reason for the numbers of children coming into care, and any other conversation that took place that is relevant.</a:t>
            </a:r>
          </a:p>
        </p:txBody>
      </p:sp>
      <p:sp>
        <p:nvSpPr>
          <p:cNvPr id="4" name="Slide Number Placeholder 3"/>
          <p:cNvSpPr>
            <a:spLocks noGrp="1"/>
          </p:cNvSpPr>
          <p:nvPr>
            <p:ph type="sldNum" sz="quarter" idx="5"/>
          </p:nvPr>
        </p:nvSpPr>
        <p:spPr/>
        <p:txBody>
          <a:bodyPr/>
          <a:lstStyle/>
          <a:p>
            <a:fld id="{C15F8338-94A9-4698-89FF-F64FD4111DEF}" type="slidenum">
              <a:rPr lang="en-GB" smtClean="0"/>
              <a:t>12</a:t>
            </a:fld>
            <a:endParaRPr lang="en-GB"/>
          </a:p>
        </p:txBody>
      </p:sp>
    </p:spTree>
    <p:extLst>
      <p:ext uri="{BB962C8B-B14F-4D97-AF65-F5344CB8AC3E}">
        <p14:creationId xmlns:p14="http://schemas.microsoft.com/office/powerpoint/2010/main" val="190723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Aim of slide: </a:t>
            </a:r>
          </a:p>
          <a:p>
            <a:r>
              <a:rPr lang="en-GB" dirty="0"/>
              <a:t>To revisit the children, act specifically the section relating to child in need </a:t>
            </a:r>
          </a:p>
          <a:p>
            <a:r>
              <a:rPr lang="en-GB" dirty="0"/>
              <a:t>3 minutes </a:t>
            </a:r>
          </a:p>
          <a:p>
            <a:r>
              <a:rPr lang="en-GB" dirty="0"/>
              <a:t>Narrative: </a:t>
            </a:r>
          </a:p>
          <a:p>
            <a:endParaRPr lang="en-GB" dirty="0"/>
          </a:p>
          <a:p>
            <a:r>
              <a:rPr lang="en-GB" dirty="0"/>
              <a:t>Read slide as it is written, paying particular focus on section b and the specific language written: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2292E"/>
                </a:solidFill>
                <a:effectLst/>
                <a:uLnTx/>
                <a:uFillTx/>
                <a:latin typeface="Open Sans"/>
                <a:ea typeface="+mn-ea"/>
                <a:cs typeface="+mn-cs"/>
              </a:rPr>
              <a:t>(b) her/his health or development is likely to be </a:t>
            </a:r>
            <a:r>
              <a:rPr kumimoji="0" lang="en-US" sz="1200" b="1" i="0" u="sng" strike="noStrike" kern="1200" cap="none" spc="0" normalizeH="0" baseline="0" noProof="0" dirty="0">
                <a:ln>
                  <a:noFill/>
                </a:ln>
                <a:solidFill>
                  <a:srgbClr val="FF0000"/>
                </a:solidFill>
                <a:effectLst/>
                <a:uLnTx/>
                <a:uFillTx/>
                <a:latin typeface="Open Sans"/>
                <a:ea typeface="+mn-ea"/>
                <a:cs typeface="+mn-cs"/>
              </a:rPr>
              <a:t>significantly impaired</a:t>
            </a:r>
            <a:r>
              <a:rPr kumimoji="0" lang="en-US" sz="1200" b="1" i="0" u="none" strike="noStrike" kern="1200" cap="none" spc="0" normalizeH="0" baseline="0" noProof="0" dirty="0">
                <a:ln>
                  <a:noFill/>
                </a:ln>
                <a:solidFill>
                  <a:srgbClr val="22292E"/>
                </a:solidFill>
                <a:effectLst/>
                <a:uLnTx/>
                <a:uFillTx/>
                <a:latin typeface="Open Sans"/>
                <a:ea typeface="+mn-ea"/>
                <a:cs typeface="+mn-cs"/>
              </a:rPr>
              <a:t>, or further impaired, without the provision for her/him of such services; 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specific issues here is the choice of word – impairment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 this back to the conversation earlier in terms of poverty, cost of living crisis etc and that it would be reasonable to suggest therefore that there is going to be a level of impairment potentially where parents and families are struggling as an example </a:t>
            </a:r>
          </a:p>
        </p:txBody>
      </p:sp>
      <p:sp>
        <p:nvSpPr>
          <p:cNvPr id="4" name="Slide Number Placeholder 3"/>
          <p:cNvSpPr>
            <a:spLocks noGrp="1"/>
          </p:cNvSpPr>
          <p:nvPr>
            <p:ph type="sldNum" sz="quarter" idx="5"/>
          </p:nvPr>
        </p:nvSpPr>
        <p:spPr/>
        <p:txBody>
          <a:bodyPr/>
          <a:lstStyle/>
          <a:p>
            <a:fld id="{C15F8338-94A9-4698-89FF-F64FD4111DEF}" type="slidenum">
              <a:rPr lang="en-GB" smtClean="0"/>
              <a:t>13</a:t>
            </a:fld>
            <a:endParaRPr lang="en-GB"/>
          </a:p>
        </p:txBody>
      </p:sp>
    </p:spTree>
    <p:extLst>
      <p:ext uri="{BB962C8B-B14F-4D97-AF65-F5344CB8AC3E}">
        <p14:creationId xmlns:p14="http://schemas.microsoft.com/office/powerpoint/2010/main" val="2032601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5F8338-94A9-4698-89FF-F64FD4111DEF}" type="slidenum">
              <a:rPr lang="en-GB" smtClean="0"/>
              <a:t>14</a:t>
            </a:fld>
            <a:endParaRPr lang="en-GB"/>
          </a:p>
        </p:txBody>
      </p:sp>
    </p:spTree>
    <p:extLst>
      <p:ext uri="{BB962C8B-B14F-4D97-AF65-F5344CB8AC3E}">
        <p14:creationId xmlns:p14="http://schemas.microsoft.com/office/powerpoint/2010/main" val="1905929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Aim of slide: </a:t>
            </a:r>
          </a:p>
          <a:p>
            <a:endParaRPr lang="en-GB" dirty="0"/>
          </a:p>
          <a:p>
            <a:r>
              <a:rPr lang="en-GB" dirty="0"/>
              <a:t>To revisit the children, act specifically the section relating to children in need of protection </a:t>
            </a:r>
          </a:p>
          <a:p>
            <a:endParaRPr lang="en-GB" dirty="0"/>
          </a:p>
          <a:p>
            <a:r>
              <a:rPr lang="en-GB" dirty="0"/>
              <a:t>3 minutes </a:t>
            </a:r>
          </a:p>
          <a:p>
            <a:endParaRPr lang="en-GB" dirty="0"/>
          </a:p>
          <a:p>
            <a:r>
              <a:rPr lang="en-GB" dirty="0"/>
              <a:t>Narrative: </a:t>
            </a:r>
          </a:p>
          <a:p>
            <a:endParaRPr lang="en-GB" dirty="0"/>
          </a:p>
          <a:p>
            <a:r>
              <a:rPr lang="en-GB" dirty="0"/>
              <a:t>So if the former was a child in need, S17, what is S47? </a:t>
            </a:r>
          </a:p>
          <a:p>
            <a:endParaRPr lang="en-GB" dirty="0"/>
          </a:p>
          <a:p>
            <a:r>
              <a:rPr lang="en-GB" dirty="0"/>
              <a:t>Read slide as it is written, paying particular focus on section b and the specific language written: </a:t>
            </a:r>
          </a:p>
          <a:p>
            <a:endParaRPr lang="en-GB" dirty="0"/>
          </a:p>
          <a:p>
            <a:pPr>
              <a:lnSpc>
                <a:spcPts val="4479"/>
              </a:lnSpc>
            </a:pPr>
            <a:r>
              <a:rPr lang="en-US" sz="1200" b="1" u="sng" dirty="0">
                <a:solidFill>
                  <a:srgbClr val="22292E"/>
                </a:solidFill>
                <a:latin typeface="+mj-lt"/>
              </a:rPr>
              <a:t>have reasonable cause to suspect that a child who lives, or is found, in their area is suffering, or is likely to suffer, significant harm,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specific issues here is the choice of word – harm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 at risk of but suffering or likely to suffer significant harm, immediately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Think also about the ‘due regard to a child’s wishes’ in the context of what has happened – i.e. what did the child say, what did you do, and why did you do this, so in review it is clear about the decision making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Again this can be linked back to earlier conversations as appropriate. </a:t>
            </a:r>
          </a:p>
          <a:p>
            <a:endParaRPr lang="en-GB" dirty="0"/>
          </a:p>
        </p:txBody>
      </p:sp>
      <p:sp>
        <p:nvSpPr>
          <p:cNvPr id="4" name="Slide Number Placeholder 3"/>
          <p:cNvSpPr>
            <a:spLocks noGrp="1"/>
          </p:cNvSpPr>
          <p:nvPr>
            <p:ph type="sldNum" sz="quarter" idx="5"/>
          </p:nvPr>
        </p:nvSpPr>
        <p:spPr/>
        <p:txBody>
          <a:bodyPr/>
          <a:lstStyle/>
          <a:p>
            <a:fld id="{6331FB45-F945-4EA4-A90F-08D6A3F015C7}" type="slidenum">
              <a:rPr lang="en-GB" smtClean="0"/>
              <a:t>15</a:t>
            </a:fld>
            <a:endParaRPr lang="en-GB"/>
          </a:p>
        </p:txBody>
      </p:sp>
    </p:spTree>
    <p:extLst>
      <p:ext uri="{BB962C8B-B14F-4D97-AF65-F5344CB8AC3E}">
        <p14:creationId xmlns:p14="http://schemas.microsoft.com/office/powerpoint/2010/main" val="51868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5F8338-94A9-4698-89FF-F64FD4111DEF}" type="slidenum">
              <a:rPr lang="en-GB" smtClean="0"/>
              <a:t>16</a:t>
            </a:fld>
            <a:endParaRPr lang="en-GB"/>
          </a:p>
        </p:txBody>
      </p:sp>
    </p:spTree>
    <p:extLst>
      <p:ext uri="{BB962C8B-B14F-4D97-AF65-F5344CB8AC3E}">
        <p14:creationId xmlns:p14="http://schemas.microsoft.com/office/powerpoint/2010/main" val="1211464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 slide: </a:t>
            </a:r>
          </a:p>
          <a:p>
            <a:endParaRPr lang="en-GB" dirty="0"/>
          </a:p>
          <a:p>
            <a:r>
              <a:rPr lang="en-GB" dirty="0"/>
              <a:t>This will often come out in conversation after the activity, however if not it can be useful to remind attendees of the difference between harm and impairment </a:t>
            </a:r>
          </a:p>
        </p:txBody>
      </p:sp>
      <p:sp>
        <p:nvSpPr>
          <p:cNvPr id="4" name="Slide Number Placeholder 3"/>
          <p:cNvSpPr>
            <a:spLocks noGrp="1"/>
          </p:cNvSpPr>
          <p:nvPr>
            <p:ph type="sldNum" sz="quarter" idx="5"/>
          </p:nvPr>
        </p:nvSpPr>
        <p:spPr/>
        <p:txBody>
          <a:bodyPr/>
          <a:lstStyle/>
          <a:p>
            <a:fld id="{C15F8338-94A9-4698-89FF-F64FD4111DEF}" type="slidenum">
              <a:rPr lang="en-GB" smtClean="0"/>
              <a:t>17</a:t>
            </a:fld>
            <a:endParaRPr lang="en-GB"/>
          </a:p>
        </p:txBody>
      </p:sp>
    </p:spTree>
    <p:extLst>
      <p:ext uri="{BB962C8B-B14F-4D97-AF65-F5344CB8AC3E}">
        <p14:creationId xmlns:p14="http://schemas.microsoft.com/office/powerpoint/2010/main" val="1027015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Aim of slide: </a:t>
            </a:r>
          </a:p>
          <a:p>
            <a:endParaRPr lang="en-GB" dirty="0"/>
          </a:p>
          <a:p>
            <a:r>
              <a:rPr lang="en-GB" dirty="0"/>
              <a:t>To consider what case law tells us when making judgements about parents </a:t>
            </a:r>
          </a:p>
          <a:p>
            <a:endParaRPr lang="en-GB" dirty="0"/>
          </a:p>
          <a:p>
            <a:r>
              <a:rPr lang="en-GB" dirty="0"/>
              <a:t>3 minutes </a:t>
            </a:r>
          </a:p>
          <a:p>
            <a:endParaRPr lang="en-GB" dirty="0"/>
          </a:p>
          <a:p>
            <a:r>
              <a:rPr lang="en-GB" dirty="0"/>
              <a:t>Narrative: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Judge Hedley gave a judgement in Re L in 2007 when giving a judgement about parents he was presiding over - read slide as it is written </a:t>
            </a:r>
          </a:p>
          <a:p>
            <a:endParaRPr lang="en-GB" dirty="0"/>
          </a:p>
          <a:p>
            <a:r>
              <a:rPr lang="en-GB" dirty="0"/>
              <a:t>The focus here is that a judge was clear that we should be more tolerant of society and that some children will experience disadvantage and harm which would amount to impairment </a:t>
            </a:r>
          </a:p>
          <a:p>
            <a:endParaRPr lang="en-GB" dirty="0"/>
          </a:p>
          <a:p>
            <a:r>
              <a:rPr lang="en-GB" dirty="0"/>
              <a:t>Justice Macfarlane, the president of the family courts currently also referenced this very judgement in his opening speech in 2018 when he first became the justice and asked rhetorically why more families were coming to the courts attention for neglect, families which had often been receiving services and support over pro-longed period of time and now they were before the courts ?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Again this can be linked back to earlier conversations as appropriate and how we apply thresholds.  </a:t>
            </a:r>
          </a:p>
          <a:p>
            <a:endParaRPr lang="en-GB" dirty="0"/>
          </a:p>
        </p:txBody>
      </p:sp>
      <p:sp>
        <p:nvSpPr>
          <p:cNvPr id="4" name="Slide Number Placeholder 3"/>
          <p:cNvSpPr>
            <a:spLocks noGrp="1"/>
          </p:cNvSpPr>
          <p:nvPr>
            <p:ph type="sldNum" sz="quarter" idx="5"/>
          </p:nvPr>
        </p:nvSpPr>
        <p:spPr/>
        <p:txBody>
          <a:bodyPr/>
          <a:lstStyle/>
          <a:p>
            <a:fld id="{C15F8338-94A9-4698-89FF-F64FD4111DEF}" type="slidenum">
              <a:rPr lang="en-GB" smtClean="0"/>
              <a:t>18</a:t>
            </a:fld>
            <a:endParaRPr lang="en-GB"/>
          </a:p>
        </p:txBody>
      </p:sp>
    </p:spTree>
    <p:extLst>
      <p:ext uri="{BB962C8B-B14F-4D97-AF65-F5344CB8AC3E}">
        <p14:creationId xmlns:p14="http://schemas.microsoft.com/office/powerpoint/2010/main" val="3334453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Aim of slide: </a:t>
            </a:r>
          </a:p>
          <a:p>
            <a:endParaRPr lang="en-GB" dirty="0"/>
          </a:p>
          <a:p>
            <a:r>
              <a:rPr lang="en-GB" dirty="0"/>
              <a:t>To further add other case law that supports the narrative that is being discussed </a:t>
            </a:r>
          </a:p>
          <a:p>
            <a:endParaRPr lang="en-GB" dirty="0"/>
          </a:p>
          <a:p>
            <a:r>
              <a:rPr lang="en-GB" dirty="0"/>
              <a:t>3 mins </a:t>
            </a:r>
          </a:p>
          <a:p>
            <a:endParaRPr lang="en-GB" dirty="0"/>
          </a:p>
          <a:p>
            <a:r>
              <a:rPr lang="en-GB" dirty="0"/>
              <a:t>Narrative: </a:t>
            </a:r>
          </a:p>
          <a:p>
            <a:endParaRPr lang="en-GB" dirty="0"/>
          </a:p>
          <a:p>
            <a:r>
              <a:rPr lang="en-GB" dirty="0"/>
              <a:t>Read slide out </a:t>
            </a:r>
          </a:p>
          <a:p>
            <a:endParaRPr lang="en-GB" dirty="0"/>
          </a:p>
          <a:p>
            <a:r>
              <a:rPr lang="en-GB" dirty="0"/>
              <a:t>The focus here is that in this matter Lady Hale references that we make decisions based on harm that is feared but that in which actual fact may take years to materialise if it ever does </a:t>
            </a:r>
          </a:p>
        </p:txBody>
      </p:sp>
      <p:sp>
        <p:nvSpPr>
          <p:cNvPr id="4" name="Slide Number Placeholder 3"/>
          <p:cNvSpPr>
            <a:spLocks noGrp="1"/>
          </p:cNvSpPr>
          <p:nvPr>
            <p:ph type="sldNum" sz="quarter" idx="5"/>
          </p:nvPr>
        </p:nvSpPr>
        <p:spPr/>
        <p:txBody>
          <a:bodyPr/>
          <a:lstStyle/>
          <a:p>
            <a:fld id="{C15F8338-94A9-4698-89FF-F64FD4111DEF}" type="slidenum">
              <a:rPr lang="en-GB" smtClean="0"/>
              <a:t>19</a:t>
            </a:fld>
            <a:endParaRPr lang="en-GB"/>
          </a:p>
        </p:txBody>
      </p:sp>
    </p:spTree>
    <p:extLst>
      <p:ext uri="{BB962C8B-B14F-4D97-AF65-F5344CB8AC3E}">
        <p14:creationId xmlns:p14="http://schemas.microsoft.com/office/powerpoint/2010/main" val="38608765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Activity slides: this is a chat activity where we invite attendees to add their thoughts about parents' rights first under S17 and ask them either write their thoughts in the chat function or on to a post it note. </a:t>
            </a:r>
          </a:p>
          <a:p>
            <a:endParaRPr lang="en-GB" dirty="0"/>
          </a:p>
          <a:p>
            <a:r>
              <a:rPr lang="en-GB" dirty="0"/>
              <a:t>Once completed and some referenced you then ask what parents rights are under S47 – asking them to either add to the chat or add to a post it note </a:t>
            </a:r>
          </a:p>
          <a:p>
            <a:endParaRPr lang="en-GB" dirty="0"/>
          </a:p>
          <a:p>
            <a:r>
              <a:rPr lang="en-GB" dirty="0"/>
              <a:t>3  minutes </a:t>
            </a:r>
          </a:p>
          <a:p>
            <a:endParaRPr lang="en-GB" dirty="0"/>
          </a:p>
          <a:p>
            <a:r>
              <a:rPr lang="en-GB" dirty="0"/>
              <a:t>This should be around the 1hr 50 to 2 hr mark</a:t>
            </a:r>
          </a:p>
        </p:txBody>
      </p:sp>
      <p:sp>
        <p:nvSpPr>
          <p:cNvPr id="4" name="Slide Number Placeholder 3"/>
          <p:cNvSpPr>
            <a:spLocks noGrp="1"/>
          </p:cNvSpPr>
          <p:nvPr>
            <p:ph type="sldNum" sz="quarter" idx="5"/>
          </p:nvPr>
        </p:nvSpPr>
        <p:spPr/>
        <p:txBody>
          <a:bodyPr/>
          <a:lstStyle/>
          <a:p>
            <a:fld id="{C15F8338-94A9-4698-89FF-F64FD4111DEF}" type="slidenum">
              <a:rPr lang="en-GB" smtClean="0"/>
              <a:t>20</a:t>
            </a:fld>
            <a:endParaRPr lang="en-GB"/>
          </a:p>
        </p:txBody>
      </p:sp>
    </p:spTree>
    <p:extLst>
      <p:ext uri="{BB962C8B-B14F-4D97-AF65-F5344CB8AC3E}">
        <p14:creationId xmlns:p14="http://schemas.microsoft.com/office/powerpoint/2010/main" val="3967191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Aim of slide: </a:t>
            </a:r>
          </a:p>
          <a:p>
            <a:endParaRPr lang="en-GB" dirty="0"/>
          </a:p>
          <a:p>
            <a:r>
              <a:rPr lang="en-GB" dirty="0"/>
              <a:t>To consider what working together tells us about parents' rights and consent. </a:t>
            </a:r>
          </a:p>
          <a:p>
            <a:endParaRPr lang="en-GB" dirty="0"/>
          </a:p>
          <a:p>
            <a:r>
              <a:rPr lang="en-GB" dirty="0"/>
              <a:t>10 – 15 minutes here of detailed discussion </a:t>
            </a:r>
          </a:p>
          <a:p>
            <a:endParaRPr lang="en-GB" dirty="0"/>
          </a:p>
          <a:p>
            <a:r>
              <a:rPr lang="en-GB" dirty="0"/>
              <a:t>Narrative: </a:t>
            </a:r>
          </a:p>
          <a:p>
            <a:endParaRPr lang="en-GB" dirty="0"/>
          </a:p>
          <a:p>
            <a:r>
              <a:rPr lang="en-GB" dirty="0"/>
              <a:t>Read slide out </a:t>
            </a:r>
          </a:p>
          <a:p>
            <a:endParaRPr lang="en-GB" dirty="0"/>
          </a:p>
          <a:p>
            <a:r>
              <a:rPr lang="en-GB" dirty="0"/>
              <a:t>The focus here is that parents have PR for their children and therefore have all rights at all times – unless a court order has been taken away. </a:t>
            </a:r>
          </a:p>
          <a:p>
            <a:endParaRPr lang="en-GB" dirty="0"/>
          </a:p>
          <a:p>
            <a:r>
              <a:rPr lang="en-GB" dirty="0"/>
              <a:t>There is often conversation about consent for CIN versus consent for CP – there is a myth that parents don’t have to consent to CP and therefore we use this to ‘coerce’ them into doing what we want them to. </a:t>
            </a:r>
          </a:p>
          <a:p>
            <a:endParaRPr lang="en-GB" dirty="0"/>
          </a:p>
          <a:p>
            <a:r>
              <a:rPr lang="en-GB" dirty="0"/>
              <a:t>Be clear here about the powers that SWs have – ask them to tell you ? </a:t>
            </a:r>
          </a:p>
          <a:p>
            <a:endParaRPr lang="en-GB" dirty="0"/>
          </a:p>
          <a:p>
            <a:r>
              <a:rPr lang="en-GB" dirty="0"/>
              <a:t>S47 gives us two clear abilities – to share information where we believe a child is likely to be harmed or has been harmed or to make an application to the courts. </a:t>
            </a:r>
          </a:p>
          <a:p>
            <a:endParaRPr lang="en-GB" dirty="0"/>
          </a:p>
          <a:p>
            <a:r>
              <a:rPr lang="en-GB" dirty="0"/>
              <a:t>Link this back to earlier conversations about how parents are engaged, what our practice looks like, all of the things that came from the group discussion earlier in the session. </a:t>
            </a:r>
          </a:p>
          <a:p>
            <a:endParaRPr lang="en-GB" dirty="0"/>
          </a:p>
        </p:txBody>
      </p:sp>
      <p:sp>
        <p:nvSpPr>
          <p:cNvPr id="4" name="Slide Number Placeholder 3"/>
          <p:cNvSpPr>
            <a:spLocks noGrp="1"/>
          </p:cNvSpPr>
          <p:nvPr>
            <p:ph type="sldNum" sz="quarter" idx="5"/>
          </p:nvPr>
        </p:nvSpPr>
        <p:spPr/>
        <p:txBody>
          <a:bodyPr/>
          <a:lstStyle/>
          <a:p>
            <a:fld id="{C15F8338-94A9-4698-89FF-F64FD4111DEF}" type="slidenum">
              <a:rPr lang="en-GB" smtClean="0"/>
              <a:t>21</a:t>
            </a:fld>
            <a:endParaRPr lang="en-GB"/>
          </a:p>
        </p:txBody>
      </p:sp>
    </p:spTree>
    <p:extLst>
      <p:ext uri="{BB962C8B-B14F-4D97-AF65-F5344CB8AC3E}">
        <p14:creationId xmlns:p14="http://schemas.microsoft.com/office/powerpoint/2010/main" val="330951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Aim of slide: </a:t>
            </a:r>
          </a:p>
          <a:p>
            <a:r>
              <a:rPr lang="en-GB" dirty="0"/>
              <a:t>To introduce the theme of the workshop.  </a:t>
            </a:r>
          </a:p>
          <a:p>
            <a:r>
              <a:rPr lang="en-GB" dirty="0"/>
              <a:t>2 mins </a:t>
            </a:r>
          </a:p>
          <a:p>
            <a:r>
              <a:rPr lang="en-GB" dirty="0"/>
              <a:t>Narrative: </a:t>
            </a:r>
          </a:p>
          <a:p>
            <a:r>
              <a:rPr lang="en-GB" dirty="0"/>
              <a:t>We are not looking to change Thresholds, but thing about the application of this within our work, what is the case for change with practice and why. </a:t>
            </a:r>
          </a:p>
          <a:p>
            <a:r>
              <a:rPr lang="en-GB" dirty="0"/>
              <a:t>We are considering what practice looks like currently nationally, and the implications of this upon practice with families, what is happening operationally and what is driving this. </a:t>
            </a:r>
          </a:p>
          <a:p>
            <a:r>
              <a:rPr lang="en-GB" dirty="0"/>
              <a:t>We will consider our duties in law, what legislation and policy tells us about our role and how we should undertake our role with families </a:t>
            </a:r>
          </a:p>
          <a:p>
            <a:r>
              <a:rPr lang="en-GB" dirty="0"/>
              <a:t>We are considering families rights, parents' consent and what this looks like </a:t>
            </a:r>
          </a:p>
          <a:p>
            <a:r>
              <a:rPr lang="en-GB" dirty="0"/>
              <a:t>And how does family Safeguarding support this practice across your service </a:t>
            </a:r>
          </a:p>
        </p:txBody>
      </p:sp>
      <p:sp>
        <p:nvSpPr>
          <p:cNvPr id="4" name="Slide Number Placeholder 3"/>
          <p:cNvSpPr>
            <a:spLocks noGrp="1"/>
          </p:cNvSpPr>
          <p:nvPr>
            <p:ph type="sldNum" sz="quarter" idx="5"/>
          </p:nvPr>
        </p:nvSpPr>
        <p:spPr/>
        <p:txBody>
          <a:bodyPr/>
          <a:lstStyle/>
          <a:p>
            <a:fld id="{C15F8338-94A9-4698-89FF-F64FD4111DEF}" type="slidenum">
              <a:rPr lang="en-GB" smtClean="0"/>
              <a:t>2</a:t>
            </a:fld>
            <a:endParaRPr lang="en-GB"/>
          </a:p>
        </p:txBody>
      </p:sp>
    </p:spTree>
    <p:extLst>
      <p:ext uri="{BB962C8B-B14F-4D97-AF65-F5344CB8AC3E}">
        <p14:creationId xmlns:p14="http://schemas.microsoft.com/office/powerpoint/2010/main" val="3727039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5F8338-94A9-4698-89FF-F64FD4111DEF}" type="slidenum">
              <a:rPr lang="en-GB" smtClean="0"/>
              <a:t>22</a:t>
            </a:fld>
            <a:endParaRPr lang="en-GB"/>
          </a:p>
        </p:txBody>
      </p:sp>
    </p:spTree>
    <p:extLst>
      <p:ext uri="{BB962C8B-B14F-4D97-AF65-F5344CB8AC3E}">
        <p14:creationId xmlns:p14="http://schemas.microsoft.com/office/powerpoint/2010/main" val="4185997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5F8338-94A9-4698-89FF-F64FD4111DEF}" type="slidenum">
              <a:rPr lang="en-GB" smtClean="0"/>
              <a:t>23</a:t>
            </a:fld>
            <a:endParaRPr lang="en-GB"/>
          </a:p>
        </p:txBody>
      </p:sp>
    </p:spTree>
    <p:extLst>
      <p:ext uri="{BB962C8B-B14F-4D97-AF65-F5344CB8AC3E}">
        <p14:creationId xmlns:p14="http://schemas.microsoft.com/office/powerpoint/2010/main" val="1336085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Aim of slide: </a:t>
            </a:r>
          </a:p>
          <a:p>
            <a:endParaRPr lang="en-GB" dirty="0"/>
          </a:p>
          <a:p>
            <a:r>
              <a:rPr lang="en-GB" dirty="0"/>
              <a:t>To consider we can change through the use of Family safeguarding as our delivery model and generally across our practice </a:t>
            </a:r>
          </a:p>
          <a:p>
            <a:endParaRPr lang="en-GB" dirty="0"/>
          </a:p>
          <a:p>
            <a:r>
              <a:rPr lang="en-GB" dirty="0"/>
              <a:t>5 mins </a:t>
            </a:r>
          </a:p>
          <a:p>
            <a:endParaRPr lang="en-GB" dirty="0"/>
          </a:p>
          <a:p>
            <a:r>
              <a:rPr lang="en-GB" dirty="0"/>
              <a:t>Narrative: </a:t>
            </a:r>
          </a:p>
          <a:p>
            <a:endParaRPr lang="en-GB" dirty="0"/>
          </a:p>
          <a:p>
            <a:r>
              <a:rPr lang="en-GB" dirty="0"/>
              <a:t>Read slide out </a:t>
            </a:r>
          </a:p>
          <a:p>
            <a:endParaRPr lang="en-GB" dirty="0"/>
          </a:p>
          <a:p>
            <a:r>
              <a:rPr lang="en-GB" dirty="0"/>
              <a:t>The focus here is that parents have rights and we want to support children to remain within their birth families where ever safe to do so. </a:t>
            </a:r>
          </a:p>
          <a:p>
            <a:endParaRPr lang="en-GB" dirty="0"/>
          </a:p>
          <a:p>
            <a:r>
              <a:rPr lang="en-GB" dirty="0"/>
              <a:t>That we can consider how we engage with families and what we are asking them to do </a:t>
            </a:r>
          </a:p>
          <a:p>
            <a:endParaRPr lang="en-GB" dirty="0"/>
          </a:p>
          <a:p>
            <a:r>
              <a:rPr lang="en-GB" dirty="0"/>
              <a:t>Work with parents to make and sustain change that they identify rather than ‘doing to them’ </a:t>
            </a:r>
          </a:p>
          <a:p>
            <a:endParaRPr lang="en-GB" dirty="0"/>
          </a:p>
          <a:p>
            <a:r>
              <a:rPr lang="en-GB" dirty="0"/>
              <a:t>Use MI to really promote collaborative conversations with parents </a:t>
            </a:r>
          </a:p>
          <a:p>
            <a:endParaRPr lang="en-GB" dirty="0"/>
          </a:p>
          <a:p>
            <a:r>
              <a:rPr lang="en-GB" dirty="0"/>
              <a:t>Be open and honest with parents about their hopes and dreams </a:t>
            </a:r>
          </a:p>
          <a:p>
            <a:endParaRPr lang="en-GB" dirty="0"/>
          </a:p>
          <a:p>
            <a:r>
              <a:rPr lang="en-GB" dirty="0"/>
              <a:t>Link this back to earlier conversations about how parents are engaged, what our practice looks like, all of the things that came from the group discussion earlier in the session. </a:t>
            </a:r>
          </a:p>
          <a:p>
            <a:endParaRPr lang="en-GB" dirty="0"/>
          </a:p>
        </p:txBody>
      </p:sp>
      <p:sp>
        <p:nvSpPr>
          <p:cNvPr id="4" name="Slide Number Placeholder 3"/>
          <p:cNvSpPr>
            <a:spLocks noGrp="1"/>
          </p:cNvSpPr>
          <p:nvPr>
            <p:ph type="sldNum" sz="quarter" idx="5"/>
          </p:nvPr>
        </p:nvSpPr>
        <p:spPr/>
        <p:txBody>
          <a:bodyPr/>
          <a:lstStyle/>
          <a:p>
            <a:fld id="{C15F8338-94A9-4698-89FF-F64FD4111DEF}" type="slidenum">
              <a:rPr lang="en-GB" smtClean="0"/>
              <a:t>24</a:t>
            </a:fld>
            <a:endParaRPr lang="en-GB"/>
          </a:p>
        </p:txBody>
      </p:sp>
    </p:spTree>
    <p:extLst>
      <p:ext uri="{BB962C8B-B14F-4D97-AF65-F5344CB8AC3E}">
        <p14:creationId xmlns:p14="http://schemas.microsoft.com/office/powerpoint/2010/main" val="34843198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 slide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31FB45-F945-4EA4-A90F-08D6A3F015C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24513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 slide </a:t>
            </a:r>
          </a:p>
        </p:txBody>
      </p:sp>
      <p:sp>
        <p:nvSpPr>
          <p:cNvPr id="4" name="Slide Number Placeholder 3"/>
          <p:cNvSpPr>
            <a:spLocks noGrp="1"/>
          </p:cNvSpPr>
          <p:nvPr>
            <p:ph type="sldNum" sz="quarter" idx="5"/>
          </p:nvPr>
        </p:nvSpPr>
        <p:spPr/>
        <p:txBody>
          <a:bodyPr/>
          <a:lstStyle/>
          <a:p>
            <a:fld id="{C15F8338-94A9-4698-89FF-F64FD4111DEF}" type="slidenum">
              <a:rPr lang="en-GB" smtClean="0"/>
              <a:t>28</a:t>
            </a:fld>
            <a:endParaRPr lang="en-GB"/>
          </a:p>
        </p:txBody>
      </p:sp>
    </p:spTree>
    <p:extLst>
      <p:ext uri="{BB962C8B-B14F-4D97-AF65-F5344CB8AC3E}">
        <p14:creationId xmlns:p14="http://schemas.microsoft.com/office/powerpoint/2010/main" val="31713305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 slide </a:t>
            </a:r>
          </a:p>
        </p:txBody>
      </p:sp>
      <p:sp>
        <p:nvSpPr>
          <p:cNvPr id="4" name="Slide Number Placeholder 3"/>
          <p:cNvSpPr>
            <a:spLocks noGrp="1"/>
          </p:cNvSpPr>
          <p:nvPr>
            <p:ph type="sldNum" sz="quarter" idx="5"/>
          </p:nvPr>
        </p:nvSpPr>
        <p:spPr/>
        <p:txBody>
          <a:bodyPr/>
          <a:lstStyle/>
          <a:p>
            <a:fld id="{C15F8338-94A9-4698-89FF-F64FD4111DEF}" type="slidenum">
              <a:rPr lang="en-GB" smtClean="0"/>
              <a:t>29</a:t>
            </a:fld>
            <a:endParaRPr lang="en-GB"/>
          </a:p>
        </p:txBody>
      </p:sp>
    </p:spTree>
    <p:extLst>
      <p:ext uri="{BB962C8B-B14F-4D97-AF65-F5344CB8AC3E}">
        <p14:creationId xmlns:p14="http://schemas.microsoft.com/office/powerpoint/2010/main" val="2363597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5F8338-94A9-4698-89FF-F64FD4111DEF}" type="slidenum">
              <a:rPr lang="en-GB" smtClean="0"/>
              <a:t>4</a:t>
            </a:fld>
            <a:endParaRPr lang="en-GB"/>
          </a:p>
        </p:txBody>
      </p:sp>
    </p:spTree>
    <p:extLst>
      <p:ext uri="{BB962C8B-B14F-4D97-AF65-F5344CB8AC3E}">
        <p14:creationId xmlns:p14="http://schemas.microsoft.com/office/powerpoint/2010/main" val="521581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Aim of slide: </a:t>
            </a:r>
          </a:p>
          <a:p>
            <a:r>
              <a:rPr lang="en-GB" dirty="0"/>
              <a:t>To consider what the national picture looks like across social care services across the UK currently and how this impacts upon social care practice and to provide some data to the narrative. </a:t>
            </a:r>
          </a:p>
          <a:p>
            <a:r>
              <a:rPr lang="en-GB" dirty="0"/>
              <a:t>3-5 minutes </a:t>
            </a:r>
          </a:p>
          <a:p>
            <a:endParaRPr lang="en-GB" dirty="0"/>
          </a:p>
          <a:p>
            <a:r>
              <a:rPr lang="en-GB" dirty="0"/>
              <a:t>Narrative: </a:t>
            </a:r>
          </a:p>
          <a:p>
            <a:endParaRPr lang="en-GB" dirty="0"/>
          </a:p>
          <a:p>
            <a:r>
              <a:rPr lang="en-GB" dirty="0"/>
              <a:t>There are currently </a:t>
            </a:r>
            <a:r>
              <a:rPr lang="en-GB" b="1" dirty="0"/>
              <a:t>82’710 children that are looked after across England as of March this year</a:t>
            </a:r>
            <a:r>
              <a:rPr lang="en-GB" dirty="0"/>
              <a:t>, data shows that this number rises on average of 1000 per year – this is taking into account children that are entering and leaving the system each year </a:t>
            </a:r>
          </a:p>
          <a:p>
            <a:r>
              <a:rPr lang="en-GB" dirty="0"/>
              <a:t>This is up from 67080 in 2012 </a:t>
            </a:r>
          </a:p>
          <a:p>
            <a:pPr marL="264897" lvl="1" indent="-132449" defTabSz="175273">
              <a:lnSpc>
                <a:spcPts val="1718"/>
              </a:lnSpc>
              <a:spcAft>
                <a:spcPts val="486"/>
              </a:spcAft>
              <a:buFont typeface="Arial"/>
              <a:buChar char="•"/>
            </a:pPr>
            <a:r>
              <a:rPr lang="en-US" sz="1035" kern="1200" dirty="0">
                <a:solidFill>
                  <a:srgbClr val="22292E"/>
                </a:solidFill>
                <a:latin typeface="+mn-lt"/>
                <a:ea typeface="+mn-ea"/>
                <a:cs typeface="+mn-cs"/>
              </a:rPr>
              <a:t>26% children go to extended family members</a:t>
            </a:r>
          </a:p>
          <a:p>
            <a:pPr marL="264897" lvl="1" indent="-132449" defTabSz="175273">
              <a:lnSpc>
                <a:spcPts val="1718"/>
              </a:lnSpc>
              <a:spcAft>
                <a:spcPts val="486"/>
              </a:spcAft>
              <a:buFont typeface="Arial"/>
              <a:buChar char="•"/>
            </a:pPr>
            <a:r>
              <a:rPr lang="en-US" sz="1035" kern="1200" dirty="0">
                <a:solidFill>
                  <a:srgbClr val="22292E"/>
                </a:solidFill>
                <a:latin typeface="+mn-lt"/>
                <a:ea typeface="+mn-ea"/>
                <a:cs typeface="+mn-cs"/>
              </a:rPr>
              <a:t>24% children remain/are returned home on supervision orders</a:t>
            </a:r>
            <a:endParaRPr lang="en-GB" dirty="0"/>
          </a:p>
          <a:p>
            <a:r>
              <a:rPr lang="en-GB" dirty="0"/>
              <a:t>If the rates of CIC are rising – on average a 1000 per year as discussed so an additional 10000 in the next 10 years, </a:t>
            </a:r>
            <a:r>
              <a:rPr lang="en-GB" b="1" dirty="0"/>
              <a:t>data shows that providers are down 16% in the last year</a:t>
            </a:r>
            <a:r>
              <a:rPr lang="en-GB" dirty="0"/>
              <a:t>, where will all these children go ? </a:t>
            </a:r>
          </a:p>
          <a:p>
            <a:r>
              <a:rPr lang="en-GB" dirty="0"/>
              <a:t> </a:t>
            </a:r>
          </a:p>
          <a:p>
            <a:r>
              <a:rPr lang="en-GB" dirty="0"/>
              <a:t>CAFCASS data shows that the number of children entering care has doubled in the last 20 years and the number of babies removed from parents ‘at risk of harm’ has doubled in the last 10 years</a:t>
            </a:r>
          </a:p>
          <a:p>
            <a:r>
              <a:rPr lang="en-GB" dirty="0"/>
              <a:t>-</a:t>
            </a:r>
            <a:r>
              <a:rPr lang="en-GB" dirty="0">
                <a:hlinkClick r:id="rId3"/>
              </a:rPr>
              <a:t>NUFJ7756-Mason-Cover-191209.indd (nuffieldfoundation.org)</a:t>
            </a:r>
            <a:r>
              <a:rPr lang="en-GB" dirty="0"/>
              <a:t> Pre-birth assessment and infant removal at birth: experiences and challenges.</a:t>
            </a:r>
          </a:p>
          <a:p>
            <a:endParaRPr lang="en-GB" dirty="0">
              <a:hlinkClick r:id="rId4"/>
            </a:endParaRPr>
          </a:p>
          <a:p>
            <a:r>
              <a:rPr lang="en-GB" dirty="0" err="1">
                <a:hlinkClick r:id="rId4"/>
              </a:rPr>
              <a:t>Newborn</a:t>
            </a:r>
            <a:r>
              <a:rPr lang="en-GB" dirty="0">
                <a:hlinkClick r:id="rId4"/>
              </a:rPr>
              <a:t> Babies in Care Proceedings - Nuffield Family Justice Observatory (nuffieldfjo.org.uk)</a:t>
            </a:r>
            <a:endParaRPr lang="en-GB" dirty="0"/>
          </a:p>
          <a:p>
            <a:endParaRPr lang="en-GB" dirty="0"/>
          </a:p>
          <a:p>
            <a:r>
              <a:rPr lang="en-GB" dirty="0">
                <a:hlinkClick r:id="rId5"/>
              </a:rPr>
              <a:t>Mothers in recurrent care proceedings: New evidence for England and Wales - Nuffield Family Justice Observatory (nuffieldfjo.org.uk)</a:t>
            </a:r>
            <a:endParaRPr lang="en-GB" dirty="0"/>
          </a:p>
          <a:p>
            <a:pPr algn="l"/>
            <a:r>
              <a:rPr lang="en-GB" b="1" i="0" dirty="0">
                <a:solidFill>
                  <a:srgbClr val="171C4F"/>
                </a:solidFill>
                <a:effectLst/>
                <a:latin typeface="FoundersGrotesk"/>
              </a:rPr>
              <a:t>How many mothers are in recurrent proceedings?</a:t>
            </a:r>
          </a:p>
          <a:p>
            <a:pPr algn="l"/>
            <a:r>
              <a:rPr lang="en-GB" b="0" i="0" dirty="0">
                <a:solidFill>
                  <a:srgbClr val="171C4F"/>
                </a:solidFill>
                <a:effectLst/>
                <a:latin typeface="FoundersGrotesk"/>
              </a:rPr>
              <a:t>Of the 96,457 mothers who appeared in care proceedings in England and</a:t>
            </a:r>
            <a:br>
              <a:rPr lang="en-GB" b="0" i="0" dirty="0">
                <a:solidFill>
                  <a:srgbClr val="171C4F"/>
                </a:solidFill>
                <a:effectLst/>
                <a:latin typeface="FoundersGrotesk"/>
              </a:rPr>
            </a:br>
            <a:endParaRPr lang="en-GB" b="0" i="0" dirty="0">
              <a:solidFill>
                <a:srgbClr val="171C4F"/>
              </a:solidFill>
              <a:effectLst/>
              <a:latin typeface="FoundersGrotes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20% of children in care proceeding remain with or return to their parents without any order or SO which we know are in effect CIN plans (</a:t>
            </a:r>
            <a:r>
              <a:rPr lang="en-US" b="1" dirty="0" err="1"/>
              <a:t>Harwin</a:t>
            </a:r>
            <a:r>
              <a:rPr lang="en-US" b="1" dirty="0"/>
              <a:t> et al, 2019)- study contribution of supervision Orders and Special Guardianship Order</a:t>
            </a:r>
          </a:p>
          <a:p>
            <a:pPr algn="l"/>
            <a:endParaRPr lang="en-GB" b="0" i="0" dirty="0">
              <a:solidFill>
                <a:srgbClr val="171C4F"/>
              </a:solidFill>
              <a:effectLst/>
              <a:latin typeface="FoundersGrotesk"/>
            </a:endParaRPr>
          </a:p>
          <a:p>
            <a:pPr algn="l"/>
            <a:endParaRPr lang="en-GB" b="0" i="0" dirty="0">
              <a:solidFill>
                <a:srgbClr val="171C4F"/>
              </a:solidFill>
              <a:effectLst/>
              <a:latin typeface="FoundersGrotesk"/>
            </a:endParaRPr>
          </a:p>
          <a:p>
            <a:pPr algn="l"/>
            <a:r>
              <a:rPr lang="en-GB" b="0" i="0" dirty="0">
                <a:solidFill>
                  <a:srgbClr val="171C4F"/>
                </a:solidFill>
                <a:effectLst/>
                <a:latin typeface="FoundersGrotesk"/>
              </a:rPr>
              <a:t>Wales between 2011/12 and 2020/21:</a:t>
            </a:r>
          </a:p>
          <a:p>
            <a:pPr algn="l">
              <a:buFont typeface="Arial" panose="020B0604020202020204" pitchFamily="34" charset="0"/>
              <a:buChar char="•"/>
            </a:pPr>
            <a:r>
              <a:rPr lang="en-GB" b="0" i="0" dirty="0">
                <a:solidFill>
                  <a:srgbClr val="171C4F"/>
                </a:solidFill>
                <a:effectLst/>
                <a:latin typeface="FoundersGrotesk"/>
              </a:rPr>
              <a:t>In England, 17,205 mothers (18.9% of the total in care proceedings) returned to court following an initial (index) appearance</a:t>
            </a:r>
            <a:br>
              <a:rPr lang="en-GB" b="0" i="0" dirty="0">
                <a:solidFill>
                  <a:srgbClr val="171C4F"/>
                </a:solidFill>
                <a:effectLst/>
                <a:latin typeface="FoundersGrotesk"/>
              </a:rPr>
            </a:br>
            <a:endParaRPr lang="en-GB" b="0" i="0" dirty="0">
              <a:solidFill>
                <a:srgbClr val="171C4F"/>
              </a:solidFill>
              <a:effectLst/>
              <a:latin typeface="FoundersGrotesk"/>
            </a:endParaRPr>
          </a:p>
          <a:p>
            <a:pPr algn="l">
              <a:buFont typeface="Arial" panose="020B0604020202020204" pitchFamily="34" charset="0"/>
              <a:buChar char="•"/>
            </a:pPr>
            <a:r>
              <a:rPr lang="en-GB" b="0" i="0" dirty="0">
                <a:solidFill>
                  <a:srgbClr val="171C4F"/>
                </a:solidFill>
                <a:effectLst/>
                <a:latin typeface="FoundersGrotesk"/>
              </a:rPr>
              <a:t>12,772 (14.1%) mothers returned to court with at least one new child</a:t>
            </a:r>
          </a:p>
          <a:p>
            <a:pPr algn="l">
              <a:buFont typeface="Arial" panose="020B0604020202020204" pitchFamily="34" charset="0"/>
              <a:buChar char="•"/>
            </a:pPr>
            <a:r>
              <a:rPr lang="en-GB" b="0" i="0" dirty="0">
                <a:solidFill>
                  <a:srgbClr val="171C4F"/>
                </a:solidFill>
                <a:effectLst/>
                <a:latin typeface="FoundersGrotesk"/>
              </a:rPr>
              <a:t>4,433 (4.9%) mothers returned to court with the same child</a:t>
            </a:r>
          </a:p>
          <a:p>
            <a:pPr algn="l">
              <a:buFont typeface="Arial" panose="020B0604020202020204" pitchFamily="34" charset="0"/>
              <a:buNone/>
            </a:pPr>
            <a:endParaRPr lang="en-GB" b="0" i="0" dirty="0">
              <a:solidFill>
                <a:srgbClr val="171C4F"/>
              </a:solidFill>
              <a:effectLst/>
              <a:latin typeface="FoundersGrotesk"/>
            </a:endParaRPr>
          </a:p>
          <a:p>
            <a:pPr algn="l">
              <a:buFont typeface="Arial" panose="020B0604020202020204" pitchFamily="34" charset="0"/>
              <a:buChar char="•"/>
            </a:pPr>
            <a:r>
              <a:rPr lang="en-GB" b="0" i="0" dirty="0">
                <a:solidFill>
                  <a:srgbClr val="171C4F"/>
                </a:solidFill>
                <a:effectLst/>
                <a:latin typeface="FoundersGrotesk"/>
              </a:rPr>
              <a:t>In Wales, 920 mothers (16.3% of the total in care proceedings) returned to court following an index appearance.</a:t>
            </a:r>
          </a:p>
          <a:p>
            <a:pPr algn="l">
              <a:buFont typeface="Arial" panose="020B0604020202020204" pitchFamily="34" charset="0"/>
              <a:buChar char="•"/>
            </a:pPr>
            <a:r>
              <a:rPr lang="en-GB" b="0" i="0" dirty="0">
                <a:solidFill>
                  <a:srgbClr val="171C4F"/>
                </a:solidFill>
                <a:effectLst/>
                <a:latin typeface="FoundersGrotesk"/>
              </a:rPr>
              <a:t>777 (13.8%) mothers returned to court with at least one new child</a:t>
            </a:r>
          </a:p>
          <a:p>
            <a:pPr algn="l">
              <a:buFont typeface="Arial" panose="020B0604020202020204" pitchFamily="34" charset="0"/>
              <a:buChar char="•"/>
            </a:pPr>
            <a:r>
              <a:rPr lang="en-GB" b="0" i="0" dirty="0">
                <a:solidFill>
                  <a:srgbClr val="171C4F"/>
                </a:solidFill>
                <a:effectLst/>
                <a:latin typeface="FoundersGrotesk"/>
              </a:rPr>
              <a:t>143 (2.5%) mothers returned to court with the same child</a:t>
            </a:r>
          </a:p>
          <a:p>
            <a:pPr algn="l">
              <a:buFont typeface="Arial" panose="020B0604020202020204" pitchFamily="34" charset="0"/>
              <a:buChar char="•"/>
            </a:pPr>
            <a:endParaRPr lang="en-GB" b="1" i="0" dirty="0">
              <a:solidFill>
                <a:srgbClr val="171C4F"/>
              </a:solidFill>
              <a:effectLst/>
              <a:latin typeface="FoundersGrotesk"/>
            </a:endParaRPr>
          </a:p>
          <a:p>
            <a:pPr algn="l">
              <a:buFont typeface="Arial" panose="020B0604020202020204" pitchFamily="34" charset="0"/>
              <a:buNone/>
            </a:pPr>
            <a:r>
              <a:rPr lang="en-GB" b="1" dirty="0"/>
              <a:t>Key findings </a:t>
            </a:r>
          </a:p>
          <a:p>
            <a:pPr algn="l">
              <a:buFont typeface="Arial" panose="020B0604020202020204" pitchFamily="34" charset="0"/>
              <a:buNone/>
            </a:pPr>
            <a:r>
              <a:rPr lang="en-GB" dirty="0"/>
              <a:t>• In England and Wales approximately 1 in 4 women are at risk of returning to court for subsequent care proceedings within 10 years of their first appearance in care proceedings. This finding is consistent with findings reported in 2015 for England and 2017 for Wales.</a:t>
            </a:r>
          </a:p>
          <a:p>
            <a:pPr algn="l">
              <a:buFont typeface="Arial" panose="020B0604020202020204" pitchFamily="34" charset="0"/>
              <a:buNone/>
            </a:pPr>
            <a:r>
              <a:rPr lang="en-GB" dirty="0"/>
              <a:t> • Approximately 1 in 5 mothers who return to court with a new child (as opposed to the child who was the subject of previous proceedings) are at risk of returning to court within 10 years. ii Mothers in recurrent care proceedings: New evidence for England and Wales </a:t>
            </a:r>
          </a:p>
          <a:p>
            <a:pPr algn="l">
              <a:buFont typeface="Arial" panose="020B0604020202020204" pitchFamily="34" charset="0"/>
              <a:buNone/>
            </a:pPr>
            <a:r>
              <a:rPr lang="en-GB" dirty="0"/>
              <a:t>• The risk of returning to court is highest within the first three years of the initial proceedings. Following a first return to court, risk of further returns, increases. </a:t>
            </a:r>
          </a:p>
          <a:p>
            <a:pPr algn="l">
              <a:buFont typeface="Arial" panose="020B0604020202020204" pitchFamily="34" charset="0"/>
              <a:buNone/>
            </a:pPr>
            <a:r>
              <a:rPr lang="en-GB" dirty="0"/>
              <a:t>• The risk of returning to court is higher for mothers who first gave birth when young and if the child in the first set of proceedings is subject to a placement order (plan for adoption). In both England and Wales, a high proportion of mothers in recurrent care proceedings (more than 40%) are estimated to be aged 14–19 at the birth of their first child. </a:t>
            </a:r>
          </a:p>
          <a:p>
            <a:pPr algn="l">
              <a:buFont typeface="Arial" panose="020B0604020202020204" pitchFamily="34" charset="0"/>
              <a:buNone/>
            </a:pPr>
            <a:r>
              <a:rPr lang="en-GB" dirty="0"/>
              <a:t>• There are marked regional differences between rates of recurrence in London and the South West on the one hand, and other areas of England on the other. There are particularly high rates in the North East, the Midlands, Yorkshire and the Humber, and the North West.</a:t>
            </a:r>
            <a:endParaRPr lang="en-GB" b="0" i="0" dirty="0">
              <a:solidFill>
                <a:srgbClr val="171C4F"/>
              </a:solidFill>
              <a:effectLst/>
              <a:latin typeface="FoundersGrotesk"/>
            </a:endParaRPr>
          </a:p>
          <a:p>
            <a:pPr algn="l">
              <a:buFont typeface="Arial" panose="020B0604020202020204" pitchFamily="34" charset="0"/>
              <a:buNone/>
            </a:pPr>
            <a:endParaRPr lang="en-GB" b="0" i="0" dirty="0">
              <a:solidFill>
                <a:srgbClr val="171C4F"/>
              </a:solidFill>
              <a:effectLst/>
              <a:latin typeface="FoundersGrotesk"/>
            </a:endParaRPr>
          </a:p>
          <a:p>
            <a:endParaRPr lang="en-GB" dirty="0"/>
          </a:p>
          <a:p>
            <a:r>
              <a:rPr lang="en-GB" dirty="0"/>
              <a:t>The average time for care proceedings stands at 46 weeks, this is up by 16 weeks compared to 14/15 and the new PLO guidance is restricting care proceedings to 26 weeks where ever possible </a:t>
            </a:r>
          </a:p>
          <a:p>
            <a:r>
              <a:rPr lang="en-GB" dirty="0"/>
              <a:t>What is the impact of all of this ? </a:t>
            </a:r>
          </a:p>
          <a:p>
            <a:r>
              <a:rPr lang="en-GB" dirty="0"/>
              <a:t>Research tells us a lot about children in the care system and their likely outcomes, there is no research about the impact of this though , what did being taken through all of that achieve for the family 5, 10 years later ? </a:t>
            </a:r>
          </a:p>
          <a:p>
            <a:endParaRPr lang="en-GB" dirty="0"/>
          </a:p>
          <a:p>
            <a:r>
              <a:rPr lang="en-GB" dirty="0"/>
              <a:t>Average weekly time for proceeding June 2023- is currently 46 weeks (DFE data,2023)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Of the 25000 children subject to proceedings at any one time, only 50% are removed from their parents at the point of interim application </a:t>
            </a:r>
            <a:r>
              <a:rPr lang="en-GB" dirty="0"/>
              <a:t>– a further 25% of these are never removed from their family or extended network – therefore raising the question as to whether proceedings were necessary in the first place ? (Cafcass,2018)</a:t>
            </a:r>
            <a:br>
              <a:rPr lang="en-GB" dirty="0"/>
            </a:br>
            <a:endParaRPr lang="en-GB" dirty="0"/>
          </a:p>
          <a:p>
            <a:endParaRPr lang="en-GB" dirty="0"/>
          </a:p>
        </p:txBody>
      </p:sp>
      <p:sp>
        <p:nvSpPr>
          <p:cNvPr id="4" name="Slide Number Placeholder 3"/>
          <p:cNvSpPr>
            <a:spLocks noGrp="1"/>
          </p:cNvSpPr>
          <p:nvPr>
            <p:ph type="sldNum" sz="quarter" idx="5"/>
          </p:nvPr>
        </p:nvSpPr>
        <p:spPr/>
        <p:txBody>
          <a:bodyPr/>
          <a:lstStyle/>
          <a:p>
            <a:fld id="{2597C351-9165-4C4D-893C-88F99F72F8AB}" type="slidenum">
              <a:rPr lang="en-GB" smtClean="0"/>
              <a:t>5</a:t>
            </a:fld>
            <a:endParaRPr lang="en-GB"/>
          </a:p>
        </p:txBody>
      </p:sp>
    </p:spTree>
    <p:extLst>
      <p:ext uri="{BB962C8B-B14F-4D97-AF65-F5344CB8AC3E}">
        <p14:creationId xmlns:p14="http://schemas.microsoft.com/office/powerpoint/2010/main" val="512189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Aim of slide: A visual representation of the number of children in care currently </a:t>
            </a:r>
          </a:p>
          <a:p>
            <a:r>
              <a:rPr lang="en-GB" dirty="0"/>
              <a:t>2 minutes </a:t>
            </a:r>
          </a:p>
          <a:p>
            <a:r>
              <a:rPr lang="en-GB" dirty="0"/>
              <a:t>Narrative:</a:t>
            </a:r>
          </a:p>
          <a:p>
            <a:r>
              <a:rPr lang="en-GB" b="1" dirty="0"/>
              <a:t>1994 – number of children in care 47,590 </a:t>
            </a:r>
          </a:p>
          <a:p>
            <a:r>
              <a:rPr lang="en-GB" b="1" dirty="0"/>
              <a:t>2022 – current number of children in care – 82,710 </a:t>
            </a:r>
          </a:p>
          <a:p>
            <a:endParaRPr lang="en-GB" dirty="0"/>
          </a:p>
          <a:p>
            <a:r>
              <a:rPr lang="en-GB" dirty="0"/>
              <a:t>The number remaining in care has risen significantly, however the rates of entry and leaving remain largely the same </a:t>
            </a:r>
          </a:p>
          <a:p>
            <a:r>
              <a:rPr lang="en-GB" dirty="0"/>
              <a:t>Other interesting data that feeds into the narrative possibly –</a:t>
            </a:r>
          </a:p>
          <a:p>
            <a:endParaRPr lang="en-GB" dirty="0"/>
          </a:p>
          <a:p>
            <a:r>
              <a:rPr lang="en-GB" dirty="0"/>
              <a:t>52 days longer in care-</a:t>
            </a:r>
          </a:p>
          <a:p>
            <a:r>
              <a:rPr lang="en-GB" dirty="0"/>
              <a:t>Are care plans being reviewed to consider if thresholds still apply</a:t>
            </a:r>
          </a:p>
          <a:p>
            <a:r>
              <a:rPr lang="en-GB" dirty="0"/>
              <a:t>Are we still maintaining contact with parents supporting them to make changes so that they can at some point their children can return home</a:t>
            </a:r>
          </a:p>
          <a:p>
            <a:endParaRPr lang="en-GB" dirty="0"/>
          </a:p>
          <a:p>
            <a:r>
              <a:rPr lang="en-GB" dirty="0"/>
              <a:t>The current numbers of children subject to statutory services: </a:t>
            </a:r>
          </a:p>
          <a:p>
            <a:r>
              <a:rPr lang="en-GB" dirty="0"/>
              <a:t>403,090 CIN as at March 2023</a:t>
            </a:r>
          </a:p>
          <a:p>
            <a:r>
              <a:rPr lang="en-GB" dirty="0"/>
              <a:t>50,780 children were on a CP plan as of March 2023</a:t>
            </a:r>
          </a:p>
          <a:p>
            <a:endParaRPr lang="en-GB" dirty="0"/>
          </a:p>
          <a:p>
            <a:r>
              <a:rPr lang="en-GB" dirty="0">
                <a:hlinkClick r:id="rId3"/>
              </a:rPr>
              <a:t>Children looked after in England including adoptions, Reporting year 2022 – Explore education statistics – GOV.UK (explore-education-statistics.service.gov.uk)</a:t>
            </a:r>
            <a:endParaRPr lang="en-GB" dirty="0"/>
          </a:p>
          <a:p>
            <a:endParaRPr lang="en-GB" dirty="0"/>
          </a:p>
          <a:p>
            <a:r>
              <a:rPr lang="en-GB" dirty="0">
                <a:hlinkClick r:id="rId4"/>
              </a:rPr>
              <a:t>Safeguarding Pressures | ADCS</a:t>
            </a:r>
            <a:r>
              <a:rPr lang="en-GB" dirty="0"/>
              <a:t> </a:t>
            </a:r>
          </a:p>
          <a:p>
            <a:endParaRPr lang="en-GB" dirty="0"/>
          </a:p>
        </p:txBody>
      </p:sp>
      <p:sp>
        <p:nvSpPr>
          <p:cNvPr id="4" name="Slide Number Placeholder 3"/>
          <p:cNvSpPr>
            <a:spLocks noGrp="1"/>
          </p:cNvSpPr>
          <p:nvPr>
            <p:ph type="sldNum" sz="quarter" idx="5"/>
          </p:nvPr>
        </p:nvSpPr>
        <p:spPr/>
        <p:txBody>
          <a:bodyPr/>
          <a:lstStyle/>
          <a:p>
            <a:fld id="{2597C351-9165-4C4D-893C-88F99F72F8AB}" type="slidenum">
              <a:rPr lang="en-GB" smtClean="0"/>
              <a:t>6</a:t>
            </a:fld>
            <a:endParaRPr lang="en-GB"/>
          </a:p>
        </p:txBody>
      </p:sp>
    </p:spTree>
    <p:extLst>
      <p:ext uri="{BB962C8B-B14F-4D97-AF65-F5344CB8AC3E}">
        <p14:creationId xmlns:p14="http://schemas.microsoft.com/office/powerpoint/2010/main" val="4129681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Activity slide : this is an activity slide where a code (</a:t>
            </a:r>
            <a:r>
              <a:rPr lang="en-GB" dirty="0" err="1"/>
              <a:t>mentimeter</a:t>
            </a:r>
            <a:r>
              <a:rPr lang="en-GB" dirty="0"/>
              <a:t>) is added to the chat function if online, or the screen if in person and attendees are invited to add their thoughts in relation the above question. </a:t>
            </a:r>
          </a:p>
          <a:p>
            <a:endParaRPr lang="en-GB" dirty="0"/>
          </a:p>
          <a:p>
            <a:r>
              <a:rPr lang="en-GB" dirty="0"/>
              <a:t>This usually takes place 15 minutes into the training </a:t>
            </a:r>
          </a:p>
        </p:txBody>
      </p:sp>
      <p:sp>
        <p:nvSpPr>
          <p:cNvPr id="4" name="Slide Number Placeholder 3"/>
          <p:cNvSpPr>
            <a:spLocks noGrp="1"/>
          </p:cNvSpPr>
          <p:nvPr>
            <p:ph type="sldNum" sz="quarter" idx="5"/>
          </p:nvPr>
        </p:nvSpPr>
        <p:spPr/>
        <p:txBody>
          <a:bodyPr/>
          <a:lstStyle/>
          <a:p>
            <a:fld id="{C15F8338-94A9-4698-89FF-F64FD4111DEF}" type="slidenum">
              <a:rPr lang="en-GB" smtClean="0"/>
              <a:t>8</a:t>
            </a:fld>
            <a:endParaRPr lang="en-GB"/>
          </a:p>
        </p:txBody>
      </p:sp>
    </p:spTree>
    <p:extLst>
      <p:ext uri="{BB962C8B-B14F-4D97-AF65-F5344CB8AC3E}">
        <p14:creationId xmlns:p14="http://schemas.microsoft.com/office/powerpoint/2010/main" val="314104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Aim of slide: </a:t>
            </a:r>
          </a:p>
          <a:p>
            <a:r>
              <a:rPr lang="en-GB" dirty="0"/>
              <a:t>This usually leads on from the conversation and is a recap slide for what research is telling us about families. </a:t>
            </a:r>
          </a:p>
          <a:p>
            <a:r>
              <a:rPr lang="en-GB" dirty="0"/>
              <a:t>4 mins </a:t>
            </a:r>
          </a:p>
          <a:p>
            <a:endParaRPr lang="en-GB" dirty="0"/>
          </a:p>
          <a:p>
            <a:r>
              <a:rPr lang="en-GB" dirty="0"/>
              <a:t>Narrative: </a:t>
            </a:r>
          </a:p>
          <a:p>
            <a:r>
              <a:rPr lang="en-GB" dirty="0"/>
              <a:t>As we have seen there are huge variations for the rates of child protection and children in care across the UK </a:t>
            </a:r>
          </a:p>
          <a:p>
            <a:endParaRPr lang="en-GB" dirty="0"/>
          </a:p>
          <a:p>
            <a:r>
              <a:rPr lang="en-GB" dirty="0"/>
              <a:t>There were 50,780 children on a CPP at 31</a:t>
            </a:r>
            <a:r>
              <a:rPr lang="en-GB" baseline="30000" dirty="0"/>
              <a:t>st</a:t>
            </a:r>
            <a:r>
              <a:rPr lang="en-GB" dirty="0"/>
              <a:t> March 2023 and Neglect remains the most common category of abuse for child protection plans (CPPs) in England (25,050 children at 31 March 2023) - At 31 March 2023, 3630 children in England were the subject of a child protection plan (CPP) due to physical abuse, 19,000 for emotional abuse and 1890 for sexual abuse (Office of National Statistics ONS). </a:t>
            </a:r>
          </a:p>
          <a:p>
            <a:endParaRPr lang="en-US" dirty="0" smtClean="0"/>
          </a:p>
          <a:p>
            <a:r>
              <a:rPr lang="en-US" dirty="0" smtClean="0"/>
              <a:t>Blackpool CP plans 64% neglect</a:t>
            </a:r>
            <a:endParaRPr lang="en-GB" dirty="0"/>
          </a:p>
          <a:p>
            <a:endParaRPr lang="en-GB" dirty="0"/>
          </a:p>
          <a:p>
            <a:r>
              <a:rPr lang="en-GB" dirty="0"/>
              <a:t>There is a wealth of research that suggests that there is an increasing lack of tolerance amongst professionals in terms of acceptable parenting, thinking about the things that we have discussed already and the variances in our discussion it is easy to see why this would be the case. </a:t>
            </a:r>
          </a:p>
          <a:p>
            <a:r>
              <a:rPr lang="en-GB" dirty="0"/>
              <a:t>The ‘Clear Blue Water research’ by Isabelle </a:t>
            </a:r>
            <a:r>
              <a:rPr lang="en-GB" dirty="0" err="1"/>
              <a:t>Trowler</a:t>
            </a:r>
            <a:r>
              <a:rPr lang="en-GB" dirty="0"/>
              <a:t> in 2018 for example </a:t>
            </a:r>
            <a:r>
              <a:rPr lang="en-GB" b="0" dirty="0">
                <a:solidFill>
                  <a:srgbClr val="222222"/>
                </a:solidFill>
                <a:effectLst/>
                <a:latin typeface="Helvetica Neue"/>
              </a:rPr>
              <a:t>found too many marginal cases involving children at risk of significant harm were entering the family justice system.</a:t>
            </a:r>
          </a:p>
          <a:p>
            <a:pPr algn="l" fontAlgn="base"/>
            <a:r>
              <a:rPr lang="en-GB" b="0" dirty="0">
                <a:solidFill>
                  <a:srgbClr val="222222"/>
                </a:solidFill>
                <a:effectLst/>
                <a:latin typeface="Helvetica Neue"/>
              </a:rPr>
              <a:t>The study argued that a focus on early help in recent years has meant too little resource being directed towards “sophisticated” services to support families facing complex and longstanding, sometimes cross-generational issues.</a:t>
            </a:r>
          </a:p>
          <a:p>
            <a:pPr algn="l" fontAlgn="base"/>
            <a:r>
              <a:rPr lang="en-GB" b="0" dirty="0">
                <a:solidFill>
                  <a:srgbClr val="222222"/>
                </a:solidFill>
                <a:effectLst/>
                <a:latin typeface="Helvetica Neue"/>
              </a:rPr>
              <a:t>Meanwhile social workers had become “far less tolerant of multiple attempts at generating adequate change”, the report said – sometimes placing them at odds with courts and fuelling the sharp national increase in supervision orders.</a:t>
            </a:r>
          </a:p>
          <a:p>
            <a:endParaRPr lang="en-GB" dirty="0"/>
          </a:p>
          <a:p>
            <a:endParaRPr lang="en-GB" dirty="0"/>
          </a:p>
          <a:p>
            <a:r>
              <a:rPr lang="en-GB" dirty="0"/>
              <a:t>There are links to reading at the end of the slide deck also so that you can read up on this further. </a:t>
            </a:r>
          </a:p>
        </p:txBody>
      </p:sp>
      <p:sp>
        <p:nvSpPr>
          <p:cNvPr id="4" name="Slide Number Placeholder 3"/>
          <p:cNvSpPr>
            <a:spLocks noGrp="1"/>
          </p:cNvSpPr>
          <p:nvPr>
            <p:ph type="sldNum" sz="quarter" idx="5"/>
          </p:nvPr>
        </p:nvSpPr>
        <p:spPr/>
        <p:txBody>
          <a:bodyPr/>
          <a:lstStyle/>
          <a:p>
            <a:fld id="{C15F8338-94A9-4698-89FF-F64FD4111DEF}" type="slidenum">
              <a:rPr lang="en-GB" smtClean="0"/>
              <a:t>9</a:t>
            </a:fld>
            <a:endParaRPr lang="en-GB"/>
          </a:p>
        </p:txBody>
      </p:sp>
    </p:spTree>
    <p:extLst>
      <p:ext uri="{BB962C8B-B14F-4D97-AF65-F5344CB8AC3E}">
        <p14:creationId xmlns:p14="http://schemas.microsoft.com/office/powerpoint/2010/main" val="2078735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Activity slides: this is a chat activity where we invite attendees to add their thoughts about connecting with what social work is for – people generally add common things such as to help people, to advocate for people, to support people, give people a couple of minutes to add their thoughts before reading some out. </a:t>
            </a:r>
          </a:p>
          <a:p>
            <a:endParaRPr lang="en-GB" dirty="0"/>
          </a:p>
          <a:p>
            <a:r>
              <a:rPr lang="en-GB" dirty="0"/>
              <a:t>If you are in person, you will invite people to offer their thoughts to the group. </a:t>
            </a:r>
          </a:p>
          <a:p>
            <a:endParaRPr lang="en-GB" dirty="0"/>
          </a:p>
          <a:p>
            <a:r>
              <a:rPr lang="en-GB" dirty="0"/>
              <a:t>2-4 minutes </a:t>
            </a:r>
          </a:p>
        </p:txBody>
      </p:sp>
      <p:sp>
        <p:nvSpPr>
          <p:cNvPr id="4" name="Slide Number Placeholder 3"/>
          <p:cNvSpPr>
            <a:spLocks noGrp="1"/>
          </p:cNvSpPr>
          <p:nvPr>
            <p:ph type="sldNum" sz="quarter" idx="5"/>
          </p:nvPr>
        </p:nvSpPr>
        <p:spPr/>
        <p:txBody>
          <a:bodyPr/>
          <a:lstStyle/>
          <a:p>
            <a:fld id="{C15F8338-94A9-4698-89FF-F64FD4111DEF}" type="slidenum">
              <a:rPr lang="en-GB" smtClean="0"/>
              <a:t>10</a:t>
            </a:fld>
            <a:endParaRPr lang="en-GB"/>
          </a:p>
        </p:txBody>
      </p:sp>
    </p:spTree>
    <p:extLst>
      <p:ext uri="{BB962C8B-B14F-4D97-AF65-F5344CB8AC3E}">
        <p14:creationId xmlns:p14="http://schemas.microsoft.com/office/powerpoint/2010/main" val="1324744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Activity slide: if online you will ask attendees to offer their thoughts as to where social work duties are laid out in law and give people a minute or two to add their thoughts. </a:t>
            </a:r>
          </a:p>
          <a:p>
            <a:endParaRPr lang="en-GB" dirty="0"/>
          </a:p>
          <a:p>
            <a:r>
              <a:rPr lang="en-GB" dirty="0"/>
              <a:t>You will then ask where thresholds are laid out and again give people the opportunity to respond. </a:t>
            </a:r>
          </a:p>
          <a:p>
            <a:r>
              <a:rPr lang="en-GB" dirty="0"/>
              <a:t>If in person, you will invite them to offer their views. </a:t>
            </a:r>
          </a:p>
          <a:p>
            <a:r>
              <a:rPr lang="en-GB" dirty="0"/>
              <a:t>The aim is to get to the Children Act 1989 and this leads into slide 10. </a:t>
            </a:r>
          </a:p>
          <a:p>
            <a:endParaRPr lang="en-GB" dirty="0"/>
          </a:p>
          <a:p>
            <a:r>
              <a:rPr lang="en-GB" dirty="0"/>
              <a:t>2 -4 minutes </a:t>
            </a:r>
          </a:p>
        </p:txBody>
      </p:sp>
      <p:sp>
        <p:nvSpPr>
          <p:cNvPr id="4" name="Slide Number Placeholder 3"/>
          <p:cNvSpPr>
            <a:spLocks noGrp="1"/>
          </p:cNvSpPr>
          <p:nvPr>
            <p:ph type="sldNum" sz="quarter" idx="5"/>
          </p:nvPr>
        </p:nvSpPr>
        <p:spPr/>
        <p:txBody>
          <a:bodyPr/>
          <a:lstStyle/>
          <a:p>
            <a:fld id="{C15F8338-94A9-4698-89FF-F64FD4111DEF}" type="slidenum">
              <a:rPr lang="en-GB" smtClean="0"/>
              <a:t>11</a:t>
            </a:fld>
            <a:endParaRPr lang="en-GB"/>
          </a:p>
        </p:txBody>
      </p:sp>
    </p:spTree>
    <p:extLst>
      <p:ext uri="{BB962C8B-B14F-4D97-AF65-F5344CB8AC3E}">
        <p14:creationId xmlns:p14="http://schemas.microsoft.com/office/powerpoint/2010/main" val="772883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32433" y="2171701"/>
            <a:ext cx="13238487" cy="4994372"/>
          </a:xfrm>
        </p:spPr>
        <p:txBody>
          <a:bodyPr anchor="b"/>
          <a:lstStyle>
            <a:lvl1pPr>
              <a:defRPr sz="12800"/>
            </a:lvl1pPr>
          </a:lstStyle>
          <a:p>
            <a:r>
              <a:rPr lang="en-US" dirty="0"/>
              <a:t>Click to edit Master title style</a:t>
            </a:r>
          </a:p>
        </p:txBody>
      </p:sp>
      <p:sp>
        <p:nvSpPr>
          <p:cNvPr id="3" name="Subtitle 2"/>
          <p:cNvSpPr>
            <a:spLocks noGrp="1"/>
          </p:cNvSpPr>
          <p:nvPr>
            <p:ph type="subTitle" idx="1"/>
          </p:nvPr>
        </p:nvSpPr>
        <p:spPr>
          <a:xfrm>
            <a:off x="1732433" y="7166070"/>
            <a:ext cx="13238487" cy="1292130"/>
          </a:xfrm>
        </p:spPr>
        <p:txBody>
          <a:bodyPr anchor="t"/>
          <a:lstStyle>
            <a:lvl1pPr marL="0" indent="0" algn="l">
              <a:buNone/>
              <a:defRPr cap="all">
                <a:solidFill>
                  <a:schemeClr val="accent1">
                    <a:lumMod val="60000"/>
                    <a:lumOff val="40000"/>
                  </a:schemeClr>
                </a:solidFill>
              </a:defRPr>
            </a:lvl1pPr>
            <a:lvl2pPr marL="812810" indent="0" algn="ctr">
              <a:buNone/>
              <a:defRPr>
                <a:solidFill>
                  <a:schemeClr val="tx1">
                    <a:tint val="75000"/>
                  </a:schemeClr>
                </a:solidFill>
              </a:defRPr>
            </a:lvl2pPr>
            <a:lvl3pPr marL="1625620" indent="0" algn="ctr">
              <a:buNone/>
              <a:defRPr>
                <a:solidFill>
                  <a:schemeClr val="tx1">
                    <a:tint val="75000"/>
                  </a:schemeClr>
                </a:solidFill>
              </a:defRPr>
            </a:lvl3pPr>
            <a:lvl4pPr marL="2438430" indent="0" algn="ctr">
              <a:buNone/>
              <a:defRPr>
                <a:solidFill>
                  <a:schemeClr val="tx1">
                    <a:tint val="75000"/>
                  </a:schemeClr>
                </a:solidFill>
              </a:defRPr>
            </a:lvl4pPr>
            <a:lvl5pPr marL="3251241" indent="0" algn="ctr">
              <a:buNone/>
              <a:defRPr>
                <a:solidFill>
                  <a:schemeClr val="tx1">
                    <a:tint val="75000"/>
                  </a:schemeClr>
                </a:solidFill>
              </a:defRPr>
            </a:lvl5pPr>
            <a:lvl6pPr marL="4064051" indent="0" algn="ctr">
              <a:buNone/>
              <a:defRPr>
                <a:solidFill>
                  <a:schemeClr val="tx1">
                    <a:tint val="75000"/>
                  </a:schemeClr>
                </a:solidFill>
              </a:defRPr>
            </a:lvl6pPr>
            <a:lvl7pPr marL="4876861" indent="0" algn="ctr">
              <a:buNone/>
              <a:defRPr>
                <a:solidFill>
                  <a:schemeClr val="tx1">
                    <a:tint val="75000"/>
                  </a:schemeClr>
                </a:solidFill>
              </a:defRPr>
            </a:lvl7pPr>
            <a:lvl8pPr marL="5689671" indent="0" algn="ctr">
              <a:buNone/>
              <a:defRPr>
                <a:solidFill>
                  <a:schemeClr val="tx1">
                    <a:tint val="75000"/>
                  </a:schemeClr>
                </a:solidFill>
              </a:defRPr>
            </a:lvl8pPr>
            <a:lvl9pPr marL="6502481"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517824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2435" y="7200880"/>
            <a:ext cx="13238486" cy="850107"/>
          </a:xfrm>
        </p:spPr>
        <p:txBody>
          <a:bodyPr anchor="b">
            <a:normAutofit/>
          </a:bodyPr>
          <a:lstStyle>
            <a:lvl1pPr algn="l">
              <a:defRPr sz="4267" b="0"/>
            </a:lvl1pPr>
          </a:lstStyle>
          <a:p>
            <a:r>
              <a:rPr lang="en-US" dirty="0"/>
              <a:t>Click to edit Master title style</a:t>
            </a:r>
          </a:p>
        </p:txBody>
      </p:sp>
      <p:sp>
        <p:nvSpPr>
          <p:cNvPr id="3" name="Picture Placeholder 2"/>
          <p:cNvSpPr>
            <a:spLocks noGrp="1" noChangeAspect="1"/>
          </p:cNvSpPr>
          <p:nvPr>
            <p:ph type="pic" idx="1"/>
          </p:nvPr>
        </p:nvSpPr>
        <p:spPr>
          <a:xfrm>
            <a:off x="1732433" y="1028699"/>
            <a:ext cx="13238487" cy="546100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844"/>
            </a:lvl1pPr>
            <a:lvl2pPr marL="812810" indent="0">
              <a:buNone/>
              <a:defRPr sz="2844"/>
            </a:lvl2pPr>
            <a:lvl3pPr marL="1625620" indent="0">
              <a:buNone/>
              <a:defRPr sz="2844"/>
            </a:lvl3pPr>
            <a:lvl4pPr marL="2438430" indent="0">
              <a:buNone/>
              <a:defRPr sz="2844"/>
            </a:lvl4pPr>
            <a:lvl5pPr marL="3251241" indent="0">
              <a:buNone/>
              <a:defRPr sz="2844"/>
            </a:lvl5pPr>
            <a:lvl6pPr marL="4064051" indent="0">
              <a:buNone/>
              <a:defRPr sz="2844"/>
            </a:lvl6pPr>
            <a:lvl7pPr marL="4876861" indent="0">
              <a:buNone/>
              <a:defRPr sz="2844"/>
            </a:lvl7pPr>
            <a:lvl8pPr marL="5689671" indent="0">
              <a:buNone/>
              <a:defRPr sz="2844"/>
            </a:lvl8pPr>
            <a:lvl9pPr marL="6502481" indent="0">
              <a:buNone/>
              <a:defRPr sz="2844"/>
            </a:lvl9pPr>
          </a:lstStyle>
          <a:p>
            <a:endParaRPr lang="en-US" dirty="0"/>
          </a:p>
        </p:txBody>
      </p:sp>
      <p:sp>
        <p:nvSpPr>
          <p:cNvPr id="4" name="Text Placeholder 3"/>
          <p:cNvSpPr>
            <a:spLocks noGrp="1"/>
          </p:cNvSpPr>
          <p:nvPr>
            <p:ph type="body" sz="half" idx="2"/>
          </p:nvPr>
        </p:nvSpPr>
        <p:spPr>
          <a:xfrm>
            <a:off x="1732434" y="8050988"/>
            <a:ext cx="13238484" cy="740568"/>
          </a:xfrm>
        </p:spPr>
        <p:txBody>
          <a:bodyPr>
            <a:normAutofit/>
          </a:bodyPr>
          <a:lstStyle>
            <a:lvl1pPr marL="0" indent="0">
              <a:buNone/>
              <a:defRPr sz="2133"/>
            </a:lvl1pPr>
            <a:lvl2pPr marL="812810" indent="0">
              <a:buNone/>
              <a:defRPr sz="2133"/>
            </a:lvl2pPr>
            <a:lvl3pPr marL="1625620" indent="0">
              <a:buNone/>
              <a:defRPr sz="1778"/>
            </a:lvl3pPr>
            <a:lvl4pPr marL="2438430" indent="0">
              <a:buNone/>
              <a:defRPr sz="1600"/>
            </a:lvl4pPr>
            <a:lvl5pPr marL="3251241" indent="0">
              <a:buNone/>
              <a:defRPr sz="1600"/>
            </a:lvl5pPr>
            <a:lvl6pPr marL="4064051" indent="0">
              <a:buNone/>
              <a:defRPr sz="1600"/>
            </a:lvl6pPr>
            <a:lvl7pPr marL="4876861" indent="0">
              <a:buNone/>
              <a:defRPr sz="1600"/>
            </a:lvl7pPr>
            <a:lvl8pPr marL="5689671" indent="0">
              <a:buNone/>
              <a:defRPr sz="1600"/>
            </a:lvl8pPr>
            <a:lvl9pPr marL="6502481" indent="0">
              <a:buNone/>
              <a:defRPr sz="16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555016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732432" y="2171700"/>
            <a:ext cx="13238489" cy="2971800"/>
          </a:xfrm>
        </p:spPr>
        <p:txBody>
          <a:bodyPr/>
          <a:lstStyle>
            <a:lvl1pPr>
              <a:defRPr sz="8533"/>
            </a:lvl1pPr>
          </a:lstStyle>
          <a:p>
            <a:r>
              <a:rPr lang="en-US" dirty="0"/>
              <a:t>Click to edit Master title style</a:t>
            </a:r>
          </a:p>
        </p:txBody>
      </p:sp>
      <p:sp>
        <p:nvSpPr>
          <p:cNvPr id="8" name="Text Placeholder 3"/>
          <p:cNvSpPr>
            <a:spLocks noGrp="1"/>
          </p:cNvSpPr>
          <p:nvPr>
            <p:ph type="body" sz="half" idx="2"/>
          </p:nvPr>
        </p:nvSpPr>
        <p:spPr>
          <a:xfrm>
            <a:off x="1732432" y="5486400"/>
            <a:ext cx="13238489" cy="3543300"/>
          </a:xfrm>
        </p:spPr>
        <p:txBody>
          <a:bodyPr anchor="ctr">
            <a:normAutofit/>
          </a:bodyPr>
          <a:lstStyle>
            <a:lvl1pPr marL="0" indent="0">
              <a:buNone/>
              <a:defRPr sz="3200"/>
            </a:lvl1pPr>
            <a:lvl2pPr marL="812810" indent="0">
              <a:buNone/>
              <a:defRPr sz="2133"/>
            </a:lvl2pPr>
            <a:lvl3pPr marL="1625620" indent="0">
              <a:buNone/>
              <a:defRPr sz="1778"/>
            </a:lvl3pPr>
            <a:lvl4pPr marL="2438430" indent="0">
              <a:buNone/>
              <a:defRPr sz="1600"/>
            </a:lvl4pPr>
            <a:lvl5pPr marL="3251241" indent="0">
              <a:buNone/>
              <a:defRPr sz="1600"/>
            </a:lvl5pPr>
            <a:lvl6pPr marL="4064051" indent="0">
              <a:buNone/>
              <a:defRPr sz="1600"/>
            </a:lvl6pPr>
            <a:lvl7pPr marL="4876861" indent="0">
              <a:buNone/>
              <a:defRPr sz="1600"/>
            </a:lvl7pPr>
            <a:lvl8pPr marL="5689671" indent="0">
              <a:buNone/>
              <a:defRPr sz="1600"/>
            </a:lvl8pPr>
            <a:lvl9pPr marL="6502481" indent="0">
              <a:buNone/>
              <a:defRPr sz="16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880110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62200" y="2171700"/>
            <a:ext cx="11998973" cy="3485061"/>
          </a:xfrm>
        </p:spPr>
        <p:txBody>
          <a:bodyPr/>
          <a:lstStyle>
            <a:lvl1pPr>
              <a:defRPr sz="8533"/>
            </a:lvl1pPr>
          </a:lstStyle>
          <a:p>
            <a:r>
              <a:rPr lang="en-US" dirty="0"/>
              <a:t>Click to edit Master title style</a:t>
            </a:r>
          </a:p>
        </p:txBody>
      </p:sp>
      <p:sp>
        <p:nvSpPr>
          <p:cNvPr id="14" name="Text Placeholder 3"/>
          <p:cNvSpPr>
            <a:spLocks noGrp="1"/>
          </p:cNvSpPr>
          <p:nvPr>
            <p:ph type="body" sz="half" idx="13"/>
          </p:nvPr>
        </p:nvSpPr>
        <p:spPr>
          <a:xfrm>
            <a:off x="2895601" y="5656761"/>
            <a:ext cx="10919474" cy="513261"/>
          </a:xfrm>
        </p:spPr>
        <p:txBody>
          <a:bodyPr anchor="t">
            <a:normAutofit/>
          </a:bodyPr>
          <a:lstStyle>
            <a:lvl1pPr marL="0" indent="0">
              <a:buNone/>
              <a:defRPr lang="en-US" sz="2489" b="0" i="0" kern="1200" cap="small" dirty="0">
                <a:solidFill>
                  <a:schemeClr val="accent1">
                    <a:lumMod val="60000"/>
                    <a:lumOff val="40000"/>
                  </a:schemeClr>
                </a:solidFill>
                <a:latin typeface="+mj-lt"/>
                <a:ea typeface="+mj-ea"/>
                <a:cs typeface="+mj-cs"/>
              </a:defRPr>
            </a:lvl1pPr>
            <a:lvl2pPr marL="812810" indent="0">
              <a:buNone/>
              <a:defRPr sz="2133"/>
            </a:lvl2pPr>
            <a:lvl3pPr marL="1625620" indent="0">
              <a:buNone/>
              <a:defRPr sz="1778"/>
            </a:lvl3pPr>
            <a:lvl4pPr marL="2438430" indent="0">
              <a:buNone/>
              <a:defRPr sz="1600"/>
            </a:lvl4pPr>
            <a:lvl5pPr marL="3251241" indent="0">
              <a:buNone/>
              <a:defRPr sz="1600"/>
            </a:lvl5pPr>
            <a:lvl6pPr marL="4064051" indent="0">
              <a:buNone/>
              <a:defRPr sz="1600"/>
            </a:lvl6pPr>
            <a:lvl7pPr marL="4876861" indent="0">
              <a:buNone/>
              <a:defRPr sz="1600"/>
            </a:lvl7pPr>
            <a:lvl8pPr marL="5689671" indent="0">
              <a:buNone/>
              <a:defRPr sz="1600"/>
            </a:lvl8pPr>
            <a:lvl9pPr marL="6502481" indent="0">
              <a:buNone/>
              <a:defRPr sz="1600"/>
            </a:lvl9pPr>
          </a:lstStyle>
          <a:p>
            <a:pPr lvl="0"/>
            <a:r>
              <a:rPr lang="en-US" dirty="0"/>
              <a:t>Click to edit Master text styles</a:t>
            </a:r>
          </a:p>
        </p:txBody>
      </p:sp>
      <p:sp>
        <p:nvSpPr>
          <p:cNvPr id="10" name="Text Placeholder 3"/>
          <p:cNvSpPr>
            <a:spLocks noGrp="1"/>
          </p:cNvSpPr>
          <p:nvPr>
            <p:ph type="body" sz="half" idx="2"/>
          </p:nvPr>
        </p:nvSpPr>
        <p:spPr>
          <a:xfrm>
            <a:off x="1732432" y="6525986"/>
            <a:ext cx="13238489" cy="2514600"/>
          </a:xfrm>
        </p:spPr>
        <p:txBody>
          <a:bodyPr anchor="ctr">
            <a:normAutofit/>
          </a:bodyPr>
          <a:lstStyle>
            <a:lvl1pPr marL="0" indent="0">
              <a:buNone/>
              <a:defRPr sz="3200"/>
            </a:lvl1pPr>
            <a:lvl2pPr marL="812810" indent="0">
              <a:buNone/>
              <a:defRPr sz="2133"/>
            </a:lvl2pPr>
            <a:lvl3pPr marL="1625620" indent="0">
              <a:buNone/>
              <a:defRPr sz="1778"/>
            </a:lvl3pPr>
            <a:lvl4pPr marL="2438430" indent="0">
              <a:buNone/>
              <a:defRPr sz="1600"/>
            </a:lvl4pPr>
            <a:lvl5pPr marL="3251241" indent="0">
              <a:buNone/>
              <a:defRPr sz="1600"/>
            </a:lvl5pPr>
            <a:lvl6pPr marL="4064051" indent="0">
              <a:buNone/>
              <a:defRPr sz="1600"/>
            </a:lvl6pPr>
            <a:lvl7pPr marL="4876861" indent="0">
              <a:buNone/>
              <a:defRPr sz="1600"/>
            </a:lvl7pPr>
            <a:lvl8pPr marL="5689671" indent="0">
              <a:buNone/>
              <a:defRPr sz="1600"/>
            </a:lvl8pPr>
            <a:lvl9pPr marL="6502481" indent="0">
              <a:buNone/>
              <a:defRPr sz="16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1347443" y="1456880"/>
            <a:ext cx="1202868" cy="3430042"/>
          </a:xfrm>
          <a:prstGeom prst="rect">
            <a:avLst/>
          </a:prstGeom>
          <a:noFill/>
        </p:spPr>
        <p:txBody>
          <a:bodyPr wrap="square" rtlCol="0">
            <a:spAutoFit/>
          </a:bodyPr>
          <a:lstStyle/>
          <a:p>
            <a:pPr algn="r"/>
            <a:r>
              <a:rPr lang="en-US" sz="21689" b="0" i="0" dirty="0">
                <a:solidFill>
                  <a:schemeClr val="accent1">
                    <a:lumMod val="60000"/>
                    <a:lumOff val="40000"/>
                  </a:schemeClr>
                </a:solidFill>
                <a:latin typeface="Arial"/>
                <a:ea typeface="+mj-ea"/>
                <a:cs typeface="+mj-cs"/>
              </a:rPr>
              <a:t>“</a:t>
            </a:r>
          </a:p>
        </p:txBody>
      </p:sp>
      <p:sp>
        <p:nvSpPr>
          <p:cNvPr id="11" name="TextBox 10"/>
          <p:cNvSpPr txBox="1"/>
          <p:nvPr/>
        </p:nvSpPr>
        <p:spPr>
          <a:xfrm>
            <a:off x="13995735" y="3920681"/>
            <a:ext cx="1202868" cy="3430042"/>
          </a:xfrm>
          <a:prstGeom prst="rect">
            <a:avLst/>
          </a:prstGeom>
          <a:noFill/>
        </p:spPr>
        <p:txBody>
          <a:bodyPr wrap="square" rtlCol="0">
            <a:spAutoFit/>
          </a:bodyPr>
          <a:lstStyle/>
          <a:p>
            <a:pPr algn="r"/>
            <a:r>
              <a:rPr lang="en-US" sz="21689"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2312538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732432" y="4686302"/>
            <a:ext cx="13238489" cy="2479770"/>
          </a:xfrm>
        </p:spPr>
        <p:txBody>
          <a:bodyPr anchor="b"/>
          <a:lstStyle>
            <a:lvl1pPr algn="l">
              <a:defRPr sz="7111" b="0" cap="none"/>
            </a:lvl1pPr>
          </a:lstStyle>
          <a:p>
            <a:r>
              <a:rPr lang="en-US" dirty="0"/>
              <a:t>Click to edit Master title style</a:t>
            </a:r>
          </a:p>
        </p:txBody>
      </p:sp>
      <p:sp>
        <p:nvSpPr>
          <p:cNvPr id="3" name="Text Placeholder 2"/>
          <p:cNvSpPr>
            <a:spLocks noGrp="1"/>
          </p:cNvSpPr>
          <p:nvPr>
            <p:ph type="body" idx="1"/>
          </p:nvPr>
        </p:nvSpPr>
        <p:spPr>
          <a:xfrm>
            <a:off x="1732433" y="7166072"/>
            <a:ext cx="13238487" cy="1290600"/>
          </a:xfrm>
        </p:spPr>
        <p:txBody>
          <a:bodyPr anchor="t"/>
          <a:lstStyle>
            <a:lvl1pPr marL="0" indent="0" algn="l">
              <a:buNone/>
              <a:defRPr sz="3556" cap="none">
                <a:solidFill>
                  <a:schemeClr val="accent1">
                    <a:lumMod val="60000"/>
                    <a:lumOff val="40000"/>
                  </a:schemeClr>
                </a:solidFill>
              </a:defRPr>
            </a:lvl1pPr>
            <a:lvl2pPr marL="812810" indent="0">
              <a:buNone/>
              <a:defRPr sz="3200">
                <a:solidFill>
                  <a:schemeClr val="tx1">
                    <a:tint val="75000"/>
                  </a:schemeClr>
                </a:solidFill>
              </a:defRPr>
            </a:lvl2pPr>
            <a:lvl3pPr marL="1625620" indent="0">
              <a:buNone/>
              <a:defRPr sz="2844">
                <a:solidFill>
                  <a:schemeClr val="tx1">
                    <a:tint val="75000"/>
                  </a:schemeClr>
                </a:solidFill>
              </a:defRPr>
            </a:lvl3pPr>
            <a:lvl4pPr marL="2438430" indent="0">
              <a:buNone/>
              <a:defRPr sz="2489">
                <a:solidFill>
                  <a:schemeClr val="tx1">
                    <a:tint val="75000"/>
                  </a:schemeClr>
                </a:solidFill>
              </a:defRPr>
            </a:lvl4pPr>
            <a:lvl5pPr marL="3251241" indent="0">
              <a:buNone/>
              <a:defRPr sz="2489">
                <a:solidFill>
                  <a:schemeClr val="tx1">
                    <a:tint val="75000"/>
                  </a:schemeClr>
                </a:solidFill>
              </a:defRPr>
            </a:lvl5pPr>
            <a:lvl6pPr marL="4064051" indent="0">
              <a:buNone/>
              <a:defRPr sz="2489">
                <a:solidFill>
                  <a:schemeClr val="tx1">
                    <a:tint val="75000"/>
                  </a:schemeClr>
                </a:solidFill>
              </a:defRPr>
            </a:lvl6pPr>
            <a:lvl7pPr marL="4876861" indent="0">
              <a:buNone/>
              <a:defRPr sz="2489">
                <a:solidFill>
                  <a:schemeClr val="tx1">
                    <a:tint val="75000"/>
                  </a:schemeClr>
                </a:solidFill>
              </a:defRPr>
            </a:lvl7pPr>
            <a:lvl8pPr marL="5689671" indent="0">
              <a:buNone/>
              <a:defRPr sz="2489">
                <a:solidFill>
                  <a:schemeClr val="tx1">
                    <a:tint val="75000"/>
                  </a:schemeClr>
                </a:solidFill>
              </a:defRPr>
            </a:lvl8pPr>
            <a:lvl9pPr marL="6502481" indent="0">
              <a:buNone/>
              <a:defRPr sz="2489">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563687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7467"/>
            </a:lvl1pPr>
          </a:lstStyle>
          <a:p>
            <a:r>
              <a:rPr lang="en-US" dirty="0"/>
              <a:t>Click to edit Master title style</a:t>
            </a:r>
          </a:p>
        </p:txBody>
      </p:sp>
      <p:sp>
        <p:nvSpPr>
          <p:cNvPr id="3" name="Text Placeholder 2"/>
          <p:cNvSpPr>
            <a:spLocks noGrp="1"/>
          </p:cNvSpPr>
          <p:nvPr>
            <p:ph type="body" idx="1"/>
          </p:nvPr>
        </p:nvSpPr>
        <p:spPr>
          <a:xfrm>
            <a:off x="949421" y="2971800"/>
            <a:ext cx="4420299" cy="864393"/>
          </a:xfrm>
        </p:spPr>
        <p:txBody>
          <a:bodyPr anchor="b">
            <a:noAutofit/>
          </a:bodyPr>
          <a:lstStyle>
            <a:lvl1pPr marL="0" indent="0">
              <a:buNone/>
              <a:defRPr sz="4267" b="0">
                <a:solidFill>
                  <a:schemeClr val="accent1">
                    <a:lumMod val="60000"/>
                    <a:lumOff val="40000"/>
                  </a:schemeClr>
                </a:solidFill>
              </a:defRPr>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dirty="0"/>
              <a:t>Click to edit Master text styles</a:t>
            </a:r>
          </a:p>
        </p:txBody>
      </p:sp>
      <p:sp>
        <p:nvSpPr>
          <p:cNvPr id="16" name="Text Placeholder 3"/>
          <p:cNvSpPr>
            <a:spLocks noGrp="1"/>
          </p:cNvSpPr>
          <p:nvPr>
            <p:ph type="body" sz="half" idx="15"/>
          </p:nvPr>
        </p:nvSpPr>
        <p:spPr>
          <a:xfrm>
            <a:off x="978695" y="4000500"/>
            <a:ext cx="4391025" cy="5384007"/>
          </a:xfrm>
        </p:spPr>
        <p:txBody>
          <a:bodyPr anchor="t">
            <a:normAutofit/>
          </a:bodyPr>
          <a:lstStyle>
            <a:lvl1pPr marL="0" indent="0">
              <a:buNone/>
              <a:defRPr sz="2489"/>
            </a:lvl1pPr>
            <a:lvl2pPr marL="812810" indent="0">
              <a:buNone/>
              <a:defRPr sz="2133"/>
            </a:lvl2pPr>
            <a:lvl3pPr marL="1625620" indent="0">
              <a:buNone/>
              <a:defRPr sz="1778"/>
            </a:lvl3pPr>
            <a:lvl4pPr marL="2438430" indent="0">
              <a:buNone/>
              <a:defRPr sz="1600"/>
            </a:lvl4pPr>
            <a:lvl5pPr marL="3251241" indent="0">
              <a:buNone/>
              <a:defRPr sz="1600"/>
            </a:lvl5pPr>
            <a:lvl6pPr marL="4064051" indent="0">
              <a:buNone/>
              <a:defRPr sz="1600"/>
            </a:lvl6pPr>
            <a:lvl7pPr marL="4876861" indent="0">
              <a:buNone/>
              <a:defRPr sz="1600"/>
            </a:lvl7pPr>
            <a:lvl8pPr marL="5689671" indent="0">
              <a:buNone/>
              <a:defRPr sz="1600"/>
            </a:lvl8pPr>
            <a:lvl9pPr marL="6502481" indent="0">
              <a:buNone/>
              <a:defRPr sz="1600"/>
            </a:lvl9pPr>
          </a:lstStyle>
          <a:p>
            <a:pPr lvl="0"/>
            <a:r>
              <a:rPr lang="en-US" dirty="0"/>
              <a:t>Click to edit Master text styles</a:t>
            </a:r>
          </a:p>
        </p:txBody>
      </p:sp>
      <p:sp>
        <p:nvSpPr>
          <p:cNvPr id="5" name="Text Placeholder 4"/>
          <p:cNvSpPr>
            <a:spLocks noGrp="1"/>
          </p:cNvSpPr>
          <p:nvPr>
            <p:ph type="body" sz="quarter" idx="3"/>
          </p:nvPr>
        </p:nvSpPr>
        <p:spPr>
          <a:xfrm>
            <a:off x="5825489" y="2971800"/>
            <a:ext cx="4404362" cy="864393"/>
          </a:xfrm>
        </p:spPr>
        <p:txBody>
          <a:bodyPr anchor="b">
            <a:noAutofit/>
          </a:bodyPr>
          <a:lstStyle>
            <a:lvl1pPr marL="0" indent="0">
              <a:buNone/>
              <a:defRPr sz="4267" b="0">
                <a:solidFill>
                  <a:schemeClr val="accent1">
                    <a:lumMod val="60000"/>
                    <a:lumOff val="40000"/>
                  </a:schemeClr>
                </a:solidFill>
              </a:defRPr>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dirty="0"/>
              <a:t>Click to edit Master text styles</a:t>
            </a:r>
          </a:p>
        </p:txBody>
      </p:sp>
      <p:sp>
        <p:nvSpPr>
          <p:cNvPr id="19" name="Text Placeholder 3"/>
          <p:cNvSpPr>
            <a:spLocks noGrp="1"/>
          </p:cNvSpPr>
          <p:nvPr>
            <p:ph type="body" sz="half" idx="16"/>
          </p:nvPr>
        </p:nvSpPr>
        <p:spPr>
          <a:xfrm>
            <a:off x="5809659" y="4000500"/>
            <a:ext cx="4420191" cy="5384007"/>
          </a:xfrm>
        </p:spPr>
        <p:txBody>
          <a:bodyPr anchor="t">
            <a:normAutofit/>
          </a:bodyPr>
          <a:lstStyle>
            <a:lvl1pPr marL="0" indent="0">
              <a:buNone/>
              <a:defRPr sz="2489"/>
            </a:lvl1pPr>
            <a:lvl2pPr marL="812810" indent="0">
              <a:buNone/>
              <a:defRPr sz="2133"/>
            </a:lvl2pPr>
            <a:lvl3pPr marL="1625620" indent="0">
              <a:buNone/>
              <a:defRPr sz="1778"/>
            </a:lvl3pPr>
            <a:lvl4pPr marL="2438430" indent="0">
              <a:buNone/>
              <a:defRPr sz="1600"/>
            </a:lvl4pPr>
            <a:lvl5pPr marL="3251241" indent="0">
              <a:buNone/>
              <a:defRPr sz="1600"/>
            </a:lvl5pPr>
            <a:lvl6pPr marL="4064051" indent="0">
              <a:buNone/>
              <a:defRPr sz="1600"/>
            </a:lvl6pPr>
            <a:lvl7pPr marL="4876861" indent="0">
              <a:buNone/>
              <a:defRPr sz="1600"/>
            </a:lvl7pPr>
            <a:lvl8pPr marL="5689671" indent="0">
              <a:buNone/>
              <a:defRPr sz="1600"/>
            </a:lvl8pPr>
            <a:lvl9pPr marL="6502481" indent="0">
              <a:buNone/>
              <a:defRPr sz="1600"/>
            </a:lvl9pPr>
          </a:lstStyle>
          <a:p>
            <a:pPr lvl="0"/>
            <a:r>
              <a:rPr lang="en-US" dirty="0"/>
              <a:t>Click to edit Master text styles</a:t>
            </a:r>
          </a:p>
        </p:txBody>
      </p:sp>
      <p:sp>
        <p:nvSpPr>
          <p:cNvPr id="14" name="Text Placeholder 4"/>
          <p:cNvSpPr>
            <a:spLocks noGrp="1"/>
          </p:cNvSpPr>
          <p:nvPr>
            <p:ph type="body" sz="quarter" idx="13"/>
          </p:nvPr>
        </p:nvSpPr>
        <p:spPr>
          <a:xfrm>
            <a:off x="10687051" y="2971800"/>
            <a:ext cx="4398170" cy="864393"/>
          </a:xfrm>
        </p:spPr>
        <p:txBody>
          <a:bodyPr anchor="b">
            <a:noAutofit/>
          </a:bodyPr>
          <a:lstStyle>
            <a:lvl1pPr marL="0" indent="0">
              <a:buNone/>
              <a:defRPr sz="4267" b="0">
                <a:solidFill>
                  <a:schemeClr val="accent1">
                    <a:lumMod val="60000"/>
                    <a:lumOff val="40000"/>
                  </a:schemeClr>
                </a:solidFill>
              </a:defRPr>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dirty="0"/>
              <a:t>Click to edit Master text styles</a:t>
            </a:r>
          </a:p>
        </p:txBody>
      </p:sp>
      <p:sp>
        <p:nvSpPr>
          <p:cNvPr id="20" name="Text Placeholder 3"/>
          <p:cNvSpPr>
            <a:spLocks noGrp="1"/>
          </p:cNvSpPr>
          <p:nvPr>
            <p:ph type="body" sz="half" idx="17"/>
          </p:nvPr>
        </p:nvSpPr>
        <p:spPr>
          <a:xfrm>
            <a:off x="10687051" y="4000500"/>
            <a:ext cx="4398170" cy="5384007"/>
          </a:xfrm>
        </p:spPr>
        <p:txBody>
          <a:bodyPr anchor="t">
            <a:normAutofit/>
          </a:bodyPr>
          <a:lstStyle>
            <a:lvl1pPr marL="0" indent="0">
              <a:buNone/>
              <a:defRPr sz="2489"/>
            </a:lvl1pPr>
            <a:lvl2pPr marL="812810" indent="0">
              <a:buNone/>
              <a:defRPr sz="2133"/>
            </a:lvl2pPr>
            <a:lvl3pPr marL="1625620" indent="0">
              <a:buNone/>
              <a:defRPr sz="1778"/>
            </a:lvl3pPr>
            <a:lvl4pPr marL="2438430" indent="0">
              <a:buNone/>
              <a:defRPr sz="1600"/>
            </a:lvl4pPr>
            <a:lvl5pPr marL="3251241" indent="0">
              <a:buNone/>
              <a:defRPr sz="1600"/>
            </a:lvl5pPr>
            <a:lvl6pPr marL="4064051" indent="0">
              <a:buNone/>
              <a:defRPr sz="1600"/>
            </a:lvl6pPr>
            <a:lvl7pPr marL="4876861" indent="0">
              <a:buNone/>
              <a:defRPr sz="1600"/>
            </a:lvl7pPr>
            <a:lvl8pPr marL="5689671" indent="0">
              <a:buNone/>
              <a:defRPr sz="1600"/>
            </a:lvl8pPr>
            <a:lvl9pPr marL="6502481" indent="0">
              <a:buNone/>
              <a:defRPr sz="1600"/>
            </a:lvl9pPr>
          </a:lstStyle>
          <a:p>
            <a:pPr lvl="0"/>
            <a:r>
              <a:rPr lang="en-US" dirty="0"/>
              <a:t>Click to edit Master text styles</a:t>
            </a:r>
          </a:p>
        </p:txBody>
      </p:sp>
      <p:cxnSp>
        <p:nvCxnSpPr>
          <p:cNvPr id="17" name="Straight Connector 16"/>
          <p:cNvCxnSpPr/>
          <p:nvPr/>
        </p:nvCxnSpPr>
        <p:spPr>
          <a:xfrm>
            <a:off x="5589213" y="3200400"/>
            <a:ext cx="0" cy="59436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0443341" y="3200400"/>
            <a:ext cx="0" cy="595032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2/23/2024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267744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7467"/>
            </a:lvl1pPr>
          </a:lstStyle>
          <a:p>
            <a:r>
              <a:rPr lang="en-US" dirty="0"/>
              <a:t>Click to edit Master title style</a:t>
            </a:r>
          </a:p>
        </p:txBody>
      </p:sp>
      <p:sp>
        <p:nvSpPr>
          <p:cNvPr id="3" name="Text Placeholder 2"/>
          <p:cNvSpPr>
            <a:spLocks noGrp="1"/>
          </p:cNvSpPr>
          <p:nvPr>
            <p:ph type="body" idx="1"/>
          </p:nvPr>
        </p:nvSpPr>
        <p:spPr>
          <a:xfrm>
            <a:off x="978695" y="6376424"/>
            <a:ext cx="4410075" cy="864393"/>
          </a:xfrm>
        </p:spPr>
        <p:txBody>
          <a:bodyPr anchor="b">
            <a:noAutofit/>
          </a:bodyPr>
          <a:lstStyle>
            <a:lvl1pPr marL="0" indent="0">
              <a:buNone/>
              <a:defRPr sz="4267" b="0">
                <a:solidFill>
                  <a:schemeClr val="accent1"/>
                </a:solidFill>
              </a:defRPr>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dirty="0"/>
              <a:t>Click to edit Master text styles</a:t>
            </a:r>
          </a:p>
        </p:txBody>
      </p:sp>
      <p:sp>
        <p:nvSpPr>
          <p:cNvPr id="29" name="Picture Placeholder 2"/>
          <p:cNvSpPr>
            <a:spLocks noGrp="1" noChangeAspect="1"/>
          </p:cNvSpPr>
          <p:nvPr>
            <p:ph type="pic" idx="15"/>
          </p:nvPr>
        </p:nvSpPr>
        <p:spPr>
          <a:xfrm>
            <a:off x="978695" y="3314700"/>
            <a:ext cx="4410075" cy="2286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844"/>
            </a:lvl1pPr>
            <a:lvl2pPr marL="812810" indent="0">
              <a:buNone/>
              <a:defRPr sz="2844"/>
            </a:lvl2pPr>
            <a:lvl3pPr marL="1625620" indent="0">
              <a:buNone/>
              <a:defRPr sz="2844"/>
            </a:lvl3pPr>
            <a:lvl4pPr marL="2438430" indent="0">
              <a:buNone/>
              <a:defRPr sz="2844"/>
            </a:lvl4pPr>
            <a:lvl5pPr marL="3251241" indent="0">
              <a:buNone/>
              <a:defRPr sz="2844"/>
            </a:lvl5pPr>
            <a:lvl6pPr marL="4064051" indent="0">
              <a:buNone/>
              <a:defRPr sz="2844"/>
            </a:lvl6pPr>
            <a:lvl7pPr marL="4876861" indent="0">
              <a:buNone/>
              <a:defRPr sz="2844"/>
            </a:lvl7pPr>
            <a:lvl8pPr marL="5689671" indent="0">
              <a:buNone/>
              <a:defRPr sz="2844"/>
            </a:lvl8pPr>
            <a:lvl9pPr marL="6502481" indent="0">
              <a:buNone/>
              <a:defRPr sz="2844"/>
            </a:lvl9pPr>
          </a:lstStyle>
          <a:p>
            <a:endParaRPr lang="en-US" dirty="0"/>
          </a:p>
        </p:txBody>
      </p:sp>
      <p:sp>
        <p:nvSpPr>
          <p:cNvPr id="22" name="Text Placeholder 3"/>
          <p:cNvSpPr>
            <a:spLocks noGrp="1"/>
          </p:cNvSpPr>
          <p:nvPr>
            <p:ph type="body" sz="half" idx="18"/>
          </p:nvPr>
        </p:nvSpPr>
        <p:spPr>
          <a:xfrm>
            <a:off x="978695" y="7240817"/>
            <a:ext cx="4410075" cy="988784"/>
          </a:xfrm>
        </p:spPr>
        <p:txBody>
          <a:bodyPr anchor="t">
            <a:normAutofit/>
          </a:bodyPr>
          <a:lstStyle>
            <a:lvl1pPr marL="0" indent="0">
              <a:buNone/>
              <a:defRPr sz="2489"/>
            </a:lvl1pPr>
            <a:lvl2pPr marL="812810" indent="0">
              <a:buNone/>
              <a:defRPr sz="2133"/>
            </a:lvl2pPr>
            <a:lvl3pPr marL="1625620" indent="0">
              <a:buNone/>
              <a:defRPr sz="1778"/>
            </a:lvl3pPr>
            <a:lvl4pPr marL="2438430" indent="0">
              <a:buNone/>
              <a:defRPr sz="1600"/>
            </a:lvl4pPr>
            <a:lvl5pPr marL="3251241" indent="0">
              <a:buNone/>
              <a:defRPr sz="1600"/>
            </a:lvl5pPr>
            <a:lvl6pPr marL="4064051" indent="0">
              <a:buNone/>
              <a:defRPr sz="1600"/>
            </a:lvl6pPr>
            <a:lvl7pPr marL="4876861" indent="0">
              <a:buNone/>
              <a:defRPr sz="1600"/>
            </a:lvl7pPr>
            <a:lvl8pPr marL="5689671" indent="0">
              <a:buNone/>
              <a:defRPr sz="1600"/>
            </a:lvl8pPr>
            <a:lvl9pPr marL="6502481" indent="0">
              <a:buNone/>
              <a:defRPr sz="1600"/>
            </a:lvl9pPr>
          </a:lstStyle>
          <a:p>
            <a:pPr lvl="0"/>
            <a:r>
              <a:rPr lang="en-US" dirty="0"/>
              <a:t>Click to edit Master text styles</a:t>
            </a:r>
          </a:p>
        </p:txBody>
      </p:sp>
      <p:sp>
        <p:nvSpPr>
          <p:cNvPr id="5" name="Text Placeholder 4"/>
          <p:cNvSpPr>
            <a:spLocks noGrp="1"/>
          </p:cNvSpPr>
          <p:nvPr>
            <p:ph type="body" sz="quarter" idx="3"/>
          </p:nvPr>
        </p:nvSpPr>
        <p:spPr>
          <a:xfrm>
            <a:off x="5834063" y="6376424"/>
            <a:ext cx="4395788" cy="864393"/>
          </a:xfrm>
        </p:spPr>
        <p:txBody>
          <a:bodyPr anchor="b">
            <a:noAutofit/>
          </a:bodyPr>
          <a:lstStyle>
            <a:lvl1pPr marL="0" indent="0">
              <a:buNone/>
              <a:defRPr sz="4267" b="0">
                <a:solidFill>
                  <a:schemeClr val="accent1"/>
                </a:solidFill>
              </a:defRPr>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dirty="0"/>
              <a:t>Click to edit Master text styles</a:t>
            </a:r>
          </a:p>
        </p:txBody>
      </p:sp>
      <p:sp>
        <p:nvSpPr>
          <p:cNvPr id="30" name="Picture Placeholder 2"/>
          <p:cNvSpPr>
            <a:spLocks noGrp="1" noChangeAspect="1"/>
          </p:cNvSpPr>
          <p:nvPr>
            <p:ph type="pic" idx="21"/>
          </p:nvPr>
        </p:nvSpPr>
        <p:spPr>
          <a:xfrm>
            <a:off x="5834062" y="3314700"/>
            <a:ext cx="4395788" cy="2286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844"/>
            </a:lvl1pPr>
            <a:lvl2pPr marL="812810" indent="0">
              <a:buNone/>
              <a:defRPr sz="2844"/>
            </a:lvl2pPr>
            <a:lvl3pPr marL="1625620" indent="0">
              <a:buNone/>
              <a:defRPr sz="2844"/>
            </a:lvl3pPr>
            <a:lvl4pPr marL="2438430" indent="0">
              <a:buNone/>
              <a:defRPr sz="2844"/>
            </a:lvl4pPr>
            <a:lvl5pPr marL="3251241" indent="0">
              <a:buNone/>
              <a:defRPr sz="2844"/>
            </a:lvl5pPr>
            <a:lvl6pPr marL="4064051" indent="0">
              <a:buNone/>
              <a:defRPr sz="2844"/>
            </a:lvl6pPr>
            <a:lvl7pPr marL="4876861" indent="0">
              <a:buNone/>
              <a:defRPr sz="2844"/>
            </a:lvl7pPr>
            <a:lvl8pPr marL="5689671" indent="0">
              <a:buNone/>
              <a:defRPr sz="2844"/>
            </a:lvl8pPr>
            <a:lvl9pPr marL="6502481" indent="0">
              <a:buNone/>
              <a:defRPr sz="2844"/>
            </a:lvl9pPr>
          </a:lstStyle>
          <a:p>
            <a:endParaRPr lang="en-US" dirty="0"/>
          </a:p>
        </p:txBody>
      </p:sp>
      <p:sp>
        <p:nvSpPr>
          <p:cNvPr id="23" name="Text Placeholder 3"/>
          <p:cNvSpPr>
            <a:spLocks noGrp="1"/>
          </p:cNvSpPr>
          <p:nvPr>
            <p:ph type="body" sz="half" idx="19"/>
          </p:nvPr>
        </p:nvSpPr>
        <p:spPr>
          <a:xfrm>
            <a:off x="5832033" y="7240816"/>
            <a:ext cx="4401609" cy="988784"/>
          </a:xfrm>
        </p:spPr>
        <p:txBody>
          <a:bodyPr anchor="t">
            <a:normAutofit/>
          </a:bodyPr>
          <a:lstStyle>
            <a:lvl1pPr marL="0" indent="0">
              <a:buNone/>
              <a:defRPr sz="2489"/>
            </a:lvl1pPr>
            <a:lvl2pPr marL="812810" indent="0">
              <a:buNone/>
              <a:defRPr sz="2133"/>
            </a:lvl2pPr>
            <a:lvl3pPr marL="1625620" indent="0">
              <a:buNone/>
              <a:defRPr sz="1778"/>
            </a:lvl3pPr>
            <a:lvl4pPr marL="2438430" indent="0">
              <a:buNone/>
              <a:defRPr sz="1600"/>
            </a:lvl4pPr>
            <a:lvl5pPr marL="3251241" indent="0">
              <a:buNone/>
              <a:defRPr sz="1600"/>
            </a:lvl5pPr>
            <a:lvl6pPr marL="4064051" indent="0">
              <a:buNone/>
              <a:defRPr sz="1600"/>
            </a:lvl6pPr>
            <a:lvl7pPr marL="4876861" indent="0">
              <a:buNone/>
              <a:defRPr sz="1600"/>
            </a:lvl7pPr>
            <a:lvl8pPr marL="5689671" indent="0">
              <a:buNone/>
              <a:defRPr sz="1600"/>
            </a:lvl8pPr>
            <a:lvl9pPr marL="6502481" indent="0">
              <a:buNone/>
              <a:defRPr sz="1600"/>
            </a:lvl9pPr>
          </a:lstStyle>
          <a:p>
            <a:pPr lvl="0"/>
            <a:r>
              <a:rPr lang="en-US" dirty="0"/>
              <a:t>Click to edit Master text styles</a:t>
            </a:r>
          </a:p>
        </p:txBody>
      </p:sp>
      <p:sp>
        <p:nvSpPr>
          <p:cNvPr id="14" name="Text Placeholder 4"/>
          <p:cNvSpPr>
            <a:spLocks noGrp="1"/>
          </p:cNvSpPr>
          <p:nvPr>
            <p:ph type="body" sz="quarter" idx="13"/>
          </p:nvPr>
        </p:nvSpPr>
        <p:spPr>
          <a:xfrm>
            <a:off x="10687051" y="6376424"/>
            <a:ext cx="4398170" cy="864393"/>
          </a:xfrm>
        </p:spPr>
        <p:txBody>
          <a:bodyPr anchor="b">
            <a:noAutofit/>
          </a:bodyPr>
          <a:lstStyle>
            <a:lvl1pPr marL="0" indent="0">
              <a:buNone/>
              <a:defRPr sz="4267" b="0">
                <a:solidFill>
                  <a:schemeClr val="accent1"/>
                </a:solidFill>
              </a:defRPr>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dirty="0"/>
              <a:t>Click to edit Master text styles</a:t>
            </a:r>
          </a:p>
        </p:txBody>
      </p:sp>
      <p:sp>
        <p:nvSpPr>
          <p:cNvPr id="31" name="Picture Placeholder 2"/>
          <p:cNvSpPr>
            <a:spLocks noGrp="1" noChangeAspect="1"/>
          </p:cNvSpPr>
          <p:nvPr>
            <p:ph type="pic" idx="22"/>
          </p:nvPr>
        </p:nvSpPr>
        <p:spPr>
          <a:xfrm>
            <a:off x="10687049" y="3314700"/>
            <a:ext cx="4398170" cy="2286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844"/>
            </a:lvl1pPr>
            <a:lvl2pPr marL="812810" indent="0">
              <a:buNone/>
              <a:defRPr sz="2844"/>
            </a:lvl2pPr>
            <a:lvl3pPr marL="1625620" indent="0">
              <a:buNone/>
              <a:defRPr sz="2844"/>
            </a:lvl3pPr>
            <a:lvl4pPr marL="2438430" indent="0">
              <a:buNone/>
              <a:defRPr sz="2844"/>
            </a:lvl4pPr>
            <a:lvl5pPr marL="3251241" indent="0">
              <a:buNone/>
              <a:defRPr sz="2844"/>
            </a:lvl5pPr>
            <a:lvl6pPr marL="4064051" indent="0">
              <a:buNone/>
              <a:defRPr sz="2844"/>
            </a:lvl6pPr>
            <a:lvl7pPr marL="4876861" indent="0">
              <a:buNone/>
              <a:defRPr sz="2844"/>
            </a:lvl7pPr>
            <a:lvl8pPr marL="5689671" indent="0">
              <a:buNone/>
              <a:defRPr sz="2844"/>
            </a:lvl8pPr>
            <a:lvl9pPr marL="6502481" indent="0">
              <a:buNone/>
              <a:defRPr sz="2844"/>
            </a:lvl9pPr>
          </a:lstStyle>
          <a:p>
            <a:endParaRPr lang="en-US" dirty="0"/>
          </a:p>
        </p:txBody>
      </p:sp>
      <p:sp>
        <p:nvSpPr>
          <p:cNvPr id="24" name="Text Placeholder 3"/>
          <p:cNvSpPr>
            <a:spLocks noGrp="1"/>
          </p:cNvSpPr>
          <p:nvPr>
            <p:ph type="body" sz="half" idx="20"/>
          </p:nvPr>
        </p:nvSpPr>
        <p:spPr>
          <a:xfrm>
            <a:off x="10686863" y="7240813"/>
            <a:ext cx="4403996" cy="988784"/>
          </a:xfrm>
        </p:spPr>
        <p:txBody>
          <a:bodyPr anchor="t">
            <a:normAutofit/>
          </a:bodyPr>
          <a:lstStyle>
            <a:lvl1pPr marL="0" indent="0">
              <a:buNone/>
              <a:defRPr sz="2489"/>
            </a:lvl1pPr>
            <a:lvl2pPr marL="812810" indent="0">
              <a:buNone/>
              <a:defRPr sz="2133"/>
            </a:lvl2pPr>
            <a:lvl3pPr marL="1625620" indent="0">
              <a:buNone/>
              <a:defRPr sz="1778"/>
            </a:lvl3pPr>
            <a:lvl4pPr marL="2438430" indent="0">
              <a:buNone/>
              <a:defRPr sz="1600"/>
            </a:lvl4pPr>
            <a:lvl5pPr marL="3251241" indent="0">
              <a:buNone/>
              <a:defRPr sz="1600"/>
            </a:lvl5pPr>
            <a:lvl6pPr marL="4064051" indent="0">
              <a:buNone/>
              <a:defRPr sz="1600"/>
            </a:lvl6pPr>
            <a:lvl7pPr marL="4876861" indent="0">
              <a:buNone/>
              <a:defRPr sz="1600"/>
            </a:lvl7pPr>
            <a:lvl8pPr marL="5689671" indent="0">
              <a:buNone/>
              <a:defRPr sz="1600"/>
            </a:lvl8pPr>
            <a:lvl9pPr marL="6502481" indent="0">
              <a:buNone/>
              <a:defRPr sz="1600"/>
            </a:lvl9pPr>
          </a:lstStyle>
          <a:p>
            <a:pPr lvl="0"/>
            <a:r>
              <a:rPr lang="en-US" dirty="0"/>
              <a:t>Click to edit Master text styles</a:t>
            </a:r>
          </a:p>
        </p:txBody>
      </p:sp>
      <p:cxnSp>
        <p:nvCxnSpPr>
          <p:cNvPr id="17" name="Straight Connector 16"/>
          <p:cNvCxnSpPr/>
          <p:nvPr/>
        </p:nvCxnSpPr>
        <p:spPr>
          <a:xfrm>
            <a:off x="5589213" y="3200400"/>
            <a:ext cx="0" cy="59436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0443341" y="3200400"/>
            <a:ext cx="0" cy="595032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2/23/2024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01006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250029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456319" y="645320"/>
            <a:ext cx="2628902" cy="8739188"/>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978695" y="1331121"/>
            <a:ext cx="11134724" cy="805338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621976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796027F-7875-4030-9381-8BD8C4F21935}" type="datetimeFigureOut">
              <a:rPr lang="en-US" dirty="0"/>
              <a:t>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198988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32435" y="4292600"/>
            <a:ext cx="13238486" cy="2873471"/>
          </a:xfrm>
        </p:spPr>
        <p:txBody>
          <a:bodyPr anchor="b"/>
          <a:lstStyle>
            <a:lvl1pPr algn="l">
              <a:defRPr sz="7111" b="0" cap="none"/>
            </a:lvl1pPr>
          </a:lstStyle>
          <a:p>
            <a:r>
              <a:rPr lang="en-US" dirty="0"/>
              <a:t>Click to edit Master title style</a:t>
            </a:r>
          </a:p>
        </p:txBody>
      </p:sp>
      <p:sp>
        <p:nvSpPr>
          <p:cNvPr id="3" name="Text Placeholder 2"/>
          <p:cNvSpPr>
            <a:spLocks noGrp="1"/>
          </p:cNvSpPr>
          <p:nvPr>
            <p:ph type="body" idx="1"/>
          </p:nvPr>
        </p:nvSpPr>
        <p:spPr>
          <a:xfrm>
            <a:off x="1732433" y="7166072"/>
            <a:ext cx="13238487" cy="1290600"/>
          </a:xfrm>
        </p:spPr>
        <p:txBody>
          <a:bodyPr anchor="t"/>
          <a:lstStyle>
            <a:lvl1pPr marL="0" indent="0" algn="l">
              <a:buNone/>
              <a:defRPr sz="3556" cap="all">
                <a:solidFill>
                  <a:schemeClr val="accent1">
                    <a:lumMod val="60000"/>
                    <a:lumOff val="40000"/>
                  </a:schemeClr>
                </a:solidFill>
              </a:defRPr>
            </a:lvl1pPr>
            <a:lvl2pPr marL="812810" indent="0">
              <a:buNone/>
              <a:defRPr sz="3200">
                <a:solidFill>
                  <a:schemeClr val="tx1">
                    <a:tint val="75000"/>
                  </a:schemeClr>
                </a:solidFill>
              </a:defRPr>
            </a:lvl2pPr>
            <a:lvl3pPr marL="1625620" indent="0">
              <a:buNone/>
              <a:defRPr sz="2844">
                <a:solidFill>
                  <a:schemeClr val="tx1">
                    <a:tint val="75000"/>
                  </a:schemeClr>
                </a:solidFill>
              </a:defRPr>
            </a:lvl3pPr>
            <a:lvl4pPr marL="2438430" indent="0">
              <a:buNone/>
              <a:defRPr sz="2489">
                <a:solidFill>
                  <a:schemeClr val="tx1">
                    <a:tint val="75000"/>
                  </a:schemeClr>
                </a:solidFill>
              </a:defRPr>
            </a:lvl4pPr>
            <a:lvl5pPr marL="3251241" indent="0">
              <a:buNone/>
              <a:defRPr sz="2489">
                <a:solidFill>
                  <a:schemeClr val="tx1">
                    <a:tint val="75000"/>
                  </a:schemeClr>
                </a:solidFill>
              </a:defRPr>
            </a:lvl5pPr>
            <a:lvl6pPr marL="4064051" indent="0">
              <a:buNone/>
              <a:defRPr sz="2489">
                <a:solidFill>
                  <a:schemeClr val="tx1">
                    <a:tint val="75000"/>
                  </a:schemeClr>
                </a:solidFill>
              </a:defRPr>
            </a:lvl6pPr>
            <a:lvl7pPr marL="4876861" indent="0">
              <a:buNone/>
              <a:defRPr sz="2489">
                <a:solidFill>
                  <a:schemeClr val="tx1">
                    <a:tint val="75000"/>
                  </a:schemeClr>
                </a:solidFill>
              </a:defRPr>
            </a:lvl7pPr>
            <a:lvl8pPr marL="5689671" indent="0">
              <a:buNone/>
              <a:defRPr sz="2489">
                <a:solidFill>
                  <a:schemeClr val="tx1">
                    <a:tint val="75000"/>
                  </a:schemeClr>
                </a:solidFill>
              </a:defRPr>
            </a:lvl8pPr>
            <a:lvl9pPr marL="6502481" indent="0">
              <a:buNone/>
              <a:defRPr sz="2489">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763784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654969" y="3090863"/>
            <a:ext cx="6594509" cy="6293645"/>
          </a:xfrm>
        </p:spPr>
        <p:txBody>
          <a:bodyPr>
            <a:normAutofit/>
          </a:bodyPr>
          <a:lstStyle>
            <a:lvl1pPr>
              <a:defRPr sz="3200"/>
            </a:lvl1pPr>
            <a:lvl2pPr>
              <a:defRPr sz="2844"/>
            </a:lvl2pPr>
            <a:lvl3pPr>
              <a:defRPr sz="2489"/>
            </a:lvl3pPr>
            <a:lvl4pPr>
              <a:defRPr sz="2133"/>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8481740" y="3084139"/>
            <a:ext cx="6594512" cy="6300368"/>
          </a:xfrm>
        </p:spPr>
        <p:txBody>
          <a:bodyPr>
            <a:normAutofit/>
          </a:bodyPr>
          <a:lstStyle>
            <a:lvl1pPr>
              <a:defRPr sz="3200"/>
            </a:lvl1pPr>
            <a:lvl2pPr>
              <a:defRPr sz="2844"/>
            </a:lvl2pPr>
            <a:lvl3pPr>
              <a:defRPr sz="2489"/>
            </a:lvl3pPr>
            <a:lvl4pPr>
              <a:defRPr sz="2133"/>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796027F-7875-4030-9381-8BD8C4F21935}" type="datetimeFigureOut">
              <a:rPr lang="en-US" dirty="0"/>
              <a:t>2/23/2024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528028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654970" y="2857500"/>
            <a:ext cx="6594507" cy="864393"/>
          </a:xfrm>
        </p:spPr>
        <p:txBody>
          <a:bodyPr anchor="b">
            <a:noAutofit/>
          </a:bodyPr>
          <a:lstStyle>
            <a:lvl1pPr marL="0" indent="0">
              <a:buNone/>
              <a:defRPr sz="4267" b="0">
                <a:solidFill>
                  <a:schemeClr val="accent1">
                    <a:lumMod val="60000"/>
                    <a:lumOff val="40000"/>
                  </a:schemeClr>
                </a:solidFill>
              </a:defRPr>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dirty="0"/>
              <a:t>Click to edit Master text styles</a:t>
            </a:r>
          </a:p>
        </p:txBody>
      </p:sp>
      <p:sp>
        <p:nvSpPr>
          <p:cNvPr id="4" name="Content Placeholder 3"/>
          <p:cNvSpPr>
            <a:spLocks noGrp="1"/>
          </p:cNvSpPr>
          <p:nvPr>
            <p:ph sz="half" idx="2"/>
          </p:nvPr>
        </p:nvSpPr>
        <p:spPr>
          <a:xfrm>
            <a:off x="1654969" y="3771900"/>
            <a:ext cx="6594509" cy="5612607"/>
          </a:xfrm>
        </p:spPr>
        <p:txBody>
          <a:bodyPr>
            <a:normAutofit/>
          </a:bodyPr>
          <a:lstStyle>
            <a:lvl1pPr>
              <a:defRPr sz="3200"/>
            </a:lvl1pPr>
            <a:lvl2pPr>
              <a:defRPr sz="2844"/>
            </a:lvl2pPr>
            <a:lvl3pPr>
              <a:defRPr sz="2489"/>
            </a:lvl3pPr>
            <a:lvl4pPr>
              <a:defRPr sz="2133"/>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8481743" y="2857500"/>
            <a:ext cx="6594509" cy="864393"/>
          </a:xfrm>
        </p:spPr>
        <p:txBody>
          <a:bodyPr anchor="b">
            <a:noAutofit/>
          </a:bodyPr>
          <a:lstStyle>
            <a:lvl1pPr marL="0" indent="0">
              <a:buNone/>
              <a:defRPr sz="4267" b="0">
                <a:solidFill>
                  <a:schemeClr val="accent1">
                    <a:lumMod val="60000"/>
                    <a:lumOff val="40000"/>
                  </a:schemeClr>
                </a:solidFill>
              </a:defRPr>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dirty="0"/>
              <a:t>Click to edit Master text styles</a:t>
            </a:r>
          </a:p>
        </p:txBody>
      </p:sp>
      <p:sp>
        <p:nvSpPr>
          <p:cNvPr id="6" name="Content Placeholder 5"/>
          <p:cNvSpPr>
            <a:spLocks noGrp="1"/>
          </p:cNvSpPr>
          <p:nvPr>
            <p:ph sz="quarter" idx="4"/>
          </p:nvPr>
        </p:nvSpPr>
        <p:spPr>
          <a:xfrm>
            <a:off x="8481743" y="3771900"/>
            <a:ext cx="6594509" cy="5612607"/>
          </a:xfrm>
        </p:spPr>
        <p:txBody>
          <a:bodyPr>
            <a:normAutofit/>
          </a:bodyPr>
          <a:lstStyle>
            <a:lvl1pPr>
              <a:defRPr sz="3200"/>
            </a:lvl1pPr>
            <a:lvl2pPr>
              <a:defRPr sz="2844"/>
            </a:lvl2pPr>
            <a:lvl3pPr>
              <a:defRPr sz="2489"/>
            </a:lvl3pPr>
            <a:lvl4pPr>
              <a:defRPr sz="2133"/>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796027F-7875-4030-9381-8BD8C4F21935}" type="datetimeFigureOut">
              <a:rPr lang="en-US" dirty="0"/>
              <a:t>2/23/2024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570885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2/23/2024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992024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2/23/2024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313946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2432" y="2171700"/>
            <a:ext cx="5101595" cy="2171700"/>
          </a:xfrm>
        </p:spPr>
        <p:txBody>
          <a:bodyPr anchor="b"/>
          <a:lstStyle>
            <a:lvl1pPr algn="l">
              <a:defRPr sz="4267" b="0"/>
            </a:lvl1pPr>
          </a:lstStyle>
          <a:p>
            <a:r>
              <a:rPr lang="en-US" dirty="0"/>
              <a:t>Click to edit Master title style</a:t>
            </a:r>
          </a:p>
        </p:txBody>
      </p:sp>
      <p:sp>
        <p:nvSpPr>
          <p:cNvPr id="3" name="Content Placeholder 2"/>
          <p:cNvSpPr>
            <a:spLocks noGrp="1"/>
          </p:cNvSpPr>
          <p:nvPr>
            <p:ph idx="1"/>
          </p:nvPr>
        </p:nvSpPr>
        <p:spPr>
          <a:xfrm>
            <a:off x="7176925" y="2171700"/>
            <a:ext cx="7793996" cy="6858000"/>
          </a:xfrm>
        </p:spPr>
        <p:txBody>
          <a:bodyPr anchor="ctr">
            <a:normAutofit/>
          </a:bodyPr>
          <a:lstStyle>
            <a:lvl1pPr>
              <a:defRPr sz="3556"/>
            </a:lvl1pPr>
            <a:lvl2pPr>
              <a:defRPr sz="3200"/>
            </a:lvl2pPr>
            <a:lvl3pPr>
              <a:defRPr sz="2844"/>
            </a:lvl3pPr>
            <a:lvl4pPr>
              <a:defRPr sz="2489"/>
            </a:lvl4pPr>
            <a:lvl5pPr>
              <a:defRPr sz="2489"/>
            </a:lvl5pPr>
            <a:lvl6pPr>
              <a:defRPr sz="2489"/>
            </a:lvl6pPr>
            <a:lvl7pPr>
              <a:defRPr sz="2489"/>
            </a:lvl7pPr>
            <a:lvl8pPr>
              <a:defRPr sz="2489"/>
            </a:lvl8pPr>
            <a:lvl9pPr>
              <a:defRPr sz="248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732433" y="4693921"/>
            <a:ext cx="5101593" cy="4343399"/>
          </a:xfrm>
        </p:spPr>
        <p:txBody>
          <a:bodyPr/>
          <a:lstStyle>
            <a:lvl1pPr marL="0" indent="0">
              <a:buNone/>
              <a:defRPr sz="2489"/>
            </a:lvl1pPr>
            <a:lvl2pPr marL="812810" indent="0">
              <a:buNone/>
              <a:defRPr sz="2133"/>
            </a:lvl2pPr>
            <a:lvl3pPr marL="1625620" indent="0">
              <a:buNone/>
              <a:defRPr sz="1778"/>
            </a:lvl3pPr>
            <a:lvl4pPr marL="2438430" indent="0">
              <a:buNone/>
              <a:defRPr sz="1600"/>
            </a:lvl4pPr>
            <a:lvl5pPr marL="3251241" indent="0">
              <a:buNone/>
              <a:defRPr sz="1600"/>
            </a:lvl5pPr>
            <a:lvl6pPr marL="4064051" indent="0">
              <a:buNone/>
              <a:defRPr sz="1600"/>
            </a:lvl6pPr>
            <a:lvl7pPr marL="4876861" indent="0">
              <a:buNone/>
              <a:defRPr sz="1600"/>
            </a:lvl7pPr>
            <a:lvl8pPr marL="5689671" indent="0">
              <a:buNone/>
              <a:defRPr sz="1600"/>
            </a:lvl8pPr>
            <a:lvl9pPr marL="6502481" indent="0">
              <a:buNone/>
              <a:defRPr sz="1600"/>
            </a:lvl9pPr>
          </a:lstStyle>
          <a:p>
            <a:pPr lvl="0"/>
            <a:r>
              <a:rPr lang="en-US" dirty="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2/23/2024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7685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0861" y="2781288"/>
            <a:ext cx="7639359" cy="2362212"/>
          </a:xfrm>
        </p:spPr>
        <p:txBody>
          <a:bodyPr anchor="b">
            <a:normAutofit/>
          </a:bodyPr>
          <a:lstStyle>
            <a:lvl1pPr algn="l">
              <a:defRPr sz="6400" b="0"/>
            </a:lvl1pPr>
          </a:lstStyle>
          <a:p>
            <a:r>
              <a:rPr lang="en-US" dirty="0"/>
              <a:t>Click to edit Master title style</a:t>
            </a:r>
          </a:p>
        </p:txBody>
      </p:sp>
      <p:sp>
        <p:nvSpPr>
          <p:cNvPr id="3" name="Picture Placeholder 2"/>
          <p:cNvSpPr>
            <a:spLocks noGrp="1" noChangeAspect="1"/>
          </p:cNvSpPr>
          <p:nvPr>
            <p:ph type="pic" idx="1"/>
          </p:nvPr>
        </p:nvSpPr>
        <p:spPr>
          <a:xfrm>
            <a:off x="10424319" y="1714500"/>
            <a:ext cx="4800600" cy="6858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844"/>
            </a:lvl1pPr>
            <a:lvl2pPr marL="812810" indent="0">
              <a:buNone/>
              <a:defRPr sz="2844"/>
            </a:lvl2pPr>
            <a:lvl3pPr marL="1625620" indent="0">
              <a:buNone/>
              <a:defRPr sz="2844"/>
            </a:lvl3pPr>
            <a:lvl4pPr marL="2438430" indent="0">
              <a:buNone/>
              <a:defRPr sz="2844"/>
            </a:lvl4pPr>
            <a:lvl5pPr marL="3251241" indent="0">
              <a:buNone/>
              <a:defRPr sz="2844"/>
            </a:lvl5pPr>
            <a:lvl6pPr marL="4064051" indent="0">
              <a:buNone/>
              <a:defRPr sz="2844"/>
            </a:lvl6pPr>
            <a:lvl7pPr marL="4876861" indent="0">
              <a:buNone/>
              <a:defRPr sz="2844"/>
            </a:lvl7pPr>
            <a:lvl8pPr marL="5689671" indent="0">
              <a:buNone/>
              <a:defRPr sz="2844"/>
            </a:lvl8pPr>
            <a:lvl9pPr marL="6502481" indent="0">
              <a:buNone/>
              <a:defRPr sz="2844"/>
            </a:lvl9pPr>
          </a:lstStyle>
          <a:p>
            <a:endParaRPr lang="en-US" dirty="0"/>
          </a:p>
        </p:txBody>
      </p:sp>
      <p:sp>
        <p:nvSpPr>
          <p:cNvPr id="4" name="Text Placeholder 3"/>
          <p:cNvSpPr>
            <a:spLocks noGrp="1"/>
          </p:cNvSpPr>
          <p:nvPr>
            <p:ph type="body" sz="half" idx="2"/>
          </p:nvPr>
        </p:nvSpPr>
        <p:spPr>
          <a:xfrm>
            <a:off x="1732432" y="5486400"/>
            <a:ext cx="7627469" cy="2057400"/>
          </a:xfrm>
        </p:spPr>
        <p:txBody>
          <a:bodyPr>
            <a:normAutofit/>
          </a:bodyPr>
          <a:lstStyle>
            <a:lvl1pPr marL="0" indent="0">
              <a:buNone/>
              <a:defRPr sz="2489"/>
            </a:lvl1pPr>
            <a:lvl2pPr marL="812810" indent="0">
              <a:buNone/>
              <a:defRPr sz="2133"/>
            </a:lvl2pPr>
            <a:lvl3pPr marL="1625620" indent="0">
              <a:buNone/>
              <a:defRPr sz="1778"/>
            </a:lvl3pPr>
            <a:lvl4pPr marL="2438430" indent="0">
              <a:buNone/>
              <a:defRPr sz="1600"/>
            </a:lvl4pPr>
            <a:lvl5pPr marL="3251241" indent="0">
              <a:buNone/>
              <a:defRPr sz="1600"/>
            </a:lvl5pPr>
            <a:lvl6pPr marL="4064051" indent="0">
              <a:buNone/>
              <a:defRPr sz="1600"/>
            </a:lvl6pPr>
            <a:lvl7pPr marL="4876861" indent="0">
              <a:buNone/>
              <a:defRPr sz="1600"/>
            </a:lvl7pPr>
            <a:lvl8pPr marL="5689671" indent="0">
              <a:buNone/>
              <a:defRPr sz="1600"/>
            </a:lvl8pPr>
            <a:lvl9pPr marL="6502481" indent="0">
              <a:buNone/>
              <a:defRPr sz="16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527522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1" y="4004528"/>
            <a:ext cx="6053504" cy="6282473"/>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4338521"/>
            <a:ext cx="2283618" cy="3548180"/>
          </a:xfrm>
          <a:prstGeom prst="rect">
            <a:avLst/>
          </a:prstGeom>
        </p:spPr>
      </p:pic>
      <p:sp>
        <p:nvSpPr>
          <p:cNvPr id="16" name="Oval 15"/>
          <p:cNvSpPr/>
          <p:nvPr/>
        </p:nvSpPr>
        <p:spPr>
          <a:xfrm>
            <a:off x="12913518" y="2514600"/>
            <a:ext cx="4229100" cy="42291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11999119" y="1"/>
            <a:ext cx="2405081" cy="1712111"/>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12913518" y="9144000"/>
            <a:ext cx="1490601" cy="1143000"/>
          </a:xfrm>
          <a:prstGeom prst="rect">
            <a:avLst/>
          </a:prstGeom>
        </p:spPr>
      </p:pic>
      <p:sp>
        <p:nvSpPr>
          <p:cNvPr id="14" name="Rectangle 13"/>
          <p:cNvSpPr/>
          <p:nvPr/>
        </p:nvSpPr>
        <p:spPr>
          <a:xfrm>
            <a:off x="15656718" y="0"/>
            <a:ext cx="1028700" cy="1714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969167" y="679077"/>
            <a:ext cx="14107085" cy="2100795"/>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654969" y="3079378"/>
            <a:ext cx="13419812" cy="62932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5233459" y="2686052"/>
            <a:ext cx="1485899" cy="457199"/>
          </a:xfrm>
          <a:prstGeom prst="rect">
            <a:avLst/>
          </a:prstGeom>
        </p:spPr>
        <p:txBody>
          <a:bodyPr vert="horz" lIns="91440" tIns="45720" rIns="91440" bIns="45720" rtlCol="0" anchor="t"/>
          <a:lstStyle>
            <a:lvl1pPr algn="l">
              <a:defRPr sz="1956" b="0" i="0">
                <a:solidFill>
                  <a:schemeClr val="tx1">
                    <a:tint val="75000"/>
                    <a:alpha val="60000"/>
                  </a:schemeClr>
                </a:solidFill>
              </a:defRPr>
            </a:lvl1pPr>
          </a:lstStyle>
          <a:p>
            <a:fld id="{4AAD347D-5ACD-4C99-B74B-A9C85AD731AF}" type="datetimeFigureOut">
              <a:rPr lang="en-US" dirty="0"/>
              <a:t>2/23/2024</a:t>
            </a:fld>
            <a:endParaRPr lang="en-US" dirty="0"/>
          </a:p>
        </p:txBody>
      </p:sp>
      <p:sp>
        <p:nvSpPr>
          <p:cNvPr id="5" name="Footer Placeholder 4"/>
          <p:cNvSpPr>
            <a:spLocks noGrp="1"/>
          </p:cNvSpPr>
          <p:nvPr>
            <p:ph type="ftr" sz="quarter" idx="3"/>
          </p:nvPr>
        </p:nvSpPr>
        <p:spPr>
          <a:xfrm rot="5400000">
            <a:off x="13427360" y="4837946"/>
            <a:ext cx="5789693" cy="457202"/>
          </a:xfrm>
          <a:prstGeom prst="rect">
            <a:avLst/>
          </a:prstGeom>
        </p:spPr>
        <p:txBody>
          <a:bodyPr vert="horz" lIns="91440" tIns="45720" rIns="91440" bIns="45720" rtlCol="0" anchor="b"/>
          <a:lstStyle>
            <a:lvl1pPr algn="l">
              <a:defRPr sz="1956"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5528811" y="443594"/>
            <a:ext cx="1257299" cy="1151531"/>
          </a:xfrm>
          <a:prstGeom prst="rect">
            <a:avLst/>
          </a:prstGeom>
        </p:spPr>
        <p:txBody>
          <a:bodyPr vert="horz" lIns="91440" tIns="45720" rIns="91440" bIns="45720" rtlCol="0" anchor="b"/>
          <a:lstStyle>
            <a:lvl1pPr algn="ctr">
              <a:defRPr sz="4978"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3451315294"/>
      </p:ext>
    </p:extLst>
  </p:cSld>
  <p:clrMap bg1="dk1" tx1="lt1" bg2="dk2" tx2="lt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 id="2147483895" r:id="rId15"/>
    <p:sldLayoutId id="2147483896" r:id="rId16"/>
    <p:sldLayoutId id="2147483897"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2.png"/><Relationship Id="rId7" Type="http://schemas.openxmlformats.org/officeDocument/2006/relationships/diagramData" Target="../diagrams/data4.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png"/><Relationship Id="rId11" Type="http://schemas.microsoft.com/office/2007/relationships/diagramDrawing" Target="../diagrams/drawing4.xml"/><Relationship Id="rId5" Type="http://schemas.openxmlformats.org/officeDocument/2006/relationships/image" Target="../media/image4.png"/><Relationship Id="rId10" Type="http://schemas.openxmlformats.org/officeDocument/2006/relationships/diagramColors" Target="../diagrams/colors4.xml"/><Relationship Id="rId4" Type="http://schemas.openxmlformats.org/officeDocument/2006/relationships/image" Target="../media/image3.png"/><Relationship Id="rId9"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2.jpeg"/><Relationship Id="rId7" Type="http://schemas.openxmlformats.org/officeDocument/2006/relationships/diagramColors" Target="../diagrams/colors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2.jpeg"/><Relationship Id="rId7" Type="http://schemas.openxmlformats.org/officeDocument/2006/relationships/diagramColors" Target="../diagrams/colors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image" Target="../media/image2.png"/><Relationship Id="rId7" Type="http://schemas.openxmlformats.org/officeDocument/2006/relationships/diagramData" Target="../diagrams/data8.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5.png"/><Relationship Id="rId11" Type="http://schemas.microsoft.com/office/2007/relationships/diagramDrawing" Target="../diagrams/drawing8.xml"/><Relationship Id="rId5" Type="http://schemas.openxmlformats.org/officeDocument/2006/relationships/image" Target="../media/image4.png"/><Relationship Id="rId10" Type="http://schemas.openxmlformats.org/officeDocument/2006/relationships/diagramColors" Target="../diagrams/colors8.xml"/><Relationship Id="rId4" Type="http://schemas.openxmlformats.org/officeDocument/2006/relationships/image" Target="../media/image3.png"/><Relationship Id="rId9"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supremecourt.uk/cases/docs/uksc-2013-0022-judgment.pdf"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8.svg"/></Relationships>
</file>

<file path=ppt/slides/_rels/slide22.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2.jpeg"/><Relationship Id="rId7" Type="http://schemas.openxmlformats.org/officeDocument/2006/relationships/diagramColors" Target="../diagrams/colors9.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childrenssocialcare.independent-review.uk/"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hyperlink" Target="https://childrenssocialcare.independent-review.uk/" TargetMode="External"/><Relationship Id="rId3" Type="http://schemas.openxmlformats.org/officeDocument/2006/relationships/hyperlink" Target="https://explore-education-statistics.service.gov.uk/find-statistics/children-looked-after-in-england-including-adoptions/2021" TargetMode="External"/><Relationship Id="rId7" Type="http://schemas.openxmlformats.org/officeDocument/2006/relationships/hyperlink" Target="https://learning.nspcc.org.uk/research-resources/how-safe-are-our-children?_t_id=fQNyEPQR-FDN-Q1Av7oz8Q%3d%3d&amp;_t_uuid=WrtZEJK1QYyZfFyjxAzpAg&amp;_t_q=how+safe+are+our+children&amp;_t_tags=language%3aen%2csiteid%3a7f1b9313-bf5e-4415-abf6-aaf87298c667%2candquerymatch&amp;_t_hit.id=EPiServer_Find_Framework_BestBets_ExternalUrlBestBet/AXsGtIZob0WSl9aXyiUC&amp;_t_hit.pos=1" TargetMode="External"/><Relationship Id="rId2" Type="http://schemas.openxmlformats.org/officeDocument/2006/relationships/hyperlink" Target="https://www.legislation.gov.uk/ukpga/1989/41/contents" TargetMode="External"/><Relationship Id="rId1" Type="http://schemas.openxmlformats.org/officeDocument/2006/relationships/slideLayout" Target="../slideLayouts/slideLayout7.xml"/><Relationship Id="rId6" Type="http://schemas.openxmlformats.org/officeDocument/2006/relationships/hyperlink" Target="https://www.sheffield.ac.uk/polopoly_fs/1.812158!/file/Sheffield_Solutions_Clear_Blue_Water_Full_Report.pdf" TargetMode="External"/><Relationship Id="rId5" Type="http://schemas.openxmlformats.org/officeDocument/2006/relationships/hyperlink" Target="https://www.judiciary.uk/wp-content/uploads/2017/03/lecture-by-lj-mcfarlane-20160309.pdf" TargetMode="External"/><Relationship Id="rId4" Type="http://schemas.openxmlformats.org/officeDocument/2006/relationships/hyperlink" Target="https://frg.org.uk/product/the-care-crisis-review-options-for-chang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4.jpe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2.png"/><Relationship Id="rId7" Type="http://schemas.openxmlformats.org/officeDocument/2006/relationships/diagramData" Target="../diagrams/data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png"/><Relationship Id="rId11" Type="http://schemas.microsoft.com/office/2007/relationships/diagramDrawing" Target="../diagrams/drawing3.xml"/><Relationship Id="rId5" Type="http://schemas.openxmlformats.org/officeDocument/2006/relationships/image" Target="../media/image4.png"/><Relationship Id="rId10" Type="http://schemas.openxmlformats.org/officeDocument/2006/relationships/diagramColors" Target="../diagrams/colors3.xml"/><Relationship Id="rId4" Type="http://schemas.openxmlformats.org/officeDocument/2006/relationships/image" Target="../media/image3.png"/><Relationship Id="rId9"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5D2D844C-AB64-4A03-80BE-33212E61DD07}"/>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4004527"/>
            <a:ext cx="6055518" cy="6282473"/>
          </a:xfrm>
          <a:prstGeom prst="rect">
            <a:avLst/>
          </a:prstGeom>
        </p:spPr>
      </p:pic>
      <p:pic>
        <p:nvPicPr>
          <p:cNvPr id="30" name="Picture 29">
            <a:extLst>
              <a:ext uri="{FF2B5EF4-FFF2-40B4-BE49-F238E27FC236}">
                <a16:creationId xmlns:a16="http://schemas.microsoft.com/office/drawing/2014/main" id="{CAAD0E9B-89C2-4268-98B4-BA7BFFF2C70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4338520"/>
            <a:ext cx="2283618" cy="3548180"/>
          </a:xfrm>
          <a:prstGeom prst="rect">
            <a:avLst/>
          </a:prstGeom>
        </p:spPr>
      </p:pic>
      <p:sp>
        <p:nvSpPr>
          <p:cNvPr id="31" name="Oval 30">
            <a:extLst>
              <a:ext uri="{FF2B5EF4-FFF2-40B4-BE49-F238E27FC236}">
                <a16:creationId xmlns:a16="http://schemas.microsoft.com/office/drawing/2014/main" id="{1653AB08-C531-42A8-AA8D-C2ABAE87CC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13518" y="2514600"/>
            <a:ext cx="4229100" cy="42291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2" name="Picture 31">
            <a:extLst>
              <a:ext uri="{FF2B5EF4-FFF2-40B4-BE49-F238E27FC236}">
                <a16:creationId xmlns:a16="http://schemas.microsoft.com/office/drawing/2014/main" id="{72E47EEC-33C8-4EC3-8BFC-BB02B4171FDA}"/>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11999118" y="0"/>
            <a:ext cx="2405080" cy="1712110"/>
          </a:xfrm>
          <a:prstGeom prst="rect">
            <a:avLst/>
          </a:prstGeom>
        </p:spPr>
      </p:pic>
      <p:pic>
        <p:nvPicPr>
          <p:cNvPr id="33" name="Picture 32">
            <a:extLst>
              <a:ext uri="{FF2B5EF4-FFF2-40B4-BE49-F238E27FC236}">
                <a16:creationId xmlns:a16="http://schemas.microsoft.com/office/drawing/2014/main" id="{A8BC9CC6-50D5-4C61-9EDE-315A1B5F14E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12913518" y="9144000"/>
            <a:ext cx="1490601" cy="1143000"/>
          </a:xfrm>
          <a:prstGeom prst="rect">
            <a:avLst/>
          </a:prstGeom>
        </p:spPr>
      </p:pic>
      <p:sp>
        <p:nvSpPr>
          <p:cNvPr id="34" name="Rectangle 33">
            <a:extLst>
              <a:ext uri="{FF2B5EF4-FFF2-40B4-BE49-F238E27FC236}">
                <a16:creationId xmlns:a16="http://schemas.microsoft.com/office/drawing/2014/main" id="{CED2641B-4430-4CF4-89AB-3FADDD630F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56718" y="0"/>
            <a:ext cx="1028700" cy="1714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35" name="Rectangle 34">
            <a:extLst>
              <a:ext uri="{FF2B5EF4-FFF2-40B4-BE49-F238E27FC236}">
                <a16:creationId xmlns:a16="http://schemas.microsoft.com/office/drawing/2014/main" id="{59EC6FFF-3949-4638-A265-B1515909B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4"/>
          <p:cNvSpPr txBox="1"/>
          <p:nvPr/>
        </p:nvSpPr>
        <p:spPr>
          <a:xfrm>
            <a:off x="1483041" y="1595124"/>
            <a:ext cx="9051609" cy="7217595"/>
          </a:xfrm>
          <a:prstGeom prst="rect">
            <a:avLst/>
          </a:prstGeom>
        </p:spPr>
        <p:txBody>
          <a:bodyPr vert="horz" lIns="91440" tIns="45720" rIns="91440" bIns="45720" rtlCol="0" anchor="ctr">
            <a:normAutofit/>
          </a:bodyPr>
          <a:lstStyle/>
          <a:p>
            <a:pPr algn="r">
              <a:lnSpc>
                <a:spcPct val="90000"/>
              </a:lnSpc>
              <a:spcBef>
                <a:spcPct val="0"/>
              </a:spcBef>
              <a:spcAft>
                <a:spcPts val="600"/>
              </a:spcAft>
            </a:pPr>
            <a:r>
              <a:rPr lang="en-US" sz="6900" spc="-120">
                <a:solidFill>
                  <a:schemeClr val="tx2"/>
                </a:solidFill>
                <a:latin typeface="+mj-lt"/>
                <a:ea typeface="+mj-ea"/>
                <a:cs typeface="+mj-cs"/>
              </a:rPr>
              <a:t>Thresholds, Duties </a:t>
            </a:r>
          </a:p>
          <a:p>
            <a:pPr algn="r">
              <a:lnSpc>
                <a:spcPct val="90000"/>
              </a:lnSpc>
              <a:spcBef>
                <a:spcPct val="0"/>
              </a:spcBef>
              <a:spcAft>
                <a:spcPts val="600"/>
              </a:spcAft>
            </a:pPr>
            <a:r>
              <a:rPr lang="en-US" sz="6900" spc="-120">
                <a:solidFill>
                  <a:schemeClr val="tx2"/>
                </a:solidFill>
                <a:latin typeface="+mj-lt"/>
                <a:ea typeface="+mj-ea"/>
                <a:cs typeface="+mj-cs"/>
              </a:rPr>
              <a:t>and Family Rights</a:t>
            </a:r>
          </a:p>
          <a:p>
            <a:pPr algn="r">
              <a:lnSpc>
                <a:spcPct val="90000"/>
              </a:lnSpc>
              <a:spcBef>
                <a:spcPct val="0"/>
              </a:spcBef>
              <a:spcAft>
                <a:spcPts val="600"/>
              </a:spcAft>
            </a:pPr>
            <a:endParaRPr lang="en-US" sz="6900" spc="-120">
              <a:solidFill>
                <a:schemeClr val="tx2"/>
              </a:solidFill>
              <a:latin typeface="+mj-lt"/>
              <a:ea typeface="+mj-ea"/>
              <a:cs typeface="+mj-cs"/>
            </a:endParaRPr>
          </a:p>
          <a:p>
            <a:pPr algn="r">
              <a:lnSpc>
                <a:spcPct val="90000"/>
              </a:lnSpc>
              <a:spcBef>
                <a:spcPct val="0"/>
              </a:spcBef>
              <a:spcAft>
                <a:spcPts val="600"/>
              </a:spcAft>
            </a:pPr>
            <a:endParaRPr lang="en-US" sz="6900" spc="-120">
              <a:solidFill>
                <a:schemeClr val="tx2"/>
              </a:solidFill>
              <a:latin typeface="+mj-lt"/>
              <a:ea typeface="+mj-ea"/>
              <a:cs typeface="+mj-cs"/>
            </a:endParaRPr>
          </a:p>
          <a:p>
            <a:pPr algn="r">
              <a:lnSpc>
                <a:spcPct val="90000"/>
              </a:lnSpc>
              <a:spcBef>
                <a:spcPct val="0"/>
              </a:spcBef>
              <a:spcAft>
                <a:spcPts val="600"/>
              </a:spcAft>
            </a:pPr>
            <a:r>
              <a:rPr lang="en-US" sz="6900" spc="-120">
                <a:solidFill>
                  <a:schemeClr val="tx2"/>
                </a:solidFill>
                <a:latin typeface="+mj-lt"/>
                <a:ea typeface="+mj-ea"/>
                <a:cs typeface="+mj-cs"/>
              </a:rPr>
              <a:t>Getting Back to the Children Act 1989</a:t>
            </a:r>
          </a:p>
        </p:txBody>
      </p:sp>
      <p:sp>
        <p:nvSpPr>
          <p:cNvPr id="36" name="Rectangle 35">
            <a:extLst>
              <a:ext uri="{FF2B5EF4-FFF2-40B4-BE49-F238E27FC236}">
                <a16:creationId xmlns:a16="http://schemas.microsoft.com/office/drawing/2014/main" id="{8C05BC5F-3118-49D0-B18C-5D9CC922C2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1099" y="0"/>
            <a:ext cx="4823460" cy="10287000"/>
          </a:xfrm>
          <a:prstGeom prst="rect">
            <a:avLst/>
          </a:prstGeom>
          <a:solidFill>
            <a:schemeClr val="bg2">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A4B1E59-3C8A-453C-B841-6AB3B0CF70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130016" y="0"/>
            <a:ext cx="2157984" cy="10287000"/>
          </a:xfrm>
          <a:prstGeom prst="rect">
            <a:avLst/>
          </a:prstGeom>
          <a:solidFill>
            <a:schemeClr val="bg2">
              <a:lumMod val="50000"/>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AutoShape 2"/>
          <p:cNvSpPr/>
          <p:nvPr/>
        </p:nvSpPr>
        <p:spPr>
          <a:xfrm>
            <a:off x="1981200" y="5093828"/>
            <a:ext cx="9008404" cy="24348"/>
          </a:xfrm>
          <a:prstGeom prst="rect">
            <a:avLst/>
          </a:prstGeom>
          <a:solidFill>
            <a:srgbClr val="F5F5EF"/>
          </a:solidFill>
        </p:spPr>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1115DF5-AFBD-4F66-AE21-09484AD45C9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44"/>
          <a:stretch/>
        </p:blipFill>
        <p:spPr>
          <a:xfrm>
            <a:off x="0" y="4004527"/>
            <a:ext cx="6053503" cy="6282473"/>
          </a:xfrm>
          <a:prstGeom prst="rect">
            <a:avLst/>
          </a:prstGeom>
        </p:spPr>
      </p:pic>
      <p:pic>
        <p:nvPicPr>
          <p:cNvPr id="12" name="Picture 11">
            <a:extLst>
              <a:ext uri="{FF2B5EF4-FFF2-40B4-BE49-F238E27FC236}">
                <a16:creationId xmlns:a16="http://schemas.microsoft.com/office/drawing/2014/main" id="{33D1B7F8-74CC-4614-855A-84CC82628BE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4338520"/>
            <a:ext cx="2283618" cy="3548180"/>
          </a:xfrm>
          <a:prstGeom prst="rect">
            <a:avLst/>
          </a:prstGeom>
        </p:spPr>
      </p:pic>
      <p:sp>
        <p:nvSpPr>
          <p:cNvPr id="14" name="Oval 13">
            <a:extLst>
              <a:ext uri="{FF2B5EF4-FFF2-40B4-BE49-F238E27FC236}">
                <a16:creationId xmlns:a16="http://schemas.microsoft.com/office/drawing/2014/main" id="{16BEC653-A047-40E7-A65C-5C7D3EDECCA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13518" y="2514600"/>
            <a:ext cx="4229100" cy="42291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1CA27089-EF20-428F-BEFB-D680CC61A243}"/>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11999118" y="0"/>
            <a:ext cx="2405080" cy="1712110"/>
          </a:xfrm>
          <a:prstGeom prst="rect">
            <a:avLst/>
          </a:prstGeom>
        </p:spPr>
      </p:pic>
      <p:pic>
        <p:nvPicPr>
          <p:cNvPr id="18" name="Picture 17">
            <a:extLst>
              <a:ext uri="{FF2B5EF4-FFF2-40B4-BE49-F238E27FC236}">
                <a16:creationId xmlns:a16="http://schemas.microsoft.com/office/drawing/2014/main" id="{1BFA68AB-4F1A-4721-A4D2-0C578829A08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12913518" y="9144000"/>
            <a:ext cx="1490601" cy="1143000"/>
          </a:xfrm>
          <a:prstGeom prst="rect">
            <a:avLst/>
          </a:prstGeom>
        </p:spPr>
      </p:pic>
      <p:sp>
        <p:nvSpPr>
          <p:cNvPr id="20" name="Rectangle 19">
            <a:extLst>
              <a:ext uri="{FF2B5EF4-FFF2-40B4-BE49-F238E27FC236}">
                <a16:creationId xmlns:a16="http://schemas.microsoft.com/office/drawing/2014/main" id="{D43CBC87-A39A-44E4-9EE2-21CCD5CEDC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56718" y="0"/>
            <a:ext cx="1028700" cy="1714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81E3F4E1-B084-4FFF-9627-13782BE0BE4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8288000" cy="10287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extBox 3"/>
          <p:cNvSpPr txBox="1"/>
          <p:nvPr/>
        </p:nvSpPr>
        <p:spPr>
          <a:xfrm>
            <a:off x="965782" y="2171700"/>
            <a:ext cx="4662939" cy="6858000"/>
          </a:xfrm>
          <a:prstGeom prst="rect">
            <a:avLst/>
          </a:prstGeom>
        </p:spPr>
        <p:txBody>
          <a:bodyPr vert="horz" lIns="91440" tIns="45720" rIns="91440" bIns="45720" rtlCol="0" anchor="ctr">
            <a:normAutofit/>
          </a:bodyPr>
          <a:lstStyle/>
          <a:p>
            <a:pPr>
              <a:spcBef>
                <a:spcPct val="0"/>
              </a:spcBef>
              <a:spcAft>
                <a:spcPts val="600"/>
              </a:spcAft>
            </a:pPr>
            <a:r>
              <a:rPr lang="en-US" sz="4800">
                <a:solidFill>
                  <a:srgbClr val="EBEBEB"/>
                </a:solidFill>
                <a:latin typeface="+mj-lt"/>
                <a:ea typeface="+mj-ea"/>
                <a:cs typeface="+mj-cs"/>
              </a:rPr>
              <a:t>Reflection </a:t>
            </a:r>
          </a:p>
        </p:txBody>
      </p:sp>
      <p:sp>
        <p:nvSpPr>
          <p:cNvPr id="24" name="Freeform: Shape 23">
            <a:extLst>
              <a:ext uri="{FF2B5EF4-FFF2-40B4-BE49-F238E27FC236}">
                <a16:creationId xmlns:a16="http://schemas.microsoft.com/office/drawing/2014/main" id="{1F8051AB-C2F8-461F-812A-3E58862141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1965" y="0"/>
            <a:ext cx="12046035" cy="10287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11">
            <a:extLst>
              <a:ext uri="{FF2B5EF4-FFF2-40B4-BE49-F238E27FC236}">
                <a16:creationId xmlns:a16="http://schemas.microsoft.com/office/drawing/2014/main" id="{481E0C28-CB2F-425F-98C5-AF23B9B704D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2165" y="-1"/>
            <a:ext cx="839208" cy="556446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28" name="Rectangle 27">
            <a:extLst>
              <a:ext uri="{FF2B5EF4-FFF2-40B4-BE49-F238E27FC236}">
                <a16:creationId xmlns:a16="http://schemas.microsoft.com/office/drawing/2014/main" id="{2DB2879C-F0B1-4195-A323-E97B6065A78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56718" y="0"/>
            <a:ext cx="1028700" cy="1714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6" name="TextBox 4">
            <a:extLst>
              <a:ext uri="{FF2B5EF4-FFF2-40B4-BE49-F238E27FC236}">
                <a16:creationId xmlns:a16="http://schemas.microsoft.com/office/drawing/2014/main" id="{FDD07637-C100-9536-8D48-CE00FD4AE196}"/>
              </a:ext>
            </a:extLst>
          </p:cNvPr>
          <p:cNvGraphicFramePr/>
          <p:nvPr>
            <p:extLst>
              <p:ext uri="{D42A27DB-BD31-4B8C-83A1-F6EECF244321}">
                <p14:modId xmlns:p14="http://schemas.microsoft.com/office/powerpoint/2010/main" val="2737410441"/>
              </p:ext>
            </p:extLst>
          </p:nvPr>
        </p:nvGraphicFramePr>
        <p:xfrm>
          <a:off x="6886575" y="1236519"/>
          <a:ext cx="11157238" cy="87907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1115DF5-AFBD-4F66-AE21-09484AD45C9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44"/>
          <a:stretch/>
        </p:blipFill>
        <p:spPr>
          <a:xfrm>
            <a:off x="0" y="4004527"/>
            <a:ext cx="6053503" cy="6282473"/>
          </a:xfrm>
          <a:prstGeom prst="rect">
            <a:avLst/>
          </a:prstGeom>
        </p:spPr>
      </p:pic>
      <p:pic>
        <p:nvPicPr>
          <p:cNvPr id="16" name="Picture 15">
            <a:extLst>
              <a:ext uri="{FF2B5EF4-FFF2-40B4-BE49-F238E27FC236}">
                <a16:creationId xmlns:a16="http://schemas.microsoft.com/office/drawing/2014/main" id="{33D1B7F8-74CC-4614-855A-84CC82628BE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4338520"/>
            <a:ext cx="2283618" cy="3548180"/>
          </a:xfrm>
          <a:prstGeom prst="rect">
            <a:avLst/>
          </a:prstGeom>
        </p:spPr>
      </p:pic>
      <p:sp>
        <p:nvSpPr>
          <p:cNvPr id="18" name="Oval 17">
            <a:extLst>
              <a:ext uri="{FF2B5EF4-FFF2-40B4-BE49-F238E27FC236}">
                <a16:creationId xmlns:a16="http://schemas.microsoft.com/office/drawing/2014/main" id="{16BEC653-A047-40E7-A65C-5C7D3EDECCA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13518" y="2514600"/>
            <a:ext cx="4229100" cy="42291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0" name="Picture 19">
            <a:extLst>
              <a:ext uri="{FF2B5EF4-FFF2-40B4-BE49-F238E27FC236}">
                <a16:creationId xmlns:a16="http://schemas.microsoft.com/office/drawing/2014/main" id="{1CA27089-EF20-428F-BEFB-D680CC61A243}"/>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11999118" y="0"/>
            <a:ext cx="2405080" cy="1712110"/>
          </a:xfrm>
          <a:prstGeom prst="rect">
            <a:avLst/>
          </a:prstGeom>
        </p:spPr>
      </p:pic>
      <p:pic>
        <p:nvPicPr>
          <p:cNvPr id="22" name="Picture 21">
            <a:extLst>
              <a:ext uri="{FF2B5EF4-FFF2-40B4-BE49-F238E27FC236}">
                <a16:creationId xmlns:a16="http://schemas.microsoft.com/office/drawing/2014/main" id="{1BFA68AB-4F1A-4721-A4D2-0C578829A08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12913518" y="9144000"/>
            <a:ext cx="1490601" cy="1143000"/>
          </a:xfrm>
          <a:prstGeom prst="rect">
            <a:avLst/>
          </a:prstGeom>
        </p:spPr>
      </p:pic>
      <p:sp>
        <p:nvSpPr>
          <p:cNvPr id="24" name="Rectangle 23">
            <a:extLst>
              <a:ext uri="{FF2B5EF4-FFF2-40B4-BE49-F238E27FC236}">
                <a16:creationId xmlns:a16="http://schemas.microsoft.com/office/drawing/2014/main" id="{D43CBC87-A39A-44E4-9EE2-21CCD5CEDC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56718" y="0"/>
            <a:ext cx="1028700" cy="1714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81E3F4E1-B084-4FFF-9627-13782BE0BE4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8288000" cy="10287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9" name="TextBox 9"/>
          <p:cNvSpPr txBox="1"/>
          <p:nvPr/>
        </p:nvSpPr>
        <p:spPr>
          <a:xfrm>
            <a:off x="965782" y="2171700"/>
            <a:ext cx="4662939" cy="6858000"/>
          </a:xfrm>
          <a:prstGeom prst="rect">
            <a:avLst/>
          </a:prstGeom>
        </p:spPr>
        <p:txBody>
          <a:bodyPr vert="horz" lIns="91440" tIns="45720" rIns="91440" bIns="45720" rtlCol="0" anchor="ctr">
            <a:normAutofit/>
          </a:bodyPr>
          <a:lstStyle/>
          <a:p>
            <a:pPr>
              <a:spcBef>
                <a:spcPct val="0"/>
              </a:spcBef>
              <a:spcAft>
                <a:spcPts val="600"/>
              </a:spcAft>
            </a:pPr>
            <a:endParaRPr lang="en-US" sz="4800" dirty="0">
              <a:solidFill>
                <a:srgbClr val="EBEBEB"/>
              </a:solidFill>
              <a:latin typeface="+mj-lt"/>
              <a:ea typeface="+mj-ea"/>
              <a:cs typeface="+mj-cs"/>
            </a:endParaRPr>
          </a:p>
        </p:txBody>
      </p:sp>
      <p:sp>
        <p:nvSpPr>
          <p:cNvPr id="28" name="Freeform: Shape 27">
            <a:extLst>
              <a:ext uri="{FF2B5EF4-FFF2-40B4-BE49-F238E27FC236}">
                <a16:creationId xmlns:a16="http://schemas.microsoft.com/office/drawing/2014/main" id="{1F8051AB-C2F8-461F-812A-3E58862141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1965" y="0"/>
            <a:ext cx="12046035" cy="10287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11">
            <a:extLst>
              <a:ext uri="{FF2B5EF4-FFF2-40B4-BE49-F238E27FC236}">
                <a16:creationId xmlns:a16="http://schemas.microsoft.com/office/drawing/2014/main" id="{481E0C28-CB2F-425F-98C5-AF23B9B704D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2165" y="-1"/>
            <a:ext cx="839208" cy="556446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32" name="Rectangle 31">
            <a:extLst>
              <a:ext uri="{FF2B5EF4-FFF2-40B4-BE49-F238E27FC236}">
                <a16:creationId xmlns:a16="http://schemas.microsoft.com/office/drawing/2014/main" id="{2DB2879C-F0B1-4195-A323-E97B6065A78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56718" y="0"/>
            <a:ext cx="1028700" cy="1714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2" name="Group 2"/>
          <p:cNvGrpSpPr/>
          <p:nvPr/>
        </p:nvGrpSpPr>
        <p:grpSpPr>
          <a:xfrm>
            <a:off x="7572375" y="3128931"/>
            <a:ext cx="9744075" cy="4943567"/>
            <a:chOff x="0" y="759372"/>
            <a:chExt cx="13489198" cy="6843590"/>
          </a:xfrm>
        </p:grpSpPr>
        <p:sp>
          <p:nvSpPr>
            <p:cNvPr id="3" name="AutoShape 3"/>
            <p:cNvSpPr/>
            <p:nvPr/>
          </p:nvSpPr>
          <p:spPr>
            <a:xfrm>
              <a:off x="0" y="4067746"/>
              <a:ext cx="13489198" cy="23023"/>
            </a:xfrm>
            <a:prstGeom prst="rect">
              <a:avLst/>
            </a:prstGeom>
            <a:solidFill>
              <a:srgbClr val="594C44"/>
            </a:solidFill>
          </p:spPr>
        </p:sp>
        <p:sp>
          <p:nvSpPr>
            <p:cNvPr id="4" name="AutoShape 4"/>
            <p:cNvSpPr/>
            <p:nvPr/>
          </p:nvSpPr>
          <p:spPr>
            <a:xfrm>
              <a:off x="0" y="7580184"/>
              <a:ext cx="13489198" cy="22778"/>
            </a:xfrm>
            <a:prstGeom prst="rect">
              <a:avLst/>
            </a:prstGeom>
            <a:solidFill>
              <a:srgbClr val="594C44"/>
            </a:solidFill>
          </p:spPr>
        </p:sp>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0" y="1708001"/>
              <a:ext cx="1230074" cy="1230074"/>
            </a:xfrm>
            <a:prstGeom prst="rect">
              <a:avLst/>
            </a:prstGeom>
          </p:spPr>
        </p:pic>
        <p:sp>
          <p:nvSpPr>
            <p:cNvPr id="6" name="TextBox 6"/>
            <p:cNvSpPr txBox="1"/>
            <p:nvPr/>
          </p:nvSpPr>
          <p:spPr>
            <a:xfrm>
              <a:off x="2333695" y="759372"/>
              <a:ext cx="11155502" cy="3534387"/>
            </a:xfrm>
            <a:prstGeom prst="rect">
              <a:avLst/>
            </a:prstGeom>
          </p:spPr>
          <p:txBody>
            <a:bodyPr lIns="0" tIns="0" rIns="0" bIns="0" rtlCol="0" anchor="t">
              <a:spAutoFit/>
            </a:bodyPr>
            <a:lstStyle/>
            <a:p>
              <a:pPr defTabSz="438912">
                <a:lnSpc>
                  <a:spcPts val="6714"/>
                </a:lnSpc>
                <a:spcAft>
                  <a:spcPts val="600"/>
                </a:spcAft>
              </a:pPr>
              <a:r>
                <a:rPr lang="en-US" sz="5165" kern="1200">
                  <a:solidFill>
                    <a:srgbClr val="979797"/>
                  </a:solidFill>
                  <a:latin typeface="+mj-lt"/>
                  <a:ea typeface="+mn-ea"/>
                  <a:cs typeface="+mn-cs"/>
                </a:rPr>
                <a:t>What is our primary duty in law and where is this laid out?</a:t>
              </a:r>
            </a:p>
            <a:p>
              <a:pPr>
                <a:lnSpc>
                  <a:spcPts val="6994"/>
                </a:lnSpc>
                <a:spcAft>
                  <a:spcPts val="600"/>
                </a:spcAft>
              </a:pPr>
              <a:endParaRPr lang="en-US" sz="5380">
                <a:solidFill>
                  <a:srgbClr val="000000"/>
                </a:solidFill>
                <a:latin typeface="+mj-lt"/>
              </a:endParaRPr>
            </a:p>
          </p:txBody>
        </p:sp>
        <p:sp>
          <p:nvSpPr>
            <p:cNvPr id="7" name="TextBox 7"/>
            <p:cNvSpPr txBox="1"/>
            <p:nvPr/>
          </p:nvSpPr>
          <p:spPr>
            <a:xfrm>
              <a:off x="2333696" y="4649110"/>
              <a:ext cx="11155502" cy="2325108"/>
            </a:xfrm>
            <a:prstGeom prst="rect">
              <a:avLst/>
            </a:prstGeom>
          </p:spPr>
          <p:txBody>
            <a:bodyPr lIns="0" tIns="0" rIns="0" bIns="0" rtlCol="0" anchor="t">
              <a:spAutoFit/>
            </a:bodyPr>
            <a:lstStyle/>
            <a:p>
              <a:pPr defTabSz="438912">
                <a:lnSpc>
                  <a:spcPts val="6714"/>
                </a:lnSpc>
                <a:spcAft>
                  <a:spcPts val="600"/>
                </a:spcAft>
              </a:pPr>
              <a:r>
                <a:rPr lang="en-US" sz="5165" kern="1200">
                  <a:solidFill>
                    <a:srgbClr val="979797"/>
                  </a:solidFill>
                  <a:latin typeface="+mj-lt"/>
                  <a:ea typeface="+mn-ea"/>
                  <a:cs typeface="+mn-cs"/>
                </a:rPr>
                <a:t>Where are</a:t>
              </a:r>
            </a:p>
            <a:p>
              <a:pPr defTabSz="438912">
                <a:lnSpc>
                  <a:spcPts val="6714"/>
                </a:lnSpc>
                <a:spcAft>
                  <a:spcPts val="600"/>
                </a:spcAft>
              </a:pPr>
              <a:r>
                <a:rPr lang="en-US" sz="5165" kern="1200">
                  <a:solidFill>
                    <a:srgbClr val="979797"/>
                  </a:solidFill>
                  <a:latin typeface="+mj-lt"/>
                  <a:ea typeface="+mn-ea"/>
                  <a:cs typeface="+mn-cs"/>
                </a:rPr>
                <a:t>thresholds laid out?</a:t>
              </a:r>
              <a:endParaRPr lang="en-US" sz="5380">
                <a:solidFill>
                  <a:srgbClr val="000000"/>
                </a:solidFill>
                <a:latin typeface="+mj-lt"/>
              </a:endParaRPr>
            </a:p>
          </p:txBody>
        </p:sp>
        <p:pic>
          <p:nvPicPr>
            <p:cNvPr id="8" name="Picture 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0" y="5220440"/>
              <a:ext cx="1230074" cy="1230074"/>
            </a:xfrm>
            <a:prstGeom prst="rect">
              <a:avLst/>
            </a:prstGeom>
          </p:spPr>
        </p:pic>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91B28F63-CF00-448F-B141-FE33C33B189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4004527"/>
            <a:ext cx="6055518" cy="6282473"/>
          </a:xfrm>
          <a:prstGeom prst="rect">
            <a:avLst/>
          </a:prstGeom>
        </p:spPr>
      </p:pic>
      <p:pic>
        <p:nvPicPr>
          <p:cNvPr id="32" name="Picture 31">
            <a:extLst>
              <a:ext uri="{FF2B5EF4-FFF2-40B4-BE49-F238E27FC236}">
                <a16:creationId xmlns:a16="http://schemas.microsoft.com/office/drawing/2014/main" id="{2AE609E2-8522-44E4-9077-980E5BCF3E1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4338520"/>
            <a:ext cx="2283618" cy="3548180"/>
          </a:xfrm>
          <a:prstGeom prst="rect">
            <a:avLst/>
          </a:prstGeom>
        </p:spPr>
      </p:pic>
      <p:sp>
        <p:nvSpPr>
          <p:cNvPr id="33" name="Oval 32">
            <a:extLst>
              <a:ext uri="{FF2B5EF4-FFF2-40B4-BE49-F238E27FC236}">
                <a16:creationId xmlns:a16="http://schemas.microsoft.com/office/drawing/2014/main" id="{4FA533C5-33E3-4611-AF9F-72811D8B26A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13518" y="2514600"/>
            <a:ext cx="4229100" cy="42291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4" name="Picture 33">
            <a:extLst>
              <a:ext uri="{FF2B5EF4-FFF2-40B4-BE49-F238E27FC236}">
                <a16:creationId xmlns:a16="http://schemas.microsoft.com/office/drawing/2014/main" id="{8949AD42-25FD-4C3D-9EEE-B7FEC580998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11999118" y="0"/>
            <a:ext cx="2405080" cy="1712110"/>
          </a:xfrm>
          <a:prstGeom prst="rect">
            <a:avLst/>
          </a:prstGeom>
        </p:spPr>
      </p:pic>
      <p:pic>
        <p:nvPicPr>
          <p:cNvPr id="35" name="Picture 34">
            <a:extLst>
              <a:ext uri="{FF2B5EF4-FFF2-40B4-BE49-F238E27FC236}">
                <a16:creationId xmlns:a16="http://schemas.microsoft.com/office/drawing/2014/main" id="{6AC7D913-60B7-4603-881B-831DA5D3A940}"/>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12908817" y="9144000"/>
            <a:ext cx="1490601" cy="1143000"/>
          </a:xfrm>
          <a:prstGeom prst="rect">
            <a:avLst/>
          </a:prstGeom>
        </p:spPr>
      </p:pic>
      <p:sp>
        <p:nvSpPr>
          <p:cNvPr id="36" name="Rectangle 35">
            <a:extLst>
              <a:ext uri="{FF2B5EF4-FFF2-40B4-BE49-F238E27FC236}">
                <a16:creationId xmlns:a16="http://schemas.microsoft.com/office/drawing/2014/main" id="{87F0FDC4-AD8C-47D9-9131-623C98ADB0A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56718" y="0"/>
            <a:ext cx="1028700" cy="1714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37" name="Rectangle 36">
            <a:extLst>
              <a:ext uri="{FF2B5EF4-FFF2-40B4-BE49-F238E27FC236}">
                <a16:creationId xmlns:a16="http://schemas.microsoft.com/office/drawing/2014/main" id="{052BEFF1-896C-45B1-B02C-96A6A1BC389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8000" cy="10287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8" name="Freeform 36">
            <a:extLst>
              <a:ext uri="{FF2B5EF4-FFF2-40B4-BE49-F238E27FC236}">
                <a16:creationId xmlns:a16="http://schemas.microsoft.com/office/drawing/2014/main" id="{BB237A14-61B1-4C00-A670-5D8D68A8668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66955" y="0"/>
            <a:ext cx="839208" cy="5564463"/>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solidFill>
                <a:schemeClr val="tx1">
                  <a:alpha val="20000"/>
                </a:schemeClr>
              </a:solidFill>
            </a:endParaRPr>
          </a:p>
        </p:txBody>
      </p:sp>
      <p:sp>
        <p:nvSpPr>
          <p:cNvPr id="39" name="Freeform: Shape 38">
            <a:extLst>
              <a:ext uri="{FF2B5EF4-FFF2-40B4-BE49-F238E27FC236}">
                <a16:creationId xmlns:a16="http://schemas.microsoft.com/office/drawing/2014/main" id="{8598F259-6F54-47A3-8D13-1603D786A3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7486367" cy="10287002"/>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BA768A8-4FED-4ED8-9E46-6BE72188EC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56718" y="0"/>
            <a:ext cx="1028700" cy="1714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extBox 3"/>
          <p:cNvSpPr txBox="1"/>
          <p:nvPr/>
        </p:nvSpPr>
        <p:spPr>
          <a:xfrm>
            <a:off x="964056" y="3486620"/>
            <a:ext cx="5284319" cy="2948423"/>
          </a:xfrm>
          <a:prstGeom prst="rect">
            <a:avLst/>
          </a:prstGeom>
        </p:spPr>
        <p:txBody>
          <a:bodyPr vert="horz" lIns="91440" tIns="45720" rIns="91440" bIns="45720" rtlCol="0" anchor="t">
            <a:normAutofit/>
          </a:bodyPr>
          <a:lstStyle/>
          <a:p>
            <a:pPr marL="0" marR="0" lvl="0" indent="0" algn="r" fontAlgn="auto">
              <a:spcBef>
                <a:spcPct val="0"/>
              </a:spcBef>
              <a:spcAft>
                <a:spcPts val="600"/>
              </a:spcAft>
              <a:buClrTx/>
              <a:buSzTx/>
              <a:tabLst/>
              <a:defRPr/>
            </a:pPr>
            <a:r>
              <a:rPr kumimoji="0" lang="en-US" sz="5400" b="0" i="0" u="none" strike="noStrike" kern="1200" cap="none" spc="-120" normalizeH="0" baseline="0" noProof="0" dirty="0">
                <a:ln>
                  <a:noFill/>
                </a:ln>
                <a:solidFill>
                  <a:srgbClr val="FFFFFF"/>
                </a:solidFill>
                <a:effectLst/>
                <a:uLnTx/>
                <a:uFillTx/>
                <a:latin typeface="+mj-lt"/>
                <a:ea typeface="+mj-ea"/>
                <a:cs typeface="+mj-cs"/>
              </a:rPr>
              <a:t>Part Three Children Act 1989</a:t>
            </a:r>
          </a:p>
        </p:txBody>
      </p:sp>
      <p:sp>
        <p:nvSpPr>
          <p:cNvPr id="41" name="TextBox 2"/>
          <p:cNvSpPr txBox="1"/>
          <p:nvPr/>
        </p:nvSpPr>
        <p:spPr>
          <a:xfrm>
            <a:off x="7486369" y="1720733"/>
            <a:ext cx="10653776" cy="8119396"/>
          </a:xfrm>
          <a:prstGeom prst="rect">
            <a:avLst/>
          </a:prstGeom>
        </p:spPr>
        <p:txBody>
          <a:bodyPr vert="horz" lIns="91440" tIns="45720" rIns="91440" bIns="45720" rtlCol="0" anchor="t">
            <a:normAutofit/>
          </a:bodyPr>
          <a:lstStyle/>
          <a:p>
            <a:pPr marL="0" marR="0" lvl="0" indent="0" fontAlgn="auto">
              <a:spcBef>
                <a:spcPts val="1000"/>
              </a:spcBef>
              <a:buClr>
                <a:schemeClr val="bg2">
                  <a:lumMod val="40000"/>
                  <a:lumOff val="60000"/>
                </a:schemeClr>
              </a:buClr>
              <a:buSzPct val="80000"/>
              <a:buFont typeface="Wingdings 3" charset="2"/>
              <a:buChar char=""/>
              <a:tabLst/>
              <a:defRPr/>
            </a:pPr>
            <a:r>
              <a:rPr kumimoji="0" lang="en-US" sz="2800" u="none" strike="noStrike" cap="none" spc="0" normalizeH="0" baseline="0" noProof="0" dirty="0">
                <a:ln>
                  <a:noFill/>
                </a:ln>
                <a:effectLst/>
                <a:uLnTx/>
                <a:uFillTx/>
                <a:latin typeface="+mj-lt"/>
                <a:ea typeface="+mj-ea"/>
                <a:cs typeface="+mj-cs"/>
              </a:rPr>
              <a:t>Provision of services for children in need &amp; their families:</a:t>
            </a:r>
            <a:endParaRPr lang="en-US" sz="2800" u="none" strike="noStrike" cap="none" spc="0" normalizeH="0" baseline="0" noProof="0" dirty="0">
              <a:ln>
                <a:noFill/>
              </a:ln>
              <a:effectLst/>
              <a:uLnTx/>
              <a:uFillTx/>
              <a:latin typeface="+mj-lt"/>
              <a:ea typeface="+mj-ea"/>
              <a:cs typeface="+mj-cs"/>
            </a:endParaRPr>
          </a:p>
          <a:p>
            <a:pPr marL="0" marR="0" lvl="0" indent="0" fontAlgn="auto">
              <a:spcBef>
                <a:spcPts val="1000"/>
              </a:spcBef>
              <a:buClr>
                <a:schemeClr val="bg2">
                  <a:lumMod val="40000"/>
                  <a:lumOff val="60000"/>
                </a:schemeClr>
              </a:buClr>
              <a:buSzPct val="80000"/>
              <a:buFont typeface="Wingdings 3" charset="2"/>
              <a:buChar char=""/>
              <a:tabLst/>
              <a:defRPr/>
            </a:pPr>
            <a:endParaRPr lang="en-US" sz="2800" u="none" strike="noStrike" cap="none" spc="0" normalizeH="0" baseline="0" noProof="0" dirty="0">
              <a:ln>
                <a:noFill/>
              </a:ln>
              <a:effectLst/>
              <a:uLnTx/>
              <a:uFillTx/>
              <a:latin typeface="+mj-lt"/>
              <a:ea typeface="+mj-ea"/>
              <a:cs typeface="+mj-cs"/>
            </a:endParaRPr>
          </a:p>
          <a:p>
            <a:pPr marL="0" marR="0" lvl="0" indent="0" fontAlgn="auto">
              <a:spcBef>
                <a:spcPts val="1000"/>
              </a:spcBef>
              <a:buClr>
                <a:schemeClr val="bg2">
                  <a:lumMod val="40000"/>
                  <a:lumOff val="60000"/>
                </a:schemeClr>
              </a:buClr>
              <a:buSzPct val="80000"/>
              <a:buFont typeface="Wingdings 3" charset="2"/>
              <a:buChar char=""/>
              <a:tabLst/>
              <a:defRPr/>
            </a:pPr>
            <a:r>
              <a:rPr kumimoji="0" lang="en-US" sz="2800" u="none" strike="noStrike" cap="none" spc="0" normalizeH="0" baseline="0" noProof="0" dirty="0">
                <a:ln>
                  <a:noFill/>
                </a:ln>
                <a:effectLst/>
                <a:uLnTx/>
                <a:uFillTx/>
                <a:latin typeface="+mj-lt"/>
                <a:ea typeface="+mj-ea"/>
                <a:cs typeface="+mj-cs"/>
              </a:rPr>
              <a:t>(1) It shall be the general duty of every local authority</a:t>
            </a:r>
            <a:endParaRPr lang="en-US" sz="2800" u="none" strike="noStrike" cap="none" spc="0" normalizeH="0" baseline="0" noProof="0" dirty="0">
              <a:ln>
                <a:noFill/>
              </a:ln>
              <a:effectLst/>
              <a:uLnTx/>
              <a:uFillTx/>
              <a:latin typeface="+mj-lt"/>
              <a:ea typeface="+mj-ea"/>
              <a:cs typeface="+mj-cs"/>
            </a:endParaRPr>
          </a:p>
          <a:p>
            <a:pPr marL="0" marR="0" lvl="0" indent="0" fontAlgn="auto">
              <a:spcBef>
                <a:spcPts val="1000"/>
              </a:spcBef>
              <a:buClr>
                <a:schemeClr val="bg2">
                  <a:lumMod val="40000"/>
                  <a:lumOff val="60000"/>
                </a:schemeClr>
              </a:buClr>
              <a:buSzPct val="80000"/>
              <a:buFont typeface="Wingdings 3" charset="2"/>
              <a:buChar char=""/>
              <a:tabLst/>
              <a:defRPr/>
            </a:pPr>
            <a:endParaRPr lang="en-US" sz="2800" u="none" strike="noStrike" cap="none" spc="0" normalizeH="0" baseline="0" noProof="0" dirty="0">
              <a:ln>
                <a:noFill/>
              </a:ln>
              <a:effectLst/>
              <a:uLnTx/>
              <a:uFillTx/>
              <a:latin typeface="+mj-lt"/>
              <a:ea typeface="+mj-ea"/>
              <a:cs typeface="+mj-cs"/>
            </a:endParaRPr>
          </a:p>
          <a:p>
            <a:pPr marL="690245" marR="0" lvl="1" indent="-345440" fontAlgn="auto">
              <a:spcBef>
                <a:spcPts val="1000"/>
              </a:spcBef>
              <a:buClr>
                <a:schemeClr val="bg2">
                  <a:lumMod val="40000"/>
                  <a:lumOff val="60000"/>
                </a:schemeClr>
              </a:buClr>
              <a:buSzPct val="80000"/>
              <a:buFont typeface="Wingdings 3" charset="2"/>
              <a:buChar char=""/>
              <a:tabLst/>
              <a:defRPr/>
            </a:pPr>
            <a:r>
              <a:rPr kumimoji="0" lang="en-US" sz="2800" u="none" strike="noStrike" cap="none" spc="0" normalizeH="0" baseline="0" noProof="0" dirty="0">
                <a:ln>
                  <a:noFill/>
                </a:ln>
                <a:effectLst/>
                <a:uLnTx/>
                <a:uFillTx/>
                <a:latin typeface="+mj-lt"/>
                <a:ea typeface="+mj-ea"/>
                <a:cs typeface="+mj-cs"/>
              </a:rPr>
              <a:t>(a) to safeguard and promote the welfare of children within their area who are in need; and</a:t>
            </a:r>
            <a:endParaRPr lang="en-US" sz="2800" u="none" strike="noStrike" cap="none" spc="0" normalizeH="0" baseline="0" noProof="0" dirty="0">
              <a:ln>
                <a:noFill/>
              </a:ln>
              <a:effectLst/>
              <a:uLnTx/>
              <a:uFillTx/>
              <a:latin typeface="+mj-lt"/>
              <a:ea typeface="+mj-ea"/>
              <a:cs typeface="+mj-cs"/>
            </a:endParaRPr>
          </a:p>
          <a:p>
            <a:pPr marL="0" marR="0" lvl="0" indent="0" fontAlgn="auto">
              <a:spcBef>
                <a:spcPts val="1000"/>
              </a:spcBef>
              <a:buClr>
                <a:schemeClr val="bg2">
                  <a:lumMod val="40000"/>
                  <a:lumOff val="60000"/>
                </a:schemeClr>
              </a:buClr>
              <a:buSzPct val="80000"/>
              <a:buFont typeface="Wingdings 3" charset="2"/>
              <a:buChar char=""/>
              <a:tabLst/>
              <a:defRPr/>
            </a:pPr>
            <a:endParaRPr lang="en-US" sz="2800" u="none" strike="noStrike" cap="none" spc="0" normalizeH="0" baseline="0" noProof="0" dirty="0">
              <a:ln>
                <a:noFill/>
              </a:ln>
              <a:effectLst/>
              <a:uLnTx/>
              <a:uFillTx/>
              <a:latin typeface="+mj-lt"/>
              <a:ea typeface="+mj-ea"/>
              <a:cs typeface="+mj-cs"/>
            </a:endParaRPr>
          </a:p>
          <a:p>
            <a:pPr marL="690245" marR="0" lvl="1" indent="-345440" fontAlgn="auto">
              <a:spcBef>
                <a:spcPts val="1000"/>
              </a:spcBef>
              <a:buClr>
                <a:schemeClr val="bg2">
                  <a:lumMod val="40000"/>
                  <a:lumOff val="60000"/>
                </a:schemeClr>
              </a:buClr>
              <a:buSzPct val="80000"/>
              <a:buFont typeface="Wingdings 3" charset="2"/>
              <a:buChar char=""/>
              <a:tabLst/>
              <a:defRPr/>
            </a:pPr>
            <a:r>
              <a:rPr kumimoji="0" lang="en-US" sz="2800" u="none" strike="noStrike" cap="none" spc="0" normalizeH="0" baseline="0" noProof="0" dirty="0">
                <a:ln>
                  <a:noFill/>
                </a:ln>
                <a:effectLst/>
                <a:uLnTx/>
                <a:uFillTx/>
                <a:latin typeface="+mj-lt"/>
                <a:ea typeface="+mj-ea"/>
                <a:cs typeface="+mj-cs"/>
              </a:rPr>
              <a:t>(b) so far as is consistent with that duty, to promote the upbringing of such children by their families, by providing a range and level of services appropriate to those children’s needs</a:t>
            </a:r>
            <a:endParaRPr lang="en-US" sz="2800" u="none" strike="noStrike" cap="none" spc="0" normalizeH="0" baseline="0" noProof="0" dirty="0">
              <a:ln>
                <a:noFill/>
              </a:ln>
              <a:effectLst/>
              <a:uLnTx/>
              <a:uFillTx/>
              <a:latin typeface="+mj-lt"/>
              <a:ea typeface="+mj-ea"/>
              <a:cs typeface="+mj-cs"/>
            </a:endParaRPr>
          </a:p>
          <a:p>
            <a:pPr marL="0" marR="0" lvl="0" indent="0" fontAlgn="auto">
              <a:spcBef>
                <a:spcPts val="1000"/>
              </a:spcBef>
              <a:buClr>
                <a:schemeClr val="bg2">
                  <a:lumMod val="40000"/>
                  <a:lumOff val="60000"/>
                </a:schemeClr>
              </a:buClr>
              <a:buSzPct val="80000"/>
              <a:buFont typeface="Wingdings 3" charset="2"/>
              <a:buChar char=""/>
              <a:tabLst/>
              <a:defRPr/>
            </a:pPr>
            <a:endParaRPr lang="en-US" sz="2800" u="none" strike="noStrike" cap="none" spc="0" normalizeH="0" baseline="0" noProof="0" dirty="0">
              <a:ln>
                <a:noFill/>
              </a:ln>
              <a:effectLst/>
              <a:uLnTx/>
              <a:uFillTx/>
              <a:latin typeface="+mj-lt"/>
              <a:ea typeface="+mj-ea"/>
              <a:cs typeface="+mj-cs"/>
            </a:endParaRPr>
          </a:p>
          <a:p>
            <a:pPr marL="690880" marR="0" lvl="1" indent="-345440" fontAlgn="auto">
              <a:spcBef>
                <a:spcPts val="1000"/>
              </a:spcBef>
              <a:buClr>
                <a:schemeClr val="bg2">
                  <a:lumMod val="40000"/>
                  <a:lumOff val="60000"/>
                </a:schemeClr>
              </a:buClr>
              <a:buSzPct val="80000"/>
              <a:buFont typeface="Wingdings 3" charset="2"/>
              <a:buChar char=""/>
              <a:tabLst/>
              <a:defRPr/>
            </a:pPr>
            <a:r>
              <a:rPr kumimoji="0" lang="en-US" sz="2800" u="none" strike="noStrike" cap="none" spc="0" normalizeH="0" baseline="0" noProof="0" dirty="0">
                <a:ln>
                  <a:noFill/>
                </a:ln>
                <a:effectLst/>
                <a:uLnTx/>
                <a:uFillTx/>
                <a:latin typeface="+mj-lt"/>
                <a:ea typeface="+mj-ea"/>
                <a:cs typeface="+mj-cs"/>
              </a:rPr>
              <a:t>Any service provided by an authority may be provided for any member of his family, if it is provided with a view to safeguarding or promoting the child’s welfare</a:t>
            </a:r>
            <a:endParaRPr lang="en-US" sz="2800" u="none" strike="noStrike" cap="none" spc="0" normalizeH="0" baseline="0" noProof="0" dirty="0">
              <a:ln>
                <a:noFill/>
              </a:ln>
              <a:effectLst/>
              <a:uLnTx/>
              <a:uFillTx/>
              <a:latin typeface="+mj-lt"/>
              <a:ea typeface="+mj-ea"/>
              <a:cs typeface="+mj-cs"/>
            </a:endParaRPr>
          </a:p>
          <a:p>
            <a:pPr marL="0" marR="0" lvl="0" indent="0" fontAlgn="auto">
              <a:spcBef>
                <a:spcPts val="1000"/>
              </a:spcBef>
              <a:buClr>
                <a:schemeClr val="bg2">
                  <a:lumMod val="40000"/>
                  <a:lumOff val="60000"/>
                </a:schemeClr>
              </a:buClr>
              <a:buSzPct val="80000"/>
              <a:buFont typeface="Wingdings 3" charset="2"/>
              <a:buChar char=""/>
              <a:tabLst/>
              <a:defRPr/>
            </a:pPr>
            <a:endParaRPr kumimoji="0" lang="en-US" u="none" strike="noStrike" cap="none" spc="0" normalizeH="0" baseline="0" noProof="0" dirty="0">
              <a:ln>
                <a:noFill/>
              </a:ln>
              <a:effectLst/>
              <a:uLnTx/>
              <a:uFillTx/>
              <a:latin typeface="+mj-lt"/>
              <a:ea typeface="+mj-ea"/>
              <a:cs typeface="+mj-cs"/>
            </a:endParaRPr>
          </a:p>
          <a:p>
            <a:pPr marL="0" marR="0" lvl="0" indent="0" fontAlgn="auto">
              <a:spcBef>
                <a:spcPts val="1000"/>
              </a:spcBef>
              <a:buClr>
                <a:schemeClr val="bg2">
                  <a:lumMod val="40000"/>
                  <a:lumOff val="60000"/>
                </a:schemeClr>
              </a:buClr>
              <a:buSzPct val="80000"/>
              <a:buFont typeface="Wingdings 3" charset="2"/>
              <a:buChar char=""/>
              <a:tabLst/>
              <a:defRPr/>
            </a:pPr>
            <a:endParaRPr kumimoji="0" lang="en-US" u="none" strike="noStrike" cap="none" spc="0" normalizeH="0" baseline="0" noProof="0" dirty="0">
              <a:ln>
                <a:noFill/>
              </a:ln>
              <a:effectLst/>
              <a:uLnTx/>
              <a:uFillTx/>
              <a:latin typeface="+mj-lt"/>
              <a:ea typeface="+mj-ea"/>
              <a:cs typeface="+mj-cs"/>
            </a:endParaRPr>
          </a:p>
          <a:p>
            <a:pPr marL="0" marR="0" lvl="0" indent="0" fontAlgn="auto">
              <a:spcBef>
                <a:spcPts val="1000"/>
              </a:spcBef>
              <a:buClr>
                <a:schemeClr val="bg2">
                  <a:lumMod val="40000"/>
                  <a:lumOff val="60000"/>
                </a:schemeClr>
              </a:buClr>
              <a:buSzPct val="80000"/>
              <a:buFont typeface="Wingdings 3" charset="2"/>
              <a:buChar char=""/>
              <a:tabLst/>
              <a:defRPr/>
            </a:pPr>
            <a:endParaRPr kumimoji="0" lang="en-US" u="none" strike="noStrike" cap="none" spc="0" normalizeH="0" baseline="0" noProof="0" dirty="0">
              <a:ln>
                <a:noFill/>
              </a:ln>
              <a:effectLst/>
              <a:uLnTx/>
              <a:uFillTx/>
              <a:latin typeface="+mj-lt"/>
              <a:ea typeface="+mj-ea"/>
              <a:cs typeface="+mj-cs"/>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FBDAC"/>
        </a:solidFill>
        <a:effectLst/>
      </p:bgPr>
    </p:bg>
    <p:spTree>
      <p:nvGrpSpPr>
        <p:cNvPr id="1" name=""/>
        <p:cNvGrpSpPr/>
        <p:nvPr/>
      </p:nvGrpSpPr>
      <p:grpSpPr>
        <a:xfrm>
          <a:off x="0" y="0"/>
          <a:ext cx="0" cy="0"/>
          <a:chOff x="0" y="0"/>
          <a:chExt cx="0" cy="0"/>
        </a:xfrm>
      </p:grpSpPr>
      <p:grpSp>
        <p:nvGrpSpPr>
          <p:cNvPr id="2" name="Group 2"/>
          <p:cNvGrpSpPr/>
          <p:nvPr/>
        </p:nvGrpSpPr>
        <p:grpSpPr>
          <a:xfrm>
            <a:off x="9144000" y="558157"/>
            <a:ext cx="8453105" cy="9170686"/>
            <a:chOff x="0" y="0"/>
            <a:chExt cx="11270807" cy="12227581"/>
          </a:xfrm>
        </p:grpSpPr>
        <p:sp>
          <p:nvSpPr>
            <p:cNvPr id="3" name="TextBox 3"/>
            <p:cNvSpPr txBox="1"/>
            <p:nvPr/>
          </p:nvSpPr>
          <p:spPr>
            <a:xfrm>
              <a:off x="0" y="1730009"/>
              <a:ext cx="11270807" cy="2643593"/>
            </a:xfrm>
            <a:prstGeom prst="rect">
              <a:avLst/>
            </a:prstGeom>
          </p:spPr>
          <p:txBody>
            <a:bodyPr lIns="0" tIns="0" rIns="0" bIns="0" rtlCol="0" anchor="t">
              <a:spAutoFit/>
            </a:bodyPr>
            <a:lstStyle/>
            <a:p>
              <a:pPr marL="653702" marR="0" lvl="1" indent="-326851" algn="l" defTabSz="457200" rtl="0" eaLnBrk="1" fontAlgn="auto" latinLnBrk="0" hangingPunct="1">
                <a:lnSpc>
                  <a:spcPts val="3936"/>
                </a:lnSpc>
                <a:spcBef>
                  <a:spcPts val="0"/>
                </a:spcBef>
                <a:spcAft>
                  <a:spcPts val="0"/>
                </a:spcAft>
                <a:buClrTx/>
                <a:buSzTx/>
                <a:buFont typeface="Arial"/>
                <a:buChar char="•"/>
                <a:tabLst/>
                <a:defRPr/>
              </a:pPr>
              <a:r>
                <a:rPr kumimoji="0" lang="en-US" sz="3027" b="0" i="0" u="none" strike="noStrike" kern="1200" cap="none" spc="0" normalizeH="0" baseline="0" noProof="0">
                  <a:ln>
                    <a:noFill/>
                  </a:ln>
                  <a:solidFill>
                    <a:srgbClr val="22292E"/>
                  </a:solidFill>
                  <a:effectLst/>
                  <a:uLnTx/>
                  <a:uFillTx/>
                  <a:latin typeface="Open Sans"/>
                  <a:ea typeface="+mn-ea"/>
                  <a:cs typeface="+mn-cs"/>
                </a:rPr>
                <a:t>(a) s/he is unlikely to achieve or maintain, or to have the opportunity of achieving or maintaining, a reasonable standard of health or development;</a:t>
              </a:r>
            </a:p>
          </p:txBody>
        </p:sp>
        <p:sp>
          <p:nvSpPr>
            <p:cNvPr id="4" name="TextBox 4"/>
            <p:cNvSpPr txBox="1"/>
            <p:nvPr/>
          </p:nvSpPr>
          <p:spPr>
            <a:xfrm>
              <a:off x="0" y="5488309"/>
              <a:ext cx="11270807" cy="2643593"/>
            </a:xfrm>
            <a:prstGeom prst="rect">
              <a:avLst/>
            </a:prstGeom>
          </p:spPr>
          <p:txBody>
            <a:bodyPr lIns="0" tIns="0" rIns="0" bIns="0" rtlCol="0" anchor="t">
              <a:spAutoFit/>
            </a:bodyPr>
            <a:lstStyle/>
            <a:p>
              <a:pPr marL="653702" marR="0" lvl="1" indent="-326851" algn="l" defTabSz="457200" rtl="0" eaLnBrk="1" fontAlgn="auto" latinLnBrk="0" hangingPunct="1">
                <a:lnSpc>
                  <a:spcPts val="3936"/>
                </a:lnSpc>
                <a:spcBef>
                  <a:spcPts val="0"/>
                </a:spcBef>
                <a:spcAft>
                  <a:spcPts val="0"/>
                </a:spcAft>
                <a:buClrTx/>
                <a:buSzTx/>
                <a:buFont typeface="Arial"/>
                <a:buChar char="•"/>
                <a:tabLst/>
                <a:defRPr/>
              </a:pPr>
              <a:r>
                <a:rPr kumimoji="0" lang="en-US" sz="3027" b="0" i="0" u="none" strike="noStrike" kern="1200" cap="none" spc="0" normalizeH="0" baseline="0" noProof="0" dirty="0">
                  <a:ln>
                    <a:noFill/>
                  </a:ln>
                  <a:solidFill>
                    <a:srgbClr val="22292E"/>
                  </a:solidFill>
                  <a:effectLst/>
                  <a:uLnTx/>
                  <a:uFillTx/>
                  <a:latin typeface="Open Sans"/>
                  <a:ea typeface="+mn-ea"/>
                  <a:cs typeface="+mn-cs"/>
                </a:rPr>
                <a:t>(b) her/his health or development is likely to be significantly impaired, or further impaired, without the provision for her/him of such services; or</a:t>
              </a:r>
            </a:p>
          </p:txBody>
        </p:sp>
        <p:sp>
          <p:nvSpPr>
            <p:cNvPr id="5" name="TextBox 5"/>
            <p:cNvSpPr txBox="1"/>
            <p:nvPr/>
          </p:nvSpPr>
          <p:spPr>
            <a:xfrm>
              <a:off x="0" y="-28575"/>
              <a:ext cx="11270807" cy="643876"/>
            </a:xfrm>
            <a:prstGeom prst="rect">
              <a:avLst/>
            </a:prstGeom>
          </p:spPr>
          <p:txBody>
            <a:bodyPr lIns="0" tIns="0" rIns="0" bIns="0" rtlCol="0" anchor="t">
              <a:spAutoFit/>
            </a:bodyPr>
            <a:lstStyle/>
            <a:p>
              <a:pPr marL="0" marR="0" lvl="0" indent="0" algn="l" defTabSz="457200" rtl="0" eaLnBrk="1" fontAlgn="auto" latinLnBrk="0" hangingPunct="1">
                <a:lnSpc>
                  <a:spcPts val="3936"/>
                </a:lnSpc>
                <a:spcBef>
                  <a:spcPts val="0"/>
                </a:spcBef>
                <a:spcAft>
                  <a:spcPts val="0"/>
                </a:spcAft>
                <a:buClrTx/>
                <a:buSzTx/>
                <a:buFontTx/>
                <a:buNone/>
                <a:tabLst/>
                <a:defRPr/>
              </a:pPr>
              <a:r>
                <a:rPr kumimoji="0" lang="en-US" sz="3027" b="0" i="0" u="none" strike="noStrike" kern="1200" cap="none" spc="0" normalizeH="0" baseline="0" noProof="0">
                  <a:ln>
                    <a:noFill/>
                  </a:ln>
                  <a:solidFill>
                    <a:srgbClr val="22292E"/>
                  </a:solidFill>
                  <a:effectLst/>
                  <a:uLnTx/>
                  <a:uFillTx/>
                  <a:latin typeface="Open Sans"/>
                  <a:ea typeface="+mn-ea"/>
                  <a:cs typeface="+mn-cs"/>
                </a:rPr>
                <a:t>A child shall be taken to be in need if:</a:t>
              </a:r>
            </a:p>
          </p:txBody>
        </p:sp>
        <p:sp>
          <p:nvSpPr>
            <p:cNvPr id="6" name="TextBox 6"/>
            <p:cNvSpPr txBox="1"/>
            <p:nvPr/>
          </p:nvSpPr>
          <p:spPr>
            <a:xfrm>
              <a:off x="0" y="11005194"/>
              <a:ext cx="11270807" cy="643876"/>
            </a:xfrm>
            <a:prstGeom prst="rect">
              <a:avLst/>
            </a:prstGeom>
          </p:spPr>
          <p:txBody>
            <a:bodyPr lIns="0" tIns="0" rIns="0" bIns="0" rtlCol="0" anchor="t">
              <a:spAutoFit/>
            </a:bodyPr>
            <a:lstStyle/>
            <a:p>
              <a:pPr marL="0" marR="0" lvl="0" indent="0" algn="l" defTabSz="457200" rtl="0" eaLnBrk="1" fontAlgn="auto" latinLnBrk="0" hangingPunct="1">
                <a:lnSpc>
                  <a:spcPts val="3936"/>
                </a:lnSpc>
                <a:spcBef>
                  <a:spcPts val="0"/>
                </a:spcBef>
                <a:spcAft>
                  <a:spcPts val="0"/>
                </a:spcAft>
                <a:buClrTx/>
                <a:buSzTx/>
                <a:buFontTx/>
                <a:buNone/>
                <a:tabLst/>
                <a:defRPr/>
              </a:pPr>
              <a:r>
                <a:rPr kumimoji="0" lang="en-US" sz="3027" b="0" i="0" u="none" strike="noStrike" kern="1200" cap="none" spc="0" normalizeH="0" baseline="0" noProof="0">
                  <a:ln>
                    <a:noFill/>
                  </a:ln>
                  <a:solidFill>
                    <a:srgbClr val="22292E"/>
                  </a:solidFill>
                  <a:effectLst/>
                  <a:uLnTx/>
                  <a:uFillTx/>
                  <a:latin typeface="Open Sans"/>
                  <a:ea typeface="+mn-ea"/>
                  <a:cs typeface="+mn-cs"/>
                </a:rPr>
                <a:t>So if s17b is CiN, what is s47?</a:t>
              </a:r>
            </a:p>
          </p:txBody>
        </p:sp>
        <p:sp>
          <p:nvSpPr>
            <p:cNvPr id="7" name="TextBox 7"/>
            <p:cNvSpPr txBox="1"/>
            <p:nvPr/>
          </p:nvSpPr>
          <p:spPr>
            <a:xfrm>
              <a:off x="0" y="9246610"/>
              <a:ext cx="11270807" cy="643876"/>
            </a:xfrm>
            <a:prstGeom prst="rect">
              <a:avLst/>
            </a:prstGeom>
          </p:spPr>
          <p:txBody>
            <a:bodyPr lIns="0" tIns="0" rIns="0" bIns="0" rtlCol="0" anchor="t">
              <a:spAutoFit/>
            </a:bodyPr>
            <a:lstStyle/>
            <a:p>
              <a:pPr marL="653702" marR="0" lvl="1" indent="-326851" algn="l" defTabSz="457200" rtl="0" eaLnBrk="1" fontAlgn="auto" latinLnBrk="0" hangingPunct="1">
                <a:lnSpc>
                  <a:spcPts val="3936"/>
                </a:lnSpc>
                <a:spcBef>
                  <a:spcPts val="0"/>
                </a:spcBef>
                <a:spcAft>
                  <a:spcPts val="0"/>
                </a:spcAft>
                <a:buClrTx/>
                <a:buSzTx/>
                <a:buFont typeface="Arial"/>
                <a:buChar char="•"/>
                <a:tabLst/>
                <a:defRPr/>
              </a:pPr>
              <a:r>
                <a:rPr kumimoji="0" lang="en-US" sz="3027" b="0" i="0" u="none" strike="noStrike" kern="1200" cap="none" spc="0" normalizeH="0" baseline="0" noProof="0">
                  <a:ln>
                    <a:noFill/>
                  </a:ln>
                  <a:solidFill>
                    <a:srgbClr val="22292E"/>
                  </a:solidFill>
                  <a:effectLst/>
                  <a:uLnTx/>
                  <a:uFillTx/>
                  <a:latin typeface="Open Sans"/>
                  <a:ea typeface="+mn-ea"/>
                  <a:cs typeface="+mn-cs"/>
                </a:rPr>
                <a:t>(c) s/he is disabled</a:t>
              </a:r>
            </a:p>
          </p:txBody>
        </p:sp>
        <p:sp>
          <p:nvSpPr>
            <p:cNvPr id="8" name="AutoShape 8"/>
            <p:cNvSpPr/>
            <p:nvPr/>
          </p:nvSpPr>
          <p:spPr>
            <a:xfrm>
              <a:off x="0" y="12213841"/>
              <a:ext cx="11270807" cy="13740"/>
            </a:xfrm>
            <a:prstGeom prst="rect">
              <a:avLst/>
            </a:prstGeom>
            <a:solidFill>
              <a:srgbClr val="033D1C"/>
            </a:solidFill>
          </p:spPr>
        </p:sp>
        <p:sp>
          <p:nvSpPr>
            <p:cNvPr id="9" name="AutoShape 9"/>
            <p:cNvSpPr/>
            <p:nvPr/>
          </p:nvSpPr>
          <p:spPr>
            <a:xfrm>
              <a:off x="0" y="10455258"/>
              <a:ext cx="11270807" cy="13740"/>
            </a:xfrm>
            <a:prstGeom prst="rect">
              <a:avLst/>
            </a:prstGeom>
            <a:solidFill>
              <a:srgbClr val="033D1C"/>
            </a:solidFill>
          </p:spPr>
        </p:sp>
        <p:sp>
          <p:nvSpPr>
            <p:cNvPr id="10" name="AutoShape 10"/>
            <p:cNvSpPr/>
            <p:nvPr/>
          </p:nvSpPr>
          <p:spPr>
            <a:xfrm>
              <a:off x="0" y="8696674"/>
              <a:ext cx="11270807" cy="13740"/>
            </a:xfrm>
            <a:prstGeom prst="rect">
              <a:avLst/>
            </a:prstGeom>
            <a:solidFill>
              <a:srgbClr val="033D1C"/>
            </a:solidFill>
          </p:spPr>
        </p:sp>
        <p:sp>
          <p:nvSpPr>
            <p:cNvPr id="11" name="AutoShape 11"/>
            <p:cNvSpPr/>
            <p:nvPr/>
          </p:nvSpPr>
          <p:spPr>
            <a:xfrm>
              <a:off x="0" y="4938373"/>
              <a:ext cx="11270807" cy="13740"/>
            </a:xfrm>
            <a:prstGeom prst="rect">
              <a:avLst/>
            </a:prstGeom>
            <a:solidFill>
              <a:srgbClr val="033D1C"/>
            </a:solidFill>
          </p:spPr>
        </p:sp>
        <p:sp>
          <p:nvSpPr>
            <p:cNvPr id="12" name="AutoShape 12"/>
            <p:cNvSpPr/>
            <p:nvPr/>
          </p:nvSpPr>
          <p:spPr>
            <a:xfrm>
              <a:off x="0" y="1180073"/>
              <a:ext cx="11270807" cy="13740"/>
            </a:xfrm>
            <a:prstGeom prst="rect">
              <a:avLst/>
            </a:prstGeom>
            <a:solidFill>
              <a:srgbClr val="033D1C"/>
            </a:solidFill>
          </p:spPr>
        </p:sp>
      </p:grpSp>
      <p:sp>
        <p:nvSpPr>
          <p:cNvPr id="13" name="AutoShape 13"/>
          <p:cNvSpPr/>
          <p:nvPr/>
        </p:nvSpPr>
        <p:spPr>
          <a:xfrm>
            <a:off x="0" y="0"/>
            <a:ext cx="8356265" cy="10287000"/>
          </a:xfrm>
          <a:prstGeom prst="rect">
            <a:avLst/>
          </a:prstGeom>
          <a:solidFill>
            <a:schemeClr val="tx2">
              <a:lumMod val="50000"/>
              <a:lumOff val="50000"/>
            </a:schemeClr>
          </a:solidFill>
        </p:spPr>
      </p:sp>
      <p:graphicFrame>
        <p:nvGraphicFramePr>
          <p:cNvPr id="16" name="TextBox 14">
            <a:extLst>
              <a:ext uri="{FF2B5EF4-FFF2-40B4-BE49-F238E27FC236}">
                <a16:creationId xmlns:a16="http://schemas.microsoft.com/office/drawing/2014/main" id="{4E37BDAE-19B2-4C72-8B6A-69C82049BF6C}"/>
              </a:ext>
            </a:extLst>
          </p:cNvPr>
          <p:cNvGraphicFramePr/>
          <p:nvPr/>
        </p:nvGraphicFramePr>
        <p:xfrm>
          <a:off x="1028700" y="1645426"/>
          <a:ext cx="6861752" cy="64761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124000"/>
                <a:satMod val="148000"/>
                <a:lumMod val="124000"/>
              </a:schemeClr>
            </a:gs>
            <a:gs pos="100000">
              <a:schemeClr val="bg1">
                <a:shade val="76000"/>
                <a:hueMod val="89000"/>
                <a:satMod val="164000"/>
                <a:lumMod val="5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10" name="Picture 9" descr="Plant growing in a concrete crack">
            <a:extLst>
              <a:ext uri="{FF2B5EF4-FFF2-40B4-BE49-F238E27FC236}">
                <a16:creationId xmlns:a16="http://schemas.microsoft.com/office/drawing/2014/main" id="{CC7D0868-4FE6-E1E5-70C6-4BADE947D183}"/>
              </a:ext>
            </a:extLst>
          </p:cNvPr>
          <p:cNvPicPr>
            <a:picLocks noChangeAspect="1"/>
          </p:cNvPicPr>
          <p:nvPr/>
        </p:nvPicPr>
        <p:blipFill rotWithShape="1">
          <a:blip r:embed="rId3">
            <a:alphaModFix amt="25000"/>
            <a:grayscl/>
          </a:blip>
          <a:srcRect t="15730"/>
          <a:stretch/>
        </p:blipFill>
        <p:spPr>
          <a:xfrm>
            <a:off x="20" y="-1"/>
            <a:ext cx="18287980" cy="10286999"/>
          </a:xfrm>
          <a:prstGeom prst="rect">
            <a:avLst/>
          </a:prstGeom>
        </p:spPr>
      </p:pic>
      <p:sp>
        <p:nvSpPr>
          <p:cNvPr id="2" name="Title 1">
            <a:extLst>
              <a:ext uri="{FF2B5EF4-FFF2-40B4-BE49-F238E27FC236}">
                <a16:creationId xmlns:a16="http://schemas.microsoft.com/office/drawing/2014/main" id="{124DFCD5-922C-1C03-AC5F-5CDAFB42CCE6}"/>
              </a:ext>
            </a:extLst>
          </p:cNvPr>
          <p:cNvSpPr>
            <a:spLocks noGrp="1"/>
          </p:cNvSpPr>
          <p:nvPr>
            <p:ph type="title"/>
          </p:nvPr>
        </p:nvSpPr>
        <p:spPr>
          <a:xfrm>
            <a:off x="969166" y="679077"/>
            <a:ext cx="14107085" cy="2100795"/>
          </a:xfrm>
        </p:spPr>
        <p:txBody>
          <a:bodyPr>
            <a:normAutofit/>
          </a:bodyPr>
          <a:lstStyle/>
          <a:p>
            <a:r>
              <a:rPr lang="en-GB" b="1"/>
              <a:t>Parents views…</a:t>
            </a:r>
          </a:p>
        </p:txBody>
      </p:sp>
      <p:sp>
        <p:nvSpPr>
          <p:cNvPr id="17" name="Rectangle 16">
            <a:extLst>
              <a:ext uri="{FF2B5EF4-FFF2-40B4-BE49-F238E27FC236}">
                <a16:creationId xmlns:a16="http://schemas.microsoft.com/office/drawing/2014/main" id="{0D187C4E-14B9-4504-B200-5127823FA7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63672" y="0"/>
            <a:ext cx="1028700" cy="1714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12" name="Content Placeholder 2">
            <a:extLst>
              <a:ext uri="{FF2B5EF4-FFF2-40B4-BE49-F238E27FC236}">
                <a16:creationId xmlns:a16="http://schemas.microsoft.com/office/drawing/2014/main" id="{7AABCBF8-5642-A253-73D7-668A5511E78D}"/>
              </a:ext>
            </a:extLst>
          </p:cNvPr>
          <p:cNvGraphicFramePr>
            <a:graphicFrameLocks noGrp="1"/>
          </p:cNvGraphicFramePr>
          <p:nvPr>
            <p:ph idx="1"/>
            <p:extLst>
              <p:ext uri="{D42A27DB-BD31-4B8C-83A1-F6EECF244321}">
                <p14:modId xmlns:p14="http://schemas.microsoft.com/office/powerpoint/2010/main" val="1598402991"/>
              </p:ext>
            </p:extLst>
          </p:nvPr>
        </p:nvGraphicFramePr>
        <p:xfrm>
          <a:off x="699005" y="1874032"/>
          <a:ext cx="16807246" cy="74985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427632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21715" y="2366679"/>
            <a:ext cx="17855318" cy="8835752"/>
          </a:xfrm>
          <a:prstGeom prst="rect">
            <a:avLst/>
          </a:prstGeom>
        </p:spPr>
        <p:txBody>
          <a:bodyPr wrap="square" lIns="0" tIns="0" rIns="0" bIns="0" rtlCol="0" anchor="t">
            <a:spAutoFit/>
          </a:bodyPr>
          <a:lstStyle/>
          <a:p>
            <a:pPr>
              <a:lnSpc>
                <a:spcPts val="4479"/>
              </a:lnSpc>
            </a:pPr>
            <a:r>
              <a:rPr lang="en-US" sz="3150" dirty="0">
                <a:latin typeface="+mj-lt"/>
              </a:rPr>
              <a:t>1989 Act s14, </a:t>
            </a:r>
            <a:r>
              <a:rPr lang="en-US" sz="3200" dirty="0">
                <a:latin typeface="+mj-lt"/>
              </a:rPr>
              <a:t>requires l</a:t>
            </a:r>
            <a:r>
              <a:rPr lang="en-US" sz="3150" dirty="0">
                <a:latin typeface="+mj-lt"/>
              </a:rPr>
              <a:t>ocal authorities to give due regard to a child’s wishes when determining what services to provide under Section 17 and before making decisions about action to be taken to protect individual children under Section 47 </a:t>
            </a:r>
          </a:p>
          <a:p>
            <a:pPr>
              <a:lnSpc>
                <a:spcPts val="4479"/>
              </a:lnSpc>
            </a:pPr>
            <a:endParaRPr lang="en-US" sz="3150" dirty="0">
              <a:latin typeface="+mj-lt"/>
            </a:endParaRPr>
          </a:p>
          <a:p>
            <a:pPr>
              <a:lnSpc>
                <a:spcPts val="4479"/>
              </a:lnSpc>
            </a:pPr>
            <a:r>
              <a:rPr lang="en-US" sz="3150" dirty="0">
                <a:latin typeface="+mj-lt"/>
              </a:rPr>
              <a:t>Where a local authority—</a:t>
            </a:r>
          </a:p>
          <a:p>
            <a:pPr>
              <a:lnSpc>
                <a:spcPts val="4479"/>
              </a:lnSpc>
            </a:pPr>
            <a:r>
              <a:rPr lang="en-US" sz="3150" dirty="0">
                <a:latin typeface="+mj-lt"/>
              </a:rPr>
              <a:t>(a) are informed that a child who lives, or is found, in their area—</a:t>
            </a:r>
          </a:p>
          <a:p>
            <a:pPr>
              <a:lnSpc>
                <a:spcPts val="4479"/>
              </a:lnSpc>
            </a:pPr>
            <a:r>
              <a:rPr lang="en-US" sz="3150" dirty="0">
                <a:latin typeface="+mj-lt"/>
              </a:rPr>
              <a:t>(</a:t>
            </a:r>
            <a:r>
              <a:rPr lang="en-US" sz="3150" err="1">
                <a:latin typeface="+mj-lt"/>
              </a:rPr>
              <a:t>i</a:t>
            </a:r>
            <a:r>
              <a:rPr lang="en-US" sz="3150" dirty="0">
                <a:latin typeface="+mj-lt"/>
              </a:rPr>
              <a:t>) is the subject of an emergency protection order; or</a:t>
            </a:r>
          </a:p>
          <a:p>
            <a:pPr>
              <a:lnSpc>
                <a:spcPts val="4479"/>
              </a:lnSpc>
            </a:pPr>
            <a:r>
              <a:rPr lang="en-US" sz="3150" dirty="0">
                <a:latin typeface="+mj-lt"/>
              </a:rPr>
              <a:t>(ii) is in police protection; or</a:t>
            </a:r>
          </a:p>
          <a:p>
            <a:pPr>
              <a:lnSpc>
                <a:spcPts val="4479"/>
              </a:lnSpc>
            </a:pPr>
            <a:r>
              <a:rPr lang="en-US" sz="3150" dirty="0">
                <a:latin typeface="+mj-lt"/>
              </a:rPr>
              <a:t>(b) have reasonable cause to suspect that a child who lives, or is found, in their area is suffering, or is likely to suffer, significant harm,</a:t>
            </a:r>
          </a:p>
          <a:p>
            <a:pPr>
              <a:lnSpc>
                <a:spcPts val="1679"/>
              </a:lnSpc>
            </a:pPr>
            <a:endParaRPr lang="en-US" sz="3150" dirty="0">
              <a:latin typeface="+mj-lt"/>
            </a:endParaRPr>
          </a:p>
          <a:p>
            <a:pPr>
              <a:lnSpc>
                <a:spcPts val="4479"/>
              </a:lnSpc>
            </a:pPr>
            <a:r>
              <a:rPr lang="en-US" sz="3150" dirty="0">
                <a:latin typeface="+mj-lt"/>
              </a:rPr>
              <a:t>the authority shall make, or cause to be made, such enquiries as they consider necessary to enable them to decide whether they should take any action to safeguard or promote the child’s welfare</a:t>
            </a:r>
          </a:p>
          <a:p>
            <a:pPr>
              <a:lnSpc>
                <a:spcPts val="2932"/>
              </a:lnSpc>
            </a:pPr>
            <a:endParaRPr lang="en-US" sz="3199" dirty="0">
              <a:solidFill>
                <a:srgbClr val="22292E"/>
              </a:solidFill>
              <a:latin typeface="+mj-lt"/>
            </a:endParaRPr>
          </a:p>
          <a:p>
            <a:pPr>
              <a:lnSpc>
                <a:spcPts val="2932"/>
              </a:lnSpc>
            </a:pPr>
            <a:endParaRPr lang="en-US" sz="3199" dirty="0">
              <a:solidFill>
                <a:srgbClr val="22292E"/>
              </a:solidFill>
              <a:latin typeface="+mj-lt"/>
            </a:endParaRPr>
          </a:p>
          <a:p>
            <a:pPr>
              <a:lnSpc>
                <a:spcPts val="2932"/>
              </a:lnSpc>
            </a:pPr>
            <a:endParaRPr lang="en-US" sz="3199" dirty="0">
              <a:solidFill>
                <a:srgbClr val="22292E"/>
              </a:solidFill>
              <a:latin typeface="+mj-lt"/>
            </a:endParaRPr>
          </a:p>
        </p:txBody>
      </p:sp>
      <p:sp>
        <p:nvSpPr>
          <p:cNvPr id="3" name="AutoShape 3"/>
          <p:cNvSpPr/>
          <p:nvPr/>
        </p:nvSpPr>
        <p:spPr>
          <a:xfrm>
            <a:off x="0" y="0"/>
            <a:ext cx="18198538" cy="2134515"/>
          </a:xfrm>
          <a:prstGeom prst="rect">
            <a:avLst/>
          </a:prstGeom>
          <a:solidFill>
            <a:schemeClr val="tx2">
              <a:lumMod val="75000"/>
              <a:lumOff val="25000"/>
            </a:schemeClr>
          </a:solidFill>
        </p:spPr>
      </p:sp>
      <p:sp>
        <p:nvSpPr>
          <p:cNvPr id="4" name="TextBox 4"/>
          <p:cNvSpPr txBox="1"/>
          <p:nvPr/>
        </p:nvSpPr>
        <p:spPr>
          <a:xfrm>
            <a:off x="658133" y="383264"/>
            <a:ext cx="16601167" cy="1415612"/>
          </a:xfrm>
          <a:prstGeom prst="rect">
            <a:avLst/>
          </a:prstGeom>
        </p:spPr>
        <p:txBody>
          <a:bodyPr lIns="0" tIns="0" rIns="0" bIns="0" rtlCol="0" anchor="t">
            <a:spAutoFit/>
          </a:bodyPr>
          <a:lstStyle/>
          <a:p>
            <a:pPr>
              <a:lnSpc>
                <a:spcPts val="11040"/>
              </a:lnSpc>
            </a:pPr>
            <a:r>
              <a:rPr lang="en-US" sz="9600" dirty="0">
                <a:solidFill>
                  <a:schemeClr val="bg1"/>
                </a:solidFill>
                <a:latin typeface="Calibri"/>
                <a:cs typeface="Calibri"/>
              </a:rPr>
              <a:t>Working Together 2023</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124000"/>
                <a:satMod val="148000"/>
                <a:lumMod val="124000"/>
              </a:schemeClr>
            </a:gs>
            <a:gs pos="100000">
              <a:schemeClr val="bg1">
                <a:shade val="76000"/>
                <a:hueMod val="89000"/>
                <a:satMod val="164000"/>
                <a:lumMod val="5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10" name="Picture 9" descr="Plant growing in a concrete crack">
            <a:extLst>
              <a:ext uri="{FF2B5EF4-FFF2-40B4-BE49-F238E27FC236}">
                <a16:creationId xmlns:a16="http://schemas.microsoft.com/office/drawing/2014/main" id="{CC7D0868-4FE6-E1E5-70C6-4BADE947D183}"/>
              </a:ext>
            </a:extLst>
          </p:cNvPr>
          <p:cNvPicPr>
            <a:picLocks noChangeAspect="1"/>
          </p:cNvPicPr>
          <p:nvPr/>
        </p:nvPicPr>
        <p:blipFill rotWithShape="1">
          <a:blip r:embed="rId3">
            <a:alphaModFix amt="25000"/>
            <a:duotone>
              <a:prstClr val="black"/>
              <a:schemeClr val="accent1">
                <a:tint val="45000"/>
                <a:satMod val="400000"/>
              </a:schemeClr>
            </a:duotone>
          </a:blip>
          <a:srcRect t="15730"/>
          <a:stretch/>
        </p:blipFill>
        <p:spPr>
          <a:xfrm>
            <a:off x="20" y="-1"/>
            <a:ext cx="18287980" cy="10286999"/>
          </a:xfrm>
          <a:prstGeom prst="rect">
            <a:avLst/>
          </a:prstGeom>
        </p:spPr>
      </p:pic>
      <p:sp>
        <p:nvSpPr>
          <p:cNvPr id="2" name="Title 1">
            <a:extLst>
              <a:ext uri="{FF2B5EF4-FFF2-40B4-BE49-F238E27FC236}">
                <a16:creationId xmlns:a16="http://schemas.microsoft.com/office/drawing/2014/main" id="{124DFCD5-922C-1C03-AC5F-5CDAFB42CCE6}"/>
              </a:ext>
            </a:extLst>
          </p:cNvPr>
          <p:cNvSpPr>
            <a:spLocks noGrp="1"/>
          </p:cNvSpPr>
          <p:nvPr>
            <p:ph type="title"/>
          </p:nvPr>
        </p:nvSpPr>
        <p:spPr>
          <a:xfrm>
            <a:off x="969166" y="679077"/>
            <a:ext cx="14107085" cy="2100795"/>
          </a:xfrm>
        </p:spPr>
        <p:txBody>
          <a:bodyPr>
            <a:normAutofit/>
          </a:bodyPr>
          <a:lstStyle/>
          <a:p>
            <a:r>
              <a:rPr lang="en-GB"/>
              <a:t>Parents views…</a:t>
            </a:r>
          </a:p>
        </p:txBody>
      </p:sp>
      <p:sp>
        <p:nvSpPr>
          <p:cNvPr id="17" name="Rectangle 16">
            <a:extLst>
              <a:ext uri="{FF2B5EF4-FFF2-40B4-BE49-F238E27FC236}">
                <a16:creationId xmlns:a16="http://schemas.microsoft.com/office/drawing/2014/main" id="{0D187C4E-14B9-4504-B200-5127823FA7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63672" y="0"/>
            <a:ext cx="1028700" cy="1714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12" name="Content Placeholder 2">
            <a:extLst>
              <a:ext uri="{FF2B5EF4-FFF2-40B4-BE49-F238E27FC236}">
                <a16:creationId xmlns:a16="http://schemas.microsoft.com/office/drawing/2014/main" id="{7AABCBF8-5642-A253-73D7-668A5511E78D}"/>
              </a:ext>
            </a:extLst>
          </p:cNvPr>
          <p:cNvGraphicFramePr>
            <a:graphicFrameLocks noGrp="1"/>
          </p:cNvGraphicFramePr>
          <p:nvPr>
            <p:ph idx="1"/>
            <p:extLst>
              <p:ext uri="{D42A27DB-BD31-4B8C-83A1-F6EECF244321}">
                <p14:modId xmlns:p14="http://schemas.microsoft.com/office/powerpoint/2010/main" val="3798698673"/>
              </p:ext>
            </p:extLst>
          </p:nvPr>
        </p:nvGraphicFramePr>
        <p:xfrm>
          <a:off x="532750" y="2289668"/>
          <a:ext cx="17389137" cy="75609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081351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1115DF5-AFBD-4F66-AE21-09484AD45C9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44"/>
          <a:stretch/>
        </p:blipFill>
        <p:spPr>
          <a:xfrm>
            <a:off x="0" y="4004527"/>
            <a:ext cx="6053503" cy="6282473"/>
          </a:xfrm>
          <a:prstGeom prst="rect">
            <a:avLst/>
          </a:prstGeom>
        </p:spPr>
      </p:pic>
      <p:pic>
        <p:nvPicPr>
          <p:cNvPr id="11" name="Picture 10">
            <a:extLst>
              <a:ext uri="{FF2B5EF4-FFF2-40B4-BE49-F238E27FC236}">
                <a16:creationId xmlns:a16="http://schemas.microsoft.com/office/drawing/2014/main" id="{33D1B7F8-74CC-4614-855A-84CC82628BE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4338520"/>
            <a:ext cx="2283618" cy="3548180"/>
          </a:xfrm>
          <a:prstGeom prst="rect">
            <a:avLst/>
          </a:prstGeom>
        </p:spPr>
      </p:pic>
      <p:sp>
        <p:nvSpPr>
          <p:cNvPr id="13" name="Oval 12">
            <a:extLst>
              <a:ext uri="{FF2B5EF4-FFF2-40B4-BE49-F238E27FC236}">
                <a16:creationId xmlns:a16="http://schemas.microsoft.com/office/drawing/2014/main" id="{16BEC653-A047-40E7-A65C-5C7D3EDECCA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13518" y="2514600"/>
            <a:ext cx="4229100" cy="42291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1CA27089-EF20-428F-BEFB-D680CC61A243}"/>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11999118" y="0"/>
            <a:ext cx="2405080" cy="1712110"/>
          </a:xfrm>
          <a:prstGeom prst="rect">
            <a:avLst/>
          </a:prstGeom>
        </p:spPr>
      </p:pic>
      <p:pic>
        <p:nvPicPr>
          <p:cNvPr id="17" name="Picture 16">
            <a:extLst>
              <a:ext uri="{FF2B5EF4-FFF2-40B4-BE49-F238E27FC236}">
                <a16:creationId xmlns:a16="http://schemas.microsoft.com/office/drawing/2014/main" id="{1BFA68AB-4F1A-4721-A4D2-0C578829A08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12913518" y="9144000"/>
            <a:ext cx="1490601" cy="1143000"/>
          </a:xfrm>
          <a:prstGeom prst="rect">
            <a:avLst/>
          </a:prstGeom>
        </p:spPr>
      </p:pic>
      <p:sp>
        <p:nvSpPr>
          <p:cNvPr id="19" name="Rectangle 18">
            <a:extLst>
              <a:ext uri="{FF2B5EF4-FFF2-40B4-BE49-F238E27FC236}">
                <a16:creationId xmlns:a16="http://schemas.microsoft.com/office/drawing/2014/main" id="{D43CBC87-A39A-44E4-9EE2-21CCD5CEDC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56718" y="0"/>
            <a:ext cx="1028700" cy="1714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935B8EF4-1A59-4D23-9073-CC822D6C32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7998" cy="10287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C7DA7E-0584-4904-BBE2-30B2C3A163B7}"/>
              </a:ext>
            </a:extLst>
          </p:cNvPr>
          <p:cNvSpPr>
            <a:spLocks noGrp="1"/>
          </p:cNvSpPr>
          <p:nvPr>
            <p:ph type="title"/>
          </p:nvPr>
        </p:nvSpPr>
        <p:spPr>
          <a:xfrm>
            <a:off x="973393" y="1447800"/>
            <a:ext cx="5258243" cy="7160419"/>
          </a:xfrm>
        </p:spPr>
        <p:txBody>
          <a:bodyPr vert="horz" lIns="91440" tIns="45720" rIns="91440" bIns="45720" rtlCol="0" anchor="ctr">
            <a:normAutofit/>
          </a:bodyPr>
          <a:lstStyle/>
          <a:p>
            <a:r>
              <a:rPr lang="en-US" sz="4200">
                <a:solidFill>
                  <a:srgbClr val="EBEBEB"/>
                </a:solidFill>
              </a:rPr>
              <a:t>Dictionary definitions</a:t>
            </a:r>
          </a:p>
        </p:txBody>
      </p:sp>
      <p:sp>
        <p:nvSpPr>
          <p:cNvPr id="23" name="Rectangle 22">
            <a:extLst>
              <a:ext uri="{FF2B5EF4-FFF2-40B4-BE49-F238E27FC236}">
                <a16:creationId xmlns:a16="http://schemas.microsoft.com/office/drawing/2014/main" id="{F05075F9-95DE-4EE5-8B27-45016C98C1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8584" y="0"/>
            <a:ext cx="11329416" cy="10287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ounded Rectangle 9">
            <a:extLst>
              <a:ext uri="{FF2B5EF4-FFF2-40B4-BE49-F238E27FC236}">
                <a16:creationId xmlns:a16="http://schemas.microsoft.com/office/drawing/2014/main" id="{F1FA2CDB-3235-4224-8583-449FAD4E76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5532" y="726948"/>
            <a:ext cx="9876147" cy="8608780"/>
          </a:xfrm>
          <a:prstGeom prst="roundRect">
            <a:avLst>
              <a:gd name="adj" fmla="val 0"/>
            </a:avLst>
          </a:prstGeom>
          <a:ln w="12700" cap="sq">
            <a:solidFill>
              <a:schemeClr val="bg1">
                <a:lumMod val="75000"/>
              </a:schemeClr>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34317E1-B08F-401E-8A71-42E0BF6B65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63672" y="0"/>
            <a:ext cx="1028700" cy="1714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270C687B-C7D4-41D7-7ACA-A6134DF4E19F}"/>
              </a:ext>
            </a:extLst>
          </p:cNvPr>
          <p:cNvGraphicFramePr>
            <a:graphicFrameLocks noGrp="1"/>
          </p:cNvGraphicFramePr>
          <p:nvPr>
            <p:ph idx="1"/>
            <p:extLst>
              <p:ext uri="{D42A27DB-BD31-4B8C-83A1-F6EECF244321}">
                <p14:modId xmlns:p14="http://schemas.microsoft.com/office/powerpoint/2010/main" val="1088497999"/>
              </p:ext>
            </p:extLst>
          </p:nvPr>
        </p:nvGraphicFramePr>
        <p:xfrm>
          <a:off x="8412957" y="1447800"/>
          <a:ext cx="8422480" cy="716041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96419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FB3CEA1-88D9-42FB-88ED-1E9807FE65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5518" y="720090"/>
            <a:ext cx="16856964" cy="88468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A6C928E-4252-4F33-8C34-E50A12A317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56718" y="0"/>
            <a:ext cx="1028700" cy="1714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2" name="Group 2"/>
          <p:cNvGrpSpPr/>
          <p:nvPr/>
        </p:nvGrpSpPr>
        <p:grpSpPr>
          <a:xfrm>
            <a:off x="1003938" y="965200"/>
            <a:ext cx="16280122" cy="9076831"/>
            <a:chOff x="-2347261" y="19050"/>
            <a:chExt cx="26268634" cy="14860935"/>
          </a:xfrm>
        </p:grpSpPr>
        <p:sp>
          <p:nvSpPr>
            <p:cNvPr id="3" name="TextBox 3"/>
            <p:cNvSpPr txBox="1"/>
            <p:nvPr/>
          </p:nvSpPr>
          <p:spPr>
            <a:xfrm>
              <a:off x="0" y="19050"/>
              <a:ext cx="21574112" cy="956497"/>
            </a:xfrm>
            <a:prstGeom prst="rect">
              <a:avLst/>
            </a:prstGeom>
          </p:spPr>
          <p:txBody>
            <a:bodyPr lIns="0" tIns="0" rIns="0" bIns="0" rtlCol="0" anchor="t">
              <a:spAutoFit/>
            </a:bodyPr>
            <a:lstStyle/>
            <a:p>
              <a:pPr defTabSz="374904">
                <a:lnSpc>
                  <a:spcPts val="4526"/>
                </a:lnSpc>
                <a:spcAft>
                  <a:spcPts val="600"/>
                </a:spcAft>
              </a:pPr>
              <a:r>
                <a:rPr lang="en-US" sz="3936" kern="1200">
                  <a:solidFill>
                    <a:srgbClr val="033D1C"/>
                  </a:solidFill>
                  <a:latin typeface="Calibri" panose="020F0502020204030204" pitchFamily="34" charset="0"/>
                  <a:ea typeface="+mn-ea"/>
                  <a:cs typeface="Calibri" panose="020F0502020204030204" pitchFamily="34" charset="0"/>
                </a:rPr>
                <a:t>Hedley J. 2007: Significant Harm</a:t>
              </a:r>
              <a:endParaRPr lang="en-US" sz="4800">
                <a:solidFill>
                  <a:srgbClr val="033D1C"/>
                </a:solidFill>
                <a:latin typeface="Calibri" panose="020F0502020204030204" pitchFamily="34" charset="0"/>
                <a:cs typeface="Calibri" panose="020F0502020204030204" pitchFamily="34" charset="0"/>
              </a:endParaRPr>
            </a:p>
          </p:txBody>
        </p:sp>
        <p:sp>
          <p:nvSpPr>
            <p:cNvPr id="4" name="TextBox 4"/>
            <p:cNvSpPr txBox="1"/>
            <p:nvPr/>
          </p:nvSpPr>
          <p:spPr>
            <a:xfrm>
              <a:off x="-2347261" y="1380723"/>
              <a:ext cx="26268634" cy="13499262"/>
            </a:xfrm>
            <a:prstGeom prst="rect">
              <a:avLst/>
            </a:prstGeom>
          </p:spPr>
          <p:txBody>
            <a:bodyPr wrap="square" lIns="0" tIns="0" rIns="0" bIns="0" rtlCol="0" anchor="t">
              <a:spAutoFit/>
            </a:bodyPr>
            <a:lstStyle/>
            <a:p>
              <a:pPr marL="283210" lvl="1" defTabSz="374904">
                <a:lnSpc>
                  <a:spcPts val="3674"/>
                </a:lnSpc>
                <a:spcAft>
                  <a:spcPts val="600"/>
                </a:spcAft>
              </a:pPr>
              <a:r>
                <a:rPr lang="en-US" sz="3200" kern="1200" dirty="0">
                  <a:solidFill>
                    <a:srgbClr val="22292E"/>
                  </a:solidFill>
                  <a:latin typeface="Calibri Light"/>
                  <a:cs typeface="Calibri Light"/>
                </a:rPr>
                <a:t>“The best person to bring up a child is the natural parent. It matters not whether the parent is wise or foolish, rich or poor, educated or illiterate, provided the child's moral and physical health are not in danger. Public authorities cannot improve on nature</a:t>
              </a:r>
            </a:p>
            <a:p>
              <a:pPr defTabSz="374904">
                <a:lnSpc>
                  <a:spcPts val="3674"/>
                </a:lnSpc>
                <a:spcAft>
                  <a:spcPts val="600"/>
                </a:spcAft>
              </a:pPr>
              <a:endParaRPr lang="en-US" sz="3200" kern="1200" dirty="0">
                <a:solidFill>
                  <a:srgbClr val="22292E"/>
                </a:solidFill>
                <a:latin typeface="Calibri Light" panose="020F0302020204030204" pitchFamily="34" charset="0"/>
                <a:cs typeface="Calibri Light" panose="020F0302020204030204" pitchFamily="34" charset="0"/>
              </a:endParaRPr>
            </a:p>
            <a:p>
              <a:pPr marL="283210" lvl="1" defTabSz="374904">
                <a:lnSpc>
                  <a:spcPts val="3674"/>
                </a:lnSpc>
                <a:spcAft>
                  <a:spcPts val="600"/>
                </a:spcAft>
              </a:pPr>
              <a:r>
                <a:rPr lang="en-US" sz="3200" kern="1200" dirty="0">
                  <a:solidFill>
                    <a:srgbClr val="22292E"/>
                  </a:solidFill>
                  <a:latin typeface="Calibri Light"/>
                  <a:cs typeface="Calibri Light"/>
                </a:rPr>
                <a:t>Society must be willing to tolerate very diverse standards of parenting, including the eccentric, the barely adequate and the inconsistent</a:t>
              </a:r>
            </a:p>
            <a:p>
              <a:pPr defTabSz="374904">
                <a:lnSpc>
                  <a:spcPts val="3674"/>
                </a:lnSpc>
                <a:spcAft>
                  <a:spcPts val="600"/>
                </a:spcAft>
              </a:pPr>
              <a:endParaRPr lang="en-US" sz="3200" dirty="0">
                <a:solidFill>
                  <a:srgbClr val="22292E"/>
                </a:solidFill>
                <a:latin typeface="Calibri Light"/>
                <a:cs typeface="Calibri Light"/>
              </a:endParaRPr>
            </a:p>
            <a:p>
              <a:pPr defTabSz="374904">
                <a:lnSpc>
                  <a:spcPts val="3674"/>
                </a:lnSpc>
                <a:spcAft>
                  <a:spcPts val="600"/>
                </a:spcAft>
              </a:pPr>
              <a:r>
                <a:rPr lang="en-US" sz="3200" kern="1200" dirty="0">
                  <a:solidFill>
                    <a:srgbClr val="22292E"/>
                  </a:solidFill>
                  <a:latin typeface="Calibri Light"/>
                  <a:cs typeface="Calibri Light"/>
                </a:rPr>
                <a:t>Some children will experience disadvantage and harm, while others flourish in atmospheres of loving security and emotional stability</a:t>
              </a:r>
            </a:p>
            <a:p>
              <a:pPr defTabSz="374904">
                <a:lnSpc>
                  <a:spcPts val="3674"/>
                </a:lnSpc>
                <a:spcAft>
                  <a:spcPts val="600"/>
                </a:spcAft>
              </a:pPr>
              <a:endParaRPr lang="en-US" sz="3200" kern="1200" dirty="0">
                <a:solidFill>
                  <a:srgbClr val="22292E"/>
                </a:solidFill>
                <a:latin typeface="Calibri Light" panose="020F0302020204030204" pitchFamily="34" charset="0"/>
                <a:cs typeface="Calibri Light" panose="020F0302020204030204" pitchFamily="34" charset="0"/>
              </a:endParaRPr>
            </a:p>
            <a:p>
              <a:pPr marL="283210" lvl="1" defTabSz="374904">
                <a:lnSpc>
                  <a:spcPts val="3674"/>
                </a:lnSpc>
                <a:spcAft>
                  <a:spcPts val="600"/>
                </a:spcAft>
              </a:pPr>
              <a:r>
                <a:rPr lang="en-US" sz="3200" kern="1200" dirty="0">
                  <a:solidFill>
                    <a:srgbClr val="22292E"/>
                  </a:solidFill>
                  <a:latin typeface="Calibri Light"/>
                  <a:cs typeface="Calibri Light"/>
                </a:rPr>
                <a:t>These are the consequences of our fallible humanity and it is not the provenance of the state to spare children all the consequences of defective parenting. In any event, it simply could not be done.”</a:t>
              </a:r>
            </a:p>
            <a:p>
              <a:pPr defTabSz="374904">
                <a:lnSpc>
                  <a:spcPts val="3410"/>
                </a:lnSpc>
                <a:spcAft>
                  <a:spcPts val="600"/>
                </a:spcAft>
              </a:pPr>
              <a:endParaRPr lang="en-US" sz="2623" kern="1200">
                <a:solidFill>
                  <a:srgbClr val="22292E"/>
                </a:solidFill>
                <a:latin typeface="Calibri Light" panose="020F0302020204030204" pitchFamily="34" charset="0"/>
                <a:ea typeface="+mn-ea"/>
                <a:cs typeface="Calibri Light" panose="020F0302020204030204" pitchFamily="34" charset="0"/>
              </a:endParaRPr>
            </a:p>
            <a:p>
              <a:pPr defTabSz="374904">
                <a:lnSpc>
                  <a:spcPts val="3410"/>
                </a:lnSpc>
                <a:spcAft>
                  <a:spcPts val="600"/>
                </a:spcAft>
              </a:pPr>
              <a:endParaRPr lang="en-US" sz="2623" kern="1200">
                <a:solidFill>
                  <a:srgbClr val="22292E"/>
                </a:solidFill>
                <a:latin typeface="Calibri Light" panose="020F0302020204030204" pitchFamily="34" charset="0"/>
                <a:ea typeface="+mn-ea"/>
                <a:cs typeface="Calibri Light" panose="020F0302020204030204" pitchFamily="34" charset="0"/>
              </a:endParaRPr>
            </a:p>
            <a:p>
              <a:pPr>
                <a:lnSpc>
                  <a:spcPts val="4159"/>
                </a:lnSpc>
                <a:spcAft>
                  <a:spcPts val="600"/>
                </a:spcAft>
              </a:pPr>
              <a:endParaRPr lang="en-US" sz="3199">
                <a:solidFill>
                  <a:srgbClr val="22292E"/>
                </a:solidFill>
                <a:latin typeface="Calibri Light" panose="020F0302020204030204" pitchFamily="34" charset="0"/>
                <a:cs typeface="Calibri Light" panose="020F0302020204030204" pitchFamily="34" charset="0"/>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58518-5465-42A8-9402-DE77C4367736}"/>
              </a:ext>
            </a:extLst>
          </p:cNvPr>
          <p:cNvSpPr>
            <a:spLocks noGrp="1"/>
          </p:cNvSpPr>
          <p:nvPr>
            <p:ph type="ctrTitle"/>
          </p:nvPr>
        </p:nvSpPr>
        <p:spPr>
          <a:xfrm>
            <a:off x="647366" y="8324999"/>
            <a:ext cx="16173450" cy="1350819"/>
          </a:xfrm>
        </p:spPr>
        <p:txBody>
          <a:bodyPr/>
          <a:lstStyle/>
          <a:p>
            <a:r>
              <a:rPr lang="en-GB" sz="3000" dirty="0">
                <a:latin typeface="Calibri" panose="020F0502020204030204" pitchFamily="34" charset="0"/>
                <a:cs typeface="Calibri" panose="020F0502020204030204" pitchFamily="34" charset="0"/>
              </a:rPr>
              <a:t/>
            </a:r>
            <a:br>
              <a:rPr lang="en-GB" sz="30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
            </a:r>
            <a:br>
              <a:rPr lang="en-GB" sz="1600" dirty="0">
                <a:latin typeface="Calibri" panose="020F0502020204030204" pitchFamily="34" charset="0"/>
                <a:cs typeface="Calibri" panose="020F0502020204030204" pitchFamily="34" charset="0"/>
              </a:rPr>
            </a:br>
            <a:r>
              <a:rPr lang="en-GB" sz="1600" dirty="0">
                <a:latin typeface="Calibri"/>
                <a:cs typeface="Calibri"/>
              </a:rPr>
              <a:t/>
            </a:r>
            <a:br>
              <a:rPr lang="en-GB" sz="1600" dirty="0">
                <a:latin typeface="Calibri"/>
                <a:cs typeface="Calibri"/>
              </a:rPr>
            </a:br>
            <a:r>
              <a:rPr lang="en-GB" sz="1600" dirty="0">
                <a:latin typeface="Calibri"/>
                <a:cs typeface="Calibri"/>
              </a:rPr>
              <a:t/>
            </a:r>
            <a:br>
              <a:rPr lang="en-GB" sz="1600" dirty="0">
                <a:latin typeface="Calibri"/>
                <a:cs typeface="Calibri"/>
              </a:rPr>
            </a:br>
            <a:r>
              <a:rPr lang="en-GB" sz="1600" dirty="0">
                <a:latin typeface="Calibri"/>
                <a:cs typeface="Calibri"/>
              </a:rPr>
              <a:t/>
            </a:r>
            <a:br>
              <a:rPr lang="en-GB" sz="1600" dirty="0">
                <a:latin typeface="Calibri"/>
                <a:cs typeface="Calibri"/>
              </a:rPr>
            </a:br>
            <a:r>
              <a:rPr lang="en-GB" sz="1600" dirty="0">
                <a:latin typeface="Calibri"/>
                <a:cs typeface="Calibri"/>
              </a:rPr>
              <a:t/>
            </a:r>
            <a:br>
              <a:rPr lang="en-GB" sz="1600" dirty="0">
                <a:latin typeface="Calibri"/>
                <a:cs typeface="Calibri"/>
              </a:rPr>
            </a:br>
            <a:r>
              <a:rPr lang="en-GB" sz="1600" dirty="0">
                <a:latin typeface="Calibri"/>
                <a:cs typeface="Calibri"/>
              </a:rPr>
              <a:t/>
            </a:r>
            <a:br>
              <a:rPr lang="en-GB" sz="1600" dirty="0">
                <a:latin typeface="Calibri"/>
                <a:cs typeface="Calibri"/>
              </a:rPr>
            </a:br>
            <a:r>
              <a:rPr lang="en-GB" sz="1600" dirty="0">
                <a:latin typeface="Calibri"/>
                <a:cs typeface="Calibri"/>
              </a:rPr>
              <a:t/>
            </a:r>
            <a:br>
              <a:rPr lang="en-GB" sz="1600" dirty="0">
                <a:latin typeface="Calibri"/>
                <a:cs typeface="Calibri"/>
              </a:rPr>
            </a:br>
            <a:r>
              <a:rPr lang="en-GB" sz="2800" b="1" dirty="0">
                <a:solidFill>
                  <a:schemeClr val="tx1"/>
                </a:solidFill>
                <a:latin typeface="Calibri"/>
                <a:cs typeface="Calibri"/>
              </a:rPr>
              <a:t>Quote from Lady Hale in the Supreme Court judgment Re B (2013)</a:t>
            </a:r>
            <a:r>
              <a:rPr lang="en-GB" sz="2800" b="1" dirty="0">
                <a:latin typeface="Calibri" panose="020F0502020204030204" pitchFamily="34" charset="0"/>
                <a:cs typeface="Calibri" panose="020F0502020204030204" pitchFamily="34" charset="0"/>
              </a:rPr>
              <a:t/>
            </a:r>
            <a:br>
              <a:rPr lang="en-GB" sz="2800" b="1" dirty="0">
                <a:latin typeface="Calibri" panose="020F0502020204030204" pitchFamily="34" charset="0"/>
                <a:cs typeface="Calibri" panose="020F0502020204030204" pitchFamily="34" charset="0"/>
              </a:rPr>
            </a:br>
            <a:r>
              <a:rPr lang="en-GB" sz="2800" dirty="0">
                <a:latin typeface="Calibri" panose="020F0502020204030204" pitchFamily="34" charset="0"/>
                <a:cs typeface="Calibri" panose="020F0502020204030204" pitchFamily="34" charset="0"/>
              </a:rPr>
              <a:t/>
            </a:r>
            <a:br>
              <a:rPr lang="en-GB" sz="2800" dirty="0">
                <a:latin typeface="Calibri" panose="020F0502020204030204" pitchFamily="34" charset="0"/>
                <a:cs typeface="Calibri" panose="020F0502020204030204" pitchFamily="34" charset="0"/>
              </a:rPr>
            </a:br>
            <a:r>
              <a:rPr lang="en-GB" sz="2400" i="1" dirty="0">
                <a:solidFill>
                  <a:schemeClr val="tx1"/>
                </a:solidFill>
                <a:latin typeface="Calibri"/>
                <a:cs typeface="Calibri"/>
              </a:rPr>
              <a:t>“This case raises some profound questions about the scope of courts' powers to take away children from their birth families when what is feared is, not physical abuse or neglect, but emotional or psychological harm. We are all frail human beings, with our fair share of unattractive character traits, which sometimes manifest themselves in bad behaviours which may be copied by our children. But the State does not and cannot take away the children of all the people who commit crimes, who abuse alcohol or drugs, who suffer from physical or mental illnesses or disabilities, or who espouse anti-social political or religious beliefs... </a:t>
            </a:r>
            <a:r>
              <a:rPr lang="en-GB" sz="2400" i="1" dirty="0">
                <a:latin typeface="Calibri" panose="020F0502020204030204" pitchFamily="34" charset="0"/>
                <a:cs typeface="Calibri" panose="020F0502020204030204" pitchFamily="34" charset="0"/>
              </a:rPr>
              <a:t/>
            </a:r>
            <a:br>
              <a:rPr lang="en-GB" sz="2400" i="1" dirty="0">
                <a:latin typeface="Calibri" panose="020F0502020204030204" pitchFamily="34" charset="0"/>
                <a:cs typeface="Calibri" panose="020F0502020204030204" pitchFamily="34" charset="0"/>
              </a:rPr>
            </a:br>
            <a:r>
              <a:rPr lang="en-GB" sz="2400" i="1" dirty="0">
                <a:latin typeface="Calibri" panose="020F0502020204030204" pitchFamily="34" charset="0"/>
                <a:cs typeface="Calibri" panose="020F0502020204030204" pitchFamily="34" charset="0"/>
              </a:rPr>
              <a:t/>
            </a:r>
            <a:br>
              <a:rPr lang="en-GB" sz="2400" i="1" dirty="0">
                <a:latin typeface="Calibri" panose="020F0502020204030204" pitchFamily="34" charset="0"/>
                <a:cs typeface="Calibri" panose="020F0502020204030204" pitchFamily="34" charset="0"/>
              </a:rPr>
            </a:br>
            <a:r>
              <a:rPr lang="en-GB" sz="2400" i="1" dirty="0">
                <a:solidFill>
                  <a:schemeClr val="tx1"/>
                </a:solidFill>
                <a:latin typeface="Calibri"/>
                <a:cs typeface="Calibri"/>
              </a:rPr>
              <a:t>How is the law to distinguish between emotional or psychological harm, which warrants the compulsory intervention of the State, and the normal and natural tendency of children to grow up to be and behave like their parents?</a:t>
            </a:r>
            <a:r>
              <a:rPr lang="en-GB" sz="2400" i="1" dirty="0">
                <a:latin typeface="Calibri" panose="020F0502020204030204" pitchFamily="34" charset="0"/>
                <a:cs typeface="Calibri" panose="020F0502020204030204" pitchFamily="34" charset="0"/>
              </a:rPr>
              <a:t/>
            </a:r>
            <a:br>
              <a:rPr lang="en-GB" sz="2400" i="1" dirty="0">
                <a:latin typeface="Calibri" panose="020F0502020204030204" pitchFamily="34" charset="0"/>
                <a:cs typeface="Calibri" panose="020F0502020204030204" pitchFamily="34" charset="0"/>
              </a:rPr>
            </a:br>
            <a:r>
              <a:rPr lang="en-GB" sz="2400" i="1" dirty="0">
                <a:solidFill>
                  <a:schemeClr val="tx1"/>
                </a:solidFill>
                <a:latin typeface="Calibri"/>
                <a:cs typeface="Calibri"/>
              </a:rPr>
              <a:t>Added to this is the problem that the harm which is feared may take many years to materialise, if indeed it ever does. Every child is an individual, with her own character and personality. Many children are remarkably resilient. They do not all inherit their parents' less attractive characters or copy their less attractive behaviours. Indeed some will consciously reject them. They have many other positive influences in their lives which can help them to resist the negative, whether it is their schools, their friends, or other people around them. How confident do we have to be that a child will indeed suffer harm because of her parents' character and behaviour before we separate them for good?</a:t>
            </a:r>
            <a:r>
              <a:rPr lang="en-GB" sz="2400" i="1" dirty="0">
                <a:latin typeface="Calibri" panose="020F0502020204030204" pitchFamily="34" charset="0"/>
                <a:cs typeface="Calibri" panose="020F0502020204030204" pitchFamily="34" charset="0"/>
              </a:rPr>
              <a:t/>
            </a:r>
            <a:br>
              <a:rPr lang="en-GB" sz="2400" i="1" dirty="0">
                <a:latin typeface="Calibri" panose="020F0502020204030204" pitchFamily="34" charset="0"/>
                <a:cs typeface="Calibri" panose="020F0502020204030204" pitchFamily="34" charset="0"/>
              </a:rPr>
            </a:br>
            <a:r>
              <a:rPr lang="en-GB" sz="2400" i="1" dirty="0">
                <a:latin typeface="Calibri" panose="020F0502020204030204" pitchFamily="34" charset="0"/>
                <a:cs typeface="Calibri" panose="020F0502020204030204" pitchFamily="34" charset="0"/>
              </a:rPr>
              <a:t/>
            </a:r>
            <a:br>
              <a:rPr lang="en-GB" sz="2400" i="1" dirty="0">
                <a:latin typeface="Calibri" panose="020F0502020204030204" pitchFamily="34" charset="0"/>
                <a:cs typeface="Calibri" panose="020F0502020204030204" pitchFamily="34" charset="0"/>
              </a:rPr>
            </a:br>
            <a:r>
              <a:rPr lang="en-GB" sz="2400" i="1" dirty="0">
                <a:solidFill>
                  <a:schemeClr val="tx1"/>
                </a:solidFill>
                <a:latin typeface="Calibri"/>
                <a:cs typeface="Calibri"/>
              </a:rPr>
              <a:t>…. a court can only separate a child from her parents if satisfied that it is necessary to do so, that ‘nothing else will do’. ” </a:t>
            </a:r>
            <a:r>
              <a:rPr lang="en-GB" sz="3000" i="1" dirty="0">
                <a:latin typeface="Calibri" panose="020F0502020204030204" pitchFamily="34" charset="0"/>
                <a:cs typeface="Calibri" panose="020F0502020204030204" pitchFamily="34" charset="0"/>
              </a:rPr>
              <a:t/>
            </a:r>
            <a:br>
              <a:rPr lang="en-GB" sz="3000" i="1" dirty="0">
                <a:latin typeface="Calibri" panose="020F0502020204030204" pitchFamily="34" charset="0"/>
                <a:cs typeface="Calibri" panose="020F0502020204030204" pitchFamily="34" charset="0"/>
              </a:rPr>
            </a:br>
            <a:r>
              <a:rPr lang="en-GB" sz="3000" dirty="0">
                <a:latin typeface="Calibri" panose="020F0502020204030204" pitchFamily="34" charset="0"/>
                <a:cs typeface="Calibri" panose="020F0502020204030204" pitchFamily="34" charset="0"/>
              </a:rPr>
              <a:t/>
            </a:r>
            <a:br>
              <a:rPr lang="en-GB" sz="3000" dirty="0">
                <a:latin typeface="Calibri" panose="020F0502020204030204" pitchFamily="34" charset="0"/>
                <a:cs typeface="Calibri" panose="020F0502020204030204" pitchFamily="34" charset="0"/>
              </a:rPr>
            </a:br>
            <a:r>
              <a:rPr lang="en-GB" sz="3000" dirty="0">
                <a:latin typeface="Calibri" panose="020F0502020204030204" pitchFamily="34" charset="0"/>
                <a:cs typeface="Calibri" panose="020F0502020204030204" pitchFamily="34" charset="0"/>
              </a:rPr>
              <a:t/>
            </a:r>
            <a:br>
              <a:rPr lang="en-GB" sz="3000" dirty="0">
                <a:latin typeface="Calibri" panose="020F0502020204030204" pitchFamily="34" charset="0"/>
                <a:cs typeface="Calibri" panose="020F0502020204030204" pitchFamily="34" charset="0"/>
              </a:rPr>
            </a:br>
            <a:r>
              <a:rPr lang="en-GB" sz="3000" dirty="0">
                <a:latin typeface="Calibri" panose="020F0502020204030204" pitchFamily="34" charset="0"/>
                <a:cs typeface="Calibri" panose="020F0502020204030204" pitchFamily="34" charset="0"/>
              </a:rPr>
              <a:t/>
            </a:r>
            <a:br>
              <a:rPr lang="en-GB" sz="3000" dirty="0">
                <a:latin typeface="Calibri" panose="020F0502020204030204" pitchFamily="34" charset="0"/>
                <a:cs typeface="Calibri" panose="020F0502020204030204" pitchFamily="34" charset="0"/>
              </a:rPr>
            </a:br>
            <a:r>
              <a:rPr lang="en-GB" sz="3000" dirty="0">
                <a:latin typeface="Calibri" panose="020F0502020204030204" pitchFamily="34" charset="0"/>
                <a:cs typeface="Calibri" panose="020F0502020204030204" pitchFamily="34" charset="0"/>
              </a:rPr>
              <a:t/>
            </a:r>
            <a:br>
              <a:rPr lang="en-GB" sz="3000" dirty="0">
                <a:latin typeface="Calibri" panose="020F0502020204030204" pitchFamily="34" charset="0"/>
                <a:cs typeface="Calibri" panose="020F0502020204030204" pitchFamily="34" charset="0"/>
              </a:rPr>
            </a:br>
            <a:r>
              <a:rPr lang="en-GB" sz="3000" dirty="0">
                <a:latin typeface="Calibri"/>
                <a:cs typeface="Calibri"/>
                <a:hlinkClick r:id="rId3"/>
              </a:rPr>
              <a:t>Link to full judgment</a:t>
            </a:r>
            <a:endParaRPr lang="en-GB" sz="3000" dirty="0">
              <a:latin typeface="Calibri"/>
              <a:cs typeface="Calibri"/>
            </a:endParaRPr>
          </a:p>
        </p:txBody>
      </p:sp>
    </p:spTree>
    <p:extLst>
      <p:ext uri="{BB962C8B-B14F-4D97-AF65-F5344CB8AC3E}">
        <p14:creationId xmlns:p14="http://schemas.microsoft.com/office/powerpoint/2010/main" val="34755772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2" name="AutoShape 2"/>
          <p:cNvSpPr/>
          <p:nvPr/>
        </p:nvSpPr>
        <p:spPr>
          <a:xfrm>
            <a:off x="1231762" y="5903736"/>
            <a:ext cx="11042759" cy="9525"/>
          </a:xfrm>
          <a:prstGeom prst="rect">
            <a:avLst/>
          </a:prstGeom>
          <a:solidFill>
            <a:srgbClr val="F5F5EF"/>
          </a:solidFill>
        </p:spPr>
      </p:sp>
      <p:sp>
        <p:nvSpPr>
          <p:cNvPr id="3" name="AutoShape 3"/>
          <p:cNvSpPr/>
          <p:nvPr/>
        </p:nvSpPr>
        <p:spPr>
          <a:xfrm>
            <a:off x="1231762" y="7872029"/>
            <a:ext cx="11042759" cy="9525"/>
          </a:xfrm>
          <a:prstGeom prst="rect">
            <a:avLst/>
          </a:prstGeom>
          <a:solidFill>
            <a:srgbClr val="F5F5EF"/>
          </a:solidFill>
        </p:spPr>
      </p:sp>
      <p:sp>
        <p:nvSpPr>
          <p:cNvPr id="4" name="AutoShape 4"/>
          <p:cNvSpPr/>
          <p:nvPr/>
        </p:nvSpPr>
        <p:spPr>
          <a:xfrm>
            <a:off x="1231762" y="1967092"/>
            <a:ext cx="12910419" cy="9591"/>
          </a:xfrm>
          <a:prstGeom prst="rect">
            <a:avLst/>
          </a:prstGeom>
          <a:solidFill>
            <a:srgbClr val="F5F5EF"/>
          </a:solidFill>
        </p:spPr>
      </p:sp>
      <p:sp>
        <p:nvSpPr>
          <p:cNvPr id="5" name="AutoShape 5"/>
          <p:cNvSpPr/>
          <p:nvPr/>
        </p:nvSpPr>
        <p:spPr>
          <a:xfrm>
            <a:off x="1231762" y="3935483"/>
            <a:ext cx="12910419" cy="9525"/>
          </a:xfrm>
          <a:prstGeom prst="rect">
            <a:avLst/>
          </a:prstGeom>
          <a:solidFill>
            <a:srgbClr val="F5F5EF"/>
          </a:solidFill>
        </p:spPr>
      </p:sp>
      <p:sp>
        <p:nvSpPr>
          <p:cNvPr id="6" name="AutoShape 6"/>
          <p:cNvSpPr/>
          <p:nvPr/>
        </p:nvSpPr>
        <p:spPr>
          <a:xfrm>
            <a:off x="1231762" y="9840283"/>
            <a:ext cx="12910419" cy="9558"/>
          </a:xfrm>
          <a:prstGeom prst="rect">
            <a:avLst/>
          </a:prstGeom>
          <a:solidFill>
            <a:srgbClr val="F5F5EF"/>
          </a:solidFill>
        </p:spPr>
      </p:sp>
      <p:pic>
        <p:nvPicPr>
          <p:cNvPr id="7"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231762" y="644677"/>
            <a:ext cx="689340" cy="689340"/>
          </a:xfrm>
          <a:prstGeom prst="rect">
            <a:avLst/>
          </a:prstGeom>
        </p:spPr>
      </p:pic>
      <p:sp>
        <p:nvSpPr>
          <p:cNvPr id="8" name="TextBox 8"/>
          <p:cNvSpPr txBox="1"/>
          <p:nvPr/>
        </p:nvSpPr>
        <p:spPr>
          <a:xfrm>
            <a:off x="2539579" y="4572053"/>
            <a:ext cx="11602603" cy="666849"/>
          </a:xfrm>
          <a:prstGeom prst="rect">
            <a:avLst/>
          </a:prstGeom>
        </p:spPr>
        <p:txBody>
          <a:bodyPr lIns="0" tIns="0" rIns="0" bIns="0" rtlCol="0" anchor="t">
            <a:spAutoFit/>
          </a:bodyPr>
          <a:lstStyle/>
          <a:p>
            <a:pPr>
              <a:lnSpc>
                <a:spcPts val="5226"/>
              </a:lnSpc>
            </a:pPr>
            <a:r>
              <a:rPr lang="en-US" sz="4800" dirty="0">
                <a:solidFill>
                  <a:schemeClr val="bg1"/>
                </a:solidFill>
                <a:latin typeface="+mj-lt"/>
              </a:rPr>
              <a:t>What are our duties in law?</a:t>
            </a:r>
          </a:p>
        </p:txBody>
      </p:sp>
      <p:sp>
        <p:nvSpPr>
          <p:cNvPr id="9" name="TextBox 9"/>
          <p:cNvSpPr txBox="1"/>
          <p:nvPr/>
        </p:nvSpPr>
        <p:spPr>
          <a:xfrm>
            <a:off x="2539579" y="6540346"/>
            <a:ext cx="11770004" cy="1333698"/>
          </a:xfrm>
          <a:prstGeom prst="rect">
            <a:avLst/>
          </a:prstGeom>
        </p:spPr>
        <p:txBody>
          <a:bodyPr lIns="0" tIns="0" rIns="0" bIns="0" rtlCol="0" anchor="t">
            <a:spAutoFit/>
          </a:bodyPr>
          <a:lstStyle/>
          <a:p>
            <a:pPr>
              <a:lnSpc>
                <a:spcPts val="5226"/>
              </a:lnSpc>
            </a:pPr>
            <a:r>
              <a:rPr lang="en-US" sz="4800" dirty="0">
                <a:solidFill>
                  <a:schemeClr val="bg1"/>
                </a:solidFill>
                <a:latin typeface="+mj-lt"/>
              </a:rPr>
              <a:t>What rights do children &amp; families have?</a:t>
            </a:r>
          </a:p>
        </p:txBody>
      </p:sp>
      <p:sp>
        <p:nvSpPr>
          <p:cNvPr id="10" name="TextBox 10"/>
          <p:cNvSpPr txBox="1"/>
          <p:nvPr/>
        </p:nvSpPr>
        <p:spPr>
          <a:xfrm>
            <a:off x="2539579" y="635409"/>
            <a:ext cx="11602603" cy="666849"/>
          </a:xfrm>
          <a:prstGeom prst="rect">
            <a:avLst/>
          </a:prstGeom>
        </p:spPr>
        <p:txBody>
          <a:bodyPr lIns="0" tIns="0" rIns="0" bIns="0" rtlCol="0" anchor="t">
            <a:spAutoFit/>
          </a:bodyPr>
          <a:lstStyle/>
          <a:p>
            <a:pPr>
              <a:lnSpc>
                <a:spcPts val="5226"/>
              </a:lnSpc>
            </a:pPr>
            <a:r>
              <a:rPr lang="en-US" sz="4800" dirty="0">
                <a:solidFill>
                  <a:schemeClr val="bg1"/>
                </a:solidFill>
                <a:latin typeface="+mj-lt"/>
              </a:rPr>
              <a:t>The case for change</a:t>
            </a:r>
          </a:p>
        </p:txBody>
      </p:sp>
      <p:sp>
        <p:nvSpPr>
          <p:cNvPr id="11" name="TextBox 11"/>
          <p:cNvSpPr txBox="1"/>
          <p:nvPr/>
        </p:nvSpPr>
        <p:spPr>
          <a:xfrm>
            <a:off x="2539579" y="2604856"/>
            <a:ext cx="13005221" cy="1333698"/>
          </a:xfrm>
          <a:prstGeom prst="rect">
            <a:avLst/>
          </a:prstGeom>
        </p:spPr>
        <p:txBody>
          <a:bodyPr wrap="square" lIns="0" tIns="0" rIns="0" bIns="0" rtlCol="0" anchor="t">
            <a:spAutoFit/>
          </a:bodyPr>
          <a:lstStyle/>
          <a:p>
            <a:pPr>
              <a:lnSpc>
                <a:spcPts val="5226"/>
              </a:lnSpc>
            </a:pPr>
            <a:r>
              <a:rPr lang="en-US" sz="4800" dirty="0">
                <a:solidFill>
                  <a:schemeClr val="bg1"/>
                </a:solidFill>
              </a:rPr>
              <a:t>What are thresholds, where do they come from?</a:t>
            </a:r>
          </a:p>
        </p:txBody>
      </p:sp>
      <p:pic>
        <p:nvPicPr>
          <p:cNvPr id="13"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231762" y="2613068"/>
            <a:ext cx="689340" cy="689340"/>
          </a:xfrm>
          <a:prstGeom prst="rect">
            <a:avLst/>
          </a:prstGeom>
        </p:spPr>
      </p:pic>
      <p:pic>
        <p:nvPicPr>
          <p:cNvPr id="14" name="Picture 1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231762" y="4581322"/>
            <a:ext cx="689340" cy="689340"/>
          </a:xfrm>
          <a:prstGeom prst="rect">
            <a:avLst/>
          </a:prstGeom>
        </p:spPr>
      </p:pic>
      <p:pic>
        <p:nvPicPr>
          <p:cNvPr id="15" name="Picture 1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231762" y="6549615"/>
            <a:ext cx="689340" cy="68934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t="-9000" b="-9000"/>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1115DF5-AFBD-4F66-AE21-09484AD45C9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44"/>
          <a:stretch/>
        </p:blipFill>
        <p:spPr>
          <a:xfrm>
            <a:off x="0" y="4004527"/>
            <a:ext cx="6053503" cy="6282473"/>
          </a:xfrm>
          <a:prstGeom prst="rect">
            <a:avLst/>
          </a:prstGeom>
        </p:spPr>
      </p:pic>
      <p:pic>
        <p:nvPicPr>
          <p:cNvPr id="14" name="Picture 13">
            <a:extLst>
              <a:ext uri="{FF2B5EF4-FFF2-40B4-BE49-F238E27FC236}">
                <a16:creationId xmlns:a16="http://schemas.microsoft.com/office/drawing/2014/main" id="{33D1B7F8-74CC-4614-855A-84CC82628BE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4338520"/>
            <a:ext cx="2283618" cy="3548180"/>
          </a:xfrm>
          <a:prstGeom prst="rect">
            <a:avLst/>
          </a:prstGeom>
        </p:spPr>
      </p:pic>
      <p:sp>
        <p:nvSpPr>
          <p:cNvPr id="16" name="Oval 15">
            <a:extLst>
              <a:ext uri="{FF2B5EF4-FFF2-40B4-BE49-F238E27FC236}">
                <a16:creationId xmlns:a16="http://schemas.microsoft.com/office/drawing/2014/main" id="{16BEC653-A047-40E7-A65C-5C7D3EDECCA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13518" y="2514600"/>
            <a:ext cx="4229100" cy="42291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8" name="Picture 17">
            <a:extLst>
              <a:ext uri="{FF2B5EF4-FFF2-40B4-BE49-F238E27FC236}">
                <a16:creationId xmlns:a16="http://schemas.microsoft.com/office/drawing/2014/main" id="{1CA27089-EF20-428F-BEFB-D680CC61A243}"/>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11999118" y="0"/>
            <a:ext cx="2405080" cy="1712110"/>
          </a:xfrm>
          <a:prstGeom prst="rect">
            <a:avLst/>
          </a:prstGeom>
        </p:spPr>
      </p:pic>
      <p:pic>
        <p:nvPicPr>
          <p:cNvPr id="20" name="Picture 19">
            <a:extLst>
              <a:ext uri="{FF2B5EF4-FFF2-40B4-BE49-F238E27FC236}">
                <a16:creationId xmlns:a16="http://schemas.microsoft.com/office/drawing/2014/main" id="{1BFA68AB-4F1A-4721-A4D2-0C578829A08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12913518" y="9144000"/>
            <a:ext cx="1490601" cy="1143000"/>
          </a:xfrm>
          <a:prstGeom prst="rect">
            <a:avLst/>
          </a:prstGeom>
        </p:spPr>
      </p:pic>
      <p:sp>
        <p:nvSpPr>
          <p:cNvPr id="22" name="Rectangle 21">
            <a:extLst>
              <a:ext uri="{FF2B5EF4-FFF2-40B4-BE49-F238E27FC236}">
                <a16:creationId xmlns:a16="http://schemas.microsoft.com/office/drawing/2014/main" id="{D43CBC87-A39A-44E4-9EE2-21CCD5CEDC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56718" y="0"/>
            <a:ext cx="1028700" cy="1714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TextBox 7"/>
          <p:cNvSpPr txBox="1"/>
          <p:nvPr/>
        </p:nvSpPr>
        <p:spPr>
          <a:xfrm>
            <a:off x="969166" y="679077"/>
            <a:ext cx="14107085" cy="2100795"/>
          </a:xfrm>
          <a:prstGeom prst="rect">
            <a:avLst/>
          </a:prstGeom>
        </p:spPr>
        <p:txBody>
          <a:bodyPr vert="horz" lIns="91440" tIns="45720" rIns="91440" bIns="45720" rtlCol="0" anchor="t">
            <a:normAutofit/>
          </a:bodyPr>
          <a:lstStyle/>
          <a:p>
            <a:pPr>
              <a:spcBef>
                <a:spcPct val="0"/>
              </a:spcBef>
              <a:spcAft>
                <a:spcPts val="600"/>
              </a:spcAft>
            </a:pPr>
            <a:r>
              <a:rPr lang="en-US" sz="4200">
                <a:solidFill>
                  <a:schemeClr val="tx2"/>
                </a:solidFill>
                <a:latin typeface="+mj-lt"/>
                <a:ea typeface="+mj-ea"/>
                <a:cs typeface="+mj-cs"/>
              </a:rPr>
              <a:t>Reflection</a:t>
            </a:r>
          </a:p>
        </p:txBody>
      </p:sp>
      <p:grpSp>
        <p:nvGrpSpPr>
          <p:cNvPr id="3" name="Group 3"/>
          <p:cNvGrpSpPr/>
          <p:nvPr/>
        </p:nvGrpSpPr>
        <p:grpSpPr>
          <a:xfrm>
            <a:off x="969166" y="7003744"/>
            <a:ext cx="14106528" cy="3391121"/>
            <a:chOff x="0" y="2467688"/>
            <a:chExt cx="13489198" cy="3242671"/>
          </a:xfrm>
        </p:grpSpPr>
        <p:sp>
          <p:nvSpPr>
            <p:cNvPr id="4" name="AutoShape 4"/>
            <p:cNvSpPr/>
            <p:nvPr/>
          </p:nvSpPr>
          <p:spPr>
            <a:xfrm>
              <a:off x="0" y="3475598"/>
              <a:ext cx="13489198" cy="23023"/>
            </a:xfrm>
            <a:prstGeom prst="rect">
              <a:avLst/>
            </a:prstGeom>
            <a:solidFill>
              <a:srgbClr val="959A00"/>
            </a:solidFill>
          </p:spPr>
        </p:sp>
        <p:sp>
          <p:nvSpPr>
            <p:cNvPr id="6" name="TextBox 6"/>
            <p:cNvSpPr txBox="1"/>
            <p:nvPr/>
          </p:nvSpPr>
          <p:spPr>
            <a:xfrm>
              <a:off x="2288779" y="2467688"/>
              <a:ext cx="11185447" cy="3242671"/>
            </a:xfrm>
            <a:prstGeom prst="rect">
              <a:avLst/>
            </a:prstGeom>
          </p:spPr>
          <p:txBody>
            <a:bodyPr wrap="square" lIns="0" tIns="0" rIns="0" bIns="0" rtlCol="0" anchor="t">
              <a:spAutoFit/>
            </a:bodyPr>
            <a:lstStyle/>
            <a:p>
              <a:pPr defTabSz="635508">
                <a:lnSpc>
                  <a:spcPts val="9722"/>
                </a:lnSpc>
                <a:spcAft>
                  <a:spcPts val="600"/>
                </a:spcAft>
              </a:pPr>
              <a:r>
                <a:rPr lang="en-US" sz="7450" kern="1200" dirty="0">
                  <a:solidFill>
                    <a:schemeClr val="bg1"/>
                  </a:solidFill>
                  <a:latin typeface="+mn-lt"/>
                  <a:ea typeface="+mn-ea"/>
                  <a:cs typeface="+mn-cs"/>
                </a:rPr>
                <a:t>What are Parent’s rights under s17 and s47?</a:t>
              </a:r>
            </a:p>
            <a:p>
              <a:pPr>
                <a:lnSpc>
                  <a:spcPts val="6994"/>
                </a:lnSpc>
                <a:spcAft>
                  <a:spcPts val="600"/>
                </a:spcAft>
              </a:pPr>
              <a:endParaRPr lang="en-US" sz="5380">
                <a:solidFill>
                  <a:srgbClr val="F5F5EF"/>
                </a:solidFill>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9134821-5D8B-4373-BA74-CFE9AB35A55A}"/>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44"/>
          <a:stretch/>
        </p:blipFill>
        <p:spPr>
          <a:xfrm>
            <a:off x="0" y="4004527"/>
            <a:ext cx="6053503" cy="6282473"/>
          </a:xfrm>
          <a:prstGeom prst="rect">
            <a:avLst/>
          </a:prstGeom>
        </p:spPr>
      </p:pic>
      <p:pic>
        <p:nvPicPr>
          <p:cNvPr id="14" name="Picture 13">
            <a:extLst>
              <a:ext uri="{FF2B5EF4-FFF2-40B4-BE49-F238E27FC236}">
                <a16:creationId xmlns:a16="http://schemas.microsoft.com/office/drawing/2014/main" id="{5965195F-79F5-4911-907D-13CB3F53435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4338520"/>
            <a:ext cx="2283618" cy="3548180"/>
          </a:xfrm>
          <a:prstGeom prst="rect">
            <a:avLst/>
          </a:prstGeom>
        </p:spPr>
      </p:pic>
      <p:sp>
        <p:nvSpPr>
          <p:cNvPr id="16" name="Oval 15">
            <a:extLst>
              <a:ext uri="{FF2B5EF4-FFF2-40B4-BE49-F238E27FC236}">
                <a16:creationId xmlns:a16="http://schemas.microsoft.com/office/drawing/2014/main" id="{8A610DC7-FE1B-47B9-8452-CFC389786C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13518" y="2514600"/>
            <a:ext cx="4229100" cy="42291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8" name="Picture 17">
            <a:extLst>
              <a:ext uri="{FF2B5EF4-FFF2-40B4-BE49-F238E27FC236}">
                <a16:creationId xmlns:a16="http://schemas.microsoft.com/office/drawing/2014/main" id="{2742ADC1-2286-40B7-A3C6-D6C3362FA04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11999118" y="0"/>
            <a:ext cx="2405080" cy="1712110"/>
          </a:xfrm>
          <a:prstGeom prst="rect">
            <a:avLst/>
          </a:prstGeom>
        </p:spPr>
      </p:pic>
      <p:pic>
        <p:nvPicPr>
          <p:cNvPr id="20" name="Picture 19">
            <a:extLst>
              <a:ext uri="{FF2B5EF4-FFF2-40B4-BE49-F238E27FC236}">
                <a16:creationId xmlns:a16="http://schemas.microsoft.com/office/drawing/2014/main" id="{C878FBDC-78F2-4D49-8DB3-1A48CA9F7FC0}"/>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12913518" y="9144000"/>
            <a:ext cx="1490601" cy="1143000"/>
          </a:xfrm>
          <a:prstGeom prst="rect">
            <a:avLst/>
          </a:prstGeom>
        </p:spPr>
      </p:pic>
      <p:sp>
        <p:nvSpPr>
          <p:cNvPr id="22" name="Rectangle 21">
            <a:extLst>
              <a:ext uri="{FF2B5EF4-FFF2-40B4-BE49-F238E27FC236}">
                <a16:creationId xmlns:a16="http://schemas.microsoft.com/office/drawing/2014/main" id="{DC9A0934-0C2C-4565-9290-A345B19BD94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56718" y="0"/>
            <a:ext cx="1028700" cy="1714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extBox 3"/>
          <p:cNvSpPr txBox="1"/>
          <p:nvPr/>
        </p:nvSpPr>
        <p:spPr>
          <a:xfrm>
            <a:off x="782088" y="208835"/>
            <a:ext cx="6249765" cy="2433481"/>
          </a:xfrm>
          <a:prstGeom prst="rect">
            <a:avLst/>
          </a:prstGeom>
        </p:spPr>
        <p:txBody>
          <a:bodyPr vert="horz" lIns="91440" tIns="45720" rIns="91440" bIns="45720" rtlCol="0" anchor="t">
            <a:normAutofit/>
          </a:bodyPr>
          <a:lstStyle/>
          <a:p>
            <a:pPr>
              <a:spcBef>
                <a:spcPct val="0"/>
              </a:spcBef>
              <a:spcAft>
                <a:spcPts val="600"/>
              </a:spcAft>
            </a:pPr>
            <a:r>
              <a:rPr lang="en-US" sz="4200" dirty="0">
                <a:solidFill>
                  <a:schemeClr val="tx2"/>
                </a:solidFill>
                <a:latin typeface="+mj-lt"/>
                <a:ea typeface="+mj-ea"/>
                <a:cs typeface="+mj-cs"/>
              </a:rPr>
              <a:t>Parental Consent</a:t>
            </a:r>
          </a:p>
        </p:txBody>
      </p:sp>
      <p:sp>
        <p:nvSpPr>
          <p:cNvPr id="31" name="TextBox 4"/>
          <p:cNvSpPr txBox="1"/>
          <p:nvPr/>
        </p:nvSpPr>
        <p:spPr>
          <a:xfrm>
            <a:off x="322911" y="1056081"/>
            <a:ext cx="7565557" cy="8279647"/>
          </a:xfrm>
          <a:prstGeom prst="rect">
            <a:avLst/>
          </a:prstGeom>
        </p:spPr>
        <p:txBody>
          <a:bodyPr vert="horz" lIns="91440" tIns="45720" rIns="91440" bIns="45720" rtlCol="0" anchor="t">
            <a:normAutofit/>
          </a:bodyPr>
          <a:lstStyle/>
          <a:p>
            <a:pPr>
              <a:spcBef>
                <a:spcPts val="1000"/>
              </a:spcBef>
              <a:buClr>
                <a:schemeClr val="accent1">
                  <a:lumMod val="60000"/>
                  <a:lumOff val="40000"/>
                </a:schemeClr>
              </a:buClr>
              <a:buSzPct val="80000"/>
              <a:buFont typeface="Wingdings 3" charset="2"/>
              <a:buChar char=""/>
            </a:pPr>
            <a:r>
              <a:rPr lang="en-US" sz="2400" dirty="0">
                <a:latin typeface="+mj-lt"/>
                <a:ea typeface="+mj-ea"/>
                <a:cs typeface="+mj-cs"/>
              </a:rPr>
              <a:t>Wherever possible, you should seek consent and be open and honest with the individual from the outset as to why, what, how and with whom, their information will be shared</a:t>
            </a:r>
          </a:p>
          <a:p>
            <a:pPr>
              <a:spcBef>
                <a:spcPts val="1000"/>
              </a:spcBef>
              <a:buClr>
                <a:schemeClr val="accent1">
                  <a:lumMod val="60000"/>
                  <a:lumOff val="40000"/>
                </a:schemeClr>
              </a:buClr>
              <a:buSzPct val="80000"/>
              <a:buFont typeface="Wingdings 3" charset="2"/>
              <a:buChar char=""/>
            </a:pPr>
            <a:endParaRPr lang="en-US" sz="2400" dirty="0">
              <a:latin typeface="+mj-lt"/>
              <a:ea typeface="+mj-ea"/>
              <a:cs typeface="+mj-cs"/>
            </a:endParaRPr>
          </a:p>
          <a:p>
            <a:pPr>
              <a:spcBef>
                <a:spcPts val="1000"/>
              </a:spcBef>
              <a:buClr>
                <a:schemeClr val="accent1">
                  <a:lumMod val="60000"/>
                  <a:lumOff val="40000"/>
                </a:schemeClr>
              </a:buClr>
              <a:buSzPct val="80000"/>
              <a:buFont typeface="Wingdings 3" charset="2"/>
              <a:buChar char=""/>
            </a:pPr>
            <a:r>
              <a:rPr lang="en-US" sz="2400" dirty="0">
                <a:latin typeface="+mj-lt"/>
                <a:ea typeface="+mj-ea"/>
                <a:cs typeface="+mj-cs"/>
              </a:rPr>
              <a:t>You should seek consent where an individual may not expect their information to be passed on</a:t>
            </a:r>
          </a:p>
          <a:p>
            <a:pPr>
              <a:spcBef>
                <a:spcPts val="1000"/>
              </a:spcBef>
              <a:buClr>
                <a:schemeClr val="accent1">
                  <a:lumMod val="60000"/>
                  <a:lumOff val="40000"/>
                </a:schemeClr>
              </a:buClr>
              <a:buSzPct val="80000"/>
              <a:buFont typeface="Wingdings 3" charset="2"/>
              <a:buChar char=""/>
            </a:pPr>
            <a:endParaRPr lang="en-US" sz="2400" dirty="0">
              <a:latin typeface="+mj-lt"/>
              <a:ea typeface="+mj-ea"/>
              <a:cs typeface="+mj-cs"/>
            </a:endParaRPr>
          </a:p>
          <a:p>
            <a:pPr>
              <a:spcBef>
                <a:spcPts val="1000"/>
              </a:spcBef>
              <a:buClr>
                <a:schemeClr val="accent1">
                  <a:lumMod val="60000"/>
                  <a:lumOff val="40000"/>
                </a:schemeClr>
              </a:buClr>
              <a:buSzPct val="80000"/>
              <a:buFont typeface="Wingdings 3" charset="2"/>
              <a:buChar char=""/>
            </a:pPr>
            <a:r>
              <a:rPr lang="en-US" sz="2400" dirty="0">
                <a:latin typeface="+mj-lt"/>
                <a:ea typeface="+mj-ea"/>
                <a:cs typeface="+mj-cs"/>
              </a:rPr>
              <a:t>When you gain consent to share information, it must be explicit, and freely given</a:t>
            </a:r>
          </a:p>
          <a:p>
            <a:pPr>
              <a:spcBef>
                <a:spcPts val="1000"/>
              </a:spcBef>
              <a:buClr>
                <a:schemeClr val="accent1">
                  <a:lumMod val="60000"/>
                  <a:lumOff val="40000"/>
                </a:schemeClr>
              </a:buClr>
              <a:buSzPct val="80000"/>
              <a:buFont typeface="Wingdings 3" charset="2"/>
              <a:buChar char=""/>
            </a:pPr>
            <a:endParaRPr lang="en-US" sz="2400" dirty="0">
              <a:latin typeface="+mj-lt"/>
              <a:ea typeface="+mj-ea"/>
              <a:cs typeface="+mj-cs"/>
            </a:endParaRPr>
          </a:p>
          <a:p>
            <a:pPr>
              <a:spcBef>
                <a:spcPts val="1000"/>
              </a:spcBef>
              <a:buClr>
                <a:schemeClr val="accent1">
                  <a:lumMod val="60000"/>
                  <a:lumOff val="40000"/>
                </a:schemeClr>
              </a:buClr>
              <a:buSzPct val="80000"/>
              <a:buFont typeface="Wingdings 3" charset="2"/>
              <a:buChar char=""/>
            </a:pPr>
            <a:r>
              <a:rPr lang="en-US" sz="2400" dirty="0">
                <a:latin typeface="+mj-lt"/>
                <a:ea typeface="+mj-ea"/>
                <a:cs typeface="+mj-cs"/>
              </a:rPr>
              <a:t>There may be some circumstances where it is not appropriate to seek consent, because the individual cannot give consent, or it is not reasonable to obtain consent, or because to gain consent would compromise a child’s or young person’s immediate safety</a:t>
            </a:r>
          </a:p>
        </p:txBody>
      </p:sp>
      <p:sp>
        <p:nvSpPr>
          <p:cNvPr id="24" name="Freeform 31">
            <a:extLst>
              <a:ext uri="{FF2B5EF4-FFF2-40B4-BE49-F238E27FC236}">
                <a16:creationId xmlns:a16="http://schemas.microsoft.com/office/drawing/2014/main" id="{1288C528-6850-4309-8D5E-276D467440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1030" y="-1"/>
            <a:ext cx="839208" cy="556446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6" name="Rectangle 25">
            <a:extLst>
              <a:ext uri="{FF2B5EF4-FFF2-40B4-BE49-F238E27FC236}">
                <a16:creationId xmlns:a16="http://schemas.microsoft.com/office/drawing/2014/main" id="{E83C4BF2-CE85-4725-91F5-903A0C2535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0988" y="0"/>
            <a:ext cx="9147640" cy="10287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5">
            <a:extLst>
              <a:ext uri="{FF2B5EF4-FFF2-40B4-BE49-F238E27FC236}">
                <a16:creationId xmlns:a16="http://schemas.microsoft.com/office/drawing/2014/main" id="{F7E85553-125B-468C-B123-443207482B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675866" y="4134963"/>
            <a:ext cx="10287000" cy="2017073"/>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9" name="Graphic 8" descr="Parent and Child">
            <a:extLst>
              <a:ext uri="{FF2B5EF4-FFF2-40B4-BE49-F238E27FC236}">
                <a16:creationId xmlns:a16="http://schemas.microsoft.com/office/drawing/2014/main" id="{EB72F5C3-2D42-4F77-1D05-B8A73290265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9140988" y="1056081"/>
            <a:ext cx="8174833" cy="8174833"/>
          </a:xfrm>
          <a:prstGeom prst="rect">
            <a:avLst/>
          </a:prstGeom>
          <a:effectLst/>
        </p:spPr>
      </p:pic>
      <p:sp>
        <p:nvSpPr>
          <p:cNvPr id="30" name="Rectangle 29">
            <a:extLst>
              <a:ext uri="{FF2B5EF4-FFF2-40B4-BE49-F238E27FC236}">
                <a16:creationId xmlns:a16="http://schemas.microsoft.com/office/drawing/2014/main" id="{C1DE0CAB-0099-47AE-8A9D-F0C80866669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63672" y="0"/>
            <a:ext cx="1028700" cy="1714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TextBox 5"/>
          <p:cNvSpPr txBox="1"/>
          <p:nvPr/>
        </p:nvSpPr>
        <p:spPr>
          <a:xfrm>
            <a:off x="554642" y="8800681"/>
            <a:ext cx="6881699" cy="960776"/>
          </a:xfrm>
          <a:prstGeom prst="rect">
            <a:avLst/>
          </a:prstGeom>
        </p:spPr>
        <p:txBody>
          <a:bodyPr wrap="square" lIns="0" tIns="0" rIns="0" bIns="0" rtlCol="0" anchor="t">
            <a:spAutoFit/>
          </a:bodyPr>
          <a:lstStyle/>
          <a:p>
            <a:pPr>
              <a:lnSpc>
                <a:spcPts val="8280"/>
              </a:lnSpc>
              <a:spcAft>
                <a:spcPts val="600"/>
              </a:spcAft>
            </a:pPr>
            <a:r>
              <a:rPr lang="en-US" sz="4800" dirty="0">
                <a:solidFill>
                  <a:srgbClr val="959A00"/>
                </a:solidFill>
                <a:latin typeface="Calibri"/>
                <a:cs typeface="Calibri"/>
              </a:rPr>
              <a:t>Working Together 2023</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124000"/>
                <a:satMod val="148000"/>
                <a:lumMod val="124000"/>
              </a:schemeClr>
            </a:gs>
            <a:gs pos="100000">
              <a:schemeClr val="bg1">
                <a:shade val="76000"/>
                <a:hueMod val="89000"/>
                <a:satMod val="164000"/>
                <a:lumMod val="5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10" name="Picture 9" descr="Plant growing in a concrete crack">
            <a:extLst>
              <a:ext uri="{FF2B5EF4-FFF2-40B4-BE49-F238E27FC236}">
                <a16:creationId xmlns:a16="http://schemas.microsoft.com/office/drawing/2014/main" id="{CC7D0868-4FE6-E1E5-70C6-4BADE947D183}"/>
              </a:ext>
            </a:extLst>
          </p:cNvPr>
          <p:cNvPicPr>
            <a:picLocks noChangeAspect="1"/>
          </p:cNvPicPr>
          <p:nvPr/>
        </p:nvPicPr>
        <p:blipFill rotWithShape="1">
          <a:blip r:embed="rId3">
            <a:alphaModFix amt="25000"/>
            <a:grayscl/>
          </a:blip>
          <a:srcRect t="15730"/>
          <a:stretch/>
        </p:blipFill>
        <p:spPr>
          <a:xfrm>
            <a:off x="20" y="-1"/>
            <a:ext cx="18287980" cy="10286999"/>
          </a:xfrm>
          <a:prstGeom prst="rect">
            <a:avLst/>
          </a:prstGeom>
        </p:spPr>
      </p:pic>
      <p:sp>
        <p:nvSpPr>
          <p:cNvPr id="2" name="Title 1">
            <a:extLst>
              <a:ext uri="{FF2B5EF4-FFF2-40B4-BE49-F238E27FC236}">
                <a16:creationId xmlns:a16="http://schemas.microsoft.com/office/drawing/2014/main" id="{124DFCD5-922C-1C03-AC5F-5CDAFB42CCE6}"/>
              </a:ext>
            </a:extLst>
          </p:cNvPr>
          <p:cNvSpPr>
            <a:spLocks noGrp="1"/>
          </p:cNvSpPr>
          <p:nvPr>
            <p:ph type="title"/>
          </p:nvPr>
        </p:nvSpPr>
        <p:spPr>
          <a:xfrm>
            <a:off x="969166" y="679077"/>
            <a:ext cx="14107085" cy="2100795"/>
          </a:xfrm>
        </p:spPr>
        <p:txBody>
          <a:bodyPr>
            <a:normAutofit/>
          </a:bodyPr>
          <a:lstStyle/>
          <a:p>
            <a:r>
              <a:rPr lang="en-GB"/>
              <a:t>Parents views…</a:t>
            </a:r>
          </a:p>
        </p:txBody>
      </p:sp>
      <p:sp>
        <p:nvSpPr>
          <p:cNvPr id="17" name="Rectangle 16">
            <a:extLst>
              <a:ext uri="{FF2B5EF4-FFF2-40B4-BE49-F238E27FC236}">
                <a16:creationId xmlns:a16="http://schemas.microsoft.com/office/drawing/2014/main" id="{0D187C4E-14B9-4504-B200-5127823FA7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63672" y="0"/>
            <a:ext cx="1028700" cy="1714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12" name="Content Placeholder 2">
            <a:extLst>
              <a:ext uri="{FF2B5EF4-FFF2-40B4-BE49-F238E27FC236}">
                <a16:creationId xmlns:a16="http://schemas.microsoft.com/office/drawing/2014/main" id="{7AABCBF8-5642-A253-73D7-668A5511E78D}"/>
              </a:ext>
            </a:extLst>
          </p:cNvPr>
          <p:cNvGraphicFramePr>
            <a:graphicFrameLocks noGrp="1"/>
          </p:cNvGraphicFramePr>
          <p:nvPr>
            <p:ph idx="1"/>
            <p:extLst>
              <p:ext uri="{D42A27DB-BD31-4B8C-83A1-F6EECF244321}">
                <p14:modId xmlns:p14="http://schemas.microsoft.com/office/powerpoint/2010/main" val="929561867"/>
              </p:ext>
            </p:extLst>
          </p:nvPr>
        </p:nvGraphicFramePr>
        <p:xfrm>
          <a:off x="457200" y="1866900"/>
          <a:ext cx="17221200" cy="79247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321054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568C5-8305-B167-8F53-388839D579F7}"/>
              </a:ext>
            </a:extLst>
          </p:cNvPr>
          <p:cNvSpPr>
            <a:spLocks noGrp="1"/>
          </p:cNvSpPr>
          <p:nvPr>
            <p:ph type="title"/>
          </p:nvPr>
        </p:nvSpPr>
        <p:spPr>
          <a:xfrm>
            <a:off x="985836" y="7158762"/>
            <a:ext cx="16159162" cy="2487297"/>
          </a:xfrm>
        </p:spPr>
        <p:txBody>
          <a:bodyPr>
            <a:normAutofit fontScale="90000"/>
          </a:bodyPr>
          <a:lstStyle/>
          <a:p>
            <a:r>
              <a:rPr lang="en-GB" sz="4500">
                <a:solidFill>
                  <a:srgbClr val="FFFFFF"/>
                </a:solidFill>
              </a:rPr>
              <a:t>Working Together 2023 - Renamed to ‘Working Together to Safeguard Children: a guide to multi-agency working to </a:t>
            </a:r>
            <a:r>
              <a:rPr lang="en-GB" sz="4500" b="1">
                <a:solidFill>
                  <a:srgbClr val="FFFFFF"/>
                </a:solidFill>
              </a:rPr>
              <a:t>help</a:t>
            </a:r>
            <a:r>
              <a:rPr lang="en-GB" sz="4500">
                <a:solidFill>
                  <a:srgbClr val="FFFFFF"/>
                </a:solidFill>
              </a:rPr>
              <a:t>, </a:t>
            </a:r>
            <a:r>
              <a:rPr lang="en-GB" sz="4500" b="1">
                <a:solidFill>
                  <a:srgbClr val="FFFFFF"/>
                </a:solidFill>
              </a:rPr>
              <a:t>safeguard</a:t>
            </a:r>
            <a:r>
              <a:rPr lang="en-GB" sz="4500">
                <a:solidFill>
                  <a:srgbClr val="FFFFFF"/>
                </a:solidFill>
              </a:rPr>
              <a:t>, </a:t>
            </a:r>
            <a:r>
              <a:rPr lang="en-GB" sz="4500" b="1">
                <a:solidFill>
                  <a:srgbClr val="FFFFFF"/>
                </a:solidFill>
              </a:rPr>
              <a:t>protect </a:t>
            </a:r>
            <a:r>
              <a:rPr lang="en-GB" sz="4500">
                <a:solidFill>
                  <a:srgbClr val="FFFFFF"/>
                </a:solidFill>
              </a:rPr>
              <a:t>and </a:t>
            </a:r>
            <a:r>
              <a:rPr lang="en-GB" sz="4500" b="1">
                <a:solidFill>
                  <a:srgbClr val="FFFFFF"/>
                </a:solidFill>
              </a:rPr>
              <a:t>promote the welfare of children</a:t>
            </a:r>
            <a:r>
              <a:rPr lang="en-GB" sz="4500">
                <a:solidFill>
                  <a:srgbClr val="FFFFFF"/>
                </a:solidFill>
              </a:rPr>
              <a:t>’ </a:t>
            </a:r>
            <a:br>
              <a:rPr lang="en-GB" sz="4500">
                <a:solidFill>
                  <a:srgbClr val="FFFFFF"/>
                </a:solidFill>
              </a:rPr>
            </a:br>
            <a:endParaRPr lang="en-GB" sz="4500">
              <a:solidFill>
                <a:srgbClr val="FFFFFF"/>
              </a:solidFill>
            </a:endParaRPr>
          </a:p>
        </p:txBody>
      </p:sp>
      <p:graphicFrame>
        <p:nvGraphicFramePr>
          <p:cNvPr id="9" name="TextBox 1">
            <a:extLst>
              <a:ext uri="{FF2B5EF4-FFF2-40B4-BE49-F238E27FC236}">
                <a16:creationId xmlns:a16="http://schemas.microsoft.com/office/drawing/2014/main" id="{0DA350C1-2D53-8639-9AE2-428FF31595DD}"/>
              </a:ext>
            </a:extLst>
          </p:cNvPr>
          <p:cNvGraphicFramePr/>
          <p:nvPr>
            <p:extLst>
              <p:ext uri="{D42A27DB-BD31-4B8C-83A1-F6EECF244321}">
                <p14:modId xmlns:p14="http://schemas.microsoft.com/office/powerpoint/2010/main" val="3081885410"/>
              </p:ext>
            </p:extLst>
          </p:nvPr>
        </p:nvGraphicFramePr>
        <p:xfrm>
          <a:off x="1014412" y="965202"/>
          <a:ext cx="16308387" cy="6007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92542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sp>
        <p:nvSpPr>
          <p:cNvPr id="2" name="AutoShape 2"/>
          <p:cNvSpPr/>
          <p:nvPr/>
        </p:nvSpPr>
        <p:spPr>
          <a:xfrm>
            <a:off x="0" y="0"/>
            <a:ext cx="8356265" cy="5543736"/>
          </a:xfrm>
          <a:prstGeom prst="rect">
            <a:avLst/>
          </a:prstGeom>
          <a:solidFill>
            <a:schemeClr val="accent1">
              <a:lumMod val="75000"/>
            </a:schemeClr>
          </a:solidFill>
        </p:spPr>
      </p:sp>
      <p:grpSp>
        <p:nvGrpSpPr>
          <p:cNvPr id="3" name="Group 3"/>
          <p:cNvGrpSpPr/>
          <p:nvPr/>
        </p:nvGrpSpPr>
        <p:grpSpPr>
          <a:xfrm>
            <a:off x="9143196" y="1698843"/>
            <a:ext cx="8328333" cy="8006730"/>
            <a:chOff x="-166255" y="-28575"/>
            <a:chExt cx="11104444" cy="8504465"/>
          </a:xfrm>
        </p:grpSpPr>
        <p:sp>
          <p:nvSpPr>
            <p:cNvPr id="4" name="TextBox 4"/>
            <p:cNvSpPr txBox="1"/>
            <p:nvPr/>
          </p:nvSpPr>
          <p:spPr>
            <a:xfrm>
              <a:off x="-166255" y="2043681"/>
              <a:ext cx="10696972" cy="1102011"/>
            </a:xfrm>
            <a:prstGeom prst="rect">
              <a:avLst/>
            </a:prstGeom>
          </p:spPr>
          <p:txBody>
            <a:bodyPr lIns="0" tIns="0" rIns="0" bIns="0" rtlCol="0" anchor="t">
              <a:spAutoFit/>
            </a:bodyPr>
            <a:lstStyle/>
            <a:p>
              <a:pPr>
                <a:lnSpc>
                  <a:spcPts val="3202"/>
                </a:lnSpc>
              </a:pPr>
              <a:r>
                <a:rPr lang="en-US" sz="3200" dirty="0">
                  <a:solidFill>
                    <a:srgbClr val="22292E"/>
                  </a:solidFill>
                </a:rPr>
                <a:t>Meet parent’s needs, so they can meet needs of their children (MDT)</a:t>
              </a:r>
            </a:p>
          </p:txBody>
        </p:sp>
        <p:sp>
          <p:nvSpPr>
            <p:cNvPr id="5" name="TextBox 5"/>
            <p:cNvSpPr txBox="1"/>
            <p:nvPr/>
          </p:nvSpPr>
          <p:spPr>
            <a:xfrm>
              <a:off x="0" y="4226774"/>
              <a:ext cx="10696972" cy="554853"/>
            </a:xfrm>
            <a:prstGeom prst="rect">
              <a:avLst/>
            </a:prstGeom>
          </p:spPr>
          <p:txBody>
            <a:bodyPr lIns="0" tIns="0" rIns="0" bIns="0" rtlCol="0" anchor="t">
              <a:spAutoFit/>
            </a:bodyPr>
            <a:lstStyle/>
            <a:p>
              <a:pPr>
                <a:lnSpc>
                  <a:spcPts val="3202"/>
                </a:lnSpc>
              </a:pPr>
              <a:r>
                <a:rPr lang="en-US" sz="3200" dirty="0">
                  <a:solidFill>
                    <a:srgbClr val="22292E"/>
                  </a:solidFill>
                </a:rPr>
                <a:t>Develop our skills to create change (MI)</a:t>
              </a:r>
            </a:p>
          </p:txBody>
        </p:sp>
        <p:sp>
          <p:nvSpPr>
            <p:cNvPr id="6" name="TextBox 6"/>
            <p:cNvSpPr txBox="1"/>
            <p:nvPr/>
          </p:nvSpPr>
          <p:spPr>
            <a:xfrm>
              <a:off x="-152590" y="-28575"/>
              <a:ext cx="10849562" cy="2188634"/>
            </a:xfrm>
            <a:prstGeom prst="rect">
              <a:avLst/>
            </a:prstGeom>
          </p:spPr>
          <p:txBody>
            <a:bodyPr wrap="square" lIns="0" tIns="0" rIns="0" bIns="0" rtlCol="0" anchor="t">
              <a:spAutoFit/>
            </a:bodyPr>
            <a:lstStyle/>
            <a:p>
              <a:pPr>
                <a:lnSpc>
                  <a:spcPts val="3202"/>
                </a:lnSpc>
              </a:pPr>
              <a:r>
                <a:rPr lang="en-US" sz="3200" dirty="0">
                  <a:solidFill>
                    <a:srgbClr val="22292E"/>
                  </a:solidFill>
                </a:rPr>
                <a:t>Change our attitudes to families so they can change theirs to us - focus on parent’s strengths &amp; build their confidence</a:t>
              </a:r>
            </a:p>
          </p:txBody>
        </p:sp>
        <p:sp>
          <p:nvSpPr>
            <p:cNvPr id="7" name="TextBox 7"/>
            <p:cNvSpPr txBox="1"/>
            <p:nvPr/>
          </p:nvSpPr>
          <p:spPr>
            <a:xfrm>
              <a:off x="0" y="7397813"/>
              <a:ext cx="10696972" cy="435879"/>
            </a:xfrm>
            <a:prstGeom prst="rect">
              <a:avLst/>
            </a:prstGeom>
          </p:spPr>
          <p:txBody>
            <a:bodyPr lIns="0" tIns="0" rIns="0" bIns="0" rtlCol="0" anchor="t">
              <a:spAutoFit/>
            </a:bodyPr>
            <a:lstStyle/>
            <a:p>
              <a:pPr>
                <a:lnSpc>
                  <a:spcPts val="3202"/>
                </a:lnSpc>
              </a:pPr>
              <a:endParaRPr lang="en-US" sz="3200" dirty="0">
                <a:solidFill>
                  <a:srgbClr val="22292E"/>
                </a:solidFill>
              </a:endParaRPr>
            </a:p>
          </p:txBody>
        </p:sp>
        <p:sp>
          <p:nvSpPr>
            <p:cNvPr id="8" name="TextBox 8"/>
            <p:cNvSpPr txBox="1"/>
            <p:nvPr/>
          </p:nvSpPr>
          <p:spPr>
            <a:xfrm>
              <a:off x="241217" y="6364183"/>
              <a:ext cx="10696972" cy="554852"/>
            </a:xfrm>
            <a:prstGeom prst="rect">
              <a:avLst/>
            </a:prstGeom>
          </p:spPr>
          <p:txBody>
            <a:bodyPr lIns="0" tIns="0" rIns="0" bIns="0" rtlCol="0" anchor="t">
              <a:spAutoFit/>
            </a:bodyPr>
            <a:lstStyle/>
            <a:p>
              <a:pPr>
                <a:lnSpc>
                  <a:spcPts val="3202"/>
                </a:lnSpc>
              </a:pPr>
              <a:r>
                <a:rPr lang="en-US" sz="3200" dirty="0">
                  <a:solidFill>
                    <a:srgbClr val="22292E"/>
                  </a:solidFill>
                </a:rPr>
                <a:t>Do ‘with’, not ‘to’</a:t>
              </a:r>
            </a:p>
          </p:txBody>
        </p:sp>
        <p:sp>
          <p:nvSpPr>
            <p:cNvPr id="9" name="AutoShape 9"/>
            <p:cNvSpPr/>
            <p:nvPr/>
          </p:nvSpPr>
          <p:spPr>
            <a:xfrm>
              <a:off x="0" y="8462850"/>
              <a:ext cx="10696972" cy="13040"/>
            </a:xfrm>
            <a:prstGeom prst="rect">
              <a:avLst/>
            </a:prstGeom>
            <a:solidFill>
              <a:srgbClr val="959A00"/>
            </a:solidFill>
          </p:spPr>
        </p:sp>
        <p:sp>
          <p:nvSpPr>
            <p:cNvPr id="10" name="AutoShape 10"/>
            <p:cNvSpPr/>
            <p:nvPr/>
          </p:nvSpPr>
          <p:spPr>
            <a:xfrm flipV="1">
              <a:off x="8128" y="5333515"/>
              <a:ext cx="10696972" cy="108675"/>
            </a:xfrm>
            <a:prstGeom prst="rect">
              <a:avLst/>
            </a:prstGeom>
            <a:solidFill>
              <a:srgbClr val="959A00"/>
            </a:solidFill>
          </p:spPr>
        </p:sp>
        <p:sp>
          <p:nvSpPr>
            <p:cNvPr id="11" name="AutoShape 11"/>
            <p:cNvSpPr/>
            <p:nvPr/>
          </p:nvSpPr>
          <p:spPr>
            <a:xfrm>
              <a:off x="0" y="5291811"/>
              <a:ext cx="10696972" cy="13040"/>
            </a:xfrm>
            <a:prstGeom prst="rect">
              <a:avLst/>
            </a:prstGeom>
            <a:solidFill>
              <a:srgbClr val="959A00"/>
            </a:solidFill>
          </p:spPr>
        </p:sp>
        <p:sp>
          <p:nvSpPr>
            <p:cNvPr id="12" name="AutoShape 12"/>
            <p:cNvSpPr/>
            <p:nvPr/>
          </p:nvSpPr>
          <p:spPr>
            <a:xfrm>
              <a:off x="0" y="3706291"/>
              <a:ext cx="10696972" cy="83410"/>
            </a:xfrm>
            <a:prstGeom prst="rect">
              <a:avLst/>
            </a:prstGeom>
            <a:solidFill>
              <a:srgbClr val="959A00"/>
            </a:solidFill>
          </p:spPr>
        </p:sp>
        <p:sp>
          <p:nvSpPr>
            <p:cNvPr id="13" name="AutoShape 13"/>
            <p:cNvSpPr/>
            <p:nvPr/>
          </p:nvSpPr>
          <p:spPr>
            <a:xfrm>
              <a:off x="0" y="1578617"/>
              <a:ext cx="10696972" cy="13040"/>
            </a:xfrm>
            <a:prstGeom prst="rect">
              <a:avLst/>
            </a:prstGeom>
            <a:solidFill>
              <a:srgbClr val="959A00"/>
            </a:solidFill>
          </p:spPr>
        </p:sp>
      </p:grpSp>
      <p:sp>
        <p:nvSpPr>
          <p:cNvPr id="15" name="TextBox 15"/>
          <p:cNvSpPr txBox="1"/>
          <p:nvPr/>
        </p:nvSpPr>
        <p:spPr>
          <a:xfrm>
            <a:off x="680555" y="1377211"/>
            <a:ext cx="6995156" cy="2821285"/>
          </a:xfrm>
          <a:prstGeom prst="rect">
            <a:avLst/>
          </a:prstGeom>
        </p:spPr>
        <p:txBody>
          <a:bodyPr lIns="0" tIns="0" rIns="0" bIns="0" rtlCol="0" anchor="t">
            <a:spAutoFit/>
          </a:bodyPr>
          <a:lstStyle/>
          <a:p>
            <a:pPr>
              <a:lnSpc>
                <a:spcPts val="11040"/>
              </a:lnSpc>
            </a:pPr>
            <a:r>
              <a:rPr lang="en-US" sz="9600" dirty="0">
                <a:solidFill>
                  <a:srgbClr val="F5F5EF"/>
                </a:solidFill>
                <a:latin typeface="Libre Franklin Medium"/>
              </a:rPr>
              <a:t>What can we change?</a:t>
            </a:r>
          </a:p>
        </p:txBody>
      </p:sp>
      <p:sp>
        <p:nvSpPr>
          <p:cNvPr id="16" name="TextBox 16"/>
          <p:cNvSpPr txBox="1"/>
          <p:nvPr/>
        </p:nvSpPr>
        <p:spPr>
          <a:xfrm>
            <a:off x="381000" y="6212898"/>
            <a:ext cx="7980219" cy="2051844"/>
          </a:xfrm>
          <a:prstGeom prst="rect">
            <a:avLst/>
          </a:prstGeom>
        </p:spPr>
        <p:txBody>
          <a:bodyPr wrap="square" lIns="0" tIns="0" rIns="0" bIns="0" rtlCol="0" anchor="t">
            <a:spAutoFit/>
          </a:bodyPr>
          <a:lstStyle/>
          <a:p>
            <a:pPr>
              <a:lnSpc>
                <a:spcPts val="3220"/>
              </a:lnSpc>
              <a:spcBef>
                <a:spcPct val="0"/>
              </a:spcBef>
            </a:pPr>
            <a:r>
              <a:rPr lang="en-US" sz="3600" dirty="0">
                <a:solidFill>
                  <a:srgbClr val="000000"/>
                </a:solidFill>
                <a:latin typeface="+mj-lt"/>
              </a:rPr>
              <a:t>To safeguard welfare of </a:t>
            </a:r>
            <a:r>
              <a:rPr lang="en-US" sz="3600" dirty="0" err="1">
                <a:solidFill>
                  <a:srgbClr val="000000"/>
                </a:solidFill>
                <a:latin typeface="+mj-lt"/>
              </a:rPr>
              <a:t>CiN</a:t>
            </a:r>
            <a:r>
              <a:rPr lang="en-US" sz="3600" dirty="0">
                <a:solidFill>
                  <a:srgbClr val="000000"/>
                </a:solidFill>
                <a:latin typeface="+mj-lt"/>
              </a:rPr>
              <a:t> and keep as many children as possible safely in their families, rather than gathering evidence of poor parenting we need to:</a:t>
            </a:r>
          </a:p>
        </p:txBody>
      </p:sp>
      <p:pic>
        <p:nvPicPr>
          <p:cNvPr id="14" name="Picture 13"/>
          <p:cNvPicPr>
            <a:picLocks noChangeAspect="1"/>
          </p:cNvPicPr>
          <p:nvPr/>
        </p:nvPicPr>
        <p:blipFill>
          <a:blip r:embed="rId3"/>
          <a:stretch>
            <a:fillRect/>
          </a:stretch>
        </p:blipFill>
        <p:spPr>
          <a:xfrm>
            <a:off x="9153445" y="3480789"/>
            <a:ext cx="8023031" cy="792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58518-5465-42A8-9402-DE77C4367736}"/>
              </a:ext>
            </a:extLst>
          </p:cNvPr>
          <p:cNvSpPr>
            <a:spLocks noGrp="1"/>
          </p:cNvSpPr>
          <p:nvPr>
            <p:ph type="ctrTitle"/>
          </p:nvPr>
        </p:nvSpPr>
        <p:spPr>
          <a:xfrm>
            <a:off x="936786" y="3299810"/>
            <a:ext cx="16173450" cy="5029200"/>
          </a:xfrm>
        </p:spPr>
        <p:txBody>
          <a:bodyPr/>
          <a:lstStyle/>
          <a:p>
            <a:r>
              <a:rPr lang="en-GB" sz="6000" dirty="0">
                <a:latin typeface="Calibri" panose="020F0502020204030204" pitchFamily="34" charset="0"/>
                <a:cs typeface="Calibri" panose="020F0502020204030204" pitchFamily="34" charset="0"/>
              </a:rPr>
              <a:t>“In the majority of cases, families become involved with children’s social care  because they are parenting in conditions of adversity, rather than because they have caused or are likely to cause significant harm to their children. We have a shared obligation to help families raise their children.”</a:t>
            </a:r>
            <a:br>
              <a:rPr lang="en-GB" sz="6000" dirty="0">
                <a:latin typeface="Calibri" panose="020F0502020204030204" pitchFamily="34" charset="0"/>
                <a:cs typeface="Calibri" panose="020F0502020204030204" pitchFamily="34" charset="0"/>
              </a:rPr>
            </a:br>
            <a:r>
              <a:rPr lang="en-GB" sz="6000" dirty="0">
                <a:latin typeface="Calibri" panose="020F0502020204030204" pitchFamily="34" charset="0"/>
                <a:cs typeface="Calibri" panose="020F0502020204030204" pitchFamily="34" charset="0"/>
              </a:rPr>
              <a:t/>
            </a:r>
            <a:br>
              <a:rPr lang="en-GB" sz="6000" dirty="0">
                <a:latin typeface="Calibri" panose="020F0502020204030204" pitchFamily="34" charset="0"/>
                <a:cs typeface="Calibri" panose="020F0502020204030204" pitchFamily="34" charset="0"/>
              </a:rPr>
            </a:br>
            <a:r>
              <a:rPr lang="en-GB" sz="3000" dirty="0">
                <a:latin typeface="Calibri" panose="020F0502020204030204" pitchFamily="34" charset="0"/>
                <a:cs typeface="Calibri" panose="020F0502020204030204" pitchFamily="34" charset="0"/>
              </a:rPr>
              <a:t>The Case for Change</a:t>
            </a:r>
            <a:br>
              <a:rPr lang="en-GB" sz="3000" dirty="0">
                <a:latin typeface="Calibri" panose="020F0502020204030204" pitchFamily="34" charset="0"/>
                <a:cs typeface="Calibri" panose="020F0502020204030204" pitchFamily="34" charset="0"/>
              </a:rPr>
            </a:br>
            <a:r>
              <a:rPr lang="en-GB" sz="3000" dirty="0">
                <a:latin typeface="Calibri" panose="020F0502020204030204" pitchFamily="34" charset="0"/>
                <a:cs typeface="Calibri" panose="020F0502020204030204" pitchFamily="34" charset="0"/>
              </a:rPr>
              <a:t>The independent review of children’s social care</a:t>
            </a:r>
            <a:br>
              <a:rPr lang="en-GB" sz="3000" dirty="0">
                <a:latin typeface="Calibri" panose="020F0502020204030204" pitchFamily="34" charset="0"/>
                <a:cs typeface="Calibri" panose="020F0502020204030204" pitchFamily="34" charset="0"/>
              </a:rPr>
            </a:br>
            <a:r>
              <a:rPr lang="en-GB" sz="3000" dirty="0">
                <a:latin typeface="Calibri" panose="020F0502020204030204" pitchFamily="34" charset="0"/>
                <a:cs typeface="Calibri" panose="020F0502020204030204" pitchFamily="34" charset="0"/>
                <a:hlinkClick r:id="rId2"/>
              </a:rPr>
              <a:t>https://childrenssocialcare.independent-review.uk/</a:t>
            </a:r>
            <a:r>
              <a:rPr lang="en-GB" sz="3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6698488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3" name="AutoShape 3"/>
          <p:cNvSpPr/>
          <p:nvPr/>
        </p:nvSpPr>
        <p:spPr>
          <a:xfrm>
            <a:off x="1638743" y="1652971"/>
            <a:ext cx="15010513" cy="9525"/>
          </a:xfrm>
          <a:prstGeom prst="rect">
            <a:avLst/>
          </a:prstGeom>
          <a:solidFill>
            <a:srgbClr val="F5F5EF"/>
          </a:solidFill>
        </p:spPr>
      </p:sp>
      <p:sp>
        <p:nvSpPr>
          <p:cNvPr id="4" name="TextBox 4"/>
          <p:cNvSpPr txBox="1"/>
          <p:nvPr/>
        </p:nvSpPr>
        <p:spPr>
          <a:xfrm>
            <a:off x="1638743" y="1998223"/>
            <a:ext cx="13617179" cy="6904326"/>
          </a:xfrm>
          <a:prstGeom prst="rect">
            <a:avLst/>
          </a:prstGeom>
        </p:spPr>
        <p:txBody>
          <a:bodyPr lIns="0" tIns="0" rIns="0" bIns="0" rtlCol="0" anchor="t">
            <a:spAutoFit/>
          </a:bodyPr>
          <a:lstStyle/>
          <a:p>
            <a:pPr marL="0" marR="0" lvl="0" indent="0" algn="l" defTabSz="457200" rtl="0" eaLnBrk="1" fontAlgn="auto" latinLnBrk="0" hangingPunct="1">
              <a:lnSpc>
                <a:spcPts val="364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5F5EF"/>
                </a:solidFill>
                <a:effectLst/>
                <a:uLnTx/>
                <a:uFillTx/>
                <a:latin typeface="Calibri Light" panose="020F0302020204030204" pitchFamily="34" charset="0"/>
                <a:ea typeface="+mn-ea"/>
                <a:cs typeface="Calibri Light" panose="020F0302020204030204" pitchFamily="34" charset="0"/>
              </a:rPr>
              <a:t>The Children Act 1989</a:t>
            </a:r>
          </a:p>
          <a:p>
            <a:pPr marL="0" marR="0" lvl="0" indent="0" algn="l" defTabSz="457200" rtl="0" eaLnBrk="1" fontAlgn="auto" latinLnBrk="0" hangingPunct="1">
              <a:lnSpc>
                <a:spcPts val="3640"/>
              </a:lnSpc>
              <a:spcBef>
                <a:spcPts val="0"/>
              </a:spcBef>
              <a:spcAft>
                <a:spcPts val="0"/>
              </a:spcAft>
              <a:buClrTx/>
              <a:buSzTx/>
              <a:buFontTx/>
              <a:buNone/>
              <a:tabLst/>
              <a:defRPr/>
            </a:pPr>
            <a:r>
              <a:rPr kumimoji="0" lang="en-GB" sz="2800" b="0" i="0" u="sng" strike="noStrike" kern="1200" cap="none" spc="0" normalizeH="0" baseline="0" noProof="0" dirty="0">
                <a:ln>
                  <a:noFill/>
                </a:ln>
                <a:solidFill>
                  <a:prstClr val="black"/>
                </a:solidFill>
                <a:effectLst/>
                <a:uLnTx/>
                <a:uFillTx/>
                <a:latin typeface="Calibri Light" panose="020F0302020204030204"/>
                <a:ea typeface="+mn-ea"/>
                <a:cs typeface="+mn-cs"/>
                <a:hlinkClick r:id="rId2"/>
              </a:rPr>
              <a:t>The Children Act 1989</a:t>
            </a:r>
            <a:endParaRPr kumimoji="0" lang="en-GB"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457200" rtl="0" eaLnBrk="1" fontAlgn="auto" latinLnBrk="0" hangingPunct="1">
              <a:lnSpc>
                <a:spcPts val="364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5F5EF"/>
                </a:solidFill>
                <a:effectLst/>
                <a:uLnTx/>
                <a:uFillTx/>
                <a:latin typeface="Calibri Light" panose="020F0302020204030204" pitchFamily="34" charset="0"/>
                <a:ea typeface="+mn-ea"/>
                <a:cs typeface="Calibri Light" panose="020F0302020204030204" pitchFamily="34" charset="0"/>
              </a:rPr>
              <a:t>Children Looked After in England Statistics </a:t>
            </a:r>
          </a:p>
          <a:p>
            <a:pPr marL="0" marR="0" lvl="0" indent="0" algn="l" defTabSz="457200" rtl="0" eaLnBrk="1" fontAlgn="auto" latinLnBrk="0" hangingPunct="1">
              <a:lnSpc>
                <a:spcPts val="3640"/>
              </a:lnSpc>
              <a:spcBef>
                <a:spcPts val="0"/>
              </a:spcBef>
              <a:spcAft>
                <a:spcPts val="0"/>
              </a:spcAft>
              <a:buClrTx/>
              <a:buSzTx/>
              <a:buFontTx/>
              <a:buNone/>
              <a:tabLst/>
              <a:defRPr/>
            </a:pPr>
            <a:r>
              <a:rPr lang="en-GB" sz="2800" u="sng" dirty="0">
                <a:solidFill>
                  <a:srgbClr val="0563C1"/>
                </a:solidFill>
                <a:effectLst/>
                <a:ea typeface="Calibri" panose="020F0502020204030204" pitchFamily="34" charset="0"/>
                <a:hlinkClick r:id="rId3"/>
              </a:rPr>
              <a:t>Children looked after in England national statistics</a:t>
            </a:r>
            <a:endParaRPr kumimoji="0" lang="en-US" sz="2800" b="0" i="0" u="none" strike="noStrike" kern="1200" cap="none" spc="0" normalizeH="0" baseline="0" noProof="0" dirty="0">
              <a:ln>
                <a:noFill/>
              </a:ln>
              <a:solidFill>
                <a:srgbClr val="F5F5EF"/>
              </a:solidFill>
              <a:effectLst/>
              <a:uLnTx/>
              <a:uFillTx/>
              <a:ea typeface="+mn-ea"/>
              <a:cs typeface="Calibri Light" panose="020F0302020204030204" pitchFamily="34" charset="0"/>
            </a:endParaRPr>
          </a:p>
          <a:p>
            <a:pPr marL="0" marR="0" lvl="0" indent="0" algn="l" defTabSz="457200" rtl="0" eaLnBrk="1" fontAlgn="auto" latinLnBrk="0" hangingPunct="1">
              <a:lnSpc>
                <a:spcPts val="364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5F5EF"/>
                </a:solidFill>
                <a:effectLst/>
                <a:uLnTx/>
                <a:uFillTx/>
                <a:latin typeface="Calibri Light" panose="020F0302020204030204" pitchFamily="34" charset="0"/>
                <a:ea typeface="+mn-ea"/>
                <a:cs typeface="Calibri Light" panose="020F0302020204030204" pitchFamily="34" charset="0"/>
              </a:rPr>
              <a:t>Care Crisis Review 2018, Family Rights Group</a:t>
            </a:r>
          </a:p>
          <a:p>
            <a:pPr marL="0" marR="0" lvl="0" indent="0" algn="l" defTabSz="457200" rtl="0" eaLnBrk="1" fontAlgn="auto" latinLnBrk="0" hangingPunct="1">
              <a:lnSpc>
                <a:spcPts val="364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hlinkClick r:id="rId4"/>
              </a:rPr>
              <a:t>The Care Crisis Review: Options for Change - Family Rights Group (frg.org.uk)</a:t>
            </a:r>
            <a:endParaRPr kumimoji="0" lang="en-US" sz="2800" b="0" i="0" u="none" strike="noStrike" kern="1200" cap="none" spc="0" normalizeH="0" baseline="0" noProof="0" dirty="0">
              <a:ln>
                <a:noFill/>
              </a:ln>
              <a:solidFill>
                <a:srgbClr val="F5F5EF"/>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ts val="364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5F5EF"/>
                </a:solidFill>
                <a:effectLst/>
                <a:uLnTx/>
                <a:uFillTx/>
                <a:latin typeface="Calibri Light" panose="020F0302020204030204" pitchFamily="34" charset="0"/>
                <a:ea typeface="+mn-ea"/>
                <a:cs typeface="Calibri Light" panose="020F0302020204030204" pitchFamily="34" charset="0"/>
              </a:rPr>
              <a:t>Holding the Risk 2018, Sir James Mc </a:t>
            </a:r>
            <a:r>
              <a:rPr kumimoji="0" lang="en-US" sz="2800" b="0" i="0" u="none" strike="noStrike" kern="1200" cap="none" spc="0" normalizeH="0" baseline="0" noProof="0" dirty="0" err="1">
                <a:ln>
                  <a:noFill/>
                </a:ln>
                <a:solidFill>
                  <a:srgbClr val="F5F5EF"/>
                </a:solidFill>
                <a:effectLst/>
                <a:uLnTx/>
                <a:uFillTx/>
                <a:latin typeface="Calibri Light" panose="020F0302020204030204" pitchFamily="34" charset="0"/>
                <a:ea typeface="+mn-ea"/>
                <a:cs typeface="Calibri Light" panose="020F0302020204030204" pitchFamily="34" charset="0"/>
              </a:rPr>
              <a:t>Farlane</a:t>
            </a:r>
            <a:r>
              <a:rPr kumimoji="0" lang="en-US" sz="2800" b="0" i="0" u="none" strike="noStrike" kern="1200" cap="none" spc="0" normalizeH="0" baseline="0" noProof="0" dirty="0">
                <a:ln>
                  <a:noFill/>
                </a:ln>
                <a:solidFill>
                  <a:srgbClr val="F5F5EF"/>
                </a:solidFill>
                <a:effectLst/>
                <a:uLnTx/>
                <a:uFillTx/>
                <a:latin typeface="Calibri Light" panose="020F0302020204030204" pitchFamily="34" charset="0"/>
                <a:ea typeface="+mn-ea"/>
                <a:cs typeface="Calibri Light" panose="020F0302020204030204" pitchFamily="34" charset="0"/>
              </a:rPr>
              <a:t> </a:t>
            </a:r>
          </a:p>
          <a:p>
            <a:pPr marL="0" marR="0" lvl="0" indent="0" algn="l" defTabSz="457200" rtl="0" eaLnBrk="1" fontAlgn="auto" latinLnBrk="0" hangingPunct="1">
              <a:lnSpc>
                <a:spcPts val="364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70C0"/>
                </a:solidFill>
                <a:effectLst/>
                <a:uLnTx/>
                <a:uFillTx/>
                <a:latin typeface="Calibri Light" panose="020F0302020204030204" pitchFamily="34" charset="0"/>
                <a:ea typeface="+mn-ea"/>
                <a:cs typeface="Calibri Light" panose="020F0302020204030204" pitchFamily="34" charset="0"/>
                <a:hlinkClick r:id="rId5">
                  <a:extLst>
                    <a:ext uri="{A12FA001-AC4F-418D-AE19-62706E023703}">
                      <ahyp:hlinkClr xmlns="" xmlns:ahyp="http://schemas.microsoft.com/office/drawing/2018/hyperlinkcolor" val="tx"/>
                    </a:ext>
                  </a:extLst>
                </a:hlinkClick>
              </a:rPr>
              <a:t>Lecture by Lord Justice McFarlane: Holding the risk - The balance between child protection and the right to family life (judiciary.uk)</a:t>
            </a:r>
            <a:endParaRPr kumimoji="0" lang="en-US" sz="2800" b="0" i="0" u="none" strike="noStrike" kern="1200" cap="none" spc="0" normalizeH="0" baseline="0" noProof="0" dirty="0">
              <a:ln>
                <a:noFill/>
              </a:ln>
              <a:solidFill>
                <a:srgbClr val="0070C0"/>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ts val="364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5F5EF"/>
                </a:solidFill>
                <a:effectLst/>
                <a:uLnTx/>
                <a:uFillTx/>
                <a:latin typeface="Calibri Light" panose="020F0302020204030204" pitchFamily="34" charset="0"/>
                <a:ea typeface="+mn-ea"/>
                <a:cs typeface="Calibri Light" panose="020F0302020204030204" pitchFamily="34" charset="0"/>
              </a:rPr>
              <a:t>Clear Blue Water 2018 Isabelle </a:t>
            </a:r>
            <a:r>
              <a:rPr kumimoji="0" lang="en-US" sz="2800" b="0" i="0" u="none" strike="noStrike" kern="1200" cap="none" spc="0" normalizeH="0" baseline="0" noProof="0" dirty="0" err="1">
                <a:ln>
                  <a:noFill/>
                </a:ln>
                <a:solidFill>
                  <a:srgbClr val="F5F5EF"/>
                </a:solidFill>
                <a:effectLst/>
                <a:uLnTx/>
                <a:uFillTx/>
                <a:latin typeface="Calibri Light" panose="020F0302020204030204" pitchFamily="34" charset="0"/>
                <a:ea typeface="+mn-ea"/>
                <a:cs typeface="Calibri Light" panose="020F0302020204030204" pitchFamily="34" charset="0"/>
              </a:rPr>
              <a:t>Trowler</a:t>
            </a:r>
            <a:r>
              <a:rPr kumimoji="0" lang="en-US" sz="2800" b="0" i="0" u="none" strike="noStrike" kern="1200" cap="none" spc="0" normalizeH="0" baseline="0" noProof="0" dirty="0">
                <a:ln>
                  <a:noFill/>
                </a:ln>
                <a:solidFill>
                  <a:srgbClr val="F5F5EF"/>
                </a:solidFill>
                <a:effectLst/>
                <a:uLnTx/>
                <a:uFillTx/>
                <a:latin typeface="Calibri Light" panose="020F0302020204030204" pitchFamily="34" charset="0"/>
                <a:ea typeface="+mn-ea"/>
                <a:cs typeface="Calibri Light" panose="020F0302020204030204" pitchFamily="34" charset="0"/>
              </a:rPr>
              <a:t> &amp; University of Sheffield</a:t>
            </a:r>
          </a:p>
          <a:p>
            <a:pPr marL="0" marR="0" lvl="0" indent="0" algn="l" defTabSz="457200" rtl="0" eaLnBrk="1" fontAlgn="auto" latinLnBrk="0" hangingPunct="1">
              <a:lnSpc>
                <a:spcPts val="364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70C0"/>
                </a:solidFill>
                <a:effectLst/>
                <a:uLnTx/>
                <a:uFillTx/>
                <a:latin typeface="Calibri Light" panose="020F0302020204030204" pitchFamily="34" charset="0"/>
                <a:ea typeface="+mn-ea"/>
                <a:cs typeface="Calibri Light" panose="020F0302020204030204" pitchFamily="34" charset="0"/>
                <a:hlinkClick r:id="rId6">
                  <a:extLst>
                    <a:ext uri="{A12FA001-AC4F-418D-AE19-62706E023703}">
                      <ahyp:hlinkClr xmlns="" xmlns:ahyp="http://schemas.microsoft.com/office/drawing/2018/hyperlinkcolor" val="tx"/>
                    </a:ext>
                  </a:extLst>
                </a:hlinkClick>
              </a:rPr>
              <a:t>Sheffield_Solutions_Clear_Blue_Water_Full_Report.pdf</a:t>
            </a:r>
            <a:endParaRPr kumimoji="0" lang="en-US" sz="2800" b="0" i="0" u="none" strike="noStrike" kern="1200" cap="none" spc="0" normalizeH="0" baseline="0" noProof="0" dirty="0">
              <a:ln>
                <a:noFill/>
              </a:ln>
              <a:solidFill>
                <a:srgbClr val="0070C0"/>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ts val="364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5F5EF"/>
                </a:solidFill>
                <a:effectLst/>
                <a:uLnTx/>
                <a:uFillTx/>
                <a:latin typeface="Calibri Light" panose="020F0302020204030204" pitchFamily="34" charset="0"/>
                <a:ea typeface="+mn-ea"/>
                <a:cs typeface="Calibri Light" panose="020F0302020204030204" pitchFamily="34" charset="0"/>
              </a:rPr>
              <a:t>NSPCC How Safe Are Our Children annual reports</a:t>
            </a:r>
          </a:p>
          <a:p>
            <a:pPr marL="0" marR="0" lvl="0" indent="0" algn="l" defTabSz="457200" rtl="0" eaLnBrk="1" fontAlgn="auto" latinLnBrk="0" hangingPunct="1">
              <a:lnSpc>
                <a:spcPts val="364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Light" panose="020F0302020204030204"/>
                <a:ea typeface="+mn-ea"/>
                <a:cs typeface="+mn-cs"/>
                <a:hlinkClick r:id="rId7"/>
              </a:rPr>
              <a:t>How safe are our children? 2020 | NSPCC Learning</a:t>
            </a:r>
            <a:endParaRPr kumimoji="0" lang="en-GB"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457200" rtl="0" eaLnBrk="1" fontAlgn="auto" latinLnBrk="0" hangingPunct="1">
              <a:lnSpc>
                <a:spcPts val="3640"/>
              </a:lnSpc>
              <a:spcBef>
                <a:spcPts val="0"/>
              </a:spcBef>
              <a:spcAft>
                <a:spcPts val="0"/>
              </a:spcAft>
              <a:buClrTx/>
              <a:buSzTx/>
              <a:buFontTx/>
              <a:buNone/>
              <a:tabLst/>
              <a:defRPr/>
            </a:pPr>
            <a:r>
              <a:rPr lang="en-GB" sz="2800" dirty="0">
                <a:solidFill>
                  <a:schemeClr val="bg2"/>
                </a:solidFill>
                <a:latin typeface="Calibri Light" panose="020F0302020204030204"/>
              </a:rPr>
              <a:t>The Independent Review of Children’s Social Care in England</a:t>
            </a:r>
          </a:p>
          <a:p>
            <a:pPr marL="0" marR="0" lvl="0" indent="0" algn="l" defTabSz="457200" rtl="0" eaLnBrk="1" fontAlgn="auto" latinLnBrk="0" hangingPunct="1">
              <a:lnSpc>
                <a:spcPts val="364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2"/>
                </a:solidFill>
                <a:effectLst/>
                <a:uLnTx/>
                <a:uFillTx/>
                <a:latin typeface="Calibri Light" panose="020F0302020204030204" pitchFamily="34" charset="0"/>
                <a:ea typeface="+mn-ea"/>
                <a:cs typeface="Calibri Light" panose="020F0302020204030204" pitchFamily="34" charset="0"/>
                <a:hlinkClick r:id="rId8"/>
              </a:rPr>
              <a:t>https://childrenssocialcare.independent-review.uk/</a:t>
            </a:r>
            <a:endParaRPr kumimoji="0" lang="en-US" sz="2800" b="0" i="0" u="none" strike="noStrike" kern="1200" cap="none" spc="0" normalizeH="0" baseline="0" noProof="0" dirty="0">
              <a:ln>
                <a:noFill/>
              </a:ln>
              <a:solidFill>
                <a:schemeClr val="bg2"/>
              </a:solidFill>
              <a:effectLst/>
              <a:uLnTx/>
              <a:uFillTx/>
              <a:latin typeface="Calibri Light" panose="020F0302020204030204" pitchFamily="34" charset="0"/>
              <a:ea typeface="+mn-ea"/>
              <a:cs typeface="Calibri Light" panose="020F0302020204030204" pitchFamily="34" charset="0"/>
            </a:endParaRPr>
          </a:p>
        </p:txBody>
      </p:sp>
      <p:sp>
        <p:nvSpPr>
          <p:cNvPr id="5" name="TextBox 5"/>
          <p:cNvSpPr txBox="1"/>
          <p:nvPr/>
        </p:nvSpPr>
        <p:spPr>
          <a:xfrm>
            <a:off x="1638744" y="495300"/>
            <a:ext cx="14517549" cy="1058918"/>
          </a:xfrm>
          <a:prstGeom prst="rect">
            <a:avLst/>
          </a:prstGeom>
        </p:spPr>
        <p:txBody>
          <a:bodyPr lIns="0" tIns="0" rIns="0" bIns="0" rtlCol="0" anchor="t">
            <a:spAutoFit/>
          </a:bodyPr>
          <a:lstStyle/>
          <a:p>
            <a:pPr marL="0" marR="0" lvl="0" indent="0" algn="l" defTabSz="457200" rtl="0" eaLnBrk="1" fontAlgn="auto" latinLnBrk="0" hangingPunct="1">
              <a:lnSpc>
                <a:spcPts val="828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9FBDAC"/>
                </a:solidFill>
                <a:effectLst/>
                <a:uLnTx/>
                <a:uFillTx/>
                <a:latin typeface="Calibri" panose="020F0502020204030204" pitchFamily="34" charset="0"/>
                <a:ea typeface="+mn-ea"/>
                <a:cs typeface="Calibri" panose="020F0502020204030204" pitchFamily="34" charset="0"/>
              </a:rPr>
              <a:t>Further Reading</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1052365" y="5109233"/>
            <a:ext cx="10672764" cy="87090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85000"/>
              </a:lnSpc>
              <a:spcBef>
                <a:spcPct val="0"/>
              </a:spcBef>
              <a:spcAft>
                <a:spcPts val="600"/>
              </a:spcAft>
              <a:buClrTx/>
              <a:buSzTx/>
              <a:buFontTx/>
              <a:buNone/>
              <a:tabLst/>
              <a:defRPr/>
            </a:pPr>
            <a:r>
              <a:rPr kumimoji="0" lang="en-US" sz="4800" b="0" i="0" u="none" strike="noStrike" kern="1200" cap="none" spc="-120" normalizeH="0" baseline="0" noProof="0" dirty="0">
                <a:ln>
                  <a:noFill/>
                </a:ln>
                <a:solidFill>
                  <a:srgbClr val="857663"/>
                </a:solidFill>
                <a:effectLst/>
                <a:uLnTx/>
                <a:uFillTx/>
                <a:latin typeface="Calibri Light" panose="020F0302020204030204"/>
                <a:ea typeface="+mn-ea"/>
                <a:cs typeface="+mn-cs"/>
              </a:rPr>
              <a:t>McFarlane 2018</a:t>
            </a:r>
          </a:p>
        </p:txBody>
      </p:sp>
      <p:sp>
        <p:nvSpPr>
          <p:cNvPr id="3" name="TextBox 3"/>
          <p:cNvSpPr txBox="1"/>
          <p:nvPr/>
        </p:nvSpPr>
        <p:spPr>
          <a:xfrm>
            <a:off x="1014984" y="5981700"/>
            <a:ext cx="10186416" cy="3581400"/>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85000"/>
              </a:lnSpc>
              <a:spcBef>
                <a:spcPts val="0"/>
              </a:spcBef>
              <a:spcAft>
                <a:spcPts val="600"/>
              </a:spcAft>
              <a:buClrTx/>
              <a:buSzTx/>
              <a:buFont typeface="Arial" pitchFamily="34" charset="0"/>
              <a:buChar char=" "/>
              <a:tabLst/>
              <a:defRPr/>
            </a:pPr>
            <a:r>
              <a:rPr kumimoji="0" lang="en-US" sz="2800" b="0" i="0" u="none" strike="noStrike" kern="1200" cap="none" spc="0" normalizeH="0" baseline="0" noProof="0" dirty="0">
                <a:ln>
                  <a:noFill/>
                </a:ln>
                <a:effectLst/>
                <a:uLnTx/>
                <a:uFillTx/>
                <a:latin typeface="Calibri Light" panose="020F0302020204030204"/>
                <a:ea typeface="+mn-ea"/>
                <a:cs typeface="+mn-cs"/>
              </a:rPr>
              <a:t>Holding the Risk - have we got the balance right between child protection and the right to family life?</a:t>
            </a:r>
            <a:endParaRPr lang="en-US" sz="2800" b="0" i="0" u="none" strike="noStrike" kern="1200" cap="none" spc="0" normalizeH="0" baseline="0" noProof="0" dirty="0">
              <a:ln>
                <a:noFill/>
              </a:ln>
              <a:effectLst/>
              <a:uLnTx/>
              <a:uFillTx/>
              <a:latin typeface="Calibri Light" panose="020F0302020204030204"/>
              <a:cs typeface="Calibri Light"/>
            </a:endParaRPr>
          </a:p>
          <a:p>
            <a:pPr marL="0" marR="0" lvl="0" indent="0" algn="l" defTabSz="914400" rtl="0" eaLnBrk="1" fontAlgn="auto" latinLnBrk="0" hangingPunct="1">
              <a:lnSpc>
                <a:spcPct val="85000"/>
              </a:lnSpc>
              <a:spcBef>
                <a:spcPts val="0"/>
              </a:spcBef>
              <a:spcAft>
                <a:spcPts val="600"/>
              </a:spcAft>
              <a:buClrTx/>
              <a:buSzTx/>
              <a:buFont typeface="Arial" pitchFamily="34" charset="0"/>
              <a:buChar char=" "/>
              <a:tabLst/>
              <a:defRPr/>
            </a:pPr>
            <a:endParaRPr lang="en-US" sz="2800" b="0" i="0" u="none" strike="noStrike" kern="1200" cap="none" spc="0" normalizeH="0" baseline="0" noProof="0" dirty="0">
              <a:ln>
                <a:noFill/>
              </a:ln>
              <a:effectLst/>
              <a:uLnTx/>
              <a:uFillTx/>
              <a:latin typeface="Calibri Light" panose="020F0302020204030204"/>
              <a:cs typeface="Calibri Light"/>
            </a:endParaRPr>
          </a:p>
          <a:p>
            <a:pPr defTabSz="914400">
              <a:spcAft>
                <a:spcPts val="600"/>
              </a:spcAft>
              <a:defRPr/>
            </a:pPr>
            <a:r>
              <a:rPr kumimoji="0" lang="en-GB" sz="2800" b="0" i="0" u="none" strike="noStrike" kern="1200" cap="none" spc="0" normalizeH="0" baseline="0" noProof="0" dirty="0">
                <a:ln>
                  <a:noFill/>
                </a:ln>
                <a:effectLst/>
                <a:uLnTx/>
                <a:uFillTx/>
                <a:latin typeface="Calibri Light" panose="020F0302020204030204"/>
                <a:ea typeface="+mn-ea"/>
                <a:cs typeface="+mn-cs"/>
              </a:rPr>
              <a:t>“Magistrates and judges up and down the country on every day of the week are making these highly intrusive draconian orders removing children permanently from their natural families on the basis that to do so is better for the child and that “nothing else will do”. But, I ask</a:t>
            </a:r>
            <a:r>
              <a:rPr lang="en-GB" sz="2800" dirty="0">
                <a:latin typeface="Calibri Light" panose="020F0302020204030204"/>
              </a:rPr>
              <a:t> </a:t>
            </a:r>
            <a:endParaRPr lang="en-GB" sz="2800" b="0" i="0" u="none" strike="noStrike" kern="1200" cap="none" spc="0" normalizeH="0" baseline="0" noProof="0" dirty="0">
              <a:ln>
                <a:noFill/>
              </a:ln>
              <a:effectLst/>
              <a:uLnTx/>
              <a:uFillTx/>
              <a:latin typeface="Calibri Light" panose="020F0302020204030204"/>
              <a:cs typeface="Calibri Light"/>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800" b="0" i="0" u="none" strike="noStrike" kern="1200" cap="none" spc="0" normalizeH="0" baseline="0" noProof="0" dirty="0">
                <a:ln>
                  <a:noFill/>
                </a:ln>
                <a:effectLst/>
                <a:uLnTx/>
                <a:uFillTx/>
                <a:latin typeface="Calibri Light" panose="020F0302020204030204"/>
                <a:ea typeface="+mn-ea"/>
                <a:cs typeface="+mn-cs"/>
              </a:rPr>
              <a:t>rhetorically, “How do we know this is so?”</a:t>
            </a:r>
            <a:endParaRPr kumimoji="0" lang="en-US" sz="2800" b="0" i="0" u="none" strike="noStrike" kern="1200" cap="none" spc="0" normalizeH="0" baseline="0" noProof="0" dirty="0">
              <a:ln>
                <a:noFill/>
              </a:ln>
              <a:effectLst/>
              <a:uLnTx/>
              <a:uFillTx/>
              <a:latin typeface="Calibri Light" panose="020F0302020204030204"/>
              <a:ea typeface="+mn-ea"/>
              <a:cs typeface="+mn-cs"/>
            </a:endParaRPr>
          </a:p>
        </p:txBody>
      </p:sp>
      <p:pic>
        <p:nvPicPr>
          <p:cNvPr id="4" name="Picture 4"/>
          <p:cNvPicPr>
            <a:picLocks noChangeAspect="1"/>
          </p:cNvPicPr>
          <p:nvPr/>
        </p:nvPicPr>
        <p:blipFill rotWithShape="1">
          <a:blip r:embed="rId3" cstate="email">
            <a:extLst>
              <a:ext uri="{28A0092B-C50C-407E-A947-70E740481C1C}">
                <a14:useLocalDpi xmlns:a14="http://schemas.microsoft.com/office/drawing/2010/main"/>
              </a:ext>
            </a:extLst>
          </a:blip>
          <a:srcRect t="11671" r="-1" b="11729"/>
          <a:stretch/>
        </p:blipFill>
        <p:spPr>
          <a:xfrm>
            <a:off x="12171805" y="10"/>
            <a:ext cx="6116195" cy="10296617"/>
          </a:xfrm>
          <a:prstGeom prst="rect">
            <a:avLst/>
          </a:prstGeom>
        </p:spPr>
      </p:pic>
      <p:sp>
        <p:nvSpPr>
          <p:cNvPr id="5" name="Rectangle 4">
            <a:extLst>
              <a:ext uri="{FF2B5EF4-FFF2-40B4-BE49-F238E27FC236}">
                <a16:creationId xmlns:a16="http://schemas.microsoft.com/office/drawing/2014/main" id="{0D0B5DB6-40F5-47C8-A8A6-BDB531F27E44}"/>
              </a:ext>
            </a:extLst>
          </p:cNvPr>
          <p:cNvSpPr/>
          <p:nvPr/>
        </p:nvSpPr>
        <p:spPr>
          <a:xfrm>
            <a:off x="1014984" y="1533272"/>
            <a:ext cx="10186416" cy="3108543"/>
          </a:xfrm>
          <a:prstGeom prst="rect">
            <a:avLst/>
          </a:prstGeom>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effectLst/>
                <a:uLnTx/>
                <a:uFillTx/>
                <a:latin typeface="Calibri Light" panose="020F0302020204030204"/>
                <a:ea typeface="+mn-ea"/>
                <a:cs typeface="+mn-cs"/>
              </a:rPr>
              <a:t>“Uncertainty pervades the work of child protection. Many of the imbalances in the current system arise from efforts to deal with that uncertainty by assessing and managing risk. Risk management cannot eradicate risk; it can only try to reduce the probability of harm. The big problem for society (and consequently for professionals) is working out a realistic expectation of professionals’ ability to predict the future and manage risk of harm to children and young people.”</a:t>
            </a:r>
          </a:p>
        </p:txBody>
      </p:sp>
      <p:sp>
        <p:nvSpPr>
          <p:cNvPr id="6" name="TextBox 2">
            <a:extLst>
              <a:ext uri="{FF2B5EF4-FFF2-40B4-BE49-F238E27FC236}">
                <a16:creationId xmlns:a16="http://schemas.microsoft.com/office/drawing/2014/main" id="{08C50DFE-D25D-4533-8064-09DA7FC24037}"/>
              </a:ext>
            </a:extLst>
          </p:cNvPr>
          <p:cNvSpPr txBox="1"/>
          <p:nvPr/>
        </p:nvSpPr>
        <p:spPr>
          <a:xfrm>
            <a:off x="1014984" y="631457"/>
            <a:ext cx="10672764" cy="87090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85000"/>
              </a:lnSpc>
              <a:spcBef>
                <a:spcPct val="0"/>
              </a:spcBef>
              <a:spcAft>
                <a:spcPts val="600"/>
              </a:spcAft>
              <a:buClrTx/>
              <a:buSzTx/>
              <a:buFontTx/>
              <a:buNone/>
              <a:tabLst/>
              <a:defRPr/>
            </a:pPr>
            <a:r>
              <a:rPr kumimoji="0" lang="en-US" sz="4800" b="0" i="0" u="none" strike="noStrike" kern="1200" cap="none" spc="-120" normalizeH="0" baseline="0" noProof="0" dirty="0">
                <a:ln>
                  <a:noFill/>
                </a:ln>
                <a:solidFill>
                  <a:srgbClr val="857663"/>
                </a:solidFill>
                <a:effectLst/>
                <a:uLnTx/>
                <a:uFillTx/>
                <a:latin typeface="Calibri Light" panose="020F0302020204030204"/>
                <a:ea typeface="+mn-ea"/>
                <a:cs typeface="+mn-cs"/>
              </a:rPr>
              <a:t>Munro 2010</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8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703779" y="631601"/>
            <a:ext cx="17141146" cy="1823191"/>
          </a:xfrm>
          <a:prstGeom prst="rect">
            <a:avLst/>
          </a:prstGeom>
        </p:spPr>
        <p:txBody>
          <a:bodyPr lIns="0" tIns="0" rIns="0" bIns="0" rtlCol="0" anchor="t">
            <a:spAutoFit/>
          </a:bodyPr>
          <a:lstStyle/>
          <a:p>
            <a:pPr marL="0" marR="0" lvl="0" indent="0" algn="l" defTabSz="457200" rtl="0" eaLnBrk="1" fontAlgn="auto" latinLnBrk="0" hangingPunct="1">
              <a:lnSpc>
                <a:spcPts val="736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033D1C"/>
                </a:solidFill>
                <a:effectLst/>
                <a:uLnTx/>
                <a:uFillTx/>
                <a:latin typeface="Calibri" panose="020F0502020204030204" pitchFamily="34" charset="0"/>
                <a:ea typeface="+mn-ea"/>
                <a:cs typeface="Calibri" panose="020F0502020204030204" pitchFamily="34" charset="0"/>
              </a:rPr>
              <a:t>Care Proceedings In England: the case for clear blue water</a:t>
            </a:r>
          </a:p>
          <a:p>
            <a:pPr marL="0" marR="0" lvl="0" indent="0" algn="l" defTabSz="457200" rtl="0" eaLnBrk="1" fontAlgn="auto" latinLnBrk="0" hangingPunct="1">
              <a:lnSpc>
                <a:spcPts val="736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33D1C"/>
                </a:solidFill>
                <a:effectLst/>
                <a:uLnTx/>
                <a:uFillTx/>
                <a:latin typeface="Calibri" panose="020F0502020204030204" pitchFamily="34" charset="0"/>
                <a:ea typeface="+mn-ea"/>
                <a:cs typeface="Calibri" panose="020F0502020204030204" pitchFamily="34" charset="0"/>
              </a:rPr>
              <a:t>CSW Isabelle Trowler &amp; University of Sheffield 2018</a:t>
            </a:r>
          </a:p>
        </p:txBody>
      </p:sp>
      <p:sp>
        <p:nvSpPr>
          <p:cNvPr id="3" name="TextBox 3"/>
          <p:cNvSpPr txBox="1"/>
          <p:nvPr/>
        </p:nvSpPr>
        <p:spPr>
          <a:xfrm>
            <a:off x="845250" y="2705100"/>
            <a:ext cx="16597500" cy="6630020"/>
          </a:xfrm>
          <a:prstGeom prst="rect">
            <a:avLst/>
          </a:prstGeom>
        </p:spPr>
        <p:txBody>
          <a:bodyPr lIns="0" tIns="0" rIns="0" bIns="0" rtlCol="0" anchor="t">
            <a:spAutoFit/>
          </a:bodyPr>
          <a:lstStyle/>
          <a:p>
            <a:pPr marL="777240" marR="0" lvl="1" indent="-388620" algn="l" defTabSz="457200" rtl="0" eaLnBrk="1" fontAlgn="auto" latinLnBrk="0" hangingPunct="1">
              <a:lnSpc>
                <a:spcPct val="100000"/>
              </a:lnSpc>
              <a:spcBef>
                <a:spcPts val="0"/>
              </a:spcBef>
              <a:spcAft>
                <a:spcPts val="0"/>
              </a:spcAft>
              <a:buClrTx/>
              <a:buSzTx/>
              <a:buFont typeface="Arial"/>
              <a:buChar char="•"/>
              <a:tabLst/>
              <a:defRPr/>
            </a:pPr>
            <a:r>
              <a:rPr kumimoji="0" lang="en-US" sz="4000" b="0" i="0" u="none" strike="noStrike" kern="1200" cap="none" spc="0" normalizeH="0" baseline="0" noProof="0" dirty="0">
                <a:ln>
                  <a:noFill/>
                </a:ln>
                <a:solidFill>
                  <a:srgbClr val="22292E"/>
                </a:solidFill>
                <a:effectLst/>
                <a:uLnTx/>
                <a:uFillTx/>
                <a:latin typeface="Calibri Light" panose="020F0302020204030204"/>
                <a:ea typeface="+mn-ea"/>
                <a:cs typeface="+mn-cs"/>
              </a:rPr>
              <a:t>Based on exploratory study of care proceedings in 4 local authorities across England</a:t>
            </a:r>
          </a:p>
          <a:p>
            <a:pPr marL="777240" marR="0" lvl="1" indent="-388620" algn="l" defTabSz="457200" rtl="0" eaLnBrk="1" fontAlgn="auto" latinLnBrk="0" hangingPunct="1">
              <a:lnSpc>
                <a:spcPct val="100000"/>
              </a:lnSpc>
              <a:spcBef>
                <a:spcPts val="0"/>
              </a:spcBef>
              <a:spcAft>
                <a:spcPts val="0"/>
              </a:spcAft>
              <a:buClrTx/>
              <a:buSzTx/>
              <a:buFont typeface="Arial"/>
              <a:buChar char="•"/>
              <a:tabLst/>
              <a:defRPr/>
            </a:pPr>
            <a:r>
              <a:rPr kumimoji="0" lang="en-US" sz="4000" b="0" i="0" u="none" strike="noStrike" kern="1200" cap="none" spc="0" normalizeH="0" baseline="0" noProof="0" dirty="0">
                <a:ln>
                  <a:noFill/>
                </a:ln>
                <a:solidFill>
                  <a:srgbClr val="22292E"/>
                </a:solidFill>
                <a:effectLst/>
                <a:uLnTx/>
                <a:uFillTx/>
                <a:latin typeface="Calibri Light" panose="020F0302020204030204"/>
                <a:ea typeface="+mn-ea"/>
                <a:cs typeface="+mn-cs"/>
              </a:rPr>
              <a:t>The vast majority of decisions taken to initiate care proceedings were certainly reasonable. The question is whether or not they were always necessary</a:t>
            </a:r>
          </a:p>
          <a:p>
            <a:pPr marL="777240" marR="0" lvl="1" indent="-388620" algn="l" defTabSz="457200" rtl="0" eaLnBrk="1" fontAlgn="auto" latinLnBrk="0" hangingPunct="1">
              <a:lnSpc>
                <a:spcPts val="4679"/>
              </a:lnSpc>
              <a:spcBef>
                <a:spcPts val="0"/>
              </a:spcBef>
              <a:spcAft>
                <a:spcPts val="0"/>
              </a:spcAft>
              <a:buClrTx/>
              <a:buSzTx/>
              <a:buFont typeface="Arial"/>
              <a:buChar char="•"/>
              <a:tabLst/>
              <a:defRPr/>
            </a:pPr>
            <a:r>
              <a:rPr kumimoji="0" lang="en-US" sz="4000" b="0" i="0" u="none" strike="noStrike" kern="1200" cap="none" spc="0" normalizeH="0" baseline="0" noProof="0" dirty="0">
                <a:ln>
                  <a:noFill/>
                </a:ln>
                <a:solidFill>
                  <a:srgbClr val="22292E"/>
                </a:solidFill>
                <a:effectLst/>
                <a:uLnTx/>
                <a:uFillTx/>
                <a:latin typeface="Calibri Light" panose="020F0302020204030204"/>
                <a:ea typeface="+mn-ea"/>
                <a:cs typeface="+mn-cs"/>
              </a:rPr>
              <a:t>Needs to be ‘clear blue water’ between cases taken to court and not taken to court</a:t>
            </a:r>
          </a:p>
          <a:p>
            <a:pPr marL="777240" marR="0" lvl="1" indent="-388620" algn="l" defTabSz="457200" rtl="0" eaLnBrk="1" fontAlgn="auto" latinLnBrk="0" hangingPunct="1">
              <a:lnSpc>
                <a:spcPts val="4680"/>
              </a:lnSpc>
              <a:spcBef>
                <a:spcPts val="0"/>
              </a:spcBef>
              <a:spcAft>
                <a:spcPts val="0"/>
              </a:spcAft>
              <a:buClrTx/>
              <a:buSzTx/>
              <a:buFont typeface="Arial"/>
              <a:buChar char="•"/>
              <a:tabLst/>
              <a:defRPr/>
            </a:pPr>
            <a:r>
              <a:rPr kumimoji="0" lang="en-US" sz="4000" b="0" i="0" u="none" strike="noStrike" kern="1200" cap="none" spc="0" normalizeH="0" baseline="0" noProof="0" dirty="0">
                <a:ln>
                  <a:noFill/>
                </a:ln>
                <a:solidFill>
                  <a:srgbClr val="22292E"/>
                </a:solidFill>
                <a:effectLst/>
                <a:uLnTx/>
                <a:uFillTx/>
                <a:latin typeface="Calibri Light" panose="020F0302020204030204"/>
                <a:ea typeface="+mn-ea"/>
                <a:cs typeface="+mn-cs"/>
              </a:rPr>
              <a:t>When making this distinction, LA must consider if this is in the best interests of the children, not just for now, but in 5 or 10 years’ time and for the rest of their lives</a:t>
            </a:r>
          </a:p>
          <a:p>
            <a:pPr marL="0" marR="0" lvl="0" indent="0" algn="l" defTabSz="457200" rtl="0" eaLnBrk="1" fontAlgn="auto" latinLnBrk="0" hangingPunct="1">
              <a:lnSpc>
                <a:spcPts val="468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22292E"/>
              </a:solidFill>
              <a:effectLst/>
              <a:uLnTx/>
              <a:uFillTx/>
              <a:latin typeface="Calibri Light" panose="020F0302020204030204"/>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2" name="TextBox 2"/>
          <p:cNvSpPr txBox="1"/>
          <p:nvPr/>
        </p:nvSpPr>
        <p:spPr>
          <a:xfrm>
            <a:off x="1028700" y="755523"/>
            <a:ext cx="13541483" cy="948978"/>
          </a:xfrm>
          <a:prstGeom prst="rect">
            <a:avLst/>
          </a:prstGeom>
        </p:spPr>
        <p:txBody>
          <a:bodyPr lIns="0" tIns="0" rIns="0" bIns="0" rtlCol="0" anchor="t">
            <a:spAutoFit/>
          </a:bodyPr>
          <a:lstStyle/>
          <a:p>
            <a:pPr marL="0" marR="0" lvl="0" indent="0" algn="l" defTabSz="457200" rtl="0" eaLnBrk="1" fontAlgn="auto" latinLnBrk="0" hangingPunct="1">
              <a:lnSpc>
                <a:spcPts val="7359"/>
              </a:lnSpc>
              <a:spcBef>
                <a:spcPts val="0"/>
              </a:spcBef>
              <a:spcAft>
                <a:spcPts val="0"/>
              </a:spcAft>
              <a:buClrTx/>
              <a:buSzTx/>
              <a:buFontTx/>
              <a:buNone/>
              <a:tabLst/>
              <a:defRPr/>
            </a:pPr>
            <a:r>
              <a:rPr kumimoji="0" lang="en-US" sz="6350" b="0" i="0" u="none" strike="noStrike" kern="1200" cap="none" spc="0" normalizeH="0" baseline="0" noProof="0" dirty="0">
                <a:ln>
                  <a:noFill/>
                </a:ln>
                <a:solidFill>
                  <a:schemeClr val="bg1"/>
                </a:solidFill>
                <a:effectLst/>
                <a:uLnTx/>
                <a:uFillTx/>
                <a:latin typeface="Calibri"/>
                <a:cs typeface="Calibri"/>
              </a:rPr>
              <a:t>Baby P - Impact on Govt Policy</a:t>
            </a:r>
          </a:p>
        </p:txBody>
      </p:sp>
      <p:sp>
        <p:nvSpPr>
          <p:cNvPr id="3" name="TextBox 3"/>
          <p:cNvSpPr txBox="1"/>
          <p:nvPr/>
        </p:nvSpPr>
        <p:spPr>
          <a:xfrm>
            <a:off x="324111" y="1917656"/>
            <a:ext cx="17408760" cy="7848302"/>
          </a:xfrm>
          <a:prstGeom prst="rect">
            <a:avLst/>
          </a:prstGeom>
        </p:spPr>
        <p:txBody>
          <a:bodyPr wrap="square" lIns="0" tIns="0" rIns="0" bIns="0" rtlCol="0" anchor="t">
            <a:spAutoFit/>
          </a:bodyPr>
          <a:lstStyle/>
          <a:p>
            <a:pPr>
              <a:lnSpc>
                <a:spcPts val="3379"/>
              </a:lnSpc>
              <a:defRPr/>
            </a:pPr>
            <a:r>
              <a:rPr kumimoji="0" lang="en-US" sz="3200" b="0" i="0" u="none" strike="noStrike" kern="1200" cap="none" spc="0" normalizeH="0" baseline="0" noProof="0" dirty="0">
                <a:ln>
                  <a:noFill/>
                </a:ln>
                <a:solidFill>
                  <a:schemeClr val="bg1"/>
                </a:solidFill>
                <a:effectLst/>
                <a:uLnTx/>
                <a:uFillTx/>
                <a:latin typeface="Calibri Light"/>
                <a:cs typeface="Calibri Light"/>
              </a:rPr>
              <a:t>Deliberate national focus on:</a:t>
            </a:r>
            <a:r>
              <a:rPr lang="en-US" sz="3200" dirty="0">
                <a:solidFill>
                  <a:schemeClr val="bg1"/>
                </a:solidFill>
                <a:latin typeface="Calibri Light"/>
                <a:cs typeface="Calibri Light"/>
              </a:rPr>
              <a:t> </a:t>
            </a:r>
            <a:r>
              <a:rPr kumimoji="0" lang="en-US" sz="3200" b="0" i="0" u="none" strike="noStrike" kern="1200" cap="none" spc="0" normalizeH="0" baseline="0" noProof="0" dirty="0">
                <a:ln>
                  <a:noFill/>
                </a:ln>
                <a:solidFill>
                  <a:schemeClr val="bg1"/>
                </a:solidFill>
                <a:effectLst/>
                <a:uLnTx/>
                <a:uFillTx/>
                <a:latin typeface="Calibri Light"/>
                <a:cs typeface="Calibri Light"/>
              </a:rPr>
              <a:t> The Early Protection of the Child</a:t>
            </a:r>
            <a:endParaRPr lang="en-US" sz="3200" b="0" i="0" u="none" strike="noStrike" kern="1200" cap="none" spc="0" normalizeH="0" baseline="0" noProof="0" dirty="0">
              <a:ln>
                <a:noFill/>
              </a:ln>
              <a:solidFill>
                <a:schemeClr val="bg1"/>
              </a:solidFill>
              <a:effectLst/>
              <a:uLnTx/>
              <a:uFillTx/>
              <a:latin typeface="Calibri Light"/>
              <a:cs typeface="Calibri Light"/>
            </a:endParaRPr>
          </a:p>
          <a:p>
            <a:pPr marL="0" marR="0" lvl="0" indent="0" algn="l" defTabSz="457200" rtl="0" eaLnBrk="1" fontAlgn="auto" latinLnBrk="0" hangingPunct="1">
              <a:lnSpc>
                <a:spcPts val="3379"/>
              </a:lnSpc>
              <a:spcBef>
                <a:spcPts val="0"/>
              </a:spcBef>
              <a:spcAft>
                <a:spcPts val="0"/>
              </a:spcAft>
              <a:buClrTx/>
              <a:buSzTx/>
              <a:buFontTx/>
              <a:buNone/>
              <a:tabLst/>
              <a:defRPr/>
            </a:pPr>
            <a:endParaRPr lang="en-US" sz="3200" b="0" i="0" u="none" strike="noStrike" kern="1200" cap="none" spc="0" normalizeH="0" baseline="0" noProof="0" dirty="0">
              <a:ln>
                <a:noFill/>
              </a:ln>
              <a:solidFill>
                <a:schemeClr val="bg1"/>
              </a:solidFill>
              <a:effectLst/>
              <a:uLnTx/>
              <a:uFillTx/>
              <a:latin typeface="Calibri Light" panose="020F0302020204030204" pitchFamily="34" charset="0"/>
              <a:cs typeface="Calibri Light" panose="020F0302020204030204" pitchFamily="34" charset="0"/>
            </a:endParaRPr>
          </a:p>
          <a:p>
            <a:pPr marL="561340" marR="0" lvl="1" indent="-280670" algn="l" defTabSz="457200" rtl="0" eaLnBrk="1" fontAlgn="auto" latinLnBrk="0" hangingPunct="1">
              <a:lnSpc>
                <a:spcPts val="3379"/>
              </a:lnSpc>
              <a:spcBef>
                <a:spcPts val="0"/>
              </a:spcBef>
              <a:spcAft>
                <a:spcPts val="0"/>
              </a:spcAft>
              <a:buClrTx/>
              <a:buSzTx/>
              <a:buFont typeface="Arial"/>
              <a:buChar char="•"/>
              <a:tabLst/>
              <a:defRPr/>
            </a:pPr>
            <a:r>
              <a:rPr kumimoji="0" lang="en-US" sz="3200" b="0" i="0" u="none" strike="noStrike" kern="1200" cap="none" spc="0" normalizeH="0" baseline="0" noProof="0" dirty="0">
                <a:ln>
                  <a:noFill/>
                </a:ln>
                <a:solidFill>
                  <a:schemeClr val="bg1"/>
                </a:solidFill>
                <a:effectLst/>
                <a:uLnTx/>
                <a:uFillTx/>
                <a:latin typeface="Calibri Light"/>
                <a:cs typeface="Calibri Light"/>
              </a:rPr>
              <a:t>Stronger focus on lower-level parenting concerns as signs of cumulative neglect with a risk of future harm</a:t>
            </a:r>
            <a:endParaRPr lang="en-US" sz="3200" b="0" i="0" u="none" strike="noStrike" kern="1200" cap="none" spc="0" normalizeH="0" baseline="0" noProof="0" dirty="0">
              <a:ln>
                <a:noFill/>
              </a:ln>
              <a:solidFill>
                <a:schemeClr val="bg1"/>
              </a:solidFill>
              <a:effectLst/>
              <a:uLnTx/>
              <a:uFillTx/>
              <a:latin typeface="Calibri Light"/>
              <a:cs typeface="Calibri Light"/>
            </a:endParaRPr>
          </a:p>
          <a:p>
            <a:pPr marL="0" marR="0" lvl="0" indent="0" algn="l" defTabSz="457200" rtl="0" eaLnBrk="1" fontAlgn="auto" latinLnBrk="0" hangingPunct="1">
              <a:lnSpc>
                <a:spcPts val="3379"/>
              </a:lnSpc>
              <a:spcBef>
                <a:spcPts val="0"/>
              </a:spcBef>
              <a:spcAft>
                <a:spcPts val="0"/>
              </a:spcAft>
              <a:buClrTx/>
              <a:buSzTx/>
              <a:buFontTx/>
              <a:buNone/>
              <a:tabLst/>
              <a:defRPr/>
            </a:pPr>
            <a:endParaRPr lang="en-US" sz="3200" b="0" i="0" u="none" strike="noStrike" kern="1200" cap="none" spc="0" normalizeH="0" baseline="0" noProof="0" dirty="0">
              <a:ln>
                <a:noFill/>
              </a:ln>
              <a:solidFill>
                <a:schemeClr val="bg1"/>
              </a:solidFill>
              <a:effectLst/>
              <a:uLnTx/>
              <a:uFillTx/>
              <a:latin typeface="Calibri Light" panose="020F0302020204030204" pitchFamily="34" charset="0"/>
              <a:cs typeface="Calibri Light" panose="020F0302020204030204" pitchFamily="34" charset="0"/>
            </a:endParaRPr>
          </a:p>
          <a:p>
            <a:pPr marL="561340" marR="0" lvl="1" indent="-280670" algn="l" defTabSz="457200" rtl="0" eaLnBrk="1" fontAlgn="auto" latinLnBrk="0" hangingPunct="1">
              <a:lnSpc>
                <a:spcPts val="3379"/>
              </a:lnSpc>
              <a:spcBef>
                <a:spcPts val="0"/>
              </a:spcBef>
              <a:spcAft>
                <a:spcPts val="0"/>
              </a:spcAft>
              <a:buClrTx/>
              <a:buSzTx/>
              <a:buFont typeface="Arial"/>
              <a:buChar char="•"/>
              <a:tabLst/>
              <a:defRPr/>
            </a:pPr>
            <a:r>
              <a:rPr kumimoji="0" lang="en-US" sz="3200" b="0" i="0" u="none" strike="noStrike" kern="1200" cap="none" spc="0" normalizeH="0" baseline="0" noProof="0" dirty="0">
                <a:ln>
                  <a:noFill/>
                </a:ln>
                <a:solidFill>
                  <a:schemeClr val="bg1"/>
                </a:solidFill>
                <a:effectLst/>
                <a:uLnTx/>
                <a:uFillTx/>
                <a:latin typeface="Calibri Light"/>
                <a:cs typeface="Calibri Light"/>
              </a:rPr>
              <a:t>Greater sense of urgency to act and secure permanence without delay, and the need to act on the side of safety</a:t>
            </a:r>
            <a:endParaRPr lang="en-US" sz="3200" b="0" i="0" u="none" strike="noStrike" kern="1200" cap="none" spc="0" normalizeH="0" baseline="0" noProof="0" dirty="0">
              <a:ln>
                <a:noFill/>
              </a:ln>
              <a:solidFill>
                <a:schemeClr val="bg1"/>
              </a:solidFill>
              <a:effectLst/>
              <a:uLnTx/>
              <a:uFillTx/>
              <a:latin typeface="Calibri Light"/>
              <a:cs typeface="Calibri Light"/>
            </a:endParaRPr>
          </a:p>
          <a:p>
            <a:pPr marL="0" marR="0" lvl="0" indent="0" algn="l" defTabSz="457200" rtl="0" eaLnBrk="1" fontAlgn="auto" latinLnBrk="0" hangingPunct="1">
              <a:lnSpc>
                <a:spcPts val="3379"/>
              </a:lnSpc>
              <a:spcBef>
                <a:spcPts val="0"/>
              </a:spcBef>
              <a:spcAft>
                <a:spcPts val="0"/>
              </a:spcAft>
              <a:buClrTx/>
              <a:buSzTx/>
              <a:buFontTx/>
              <a:buNone/>
              <a:tabLst/>
              <a:defRPr/>
            </a:pPr>
            <a:endParaRPr lang="en-US" sz="3200" b="0" i="0" u="none" strike="noStrike" kern="1200" cap="none" spc="0" normalizeH="0" baseline="0" noProof="0" dirty="0">
              <a:ln>
                <a:noFill/>
              </a:ln>
              <a:solidFill>
                <a:schemeClr val="bg1"/>
              </a:solidFill>
              <a:effectLst/>
              <a:uLnTx/>
              <a:uFillTx/>
              <a:latin typeface="Calibri Light" panose="020F0302020204030204" pitchFamily="34" charset="0"/>
              <a:cs typeface="Calibri Light" panose="020F0302020204030204" pitchFamily="34" charset="0"/>
            </a:endParaRPr>
          </a:p>
          <a:p>
            <a:pPr marL="561340" marR="0" lvl="1" indent="-280670" algn="l" defTabSz="457200" rtl="0" eaLnBrk="1" fontAlgn="auto" latinLnBrk="0" hangingPunct="1">
              <a:lnSpc>
                <a:spcPts val="3379"/>
              </a:lnSpc>
              <a:spcBef>
                <a:spcPts val="0"/>
              </a:spcBef>
              <a:spcAft>
                <a:spcPts val="0"/>
              </a:spcAft>
              <a:buClrTx/>
              <a:buSzTx/>
              <a:buFont typeface="Arial"/>
              <a:buChar char="•"/>
              <a:tabLst/>
              <a:defRPr/>
            </a:pPr>
            <a:r>
              <a:rPr kumimoji="0" lang="en-US" sz="3200" b="0" i="0" u="none" strike="noStrike" kern="1200" cap="none" spc="0" normalizeH="0" baseline="0" noProof="0" dirty="0">
                <a:ln>
                  <a:noFill/>
                </a:ln>
                <a:solidFill>
                  <a:schemeClr val="bg1"/>
                </a:solidFill>
                <a:effectLst/>
                <a:uLnTx/>
                <a:uFillTx/>
                <a:latin typeface="Calibri Light"/>
                <a:cs typeface="Calibri Light"/>
              </a:rPr>
              <a:t>This collective </a:t>
            </a:r>
            <a:r>
              <a:rPr kumimoji="0" lang="en-US" sz="3200" b="0" i="0" u="none" strike="noStrike" kern="1200" cap="none" spc="0" normalizeH="0" baseline="0" noProof="0" err="1">
                <a:ln>
                  <a:noFill/>
                </a:ln>
                <a:solidFill>
                  <a:schemeClr val="bg1"/>
                </a:solidFill>
                <a:effectLst/>
                <a:uLnTx/>
                <a:uFillTx/>
                <a:latin typeface="Calibri Light"/>
                <a:cs typeface="Calibri Light"/>
              </a:rPr>
              <a:t>endeavour</a:t>
            </a:r>
            <a:r>
              <a:rPr kumimoji="0" lang="en-US" sz="3200" b="0" i="0" u="none" strike="noStrike" kern="1200" cap="none" spc="0" normalizeH="0" baseline="0" noProof="0" dirty="0">
                <a:ln>
                  <a:noFill/>
                </a:ln>
                <a:solidFill>
                  <a:schemeClr val="bg1"/>
                </a:solidFill>
                <a:effectLst/>
                <a:uLnTx/>
                <a:uFillTx/>
                <a:latin typeface="Calibri Light"/>
                <a:cs typeface="Calibri Light"/>
              </a:rPr>
              <a:t> across children’s services, heavily influenced by government policy and inspection frameworks, has created a different context in which social workers are making decisions about initiating care proceedings</a:t>
            </a:r>
            <a:endParaRPr lang="en-US" sz="3200" b="0" i="0" u="none" strike="noStrike" kern="1200" cap="none" spc="0" normalizeH="0" baseline="0" noProof="0" dirty="0">
              <a:ln>
                <a:noFill/>
              </a:ln>
              <a:solidFill>
                <a:schemeClr val="bg1"/>
              </a:solidFill>
              <a:effectLst/>
              <a:uLnTx/>
              <a:uFillTx/>
              <a:latin typeface="Calibri Light"/>
              <a:cs typeface="Calibri Light"/>
            </a:endParaRPr>
          </a:p>
          <a:p>
            <a:pPr marL="0" marR="0" lvl="0" indent="0" algn="l" defTabSz="457200" rtl="0" eaLnBrk="1" fontAlgn="auto" latinLnBrk="0" hangingPunct="1">
              <a:lnSpc>
                <a:spcPts val="3379"/>
              </a:lnSpc>
              <a:spcBef>
                <a:spcPts val="0"/>
              </a:spcBef>
              <a:spcAft>
                <a:spcPts val="0"/>
              </a:spcAft>
              <a:buClrTx/>
              <a:buSzTx/>
              <a:buFontTx/>
              <a:buNone/>
              <a:tabLst/>
              <a:defRPr/>
            </a:pPr>
            <a:endParaRPr lang="en-US" sz="3200" b="0" i="0" u="none" strike="noStrike" kern="1200" cap="none" spc="0" normalizeH="0" baseline="0" noProof="0" dirty="0">
              <a:ln>
                <a:noFill/>
              </a:ln>
              <a:solidFill>
                <a:schemeClr val="bg1"/>
              </a:solidFill>
              <a:effectLst/>
              <a:uLnTx/>
              <a:uFillTx/>
              <a:latin typeface="Calibri Light" panose="020F0302020204030204" pitchFamily="34" charset="0"/>
              <a:cs typeface="Calibri Light" panose="020F0302020204030204" pitchFamily="34" charset="0"/>
            </a:endParaRPr>
          </a:p>
          <a:p>
            <a:pPr marL="561340" marR="0" lvl="1" indent="-280670" algn="l" defTabSz="457200" rtl="0" eaLnBrk="1" fontAlgn="auto" latinLnBrk="0" hangingPunct="1">
              <a:lnSpc>
                <a:spcPts val="3379"/>
              </a:lnSpc>
              <a:spcBef>
                <a:spcPts val="0"/>
              </a:spcBef>
              <a:spcAft>
                <a:spcPts val="0"/>
              </a:spcAft>
              <a:buClrTx/>
              <a:buSzTx/>
              <a:buFont typeface="Arial"/>
              <a:buChar char="•"/>
              <a:tabLst/>
              <a:defRPr/>
            </a:pPr>
            <a:r>
              <a:rPr kumimoji="0" lang="en-US" sz="3200" b="0" i="0" u="none" strike="noStrike" kern="1200" cap="none" spc="0" normalizeH="0" baseline="0" noProof="0" dirty="0">
                <a:ln>
                  <a:noFill/>
                </a:ln>
                <a:solidFill>
                  <a:schemeClr val="bg1"/>
                </a:solidFill>
                <a:effectLst/>
                <a:uLnTx/>
                <a:uFillTx/>
                <a:latin typeface="Calibri Light"/>
                <a:cs typeface="Calibri Light"/>
              </a:rPr>
              <a:t>In line with these expectations, the study found an increasing emphasis on predicting what might happen, rather than what has happened, and a lower (but inconsistent) tolerance of diverse standards of parenting</a:t>
            </a:r>
            <a:endParaRPr lang="en-US" sz="3200" b="0" i="0" u="none" strike="noStrike" kern="1200" cap="none" spc="0" normalizeH="0" baseline="0" noProof="0" dirty="0">
              <a:ln>
                <a:noFill/>
              </a:ln>
              <a:solidFill>
                <a:schemeClr val="bg1"/>
              </a:solidFill>
              <a:effectLst/>
              <a:uLnTx/>
              <a:uFillTx/>
              <a:latin typeface="Calibri Light"/>
              <a:cs typeface="Calibri Light"/>
            </a:endParaRPr>
          </a:p>
          <a:p>
            <a:pPr marL="0" marR="0" lvl="0" indent="0" algn="l" defTabSz="457200" rtl="0" eaLnBrk="1" fontAlgn="auto" latinLnBrk="0" hangingPunct="1">
              <a:lnSpc>
                <a:spcPts val="3379"/>
              </a:lnSpc>
              <a:spcBef>
                <a:spcPts val="0"/>
              </a:spcBef>
              <a:spcAft>
                <a:spcPts val="0"/>
              </a:spcAft>
              <a:buClrTx/>
              <a:buSzTx/>
              <a:buFontTx/>
              <a:buNone/>
              <a:tabLst/>
              <a:defRPr/>
            </a:pPr>
            <a:endParaRPr lang="en-US" sz="3200" b="0" i="0" u="none" strike="noStrike" kern="1200" cap="none" spc="0" normalizeH="0" baseline="0" noProof="0" dirty="0">
              <a:ln>
                <a:noFill/>
              </a:ln>
              <a:solidFill>
                <a:schemeClr val="bg1"/>
              </a:solidFill>
              <a:effectLst/>
              <a:uLnTx/>
              <a:uFillTx/>
              <a:latin typeface="Calibri Light" panose="020F0302020204030204" pitchFamily="34" charset="0"/>
              <a:cs typeface="Calibri Light" panose="020F0302020204030204" pitchFamily="34" charset="0"/>
            </a:endParaRPr>
          </a:p>
          <a:p>
            <a:pPr marL="561340" marR="0" lvl="1" indent="-280670" algn="l" defTabSz="457200" rtl="0" eaLnBrk="1" fontAlgn="auto" latinLnBrk="0" hangingPunct="1">
              <a:lnSpc>
                <a:spcPts val="3379"/>
              </a:lnSpc>
              <a:spcBef>
                <a:spcPts val="0"/>
              </a:spcBef>
              <a:spcAft>
                <a:spcPts val="0"/>
              </a:spcAft>
              <a:buClrTx/>
              <a:buSzTx/>
              <a:buFont typeface="Arial"/>
              <a:buChar char="•"/>
              <a:tabLst/>
              <a:defRPr/>
            </a:pPr>
            <a:r>
              <a:rPr kumimoji="0" lang="en-US" sz="3200" b="0" i="0" u="none" strike="noStrike" kern="1200" cap="none" spc="0" normalizeH="0" baseline="0" noProof="0" dirty="0">
                <a:ln>
                  <a:noFill/>
                </a:ln>
                <a:solidFill>
                  <a:schemeClr val="bg1"/>
                </a:solidFill>
                <a:effectLst/>
                <a:uLnTx/>
                <a:uFillTx/>
                <a:latin typeface="Calibri Light"/>
                <a:cs typeface="Calibri Light"/>
              </a:rPr>
              <a:t>Replicated across England, it seems almost inevitable, if not intentional, that the rate of applications to Court would rise significantly.</a:t>
            </a:r>
            <a:endParaRPr lang="en-US" sz="3200" b="0" i="0" u="none" strike="noStrike" kern="1200" cap="none" spc="0" normalizeH="0" baseline="0" noProof="0" dirty="0">
              <a:ln>
                <a:noFill/>
              </a:ln>
              <a:solidFill>
                <a:schemeClr val="bg1"/>
              </a:solidFill>
              <a:effectLst/>
              <a:uLnTx/>
              <a:uFillTx/>
              <a:latin typeface="Calibri Light"/>
              <a:cs typeface="Calibri Ligh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644" y="334717"/>
            <a:ext cx="10186555" cy="1227383"/>
          </a:xfrm>
        </p:spPr>
        <p:txBody>
          <a:bodyPr/>
          <a:lstStyle/>
          <a:p>
            <a:r>
              <a:rPr lang="en-US" b="1" dirty="0" smtClean="0">
                <a:solidFill>
                  <a:srgbClr val="BE12AA"/>
                </a:solidFill>
              </a:rPr>
              <a:t>Blackpool Families Rock</a:t>
            </a:r>
            <a:endParaRPr lang="en-GB" b="1" dirty="0">
              <a:solidFill>
                <a:srgbClr val="BE12AA"/>
              </a:solidFill>
            </a:endParaRPr>
          </a:p>
        </p:txBody>
      </p:sp>
      <p:sp>
        <p:nvSpPr>
          <p:cNvPr id="3" name="Content Placeholder 2"/>
          <p:cNvSpPr>
            <a:spLocks noGrp="1"/>
          </p:cNvSpPr>
          <p:nvPr>
            <p:ph idx="1"/>
          </p:nvPr>
        </p:nvSpPr>
        <p:spPr>
          <a:xfrm>
            <a:off x="651164" y="1333500"/>
            <a:ext cx="6283036" cy="9085119"/>
          </a:xfrm>
        </p:spPr>
        <p:txBody>
          <a:bodyPr>
            <a:normAutofit/>
          </a:bodyPr>
          <a:lstStyle/>
          <a:p>
            <a:pPr marL="0" indent="0" algn="just">
              <a:buNone/>
            </a:pPr>
            <a:r>
              <a:rPr lang="en-US" sz="2400" dirty="0"/>
              <a:t>‘Blackpool Families Rock’ Model of Practice:  </a:t>
            </a:r>
            <a:r>
              <a:rPr lang="en-US" sz="2400" dirty="0" err="1"/>
              <a:t>Blackpool’s</a:t>
            </a:r>
            <a:r>
              <a:rPr lang="en-US" sz="2400" dirty="0"/>
              <a:t> families, children and young people are at the heart of everything we do. Our ‘Blackpool Families Rock’ Model of Practice has been co-produced with children, young people, families and foster </a:t>
            </a:r>
            <a:r>
              <a:rPr lang="en-US" sz="2400" dirty="0" err="1"/>
              <a:t>carers</a:t>
            </a:r>
            <a:r>
              <a:rPr lang="en-US" sz="2400" dirty="0"/>
              <a:t> who have experienced our services. The Co-Production Group developed a set of Practice Principles, using a Social Pedagogy methodology; Head, Heart and Hands. The Practice Principals describe how our families and communities want </a:t>
            </a:r>
            <a:r>
              <a:rPr lang="en-US" sz="2400" dirty="0" err="1"/>
              <a:t>Blackpool’s</a:t>
            </a:r>
            <a:r>
              <a:rPr lang="en-US" sz="2400" dirty="0"/>
              <a:t> partnership agencies to ‘work with them,’ in terms of our core beliefs (head), the values we hold (heart) and the way we practice and behave (hands).</a:t>
            </a:r>
            <a:endParaRPr lang="en-GB" sz="2400" dirty="0"/>
          </a:p>
        </p:txBody>
      </p:sp>
      <p:pic>
        <p:nvPicPr>
          <p:cNvPr id="6" name="Picture 5"/>
          <p:cNvPicPr>
            <a:picLocks noChangeAspect="1"/>
          </p:cNvPicPr>
          <p:nvPr/>
        </p:nvPicPr>
        <p:blipFill rotWithShape="1">
          <a:blip r:embed="rId2"/>
          <a:srcRect t="17266"/>
          <a:stretch/>
        </p:blipFill>
        <p:spPr>
          <a:xfrm>
            <a:off x="7409038" y="334717"/>
            <a:ext cx="10561154" cy="9668105"/>
          </a:xfrm>
          <a:prstGeom prst="rect">
            <a:avLst/>
          </a:prstGeom>
        </p:spPr>
      </p:pic>
    </p:spTree>
    <p:extLst>
      <p:ext uri="{BB962C8B-B14F-4D97-AF65-F5344CB8AC3E}">
        <p14:creationId xmlns:p14="http://schemas.microsoft.com/office/powerpoint/2010/main" val="26061937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354" y="112784"/>
            <a:ext cx="8551719" cy="1633733"/>
          </a:xfrm>
        </p:spPr>
        <p:txBody>
          <a:bodyPr/>
          <a:lstStyle/>
          <a:p>
            <a:r>
              <a:rPr lang="en-US" b="1" dirty="0" smtClean="0">
                <a:solidFill>
                  <a:srgbClr val="CC3399"/>
                </a:solidFill>
              </a:rPr>
              <a:t>Blackpool Families Rock</a:t>
            </a:r>
            <a:endParaRPr lang="en-GB" b="1" dirty="0">
              <a:solidFill>
                <a:srgbClr val="CC3399"/>
              </a:solidFill>
            </a:endParaRPr>
          </a:p>
        </p:txBody>
      </p:sp>
      <p:sp>
        <p:nvSpPr>
          <p:cNvPr id="3" name="Content Placeholder 2"/>
          <p:cNvSpPr>
            <a:spLocks noGrp="1"/>
          </p:cNvSpPr>
          <p:nvPr>
            <p:ph idx="1"/>
          </p:nvPr>
        </p:nvSpPr>
        <p:spPr>
          <a:xfrm>
            <a:off x="318654" y="952500"/>
            <a:ext cx="8769927" cy="9216737"/>
          </a:xfrm>
        </p:spPr>
        <p:txBody>
          <a:bodyPr>
            <a:normAutofit/>
          </a:bodyPr>
          <a:lstStyle/>
          <a:p>
            <a:pPr marL="0" indent="0" algn="just">
              <a:buNone/>
            </a:pPr>
            <a:r>
              <a:rPr lang="en-US" sz="1800" dirty="0"/>
              <a:t>Our approach when we work with children and families is:</a:t>
            </a:r>
          </a:p>
          <a:p>
            <a:pPr algn="just"/>
            <a:r>
              <a:rPr lang="en-US" sz="1800" dirty="0"/>
              <a:t>Relationship Based practice: creating trusting and honest relationships with families, which provide opportunities for them to change. Support families to understand our concerns for their children. Be respectfully clear with families regarding the impact of concerns on their child’s daily life and their outcomes if changes in their life do not happen. Work in partnership with families to develop a Plan for their family, which has their children as a central focus.</a:t>
            </a:r>
          </a:p>
          <a:p>
            <a:pPr algn="just"/>
            <a:r>
              <a:rPr lang="en-US" sz="1800" dirty="0"/>
              <a:t>Restorative practice: to improve and repair relationships within families and communities. The purpose is to build healthy families and communities, increase social capital, reduce crime and anti-social </a:t>
            </a:r>
            <a:r>
              <a:rPr lang="en-US" sz="1800" dirty="0" err="1"/>
              <a:t>behaviour</a:t>
            </a:r>
            <a:r>
              <a:rPr lang="en-US" sz="1800" dirty="0"/>
              <a:t>, and repair(</a:t>
            </a:r>
            <a:r>
              <a:rPr lang="en-US" sz="1800" dirty="0" err="1"/>
              <a:t>ing</a:t>
            </a:r>
            <a:r>
              <a:rPr lang="en-US" sz="1800" dirty="0"/>
              <a:t>) harm.</a:t>
            </a:r>
          </a:p>
          <a:p>
            <a:pPr algn="just"/>
            <a:r>
              <a:rPr lang="en-US" sz="1800" dirty="0"/>
              <a:t>Systemic Solution Focused Practice: Working as a ‘Systemic solution focused family’ at 3 levels;</a:t>
            </a:r>
          </a:p>
          <a:p>
            <a:pPr lvl="1" algn="just"/>
            <a:r>
              <a:rPr lang="en-US" dirty="0"/>
              <a:t>Support families to develop a wider eco support system, which enables them to make the changes they need to thrive and succeed.</a:t>
            </a:r>
          </a:p>
          <a:p>
            <a:pPr lvl="1" algn="just"/>
            <a:r>
              <a:rPr lang="en-US" dirty="0"/>
              <a:t>Partnership staff across Blackpool work as a solution focused system, a ‘jigsaw of support’ which fits together &amp; nurtures family led sustainable change.</a:t>
            </a:r>
          </a:p>
          <a:p>
            <a:pPr lvl="1" algn="just"/>
            <a:r>
              <a:rPr lang="en-US" dirty="0"/>
              <a:t>Strategic leaders across Blackpool operate as a Strategic Solution Focused Family, creating an environment which enables their workforce to implement ‘Blackpool Families Rock’ Practice Guidance Principles, which supports families and communities to be resilient and achieve positive sustainable change.</a:t>
            </a:r>
          </a:p>
          <a:p>
            <a:pPr algn="just"/>
            <a:r>
              <a:rPr lang="en-US" sz="1800" dirty="0"/>
              <a:t>Balancing ‘Harm’ and the impact on the child’s life with ‘Strengths’ within the family and local community network. It is a way of viewing adults and children as resourceful and resilient in the face of their worries. Support family led Plans, which focus on children’s aspirations and outcomes, whilst balancing this approach with a good understanding of the worries we share about the children’s daily lived experience.</a:t>
            </a:r>
            <a:endParaRPr lang="en-GB" sz="1800" dirty="0"/>
          </a:p>
        </p:txBody>
      </p:sp>
      <p:pic>
        <p:nvPicPr>
          <p:cNvPr id="5" name="Picture 4"/>
          <p:cNvPicPr>
            <a:picLocks noChangeAspect="1"/>
          </p:cNvPicPr>
          <p:nvPr/>
        </p:nvPicPr>
        <p:blipFill>
          <a:blip r:embed="rId3"/>
          <a:stretch>
            <a:fillRect/>
          </a:stretch>
        </p:blipFill>
        <p:spPr>
          <a:xfrm>
            <a:off x="9088581" y="723900"/>
            <a:ext cx="9011107" cy="8595589"/>
          </a:xfrm>
          <a:prstGeom prst="rect">
            <a:avLst/>
          </a:prstGeom>
        </p:spPr>
      </p:pic>
    </p:spTree>
    <p:extLst>
      <p:ext uri="{BB962C8B-B14F-4D97-AF65-F5344CB8AC3E}">
        <p14:creationId xmlns:p14="http://schemas.microsoft.com/office/powerpoint/2010/main" val="1879674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6B4D2AD-0F15-8194-BAB3-15C7ECF4244D}"/>
              </a:ext>
            </a:extLst>
          </p:cNvPr>
          <p:cNvSpPr>
            <a:spLocks noGrp="1"/>
          </p:cNvSpPr>
          <p:nvPr>
            <p:ph type="title"/>
          </p:nvPr>
        </p:nvSpPr>
        <p:spPr>
          <a:xfrm>
            <a:off x="969166" y="679077"/>
            <a:ext cx="14107085" cy="2100795"/>
          </a:xfrm>
        </p:spPr>
        <p:txBody>
          <a:bodyPr>
            <a:norm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r>
              <a:rPr lang="en-GB"/>
              <a:t>National Picture</a:t>
            </a:r>
          </a:p>
        </p:txBody>
      </p:sp>
      <p:graphicFrame>
        <p:nvGraphicFramePr>
          <p:cNvPr id="19" name="TextBox 5">
            <a:extLst>
              <a:ext uri="{FF2B5EF4-FFF2-40B4-BE49-F238E27FC236}">
                <a16:creationId xmlns:a16="http://schemas.microsoft.com/office/drawing/2014/main" id="{7F2D3B1A-15E3-0A3B-25F8-8C92BB090A68}"/>
              </a:ext>
            </a:extLst>
          </p:cNvPr>
          <p:cNvGraphicFramePr/>
          <p:nvPr>
            <p:extLst>
              <p:ext uri="{D42A27DB-BD31-4B8C-83A1-F6EECF244321}">
                <p14:modId xmlns:p14="http://schemas.microsoft.com/office/powerpoint/2010/main" val="3170623084"/>
              </p:ext>
            </p:extLst>
          </p:nvPr>
        </p:nvGraphicFramePr>
        <p:xfrm>
          <a:off x="969166" y="2067127"/>
          <a:ext cx="16350964" cy="72276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293525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F8BC74-62ED-84CE-BFDB-1D23F13D6CE2}"/>
              </a:ext>
            </a:extLst>
          </p:cNvPr>
          <p:cNvPicPr>
            <a:picLocks noChangeAspect="1"/>
          </p:cNvPicPr>
          <p:nvPr/>
        </p:nvPicPr>
        <p:blipFill rotWithShape="1">
          <a:blip r:embed="rId3"/>
          <a:srcRect t="4946" r="1" b="1746"/>
          <a:stretch/>
        </p:blipFill>
        <p:spPr>
          <a:xfrm>
            <a:off x="965201" y="965201"/>
            <a:ext cx="16357599" cy="8369299"/>
          </a:xfrm>
          <a:prstGeom prst="rect">
            <a:avLst/>
          </a:prstGeom>
        </p:spPr>
      </p:pic>
    </p:spTree>
    <p:extLst>
      <p:ext uri="{BB962C8B-B14F-4D97-AF65-F5344CB8AC3E}">
        <p14:creationId xmlns:p14="http://schemas.microsoft.com/office/powerpoint/2010/main" val="25714029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Blackpool data</a:t>
            </a:r>
            <a:endParaRPr lang="en-GB" dirty="0"/>
          </a:p>
        </p:txBody>
      </p:sp>
      <p:sp>
        <p:nvSpPr>
          <p:cNvPr id="3" name="Content Placeholder 2"/>
          <p:cNvSpPr>
            <a:spLocks noGrp="1"/>
          </p:cNvSpPr>
          <p:nvPr>
            <p:ph idx="1"/>
          </p:nvPr>
        </p:nvSpPr>
        <p:spPr>
          <a:xfrm>
            <a:off x="969166" y="2095500"/>
            <a:ext cx="15490033" cy="7277100"/>
          </a:xfrm>
        </p:spPr>
        <p:txBody>
          <a:bodyPr>
            <a:normAutofit/>
          </a:bodyPr>
          <a:lstStyle/>
          <a:p>
            <a:pPr marL="0" indent="0">
              <a:buNone/>
            </a:pPr>
            <a:r>
              <a:rPr lang="en-US" sz="4800" dirty="0" smtClean="0"/>
              <a:t>Number of children being supported by a child in need plan </a:t>
            </a:r>
            <a:r>
              <a:rPr lang="en-US" sz="4800" dirty="0" smtClean="0">
                <a:solidFill>
                  <a:schemeClr val="accent1">
                    <a:lumMod val="60000"/>
                    <a:lumOff val="40000"/>
                  </a:schemeClr>
                </a:solidFill>
              </a:rPr>
              <a:t>1,649</a:t>
            </a:r>
          </a:p>
          <a:p>
            <a:pPr marL="0" indent="0">
              <a:buNone/>
            </a:pPr>
            <a:endParaRPr lang="en-US" sz="4800" dirty="0" smtClean="0"/>
          </a:p>
          <a:p>
            <a:pPr marL="0" indent="0">
              <a:buNone/>
            </a:pPr>
            <a:r>
              <a:rPr lang="en-US" sz="4800" dirty="0" smtClean="0"/>
              <a:t>Number of children being supported by a child protection plan </a:t>
            </a:r>
            <a:r>
              <a:rPr lang="en-US" sz="4800" dirty="0" smtClean="0">
                <a:solidFill>
                  <a:schemeClr val="accent1">
                    <a:lumMod val="60000"/>
                    <a:lumOff val="40000"/>
                  </a:schemeClr>
                </a:solidFill>
              </a:rPr>
              <a:t>278</a:t>
            </a:r>
          </a:p>
          <a:p>
            <a:pPr marL="0" indent="0">
              <a:buNone/>
            </a:pPr>
            <a:endParaRPr lang="en-US" sz="4800" dirty="0" smtClean="0"/>
          </a:p>
          <a:p>
            <a:pPr marL="0" indent="0">
              <a:buNone/>
            </a:pPr>
            <a:r>
              <a:rPr lang="en-US" sz="4800" dirty="0" smtClean="0"/>
              <a:t>Number of children who are looked after by the Local Authority </a:t>
            </a:r>
            <a:r>
              <a:rPr lang="en-US" sz="4800" dirty="0" smtClean="0">
                <a:solidFill>
                  <a:schemeClr val="accent1">
                    <a:lumMod val="60000"/>
                    <a:lumOff val="40000"/>
                  </a:schemeClr>
                </a:solidFill>
              </a:rPr>
              <a:t>529</a:t>
            </a:r>
            <a:endParaRPr lang="en-GB" sz="4800" dirty="0">
              <a:solidFill>
                <a:schemeClr val="accent1">
                  <a:lumMod val="60000"/>
                  <a:lumOff val="40000"/>
                </a:schemeClr>
              </a:solidFill>
            </a:endParaRPr>
          </a:p>
        </p:txBody>
      </p:sp>
    </p:spTree>
    <p:extLst>
      <p:ext uri="{BB962C8B-B14F-4D97-AF65-F5344CB8AC3E}">
        <p14:creationId xmlns:p14="http://schemas.microsoft.com/office/powerpoint/2010/main" val="23984423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20097" y="3467100"/>
            <a:ext cx="3748841" cy="4085931"/>
          </a:xfrm>
          <a:prstGeom prst="rect">
            <a:avLst/>
          </a:prstGeom>
        </p:spPr>
      </p:pic>
      <p:graphicFrame>
        <p:nvGraphicFramePr>
          <p:cNvPr id="6" name="TextBox 2">
            <a:extLst>
              <a:ext uri="{FF2B5EF4-FFF2-40B4-BE49-F238E27FC236}">
                <a16:creationId xmlns:a16="http://schemas.microsoft.com/office/drawing/2014/main" id="{A8ADD0A0-4585-7BEB-9852-D4F398C25466}"/>
              </a:ext>
            </a:extLst>
          </p:cNvPr>
          <p:cNvGraphicFramePr/>
          <p:nvPr>
            <p:extLst>
              <p:ext uri="{D42A27DB-BD31-4B8C-83A1-F6EECF244321}">
                <p14:modId xmlns:p14="http://schemas.microsoft.com/office/powerpoint/2010/main" val="3219190755"/>
              </p:ext>
            </p:extLst>
          </p:nvPr>
        </p:nvGraphicFramePr>
        <p:xfrm>
          <a:off x="824261" y="2171700"/>
          <a:ext cx="9857688" cy="502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597064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1115DF5-AFBD-4F66-AE21-09484AD45C9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44"/>
          <a:stretch/>
        </p:blipFill>
        <p:spPr>
          <a:xfrm>
            <a:off x="0" y="4004527"/>
            <a:ext cx="6053503" cy="6282473"/>
          </a:xfrm>
          <a:prstGeom prst="rect">
            <a:avLst/>
          </a:prstGeom>
        </p:spPr>
      </p:pic>
      <p:pic>
        <p:nvPicPr>
          <p:cNvPr id="14" name="Picture 13">
            <a:extLst>
              <a:ext uri="{FF2B5EF4-FFF2-40B4-BE49-F238E27FC236}">
                <a16:creationId xmlns:a16="http://schemas.microsoft.com/office/drawing/2014/main" id="{33D1B7F8-74CC-4614-855A-84CC82628BE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4338520"/>
            <a:ext cx="2283618" cy="3548180"/>
          </a:xfrm>
          <a:prstGeom prst="rect">
            <a:avLst/>
          </a:prstGeom>
        </p:spPr>
      </p:pic>
      <p:sp>
        <p:nvSpPr>
          <p:cNvPr id="16" name="Oval 15">
            <a:extLst>
              <a:ext uri="{FF2B5EF4-FFF2-40B4-BE49-F238E27FC236}">
                <a16:creationId xmlns:a16="http://schemas.microsoft.com/office/drawing/2014/main" id="{16BEC653-A047-40E7-A65C-5C7D3EDECCA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13518" y="2514600"/>
            <a:ext cx="4229100" cy="42291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8" name="Picture 17">
            <a:extLst>
              <a:ext uri="{FF2B5EF4-FFF2-40B4-BE49-F238E27FC236}">
                <a16:creationId xmlns:a16="http://schemas.microsoft.com/office/drawing/2014/main" id="{1CA27089-EF20-428F-BEFB-D680CC61A243}"/>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11999118" y="0"/>
            <a:ext cx="2405080" cy="1712110"/>
          </a:xfrm>
          <a:prstGeom prst="rect">
            <a:avLst/>
          </a:prstGeom>
        </p:spPr>
      </p:pic>
      <p:pic>
        <p:nvPicPr>
          <p:cNvPr id="20" name="Picture 19">
            <a:extLst>
              <a:ext uri="{FF2B5EF4-FFF2-40B4-BE49-F238E27FC236}">
                <a16:creationId xmlns:a16="http://schemas.microsoft.com/office/drawing/2014/main" id="{1BFA68AB-4F1A-4721-A4D2-0C578829A08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12913518" y="9144000"/>
            <a:ext cx="1490601" cy="1143000"/>
          </a:xfrm>
          <a:prstGeom prst="rect">
            <a:avLst/>
          </a:prstGeom>
        </p:spPr>
      </p:pic>
      <p:sp>
        <p:nvSpPr>
          <p:cNvPr id="22" name="Rectangle 21">
            <a:extLst>
              <a:ext uri="{FF2B5EF4-FFF2-40B4-BE49-F238E27FC236}">
                <a16:creationId xmlns:a16="http://schemas.microsoft.com/office/drawing/2014/main" id="{D43CBC87-A39A-44E4-9EE2-21CCD5CEDC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56718" y="0"/>
            <a:ext cx="1028700" cy="1714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81E3F4E1-B084-4FFF-9627-13782BE0BE4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8288000" cy="10287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6" name="TextBox 3">
            <a:extLst>
              <a:ext uri="{FF2B5EF4-FFF2-40B4-BE49-F238E27FC236}">
                <a16:creationId xmlns:a16="http://schemas.microsoft.com/office/drawing/2014/main" id="{9B94691F-DB02-4185-A212-BE84D34800B9}"/>
              </a:ext>
            </a:extLst>
          </p:cNvPr>
          <p:cNvSpPr txBox="1"/>
          <p:nvPr/>
        </p:nvSpPr>
        <p:spPr>
          <a:xfrm>
            <a:off x="965782" y="1423555"/>
            <a:ext cx="4662939" cy="7606145"/>
          </a:xfrm>
          <a:prstGeom prst="rect">
            <a:avLst/>
          </a:prstGeom>
        </p:spPr>
        <p:txBody>
          <a:bodyPr vert="horz" lIns="91440" tIns="45720" rIns="91440" bIns="45720" rtlCol="0" anchor="ctr">
            <a:normAutofit/>
          </a:bodyPr>
          <a:lstStyle/>
          <a:p>
            <a:pPr>
              <a:spcBef>
                <a:spcPct val="0"/>
              </a:spcBef>
              <a:spcAft>
                <a:spcPts val="600"/>
              </a:spcAft>
            </a:pPr>
            <a:r>
              <a:rPr lang="en-US" sz="4800" spc="-120">
                <a:solidFill>
                  <a:srgbClr val="EBEBEB"/>
                </a:solidFill>
                <a:latin typeface="+mj-lt"/>
                <a:ea typeface="+mj-ea"/>
                <a:cs typeface="+mj-cs"/>
              </a:rPr>
              <a:t>What does data and research tell us?</a:t>
            </a:r>
          </a:p>
        </p:txBody>
      </p:sp>
      <p:sp>
        <p:nvSpPr>
          <p:cNvPr id="26" name="Freeform: Shape 25">
            <a:extLst>
              <a:ext uri="{FF2B5EF4-FFF2-40B4-BE49-F238E27FC236}">
                <a16:creationId xmlns:a16="http://schemas.microsoft.com/office/drawing/2014/main" id="{1F8051AB-C2F8-461F-812A-3E58862141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1965" y="0"/>
            <a:ext cx="12046035" cy="10287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11">
            <a:extLst>
              <a:ext uri="{FF2B5EF4-FFF2-40B4-BE49-F238E27FC236}">
                <a16:creationId xmlns:a16="http://schemas.microsoft.com/office/drawing/2014/main" id="{481E0C28-CB2F-425F-98C5-AF23B9B704D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2165" y="-1"/>
            <a:ext cx="839208" cy="556446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30" name="Rectangle 29">
            <a:extLst>
              <a:ext uri="{FF2B5EF4-FFF2-40B4-BE49-F238E27FC236}">
                <a16:creationId xmlns:a16="http://schemas.microsoft.com/office/drawing/2014/main" id="{2DB2879C-F0B1-4195-A323-E97B6065A78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56718" y="0"/>
            <a:ext cx="1028700" cy="1714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8" name="TextBox 4">
            <a:extLst>
              <a:ext uri="{FF2B5EF4-FFF2-40B4-BE49-F238E27FC236}">
                <a16:creationId xmlns:a16="http://schemas.microsoft.com/office/drawing/2014/main" id="{76577B74-0E51-6219-B6D8-70DB2AEA8F93}"/>
              </a:ext>
            </a:extLst>
          </p:cNvPr>
          <p:cNvGraphicFramePr/>
          <p:nvPr>
            <p:extLst>
              <p:ext uri="{D42A27DB-BD31-4B8C-83A1-F6EECF244321}">
                <p14:modId xmlns:p14="http://schemas.microsoft.com/office/powerpoint/2010/main" val="462615459"/>
              </p:ext>
            </p:extLst>
          </p:nvPr>
        </p:nvGraphicFramePr>
        <p:xfrm>
          <a:off x="6886575" y="1589810"/>
          <a:ext cx="10970202" cy="84166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389720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cba3c61c-21d0-4b2f-8fd6-987b16efce9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A29AB6A45AC8E4B9A31385F47EC47F7" ma:contentTypeVersion="20" ma:contentTypeDescription="Create a new document." ma:contentTypeScope="" ma:versionID="faca9e0806fa7dbcaff5494840450b80">
  <xsd:schema xmlns:xsd="http://www.w3.org/2001/XMLSchema" xmlns:xs="http://www.w3.org/2001/XMLSchema" xmlns:p="http://schemas.microsoft.com/office/2006/metadata/properties" xmlns:ns1="http://schemas.microsoft.com/sharepoint/v3" xmlns:ns3="cba3c61c-21d0-4b2f-8fd6-987b16efce92" xmlns:ns4="2bd3edce-b7b5-4078-996c-f52f251cb79d" targetNamespace="http://schemas.microsoft.com/office/2006/metadata/properties" ma:root="true" ma:fieldsID="c0d5d54f649455be6665c3168fbc707b" ns1:_="" ns3:_="" ns4:_="">
    <xsd:import namespace="http://schemas.microsoft.com/sharepoint/v3"/>
    <xsd:import namespace="cba3c61c-21d0-4b2f-8fd6-987b16efce92"/>
    <xsd:import namespace="2bd3edce-b7b5-4078-996c-f52f251cb79d"/>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1:_ip_UnifiedCompliancePolicyProperties" minOccurs="0"/>
                <xsd:element ref="ns1:_ip_UnifiedCompliancePolicyUIAction" minOccurs="0"/>
                <xsd:element ref="ns3:MediaServiceAutoTags" minOccurs="0"/>
                <xsd:element ref="ns3:MediaServiceLocation" minOccurs="0"/>
                <xsd:element ref="ns3:MediaServiceEventHashCode" minOccurs="0"/>
                <xsd:element ref="ns3:MediaServiceGenerationTime" minOccurs="0"/>
                <xsd:element ref="ns3:MediaServiceOCR"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description="" ma:hidden="true" ma:internalName="_ip_UnifiedCompliancePolicyProperties">
      <xsd:simpleType>
        <xsd:restriction base="dms:Note"/>
      </xsd:simpleType>
    </xsd:element>
    <xsd:element name="_ip_UnifiedCompliancePolicyUIAction" ma:index="15"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a3c61c-21d0-4b2f-8fd6-987b16efce9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_activity" ma:index="24" nillable="true" ma:displayName="_activity" ma:hidden="true" ma:internalName="_activity">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ystemTags" ma:index="26" nillable="true" ma:displayName="MediaServiceSystemTags" ma:hidden="true" ma:internalName="MediaServiceSystemTags" ma:readOnly="true">
      <xsd:simpleType>
        <xsd:restriction base="dms:Note"/>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d3edce-b7b5-4078-996c-f52f251cb79d"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SharingHintHash" ma:index="13"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497F88-9AD2-4C45-8345-51E2ABC9B757}">
  <ds:schemaRefs>
    <ds:schemaRef ds:uri="http://purl.org/dc/terms/"/>
    <ds:schemaRef ds:uri="http://schemas.microsoft.com/sharepoint/v3"/>
    <ds:schemaRef ds:uri="http://purl.org/dc/dcmitype/"/>
    <ds:schemaRef ds:uri="http://schemas.openxmlformats.org/package/2006/metadata/core-properties"/>
    <ds:schemaRef ds:uri="http://schemas.microsoft.com/office/2006/documentManagement/types"/>
    <ds:schemaRef ds:uri="cba3c61c-21d0-4b2f-8fd6-987b16efce92"/>
    <ds:schemaRef ds:uri="http://schemas.microsoft.com/office/infopath/2007/PartnerControls"/>
    <ds:schemaRef ds:uri="http://schemas.microsoft.com/office/2006/metadata/properties"/>
    <ds:schemaRef ds:uri="2bd3edce-b7b5-4078-996c-f52f251cb79d"/>
    <ds:schemaRef ds:uri="http://www.w3.org/XML/1998/namespace"/>
    <ds:schemaRef ds:uri="http://purl.org/dc/elements/1.1/"/>
  </ds:schemaRefs>
</ds:datastoreItem>
</file>

<file path=customXml/itemProps2.xml><?xml version="1.0" encoding="utf-8"?>
<ds:datastoreItem xmlns:ds="http://schemas.openxmlformats.org/officeDocument/2006/customXml" ds:itemID="{DF24EE9E-AD26-4EF2-A986-D00AC1AB8E09}">
  <ds:schemaRefs>
    <ds:schemaRef ds:uri="http://schemas.microsoft.com/sharepoint/v3/contenttype/forms"/>
  </ds:schemaRefs>
</ds:datastoreItem>
</file>

<file path=customXml/itemProps3.xml><?xml version="1.0" encoding="utf-8"?>
<ds:datastoreItem xmlns:ds="http://schemas.openxmlformats.org/officeDocument/2006/customXml" ds:itemID="{9039F09F-155C-4119-9C02-E21A4BD381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ba3c61c-21d0-4b2f-8fd6-987b16efce92"/>
    <ds:schemaRef ds:uri="2bd3edce-b7b5-4078-996c-f52f251cb7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12817</TotalTime>
  <Words>5706</Words>
  <Application>Microsoft Office PowerPoint</Application>
  <PresentationFormat>Custom</PresentationFormat>
  <Paragraphs>433</Paragraphs>
  <Slides>29</Slides>
  <Notes>25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Century Gothic</vt:lpstr>
      <vt:lpstr>Calibri</vt:lpstr>
      <vt:lpstr>Open Sans</vt:lpstr>
      <vt:lpstr>FoundersGrotesk</vt:lpstr>
      <vt:lpstr>Helvetica Neue</vt:lpstr>
      <vt:lpstr>Libre Franklin Medium</vt:lpstr>
      <vt:lpstr>Wingdings 3</vt:lpstr>
      <vt:lpstr>Arial</vt:lpstr>
      <vt:lpstr>Calibri Light</vt:lpstr>
      <vt:lpstr>Ion</vt:lpstr>
      <vt:lpstr>PowerPoint Presentation</vt:lpstr>
      <vt:lpstr>PowerPoint Presentation</vt:lpstr>
      <vt:lpstr>Blackpool Families Rock</vt:lpstr>
      <vt:lpstr>Blackpool Families Rock</vt:lpstr>
      <vt:lpstr>National Picture</vt:lpstr>
      <vt:lpstr>PowerPoint Presentation</vt:lpstr>
      <vt:lpstr>Blackpool data</vt:lpstr>
      <vt:lpstr>PowerPoint Presentation</vt:lpstr>
      <vt:lpstr>PowerPoint Presentation</vt:lpstr>
      <vt:lpstr>PowerPoint Presentation</vt:lpstr>
      <vt:lpstr>PowerPoint Presentation</vt:lpstr>
      <vt:lpstr>PowerPoint Presentation</vt:lpstr>
      <vt:lpstr>PowerPoint Presentation</vt:lpstr>
      <vt:lpstr>Parents views…</vt:lpstr>
      <vt:lpstr>PowerPoint Presentation</vt:lpstr>
      <vt:lpstr>Parents views…</vt:lpstr>
      <vt:lpstr>Dictionary definitions</vt:lpstr>
      <vt:lpstr>PowerPoint Presentation</vt:lpstr>
      <vt:lpstr>        Quote from Lady Hale in the Supreme Court judgment Re B (2013)  “This case raises some profound questions about the scope of courts' powers to take away children from their birth families when what is feared is, not physical abuse or neglect, but emotional or psychological harm. We are all frail human beings, with our fair share of unattractive character traits, which sometimes manifest themselves in bad behaviours which may be copied by our children. But the State does not and cannot take away the children of all the people who commit crimes, who abuse alcohol or drugs, who suffer from physical or mental illnesses or disabilities, or who espouse anti-social political or religious beliefs...   How is the law to distinguish between emotional or psychological harm, which warrants the compulsory intervention of the State, and the normal and natural tendency of children to grow up to be and behave like their parents? Added to this is the problem that the harm which is feared may take many years to materialise, if indeed it ever does. Every child is an individual, with her own character and personality. Many children are remarkably resilient. They do not all inherit their parents' less attractive characters or copy their less attractive behaviours. Indeed some will consciously reject them. They have many other positive influences in their lives which can help them to resist the negative, whether it is their schools, their friends, or other people around them. How confident do we have to be that a child will indeed suffer harm because of her parents' character and behaviour before we separate them for good?  …. a court can only separate a child from her parents if satisfied that it is necessary to do so, that ‘nothing else will do’. ”      Link to full judgment</vt:lpstr>
      <vt:lpstr>PowerPoint Presentation</vt:lpstr>
      <vt:lpstr>PowerPoint Presentation</vt:lpstr>
      <vt:lpstr>Parents views…</vt:lpstr>
      <vt:lpstr>Working Together 2023 - Renamed to ‘Working Together to Safeguard Children: a guide to multi-agency working to help, safeguard, protect and promote the welfare of children’  </vt:lpstr>
      <vt:lpstr>PowerPoint Presentation</vt:lpstr>
      <vt:lpstr>“In the majority of cases, families become involved with children’s social care  because they are parenting in conditions of adversity, rather than because they have caused or are likely to cause significant harm to their children. We have a shared obligation to help families raise their children.”  The Case for Change The independent review of children’s social care https://childrenssocialcare.independent-review.uk/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Thresholds, Duties and Family Rights Virtual training</dc:title>
  <dc:creator>Lisa Burton</dc:creator>
  <cp:lastModifiedBy>Karen Andrews</cp:lastModifiedBy>
  <cp:revision>198</cp:revision>
  <dcterms:created xsi:type="dcterms:W3CDTF">2006-08-16T00:00:00Z</dcterms:created>
  <dcterms:modified xsi:type="dcterms:W3CDTF">2024-02-23T11:37:17Z</dcterms:modified>
  <dc:identifier>DAEApoR1WBo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0x0101007A29AB6A45AC8E4B9A31385F47EC47F7</vt:lpwstr>
  </property>
  <property fmtid="{D5CDD505-2E9C-101B-9397-08002B2CF9AE}" pid="3" name="MediaServiceImageTags">
    <vt:lpwstr/>
  </property>
</Properties>
</file>