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311" r:id="rId6"/>
    <p:sldId id="309" r:id="rId7"/>
    <p:sldId id="302" r:id="rId8"/>
    <p:sldId id="308" r:id="rId9"/>
    <p:sldId id="300" r:id="rId10"/>
    <p:sldId id="266" r:id="rId11"/>
    <p:sldId id="271" r:id="rId12"/>
    <p:sldId id="316" r:id="rId13"/>
    <p:sldId id="272" r:id="rId14"/>
    <p:sldId id="273" r:id="rId15"/>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47"/>
    <a:srgbClr val="8700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D6067B-F188-4C16-94A9-E8E89B8E30C8}" v="654" dt="2023-12-01T15:08:45.667"/>
    <p1510:client id="{DBDAD73A-030E-2B45-3FCE-1AEAEED29C0C}" v="1" dt="2023-12-05T12:11:06.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CD44350E-3E7D-40B1-B17D-E226180FB31D}" type="datetimeFigureOut">
              <a:rPr lang="en-GB"/>
              <a:pPr>
                <a:defRPr/>
              </a:pPr>
              <a:t>22/02/2024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a:lvl1pPr>
          </a:lstStyle>
          <a:p>
            <a:pPr>
              <a:defRPr/>
            </a:pPr>
            <a:fld id="{AB57DB0D-3334-4CDD-9A82-A72BFE2B031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AB57DB0D-3334-4CDD-9A82-A72BFE2B031C}" type="slidenum">
              <a:rPr lang="en-GB" smtClean="0"/>
              <a:pPr>
                <a:defRPr/>
              </a:pPr>
              <a:t>1</a:t>
            </a:fld>
            <a:endParaRPr lang="en-GB"/>
          </a:p>
        </p:txBody>
      </p:sp>
    </p:spTree>
    <p:extLst>
      <p:ext uri="{BB962C8B-B14F-4D97-AF65-F5344CB8AC3E}">
        <p14:creationId xmlns:p14="http://schemas.microsoft.com/office/powerpoint/2010/main" val="251361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Substance misuse and Sexual Health are part of the wider Adolescent Service unique offer. We offer a trauma informed assertive outreach approach across our service. </a:t>
            </a:r>
            <a:r>
              <a:rPr lang="en-US" altLang="en-US"/>
              <a:t>Assertive outreach, with greater resources from longer term, smaller caseloads, is a model that sits well with delivering best practice, it is also a model for engaging people meaningfully, including allowing individuals to take control of decisions in lifestyle choices as apart of their holistic assessment and or plan. Those young people where we are the lead are supported with as full assessment of needs and their plan is co-produced and reviewed regularly with them</a:t>
            </a:r>
          </a:p>
          <a:p>
            <a:endParaRPr lang="en-US" altLang="en-US"/>
          </a:p>
          <a:p>
            <a:endParaRPr lang="en-GB" altLang="en-US"/>
          </a:p>
          <a:p>
            <a:r>
              <a:rPr lang="en-GB" altLang="en-US"/>
              <a:t>We work collaboratively  with the Youth Justice Service and Our Children’s Care Leaver team. We support our 16 and 17 year old young people, that is those who find themselves homeless, jointly with children social care, and provide continued support post 18 in to independent living. We also provide the statutory NEET tracking function to all year 11 and 12 Young people to track their positive destination and where we can offer a brief intervention to support accessing ETE. This  is alongside are wider partners such as Housing, CSC, NHS, Education, and PHE to name a few. </a:t>
            </a:r>
          </a:p>
          <a:p>
            <a:endParaRPr lang="en-GB" altLang="en-US"/>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55F26B69-BD0D-474E-90C0-FFB8916B887A}" type="slidenum">
              <a:rPr lang="en-GB" altLang="en-US" sz="1200" smtClean="0"/>
              <a:pPr/>
              <a:t>4</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FEDF43F8-4B04-4EA6-AFA0-38473CA78BEE}" type="slidenum">
              <a:rPr lang="en-GB" altLang="en-US" sz="1200" smtClean="0"/>
              <a:pPr/>
              <a:t>6</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D23D8636-5E8F-45D7-A2DF-78C188AAC0BE}" type="slidenum">
              <a:rPr lang="en-GB" altLang="en-US" sz="1200" smtClean="0"/>
              <a:pPr/>
              <a:t>10</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A00684B2-076A-49A7-B3DD-9357144900C8}" type="slidenum">
              <a:rPr lang="en-GB" altLang="en-US" sz="1200" smtClean="0"/>
              <a:pPr/>
              <a:t>11</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476672"/>
            <a:ext cx="8424936" cy="5143078"/>
          </a:xfrm>
          <a:prstGeom prst="rect">
            <a:avLst/>
          </a:prstGeom>
        </p:spPr>
        <p:txBody>
          <a:bodyPr anchor="ctr"/>
          <a:lstStyle>
            <a:lvl1pPr marL="0" indent="0" algn="l">
              <a:buNone/>
              <a:defRPr sz="6000" b="1">
                <a:solidFill>
                  <a:srgbClr val="8700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Tree>
    <p:extLst>
      <p:ext uri="{BB962C8B-B14F-4D97-AF65-F5344CB8AC3E}">
        <p14:creationId xmlns:p14="http://schemas.microsoft.com/office/powerpoint/2010/main" val="202628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IAGRAM / IMAGE SLIDE">
    <p:spTree>
      <p:nvGrpSpPr>
        <p:cNvPr id="1" name=""/>
        <p:cNvGrpSpPr/>
        <p:nvPr/>
      </p:nvGrpSpPr>
      <p:grpSpPr>
        <a:xfrm>
          <a:off x="0" y="0"/>
          <a:ext cx="0" cy="0"/>
          <a:chOff x="0" y="0"/>
          <a:chExt cx="0" cy="0"/>
        </a:xfrm>
      </p:grpSpPr>
      <p:sp>
        <p:nvSpPr>
          <p:cNvPr id="2" name="Title 1"/>
          <p:cNvSpPr>
            <a:spLocks noGrp="1"/>
          </p:cNvSpPr>
          <p:nvPr>
            <p:ph type="title"/>
          </p:nvPr>
        </p:nvSpPr>
        <p:spPr>
          <a:xfrm>
            <a:off x="443045" y="923510"/>
            <a:ext cx="8233526" cy="633230"/>
          </a:xfrm>
          <a:prstGeom prst="rect">
            <a:avLst/>
          </a:prstGeom>
        </p:spPr>
        <p:txBody>
          <a:bodyPr/>
          <a:lstStyle>
            <a:lvl1pPr algn="l">
              <a:defRPr sz="2400" b="1">
                <a:solidFill>
                  <a:srgbClr val="87005B"/>
                </a:solidFill>
              </a:defRPr>
            </a:lvl1pPr>
          </a:lstStyle>
          <a:p>
            <a:r>
              <a:rPr lang="en-GB"/>
              <a:t>Click to edit Master title style</a:t>
            </a:r>
          </a:p>
        </p:txBody>
      </p:sp>
      <p:sp>
        <p:nvSpPr>
          <p:cNvPr id="5" name="Content Placeholder 3"/>
          <p:cNvSpPr>
            <a:spLocks noGrp="1"/>
          </p:cNvSpPr>
          <p:nvPr>
            <p:ph sz="half" idx="1"/>
          </p:nvPr>
        </p:nvSpPr>
        <p:spPr>
          <a:xfrm>
            <a:off x="467430" y="1738860"/>
            <a:ext cx="8209140" cy="538012"/>
          </a:xfrm>
          <a:prstGeom prst="rect">
            <a:avLst/>
          </a:prstGeom>
        </p:spPr>
        <p:txBody>
          <a:bodyPr anchor="ctr"/>
          <a:lstStyle>
            <a:lvl1pPr marL="0" indent="0">
              <a:buNone/>
              <a:defRPr sz="1800" b="1" baseline="0">
                <a:solidFill>
                  <a:srgbClr val="87005B"/>
                </a:solidFill>
              </a:defRPr>
            </a:lvl1pPr>
          </a:lstStyle>
          <a:p>
            <a:pPr lvl="0"/>
            <a:r>
              <a:rPr lang="en-GB"/>
              <a:t>Click to edit Master text styles</a:t>
            </a:r>
          </a:p>
        </p:txBody>
      </p:sp>
    </p:spTree>
    <p:extLst>
      <p:ext uri="{BB962C8B-B14F-4D97-AF65-F5344CB8AC3E}">
        <p14:creationId xmlns:p14="http://schemas.microsoft.com/office/powerpoint/2010/main" val="3645374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EY FACT SLIDE">
    <p:spTree>
      <p:nvGrpSpPr>
        <p:cNvPr id="1" name=""/>
        <p:cNvGrpSpPr/>
        <p:nvPr/>
      </p:nvGrpSpPr>
      <p:grpSpPr>
        <a:xfrm>
          <a:off x="0" y="0"/>
          <a:ext cx="0" cy="0"/>
          <a:chOff x="0" y="0"/>
          <a:chExt cx="0" cy="0"/>
        </a:xfrm>
      </p:grpSpPr>
      <p:sp>
        <p:nvSpPr>
          <p:cNvPr id="2" name="Title 1"/>
          <p:cNvSpPr>
            <a:spLocks noGrp="1"/>
          </p:cNvSpPr>
          <p:nvPr>
            <p:ph type="title"/>
          </p:nvPr>
        </p:nvSpPr>
        <p:spPr>
          <a:xfrm>
            <a:off x="443045" y="923510"/>
            <a:ext cx="8233526" cy="633230"/>
          </a:xfrm>
          <a:prstGeom prst="rect">
            <a:avLst/>
          </a:prstGeom>
        </p:spPr>
        <p:txBody>
          <a:bodyPr/>
          <a:lstStyle>
            <a:lvl1pPr algn="l">
              <a:defRPr sz="2400" b="1">
                <a:solidFill>
                  <a:srgbClr val="87005B"/>
                </a:solidFill>
              </a:defRPr>
            </a:lvl1pPr>
          </a:lstStyle>
          <a:p>
            <a:r>
              <a:rPr lang="en-GB"/>
              <a:t>Click to edit Master title style</a:t>
            </a:r>
          </a:p>
        </p:txBody>
      </p:sp>
      <p:sp>
        <p:nvSpPr>
          <p:cNvPr id="5" name="Content Placeholder 3"/>
          <p:cNvSpPr>
            <a:spLocks noGrp="1"/>
          </p:cNvSpPr>
          <p:nvPr>
            <p:ph sz="half" idx="1"/>
          </p:nvPr>
        </p:nvSpPr>
        <p:spPr>
          <a:xfrm>
            <a:off x="467430" y="1738860"/>
            <a:ext cx="8209140" cy="4282500"/>
          </a:xfrm>
          <a:prstGeom prst="rect">
            <a:avLst/>
          </a:prstGeom>
        </p:spPr>
        <p:txBody>
          <a:bodyPr anchor="ctr"/>
          <a:lstStyle>
            <a:lvl1pPr marL="0" indent="0">
              <a:buNone/>
              <a:defRPr sz="6000" b="1" baseline="0">
                <a:solidFill>
                  <a:srgbClr val="87005B"/>
                </a:solidFill>
              </a:defRPr>
            </a:lvl1pPr>
          </a:lstStyle>
          <a:p>
            <a:pPr lvl="0"/>
            <a:r>
              <a:rPr lang="en-GB"/>
              <a:t>Click to edit Master text styles</a:t>
            </a:r>
          </a:p>
        </p:txBody>
      </p:sp>
    </p:spTree>
    <p:extLst>
      <p:ext uri="{BB962C8B-B14F-4D97-AF65-F5344CB8AC3E}">
        <p14:creationId xmlns:p14="http://schemas.microsoft.com/office/powerpoint/2010/main" val="400440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476672"/>
            <a:ext cx="8424936" cy="5143078"/>
          </a:xfrm>
          <a:prstGeom prst="rect">
            <a:avLst/>
          </a:prstGeom>
        </p:spPr>
        <p:txBody>
          <a:bodyPr anchor="ctr"/>
          <a:lstStyle>
            <a:lvl1pPr marL="0" indent="0" algn="l">
              <a:buNone/>
              <a:defRPr sz="6000" b="1">
                <a:solidFill>
                  <a:srgbClr val="8700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Tree>
    <p:extLst>
      <p:ext uri="{BB962C8B-B14F-4D97-AF65-F5344CB8AC3E}">
        <p14:creationId xmlns:p14="http://schemas.microsoft.com/office/powerpoint/2010/main" val="719991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mailto:Liane.Wooding@blackpool.gov.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ulie.Parkinson@blackpool.gov.uk" TargetMode="External"/><Relationship Id="rId4" Type="http://schemas.openxmlformats.org/officeDocument/2006/relationships/hyperlink" Target="mailto:emma.Gordon@blackpool.gov.uk"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mailto:Katie.reeds@blackpool.gov.uk" TargetMode="External"/><Relationship Id="rId3" Type="http://schemas.openxmlformats.org/officeDocument/2006/relationships/hyperlink" Target="http://www.blackpool.gov.uk/familiesrocksupport" TargetMode="External"/><Relationship Id="rId7" Type="http://schemas.openxmlformats.org/officeDocument/2006/relationships/hyperlink" Target="mailto:Emma.Gordon@blackpool.gov.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www.blackpool.gov.uk/selfrefer" TargetMode="External"/><Relationship Id="rId4" Type="http://schemas.openxmlformats.org/officeDocument/2006/relationships/hyperlink" Target="http://www.blackpool.gov.uk/partnerref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5"/>
          <p:cNvSpPr>
            <a:spLocks noGrp="1"/>
          </p:cNvSpPr>
          <p:nvPr>
            <p:ph type="subTitle" idx="1"/>
          </p:nvPr>
        </p:nvSpPr>
        <p:spPr bwMode="auto">
          <a:xfrm>
            <a:off x="468313" y="476250"/>
            <a:ext cx="8280400" cy="5143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endParaRPr lang="en-GB" dirty="0" smtClean="0"/>
          </a:p>
          <a:p>
            <a:pPr algn="ctr"/>
            <a:r>
              <a:rPr lang="en-GB" dirty="0" smtClean="0"/>
              <a:t>Adolescent Service</a:t>
            </a:r>
          </a:p>
          <a:p>
            <a:pPr algn="ctr"/>
            <a:r>
              <a:rPr lang="en-GB" sz="1600" dirty="0" smtClean="0"/>
              <a:t>Central Family Hub (Old Talbot and Brunswisk Family HUB)</a:t>
            </a:r>
          </a:p>
          <a:p>
            <a:pPr algn="ctr"/>
            <a:r>
              <a:rPr lang="en-GB" sz="1600" dirty="0" smtClean="0"/>
              <a:t>Gorton Street Blackpool </a:t>
            </a:r>
            <a:endParaRPr lang="en-GB" sz="1600" dirty="0"/>
          </a:p>
        </p:txBody>
      </p:sp>
      <p:pic>
        <p:nvPicPr>
          <p:cNvPr id="2" name="Picture 1" descr="A logo for a service&#10;&#10;Description automatically generated">
            <a:extLst>
              <a:ext uri="{FF2B5EF4-FFF2-40B4-BE49-F238E27FC236}">
                <a16:creationId xmlns:a16="http://schemas.microsoft.com/office/drawing/2014/main" id="{58746E77-C5BA-0E94-2579-FBE8A36C45CE}"/>
              </a:ext>
            </a:extLst>
          </p:cNvPr>
          <p:cNvPicPr>
            <a:picLocks noChangeAspect="1"/>
          </p:cNvPicPr>
          <p:nvPr/>
        </p:nvPicPr>
        <p:blipFill>
          <a:blip r:embed="rId3"/>
          <a:stretch>
            <a:fillRect/>
          </a:stretch>
        </p:blipFill>
        <p:spPr>
          <a:xfrm>
            <a:off x="463826" y="384511"/>
            <a:ext cx="4572000" cy="149489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457290" y="262567"/>
            <a:ext cx="8234362" cy="849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GB" altLang="en-US" dirty="0" smtClean="0">
                <a:ea typeface="MS PGothic"/>
              </a:rPr>
              <a:t>Adolescent </a:t>
            </a:r>
            <a:r>
              <a:rPr lang="en-GB" altLang="en-US" dirty="0">
                <a:ea typeface="MS PGothic"/>
              </a:rPr>
              <a:t>Drug Alcohol Prevention </a:t>
            </a:r>
            <a:r>
              <a:rPr lang="en-GB" altLang="en-US" dirty="0" smtClean="0">
                <a:ea typeface="MS PGothic"/>
              </a:rPr>
              <a:t>Training</a:t>
            </a:r>
            <a:r>
              <a:rPr lang="en-GB" altLang="en-US" dirty="0">
                <a:ea typeface="MS PGothic"/>
              </a:rPr>
              <a:t> </a:t>
            </a:r>
            <a:r>
              <a:rPr lang="en-GB" altLang="en-US" dirty="0" smtClean="0">
                <a:ea typeface="MS PGothic"/>
              </a:rPr>
              <a:t>school year 7/8/9</a:t>
            </a:r>
            <a:br>
              <a:rPr lang="en-GB" altLang="en-US" dirty="0" smtClean="0">
                <a:ea typeface="MS PGothic"/>
              </a:rPr>
            </a:br>
            <a:r>
              <a:rPr lang="en-GB" altLang="en-US" dirty="0" smtClean="0">
                <a:ea typeface="MS PGothic"/>
              </a:rPr>
              <a:t>ADAPT</a:t>
            </a:r>
            <a:endParaRPr lang="en-GB" altLang="en-US" dirty="0"/>
          </a:p>
        </p:txBody>
      </p:sp>
      <p:sp>
        <p:nvSpPr>
          <p:cNvPr id="14339" name="Content Placeholder 2"/>
          <p:cNvSpPr>
            <a:spLocks noGrp="1"/>
          </p:cNvSpPr>
          <p:nvPr>
            <p:ph sz="half" idx="1"/>
          </p:nvPr>
        </p:nvSpPr>
        <p:spPr bwMode="auto">
          <a:xfrm>
            <a:off x="454025" y="860036"/>
            <a:ext cx="8210550" cy="52654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GB" altLang="en-US" sz="1200" dirty="0">
                <a:ea typeface="MS PGothic"/>
              </a:rPr>
              <a:t>To deliver a multicomponent prevention </a:t>
            </a:r>
            <a:r>
              <a:rPr lang="en-GB" altLang="en-US" sz="1200" dirty="0" smtClean="0">
                <a:ea typeface="MS PGothic"/>
              </a:rPr>
              <a:t>programme in schools </a:t>
            </a:r>
            <a:r>
              <a:rPr lang="en-GB" altLang="en-US" sz="1200" dirty="0">
                <a:ea typeface="MS PGothic"/>
              </a:rPr>
              <a:t>which reduces the likelihood of  substance or delays the onset of problematic drug use.</a:t>
            </a:r>
            <a:endParaRPr lang="en-US" sz="1200" dirty="0">
              <a:ea typeface="MS PGothic"/>
            </a:endParaRPr>
          </a:p>
          <a:p>
            <a:endParaRPr lang="en-GB" altLang="en-US" sz="1200" dirty="0"/>
          </a:p>
          <a:p>
            <a:pPr marL="285750" indent="-285750">
              <a:buFont typeface="Wingdings" panose="020B0604020202020204" pitchFamily="34" charset="0"/>
              <a:buChar char="ü"/>
            </a:pPr>
            <a:r>
              <a:rPr lang="en-US" altLang="en-US" sz="1200" b="0" dirty="0">
                <a:ea typeface="MS PGothic"/>
              </a:rPr>
              <a:t>The multicomponent prevention programme covers. </a:t>
            </a:r>
            <a:endParaRPr lang="en-US" altLang="en-US" sz="1200" b="0" dirty="0"/>
          </a:p>
          <a:p>
            <a:pPr marL="285750" indent="-285750">
              <a:buFont typeface="Wingdings" panose="020B0604020202020204" pitchFamily="34" charset="0"/>
              <a:buChar char="ü"/>
            </a:pPr>
            <a:r>
              <a:rPr lang="en-US" altLang="en-US" sz="1200" b="0" dirty="0">
                <a:ea typeface="MS PGothic"/>
              </a:rPr>
              <a:t>General drug education on Alcohol, Cannabis, Ketamine and Vaping THC.</a:t>
            </a:r>
            <a:endParaRPr lang="en-US" altLang="en-US" sz="1200" b="0" dirty="0"/>
          </a:p>
          <a:p>
            <a:pPr marL="285750" indent="-285750">
              <a:buFont typeface="Wingdings" panose="020B0604020202020204" pitchFamily="34" charset="0"/>
              <a:buChar char="ü"/>
            </a:pPr>
            <a:r>
              <a:rPr lang="en-US" altLang="en-US" sz="1200" b="0" dirty="0">
                <a:ea typeface="MS PGothic"/>
              </a:rPr>
              <a:t>Normative Education – focusing on realigning norms about substance use.</a:t>
            </a:r>
          </a:p>
          <a:p>
            <a:pPr marL="285750" indent="-285750">
              <a:buFont typeface="Wingdings" panose="020B0604020202020204" pitchFamily="34" charset="0"/>
              <a:buChar char="ü"/>
            </a:pPr>
            <a:r>
              <a:rPr lang="en-US" altLang="en-US" sz="1200" b="0" dirty="0">
                <a:ea typeface="MS PGothic"/>
              </a:rPr>
              <a:t>Social and personal skills training - developing confidence and assertiveness via teaching refusal skills.</a:t>
            </a:r>
          </a:p>
          <a:p>
            <a:pPr marL="285750" indent="-285750">
              <a:buFont typeface="Wingdings" panose="020B0604020202020204" pitchFamily="34" charset="0"/>
              <a:buChar char="ü"/>
            </a:pPr>
            <a:r>
              <a:rPr lang="en-US" altLang="en-US" sz="1200" b="0" dirty="0">
                <a:ea typeface="MS PGothic"/>
              </a:rPr>
              <a:t>Decision making skills – understanding factors that impact on decision making and recognising situational risk.</a:t>
            </a:r>
            <a:endParaRPr lang="en-GB" altLang="en-US" sz="1200" dirty="0">
              <a:ea typeface="MS PGothic"/>
            </a:endParaRPr>
          </a:p>
          <a:p>
            <a:endParaRPr lang="en-GB" altLang="en-US" dirty="0"/>
          </a:p>
          <a:p>
            <a:pPr algn="ctr"/>
            <a:r>
              <a:rPr lang="en-GB" altLang="en-US" dirty="0">
                <a:ea typeface="MS PGothic"/>
              </a:rPr>
              <a:t>Interactive, age </a:t>
            </a:r>
            <a:r>
              <a:rPr lang="en-GB" altLang="en-US" dirty="0" smtClean="0">
                <a:ea typeface="MS PGothic"/>
              </a:rPr>
              <a:t>appropriate, life </a:t>
            </a:r>
            <a:r>
              <a:rPr lang="en-GB" altLang="en-US" dirty="0">
                <a:ea typeface="MS PGothic"/>
              </a:rPr>
              <a:t>skills approach </a:t>
            </a:r>
            <a:endParaRPr lang="en-GB" altLang="en-US" dirty="0" smtClean="0">
              <a:ea typeface="MS PGothic"/>
            </a:endParaRPr>
          </a:p>
          <a:p>
            <a:pPr algn="ctr"/>
            <a:endParaRPr lang="en-GB" altLang="en-US" dirty="0" smtClean="0">
              <a:ea typeface="MS PGothic"/>
            </a:endParaRPr>
          </a:p>
          <a:p>
            <a:pPr algn="ctr"/>
            <a:r>
              <a:rPr lang="en-GB" dirty="0"/>
              <a:t>ADAPT – contact for more information </a:t>
            </a:r>
          </a:p>
          <a:p>
            <a:pPr algn="ctr"/>
            <a:r>
              <a:rPr lang="en-GB" b="0" dirty="0"/>
              <a:t>Liane Wooding </a:t>
            </a:r>
            <a:r>
              <a:rPr lang="en-GB" b="0" dirty="0">
                <a:hlinkClick r:id="rId3"/>
              </a:rPr>
              <a:t>Liane.Wooding@blackpool.gov.uk</a:t>
            </a:r>
            <a:endParaRPr lang="en-GB" b="0" dirty="0"/>
          </a:p>
          <a:p>
            <a:pPr algn="ctr"/>
            <a:r>
              <a:rPr lang="en-GB" b="0" dirty="0"/>
              <a:t>Emma Gordon </a:t>
            </a:r>
            <a:r>
              <a:rPr lang="en-GB" b="0" dirty="0">
                <a:hlinkClick r:id="rId4"/>
              </a:rPr>
              <a:t>emma.Gordon@blackpool.gov.uk</a:t>
            </a:r>
            <a:r>
              <a:rPr lang="en-GB" b="0" dirty="0"/>
              <a:t> </a:t>
            </a:r>
          </a:p>
          <a:p>
            <a:pPr algn="ctr"/>
            <a:r>
              <a:rPr lang="en-GB" b="0" dirty="0"/>
              <a:t>Julie Parkinson </a:t>
            </a:r>
            <a:r>
              <a:rPr lang="en-GB" b="0" dirty="0">
                <a:hlinkClick r:id="rId5"/>
              </a:rPr>
              <a:t>Julie.Parkinson@blackpool.gov.uk</a:t>
            </a:r>
            <a:r>
              <a:rPr lang="en-GB" b="0" dirty="0"/>
              <a:t> </a:t>
            </a:r>
          </a:p>
          <a:p>
            <a:pPr algn="ctr"/>
            <a:endParaRPr lang="en-GB" altLang="en-US" b="0" dirty="0" smtClean="0">
              <a:ea typeface="MS PGothic"/>
            </a:endParaRPr>
          </a:p>
          <a:p>
            <a:pPr algn="ctr"/>
            <a:endParaRPr lang="en-GB"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xfrm>
            <a:off x="465138" y="320675"/>
            <a:ext cx="8232775" cy="11836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b="0" dirty="0">
                <a:solidFill>
                  <a:schemeClr val="tx1"/>
                </a:solidFill>
              </a:rPr>
              <a:t/>
            </a:r>
            <a:br>
              <a:rPr lang="en-GB" altLang="en-US" b="0" dirty="0">
                <a:solidFill>
                  <a:schemeClr val="tx1"/>
                </a:solidFill>
              </a:rPr>
            </a:br>
            <a:r>
              <a:rPr lang="en-GB" altLang="en-US" dirty="0" smtClean="0"/>
              <a:t>How </a:t>
            </a:r>
            <a:r>
              <a:rPr lang="en-GB" altLang="en-US" dirty="0"/>
              <a:t>to refer – consent </a:t>
            </a:r>
            <a:r>
              <a:rPr lang="en-GB" altLang="en-US" dirty="0" smtClean="0"/>
              <a:t>needed ADASH</a:t>
            </a:r>
            <a:endParaRPr lang="en-GB" altLang="en-US" dirty="0"/>
          </a:p>
        </p:txBody>
      </p:sp>
      <p:sp>
        <p:nvSpPr>
          <p:cNvPr id="33795" name="Content Placeholder 2"/>
          <p:cNvSpPr>
            <a:spLocks noGrp="1"/>
          </p:cNvSpPr>
          <p:nvPr>
            <p:ph sz="half" idx="1"/>
          </p:nvPr>
        </p:nvSpPr>
        <p:spPr bwMode="auto">
          <a:xfrm>
            <a:off x="474663" y="1412875"/>
            <a:ext cx="8213725" cy="40957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a:spcBef>
                <a:spcPct val="0"/>
              </a:spcBef>
            </a:pPr>
            <a:r>
              <a:rPr lang="en-GB" altLang="en-US" dirty="0">
                <a:solidFill>
                  <a:srgbClr val="000000"/>
                </a:solidFill>
                <a:ea typeface="MS PGothic"/>
                <a:cs typeface="Calibri"/>
              </a:rPr>
              <a:t>Partner under 18's </a:t>
            </a:r>
            <a:r>
              <a:rPr lang="en-US" altLang="en-US" b="0" dirty="0">
                <a:solidFill>
                  <a:srgbClr val="061C2B"/>
                </a:solidFill>
                <a:ea typeface="MS PGothic"/>
                <a:cs typeface="Calibri"/>
              </a:rPr>
              <a:t> </a:t>
            </a:r>
            <a:r>
              <a:rPr lang="en-US" altLang="en-US" b="0" dirty="0">
                <a:solidFill>
                  <a:srgbClr val="061C2B"/>
                </a:solidFill>
                <a:ea typeface="MS PGothic"/>
                <a:cs typeface="Calibri"/>
                <a:hlinkClick r:id="rId3"/>
              </a:rPr>
              <a:t>www.blackpool.gov.uk/familiesrocksupport</a:t>
            </a:r>
            <a:r>
              <a:rPr lang="en-US" altLang="en-US" b="0" dirty="0">
                <a:solidFill>
                  <a:srgbClr val="1F497D"/>
                </a:solidFill>
                <a:ea typeface="MS PGothic"/>
                <a:cs typeface="Calibri"/>
              </a:rPr>
              <a:t> </a:t>
            </a:r>
            <a:r>
              <a:rPr lang="en-GB" altLang="en-US" b="0" dirty="0">
                <a:cs typeface="Calibri" panose="020F0502020204030204" pitchFamily="34" charset="0"/>
              </a:rPr>
              <a:t/>
            </a:r>
            <a:br>
              <a:rPr lang="en-GB" altLang="en-US" b="0" dirty="0">
                <a:cs typeface="Calibri" panose="020F0502020204030204" pitchFamily="34" charset="0"/>
              </a:rPr>
            </a:br>
            <a:endParaRPr lang="en-GB" altLang="en-US" b="0" dirty="0">
              <a:solidFill>
                <a:schemeClr val="tx1"/>
              </a:solidFill>
            </a:endParaRPr>
          </a:p>
          <a:p>
            <a:pPr>
              <a:spcBef>
                <a:spcPct val="0"/>
              </a:spcBef>
            </a:pPr>
            <a:r>
              <a:rPr lang="en-GB" altLang="en-US" dirty="0">
                <a:solidFill>
                  <a:srgbClr val="000000"/>
                </a:solidFill>
                <a:ea typeface="MS PGothic"/>
                <a:cs typeface="Calibri"/>
              </a:rPr>
              <a:t>Partner referrals 18-24 years </a:t>
            </a:r>
            <a:r>
              <a:rPr lang="en-GB" altLang="en-US" b="0" dirty="0">
                <a:solidFill>
                  <a:srgbClr val="993366"/>
                </a:solidFill>
                <a:ea typeface="MS PGothic"/>
                <a:cs typeface="Calibri"/>
                <a:hlinkClick r:id="rId4"/>
              </a:rPr>
              <a:t>www.blackpool.gov.uk/partnerrefer</a:t>
            </a:r>
            <a:endParaRPr lang="en-GB" altLang="en-US" b="0" dirty="0">
              <a:solidFill>
                <a:srgbClr val="993366"/>
              </a:solidFill>
              <a:ea typeface="MS PGothic"/>
              <a:cs typeface="Calibri"/>
            </a:endParaRPr>
          </a:p>
          <a:p>
            <a:pPr>
              <a:spcBef>
                <a:spcPct val="0"/>
              </a:spcBef>
            </a:pPr>
            <a:endParaRPr lang="en-GB" altLang="en-US" b="0" dirty="0">
              <a:solidFill>
                <a:schemeClr val="tx1"/>
              </a:solidFill>
            </a:endParaRPr>
          </a:p>
          <a:p>
            <a:pPr>
              <a:spcBef>
                <a:spcPct val="0"/>
              </a:spcBef>
            </a:pPr>
            <a:r>
              <a:rPr lang="en-GB" altLang="en-US" dirty="0" smtClean="0">
                <a:solidFill>
                  <a:srgbClr val="FF0000"/>
                </a:solidFill>
                <a:ea typeface="MS PGothic"/>
                <a:cs typeface="Calibri"/>
              </a:rPr>
              <a:t>YP consent assumed as they are completing BUT YOU CAN HELP THEM</a:t>
            </a:r>
          </a:p>
          <a:p>
            <a:pPr>
              <a:spcBef>
                <a:spcPct val="0"/>
              </a:spcBef>
            </a:pPr>
            <a:endParaRPr lang="en-GB" altLang="en-US" dirty="0">
              <a:solidFill>
                <a:srgbClr val="201F1E"/>
              </a:solidFill>
              <a:ea typeface="MS PGothic"/>
              <a:cs typeface="Calibri"/>
            </a:endParaRPr>
          </a:p>
          <a:p>
            <a:pPr>
              <a:spcBef>
                <a:spcPct val="0"/>
              </a:spcBef>
            </a:pPr>
            <a:r>
              <a:rPr lang="en-GB" altLang="en-US" dirty="0" smtClean="0">
                <a:solidFill>
                  <a:srgbClr val="201F1E"/>
                </a:solidFill>
                <a:ea typeface="MS PGothic"/>
                <a:cs typeface="Calibri"/>
              </a:rPr>
              <a:t>Self-refer </a:t>
            </a:r>
            <a:r>
              <a:rPr lang="en-GB" altLang="en-US" dirty="0">
                <a:solidFill>
                  <a:srgbClr val="201F1E"/>
                </a:solidFill>
                <a:ea typeface="MS PGothic"/>
                <a:cs typeface="Calibri"/>
              </a:rPr>
              <a:t>via </a:t>
            </a:r>
            <a:r>
              <a:rPr lang="en-GB" altLang="en-US" dirty="0">
                <a:solidFill>
                  <a:srgbClr val="993366"/>
                </a:solidFill>
                <a:ea typeface="MS PGothic"/>
                <a:cs typeface="Calibri"/>
              </a:rPr>
              <a:t> </a:t>
            </a:r>
            <a:r>
              <a:rPr lang="en-GB" altLang="en-US" dirty="0">
                <a:ea typeface="MS PGothic"/>
              </a:rPr>
              <a:t> </a:t>
            </a:r>
            <a:r>
              <a:rPr lang="en-GB" altLang="en-US" b="0" dirty="0">
                <a:ea typeface="MS PGothic"/>
                <a:hlinkClick r:id="rId5"/>
              </a:rPr>
              <a:t>www.blackpool.gov.uk/selfrefer</a:t>
            </a:r>
            <a:endParaRPr lang="en-GB" altLang="en-US" b="0" dirty="0">
              <a:solidFill>
                <a:srgbClr val="993366"/>
              </a:solidFill>
              <a:ea typeface="MS PGothic"/>
              <a:cs typeface="Calibri" panose="020F0502020204030204" pitchFamily="34" charset="0"/>
            </a:endParaRPr>
          </a:p>
          <a:p>
            <a:pPr>
              <a:spcBef>
                <a:spcPct val="0"/>
              </a:spcBef>
            </a:pPr>
            <a:endParaRPr lang="en-GB" altLang="en-US" b="0" dirty="0">
              <a:solidFill>
                <a:srgbClr val="000000"/>
              </a:solidFill>
              <a:cs typeface="Calibri" panose="020F0502020204030204" pitchFamily="34" charset="0"/>
            </a:endParaRPr>
          </a:p>
          <a:p>
            <a:pPr>
              <a:spcBef>
                <a:spcPct val="0"/>
              </a:spcBef>
            </a:pPr>
            <a:r>
              <a:rPr lang="en-GB" altLang="en-US" dirty="0">
                <a:solidFill>
                  <a:srgbClr val="000000"/>
                </a:solidFill>
                <a:ea typeface="MS PGothic"/>
                <a:cs typeface="Calibri"/>
              </a:rPr>
              <a:t>Referral quick link QR Code</a:t>
            </a:r>
            <a:endParaRPr lang="en-GB" altLang="en-US" dirty="0">
              <a:solidFill>
                <a:schemeClr val="tx1"/>
              </a:solidFill>
              <a:ea typeface="MS PGothic"/>
              <a:cs typeface="Calibri"/>
            </a:endParaRPr>
          </a:p>
          <a:p>
            <a:pPr>
              <a:spcBef>
                <a:spcPct val="0"/>
              </a:spcBef>
            </a:pPr>
            <a:r>
              <a:rPr lang="en-GB" altLang="en-US" sz="3200" b="0" dirty="0">
                <a:solidFill>
                  <a:srgbClr val="000000"/>
                </a:solidFill>
                <a:ea typeface="MS PGothic"/>
                <a:cs typeface="Calibri"/>
              </a:rPr>
              <a:t>  </a:t>
            </a:r>
            <a:r>
              <a:rPr lang="en-GB" altLang="en-US" sz="9600" b="0" dirty="0">
                <a:solidFill>
                  <a:srgbClr val="000000"/>
                </a:solidFill>
                <a:ea typeface="MS PGothic"/>
                <a:cs typeface="Calibri"/>
              </a:rPr>
              <a:t> </a:t>
            </a:r>
            <a:r>
              <a:rPr lang="en-GB" altLang="en-US" sz="3200" b="0" dirty="0">
                <a:solidFill>
                  <a:srgbClr val="000000"/>
                </a:solidFill>
                <a:ea typeface="MS PGothic"/>
                <a:cs typeface="Calibri"/>
              </a:rPr>
              <a:t>                     </a:t>
            </a:r>
          </a:p>
          <a:p>
            <a:endParaRPr lang="en-GB" altLang="en-US" dirty="0"/>
          </a:p>
        </p:txBody>
      </p:sp>
      <p:sp>
        <p:nvSpPr>
          <p:cNvPr id="33796" name="Rectangle 1"/>
          <p:cNvSpPr>
            <a:spLocks noChangeArrowheads="1"/>
          </p:cNvSpPr>
          <p:nvPr/>
        </p:nvSpPr>
        <p:spPr bwMode="auto">
          <a:xfrm>
            <a:off x="0" y="136525"/>
            <a:ext cx="0" cy="1841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endParaRPr lang="en-GB" altLang="en-US" sz="1200">
              <a:solidFill>
                <a:srgbClr val="000000"/>
              </a:solidFill>
              <a:cs typeface="Calibri" panose="020F0502020204030204" pitchFamily="34" charset="0"/>
            </a:endParaRPr>
          </a:p>
        </p:txBody>
      </p:sp>
      <p:sp>
        <p:nvSpPr>
          <p:cNvPr id="33797" name="AutoShape 2" descr="data:image/png;base64,iVBORw0KGgoAAAANSUhEUgAAASwAAAEsCAYAAAB5fY51AAAAAXNSR0IArs4c6QAAIABJREFUeF7tnVtyHrcOhOUFeFG5VDadS2VNLr/71DhRzq8xRvyIBjmk/tarQFwaYA8JUtSnb9++fXvxjxEwAkZgAwQ+mbA2yJJdNAJG4DsCJiwXghEwAtsgYMLaJlV21AgYAROWa8AIGIFtEDBhbZMqO2oEjIAJyzVgBIzANgiYsLZJlR01AkbAhOUaMAJGYBsETFjbpMqOGgEjYMJyDRgBI7ANAiasbVJlR42AETBhuQaMgBHYBgET1japsqNGwAiYsFwDRsAIbIOACWubVNlRI2AETFiuASNgBLZBwIS1TarsqBEwAiYs14ARMALbIGDC2iZVdtQIGAETlmvACBiBbRAwYW2TKjtqBIyACcs1YASMwDYImLC2SZUdNQJGwITlGjACRmAbBExY26TKjhoBI2DCcg0YASOwDQImrG1SZUeNgBEwYbkGjIAR2AYBE9Y2qbKjRsAImLBcA0bACGyDgAlrm1TZUSNgBExYrgEjYAS2QcCEtU2q7KgRMAImLNeAETAC2yBgwtomVXbUCBgBE5ZrwAgYgW0QWJKwPn/+/PL169clQPz27VupHz/99NPL33///Z/On3/++eXPP/9M26D6qBx1ZLQ+6kckNwtT6iPF6iPXPcWqJWfCaiBUTVifPn36waJig+qjcq2Cef39DH3Ul0huBqbUP4qVCauNqAnLhNWukkCCTkKqPNJHx5qwFKTisQrh13vzf40mLBNWqr5MWBw2ipVXWG1MTVgLENYff/zx8ssvv7SzFUgc4/7666//fvPrr7++/P777z9IUjnixKH/t99++0FUiaNyhXWFAYntkKnEqkefCaudoW0I68uXLy9HQkf+RAUTLY3PTdTIp6vGb3Zi9jSSaZOXxFGNdzUuh38HYR+xPP5kMbjyr1pfhGtUfyvVfXUtZPSZsB5Qo4RFSSciOzpW6cvQLYjiS6bYXsfMwEXBgPqnyJmwchVkwjJh5SpHGEUnOjVB9a0kZ8Ki2X0rZ8IyYeUqRxhFiYOaoPpWkjNh0eyasC6RolvCc1P2SmE0QejYSCdtatOmseJLrtxeXq4a4tntaY++CL8sVj126RUB97DaVbX1Citb5AcsURFRwjrDetxUPwr4/EMLleo7y/U04tul8PL9xn0UR9TUpj6TsYeuKJd0bBQbqQ21wU7t0jqghEVi6/mIZuue1FS1jAkrsSWsLlSqL5Kjk4EWDm1WU5+pf4pd6gvFT/FFGWvCalepCcuE9aZKlAl311gTVnuiv0pU7iy41TpJE5YJy4R1mk93Ea9XWG1iM2EVERZt3rZT8o8EaYirN7ojX5Q47hpL4ohkIvyubvErW1t6WGLCas8OE1aCsLK3nqN0qI3zrC+q3XZp/SNBbtPT5vcM/K7iUgjrrPMqXhNWu6pMWAnColsGeppDJwPt1Sj3jdol0yehYKCMpV5W21D0mbDaWTNhmbDaVSJIKBNYGUtdrrah6DNhtbNmwjJhtatEkFAmsDKWulxtQ9FnwmpnzYSVICzSXL5q3p5TojbOiS+HzWgi0WZwu4xiCYrBMfrsizK2x19yuHHoI9v2Hp/p9YLotQZKihEO1C6JtwfnKlkTVoKwIvBJc/kYp9zepg122uuqKqLV9NAmfiTX81cLNOcKcZiw3qJnwioiLPrVU75ctNn/7IR1tSKi+ClylLzpSseEZcL6jgAtGEowJiw6VefIKSelJiy2BZ6TSROWCeuOSpts04QVA179oZ6c1hdvCYu2hKR5O6vBfi6inmbw7AIcYU99154eZJCcR/Fd+edTwnY1bE1Y7fD6JOgzG0rzm3pEbSiNX+pLJJc9PKBP2FC5qxiy+M36C4DIb0pYSt6oXdoKqfalpc+ElVhh0R5HC/z3fk9t0N6Z4ks0ViloJTZqd4aNakxNWG1ETVgmrHaVBBKUOCLlM8hkho0UcO8MMmG1ETVhmbDaVWLCSmHUO8iE1UbMhLUoYY1u/LZL432J1VdYWfzUgxEFVxNWG71tCKsdyhgJ5Xi8uvFL9NFmtSoX4UL8O7JUvV2jdleX839+bs9hE1YDI4Wwqiem9cUXGj8KLiYsE1YbARPWGwRM0PUrQEqoJqz2dPUKy4RlwjrVACWYajkTlgmrjUCCsGhDlz7pQvT1vDVO9B1hUzk6MRV9yj85pf5V5oPi15M3E1Z7ui65wmq7vYcEudRJn0K5ilg5raMoUkJQ9J3H9tw4p/4p+aCx0b88mJE36vNOciasgdkiE+QwT/tGkaszCp8SAoVSwSWyQf2rtkt9uStvNB87yZmwBmZLmSDK2OqQKCFQu9WxUf+q7ZqwaMbr5ExYdVj+oEmZIMrY6pAoIVC71bFR/6rtmrBoxuvkTFh1WP6giTw/Qp9CuauHddU0zr4HT5+66blxTpv9JB9XW3RSJiNiI3afSWZJwqKNy2yi1EY3sdvTNCb6Zr01TnwZIUOfq6G31YmPPZhG+midRrHROO6SI/jdIbMkYdGluwKY0uimdqsb4tVbHxrHDDmKFcWA+qzoo3VKa20lOYrfbDkT1gPitABpkugkpPro5KqOg/qnyFGsKAbUF0UfxXklIlLipZiOlDNhmbBG1hfWbcLi11tmECBO3GTBpyQstdFNc0QnIdVX3VymdmfIUawoBtTnaMVBDxRIE/+q1uhKh8TbczBC9FHs7pDbhrBoU7YSxDufYKFxkKbsVRzURiX2PY1uEtsRA2l+Xx2C0G3dGSv1UIUSVpQjEm80TvWZ1stIuW0Ii36Bq8GihVUtR+NQ7FIb1dgrPtPtUBSbMpbqo5hSDCJ9WZI9dFXnksZbJWfCaiBJC6tajiZYsUttVBe54rNCOspYExatlrFyJiwTVrPCTFgxRAoulLS9wnqLwJKEtVJjkPpCmrc9zdEmi/wrQPyjN7CvbCoTM9JJfD7GZeV64rhre0Xq5SoO0uyPxvb89QCtv9lySxJWBEK20agA2tOkVAqf+NjjSzVW5P12EsMh0xMH1XmW62nsR3k7HzL06KM+k3oZgRU9yKBxzJbbhrBIgkeAR1cXM/y7y5eVej80x3TLVS2n+FfdJ6PbSVpXNLaRciasBro0mSYsXqYUU67xR8lqIqL6qM+0Xqqxqo6DxlslZ8IyYTVrySss/o8pmmD+K2DCoki9lduGsLKNxhws/4zqaVKO9u9OX8h76xTnnjioTrr1OcfR8946PQAgPtNDkBFYKc1+EttomW0I6wzEnbe3KxuX9Db9EX+l3aiwKKY7NIPpCqa6b6QceJBnaCghKDf7R+SX+t2S25awjsDuKsrqPgDVR+VaSX/v9xTT1XsrNI5qwqq2e5e+6vwqNfk41oSVQLKaOKg+KpcI6b8hdIJUF3R1bDQOE1ZcLdX5VWrShCX+TdWMyUUb3dWFRSf6DLuKDRqHCcuEVUWmTT3ZRrfazKxswB5BUn1UrgncOwIUU/oEC/WlOjYax9m/6tqg8Ud2aXM+sqHoUzGgMWfkltwSksal2hicYSNKCG2cV8tlfVEb8QrOMzDITJrXMcQ/5VDlyjf63A/B/rBB9SlYVY1dkrDocn7GlkGxESWJbier5ap9oVspJZczMFAmUrV/ClY0vzRvCi4jx5qwGuiasPhpLO270UlTTQjVE6naPxNWO0MmLBPWGwRmkI4Ji7/fTrHyCqtNdsMkaMNUWf0QGyOaj6S5POsGNvHlSLKCFV01kNv0PY3k6kOBqNgpfuR2OW2w05qk+o64lHk0jAQuFC+5wjr72vO8B2mEzgKZ+kKbo7SwiD710IJiSAnrrO/Of3ZbjV8Wg6uGOPGP5seE1YNUh2x1v6DDdFpU8fmjbAWUyapsT2nSFBv0A7IjBhS/2XJbrLAOUJTJTwurGnzFZxOW1uehuTRheUtIa6VLTpn8JqwY6hm47Li6oD5T/Kg++pFS9FEbXZNzorBXWAPBJk1Z2hwd0Wy9ozFN4e75B6RUZyRHmv1X+il+5NAisjHjH/7SulIwrhxrwnpAs7JJrjaN6e3j6gZsZfM7wqDn5ndU6NHqgr7BTiZOj89ZfWRcj4yKKa37Hp9GyZqwHpBVtp10qU2X8zO2G7Soqvs8FGdKWIp/1Xmj+ij2VG4GptSXkXImLBNWs74UQqBjFYKmNpqB/iswQx/1hcqZsChSk+RoQqjcjK+3UvjKBK5OSXUcK+WIrojoypjqq87RDEyrfc7o22aFRRrYBwBULgKLjqVN1OqJTnzOFMF7Y9Tmd4QBxXnGR+VsY0Sjmzbns7lT/0GvQnZZn7PjliQs2gSkchE4dCyR67mJT7/UdIVFEq82ZSlxKKsLgvOhn04uijN5R53+VQB9iifCido4xmYPWnreea+sP1KjVGZJwlKKkgJdbUPRp0x0nOhPn34QpVjNICwFv+qVLPVFwUXJOSVjakOJl9ZflZwJ6wFJWvjVcrSwlKRXFyWdNJQUqX+KHMWZ2jBhKRWZG2vCMmGlKseEFcNGcaHkOYMUFYJOFY8waGvCqm7eklvPPU+ckIZzlLsRt48VrM4+Vt/OP/RT/6gcJQ76z1VJ45zicjVfiY0Iq575n63xHhsjZbcmLAUYUtDqbXW6HVLiUMbSRjdt8pIGduQvxbmnMU3yq2DXMzZ7E78n3rM/9ABAsdGDQZWsCauBJO1XKUv8qmT26qFbATr5q7Gi/lVvm3pxbMlX49Ky9/p7JW/Uxmw5E5YJ6w0C1ZNLmTQmLO3pFwX72URE7ZmwTFgmLDpbknLVHwHqhgmLIiXKRUDThiQ1TZKp3Hoe0TinsVE52sCecbO/uhlMfaZYZeV6DmnONpQaogcAio0sJsq4bVZY5yDVZmFEWPRJFwVw0sDuiY02zqnPRN+Im/1KfhWfaUM8K3fERXJ+yNH6o/qinFMbtF5my21LWAdQyimc0h9RkkRWdj2xVcdB9SlyFD+aX8UXul2rloswUOKtxpTqmy1nwnpAnBaMkiQTFkeP5sOEVY8p1zhX0oRlwnpTcTMmPy1xE1aMFP3oKas4mqPZctsSltIsVJ/jUJJEm8H0kKH6gII24qldGq8yuajP1XKU3CkGNOdU3xlTZc4oNV85dhvCos1CpSGZBbanSX62od5IVr62Z1964iB21ffR6Qormzd1HCWs6pyrfp/Hk0OLaptZfdsQFi1eMpGyYL03jvoX6aA+08avEh+NY4bP1BclXmVslrAOmwp+is+0/lbF3oRVlH0lwUrx0rE0TBoHtauQLPWFxlYtZ8KqRrStz4TVxghJKJNrxuRHQXRcFZnhs4IpjVeRM2Ep6OXGbkNYoxuSOfj+P4r6d7aj3kjONmCjeHuastTuSk/sqDk+j6dN/OqcV8ehEG+1Ly192xBWK5Dj9z1NY6KPNsSJrl4Z8lRLdbxXPpKmbM/t914squRJHKot5dCHHiypPp7Hm7BEROl2IzJTvY1QfFFgoL2f6ngjn2lBUzkFF2XsDP+UepmRSyW/CvZVYz/UCusApTrpSgEqSTJhKejFY01Y9+FSlU0TVgNJE5b2r7WqPyBK4ZuwTFhK/VyOVUiicoLQhng1CD1PklTGexUHudV+518PUPyzTXKq/5CjhxGRzuzBTY9/kewMXFQfX8dvs8Kiz3tEE1hphCpAK01U6rNCWLQJrXxACH4j3nQndg8ZikGkj4y98+CGYDDr4Ib4QmS2ISylpzN6wl0BrZAJ9bnaBsWZFFePDLWrxBv5o2wT6Viayx68KmWrMa307azLhDUQXaUQaJFX26DEUQ0btavEa8KKs1aNaXVtPOozYQ1EVykEExZv9isppKskhexoLpU4lLFKnSp2M2OXJCzaBKRydxWM0kSlzdusDdokn3XwUPkPTXsmAjlQuNK3ev1RHExYFKkOOdLgvFIXFWW2IT6jiao+y9IBa1p0ZfyioK6ay+RjpjamV68/E1Z6GlwPnLF0p26TIqe6ruRoT0e1kx2vFPkM/KK4FEyr463Wl83jMU7xRbGbGbvkllDpF1SPpfoy4L83Rplc1b7QyU/tmrA0kqjGz4RFK7dDziss/uhbB6xpUaXIqyccDUL5CFTHW62PYlD98VHsZsZ6hZVAbfSE67npnnC/ZMhKE44GRBv7Z309z+7QFflK+GUPbijulXImrAc0aWNfISzarKY33SuLoUdXNOGq8aNYnf1WD0aqn/ahu4PR+FFc1EOGnjrqlTVhPSBGC0shLPplVWz0FkFGnm6vqFz1VkXBj/qs5FKxQWOjNqqxz9QTHWPCMmHRWnkjRycDlaueNHRSU7v0Y6ZsCakNGttd2KcKCg4yYZmwYKm8FaOTgcpR4qDO0klN7VIyMWHRDOXktiAseis7guBqbDSRRt9c7mne0pvuubTro2bgR7dc52iU2/lXOaK1oRAWtUHImMZxVQlZ7PXKel/DkoQ1o+GsJKTy5vKRHtJsvWqYksb0iLHV+NGVTnVtVDfYFcKik53Wn1JXSn5pHBm5JQmLfEEywT6OURKibA+Uglbs3jWWxksJq7o26Jb1I9eLUhvqPOwdb8LqReziv/bOKGilsO4aa8Kqf3WC5rJaLjFVyoeYsBKQ0kKgqqk+KkdJgpKsYpf64hUWrRZOgDRvVI57OE7yaQkre7tXOQCI0kj1UTnFRvXYHn1nWbVpTKYMtdFzWHK2q+StBz+6tY3qnjb7CaajZbYmLPrO+2gQI/30nfI7fFvRZrb5rRwoHDiQxnQktxqGlLDOfq98qz1cnX+j+4KJGaKN1WySZoWyun+zcCB2KFaKHN2eUhskrlkyis8LUsAlbFuvsJQkzSik1f2bgQG1QbFS5ExYcTZMWLRKL+S8whIB3HC4QkRK05iOpTV5F/QUv8g/E5aYNXrLO/tciOgeHk4anFjZBxfM3pxXmto9Y2lN3pEm5Tki5UDhjliX3BKegaDPYqgAklvjkQ3qX89b7dW+ZPUpmFJcDhv0K199053E15O3SF/14RA5oLiKi4xduRG/BWEd4M9YktNJQ3shdPlNtyVkcl1hpcRG7VbjouhTfFbyVj22Wh/dOt5VL628mbAeEFKSRAl1RsFUE2CriN77vYKLCStGltaQQnbKXFDqpTXWhGXCatWI9HsTVrzdpbgopKOMNWEJZa88F9JjNnv7vWfLSg8KsgXT00juwSYrSycmxf6O5vdVY5rERm/T9+CbPcyhvqzciF9yhUUbq9lGMm0G9zQfSfH2FCUlLIpVj+1H2R4MKrdwil2a3ytMaF3RZ14I9orPClbEt5VkliQsOvnppFYmErVBfabJv8su3UbQOBRcKAZKfpV4q3uFd2FFc7mCnAmrkQU6aZRiq5401YVFMbiLOO6ya8KqrrS2PhOWCatZJSasGCITVrN0ygWWJCzSWFUag7SJ32OD+NyTPUISNI4eu5EsbYifx6r+EQwif1W7NN7qZ1myNdRTp2ot3D1+ScJSQFGa0LTZSvyjz55cyUWTlcZGb1ZTORJvjwy1SwmL4tLjY0u2p9FN/OvRF/lGbETjVLstnKp//+EIS+kl0QlCk0C3DIoc7X9V26AYVPtX3a+qjkPxT6m/lepewbQ11oT1gJBSMLRQ6S1lKldNCErht4rt9fc0NpqPGT5TnGkdKPoUG9V2ac6r5ExYJqw3tTRj8puw4ulLCdqEVUV/C+jJNi4P12mzlYZJmrL0ZnpPIzkqfOLLEZeCH8Gl59Y4zcdon6/iov6Rj4DSOO+pjXMsil2S72qZrVdY5D1u5QaxAvadb7rTLzXBT8GgZyyZ1JG+GU1jWkNXvlTeiD8wyDbYj7F+XqanKotlV2ok095AdmL2QEcJi+LXYzsrq+BC4836doyj/lVvd2ds/1aqg1aOtl5hUaBpsbXA6v09Ld5evS15OoEpfi17Fb9XckTjVfyk/tGcKz5TX5SPqOKfgnNrrAmrhZDwe1q8golwKC02ExZHnpIEzTnNkVdYbxHYlrBos/oI946mrPLONp9GsSRtBtNGvOoPGZ/N0aymMfWPPP2i+kzJM8J9hn8k31mZbQgr22isbsrSG+xHQqjP9OY3lTsXg4pBdXN+tL5oMiiHIMqb7j3YU1wUwqqujSzxZMdtQ1hKkpTlN12S061AdV+B4qJgUL11nKFPwXnG2Bl1RUlBqQ1qo0rOhJVAkk44hUxm2KChU19W0jeDdJT8mrBotWzaw6LFQQs1B9c/o+gEpj7T1RmVq8aAxksxnaGPYlCdI2rXhEWrZUPCUm7yHuFWL3lps5o0atV3tumEo414ZSKREuw5LCH6DhmC8yFH39M/2+25nU/HnuUoLupcyPpHczFabsktIW1WU3AiwiI2ehqm1JdqOUpYxG7PTW36ESA4E98OGZoPejP9yi59ZijCno6txEWNg+K/gtyShFU5Ca9WWNQGnZh3JZPGQf2j206Kywz/6KpQwYDauAsXZStKcVlBzoTVyAItwLuSOYMQlJ7TDP8omdAc0ZyvhIsJi2Z3gNyMIqc2aPEOgAGppHEgZRf9vpUmJs2HgotiQxlLc0TlqC9U3wpyH36Fpdw4V28kz0gwbTgTX3qwIpPhzgaxQlj0gIIevkTYV+Yt0r9D7ZKaPMtsQ1i0mRmBQBuc5OmNSD9tBl8liPin2qDFQXw5dGUPMqgfh5ySc4Wwzj7OwL7noIDiQm/OU7me3I2S3YawyBf9CiRavLThXN0vUPyrLgzFFzqW+jwj5zN8oTYofhQXupWncjSOkXImrAd0TVj17z4pxUsnZmSDTn7qn+ILtUF9pr5QIqJyNI6RciYsE9ab+lImDR1LC5pOTBNWjCglIipH8zZSbknCUpqZSvGSpzeukkEbtVn/ZjVRaTNYwYoUtBpvNXkq+SXxHjIE+x5c6DyicjSOkXJLEhYNmDYLs8U761mRyD/aWI2worgQnGkzuAcrGpsSB8GUxkZwOmRmNOevfKFYUTka82y5rQmLLmWzhHUkY0Zfi8ZBi2OGvsgXihXd6ilx0LFKbVAMaN4UOSVemg/Fv6qxJqwGknQSKsVLi40mfYY+Gq/iy4yxJqz6xwFonWbkTFgmrGbd0ElNyZ1+0U1YzdT8J0CxonLc8lzJrQmLNgvphDtDT59+uUoZnZg0Dloao/VFfvTckicNbPrcyhUmFAPS6Ka4H3Ikth59VDaqcXIw0tPEp76MlNuasCgwpAFLdUVyV81bchucvjVeLUfj7Wkk01vy1HZWTsGKvtlPG/YKfj1jyUe5R18W+9Hjnpaw6OqHJoAutVeSo7FRrMikoTZVOWV7quSI9vYiOWqXjlV8UfEfNd6EVYQsLbaV5GjoJqz1T4vpx4LmktbGbDkTVhHiKxERXV3Q0GmR00lD7SpyFINqOWVVQ2vIKyylMjYYqxQCDY/aoM3gSn3KMy89TdnqBjbF/ixHD0uq5SJ/KX7qIQP5WFBfsrjPGOcV1gPKpGk84t1z+sWkKx0Sx1Vx0Vvo2eKkTe2s/tdx9EZ3tVzkt5KPs76e+iPPJe3WiDdhPVQE+Uod4so2gk5EusKiZEftUlKk+qh/1XYpftVyNF4FP6X+aLyKfyPHmrBMWG/qq5o46ASutksnZrUcjVeZ1CYsBb0NxipFGYWnFAyFi/pcPUGqiYP6V22X4lctR+OldVBdfzRexb+RYz/8CuuqmRlNENo0nnGDmDbno+KgcZzHzmrKKrHRyVB981vxOZuPKNbqg4JZOad5a8ltQ1iVjcurPtQZLPU2M/G5p+lJG8StpL/3e+Iz1X9nbKQfqdyIpxhEcrsePCgxV43dhrBIAfaAQrcg1C7dJtIlPt1a0DgoNjReqo/6V71VoXHQvNE4KC7V8Sr1MsMXiktLzoTVQKi68E1YMeDVk6Y6byasFpXM+b0Jy4T1BgE60Wl50oluwqp/l4piSuVozkfKbUNYlY1L2sPquSFOtxbnZPY0PZXGLy2iapzpcyvVsZE41AY2xfQsp95qp3YppiYsiuiFXLa5TJvkV4SlNJwpYc24fZyNo+dddjHFb4bf1fyujOFVVxb7al96DjxMWCL6CoB0S0MJhoZC9Sly1BeKAe2nKfqozzNwob4ocjOwov7dtR2n/mXkltwSmrC0foYyaShxZIrtvTHULp2E1f5RfQr21AaVo1gp8436UiVnwnpAUik2ZcJVF8yMOKoK8FWPgl+1L4o+BXvFLl0tR3LV9Vcdx6O+JQmLNgsjYCqbrT3A0wl3bkKPaMASDK5io3H0YENkZ/z1APFDlVGwV20/ju85zDFhVSK/mK6e99srv7ZKY1o9jIjiyD5DQ33paRpnD2muSos0zql/1bfae/RRXExYi5FMtTs0wZWEdcRAVz9Ujm4jaLwUZ4rLXT2YHf2jOVfkaH5Hyi25JRwZcIVuOoFp4VOflGKjvig2aByKLzN6MDv6p+SN1jPN70g5E1YCXZpgWvjUheqi9AorRp7mbaUVYHVt0Nho7VbJmbASSFLCqm7A0oY9Ld6PQljKIU2EAckbbWr3PG9ESzGqP+XQoho/GkdGbknC+vz588vXr18z8ZSPoZO/8otEG9NXwVKfqwlLafJSX2iCSeM80kWb6cfYrI2rfmQlfsohDcX4DjkTVgN1OvkrCetwiW5L6ESn+pR46cpT8YVOEmqD4kd7Z9S/apxpHDRHNI7ZciYsE9YbBKonEtVHJxydICYs7VSZ4jxbzoRlwjJhnWqArparSZGufqhd+rGg8c4mp3BV+21Bb1fvYc1oUpLGb5RQ+mQKHdvTNKa4KBOOThpqI9KXfRKH+nbVw6rEj9YBPTzoiW2k7DYrrC9fvrwcRDbyJyJKhc+zTdmeZ16yN86vcKQ+K7hQMolsVDamlVrqydGM7a5SBxRTBa+qsSasBySrCYtOTFrQdMugFAf1+S7CohjQOBSs6JaL5pf6QjG4Sx+1m5EzYZmw3tQNnegmLN7UNmFlqCkeY8IyYZmwkvPJK6wkcMIwE9Ygwup5D540fnua39l66PGZNqbPvqg2aGM6e2jRgx25XX6lrxo/ZcVLMe2EZ66gAAAFMElEQVTBZpTs1oRFty90SU57WLQxPSppj3qVQl0pDoJVzy10oo8+1UL/8kBtxBOfr2RoHezUYI9iNWElVlgKUSpFSYmX2lgpDuoznZhUH21gU6yUbSL1WakDGq/iy8ixJiwT1sj6KtdtwoohpbiYsMpL8uX7favzHz9H97DoV49+keiWULFbDRct1HB5/elTtTvD9SnxUgyUVZIyVgGP4mLCUlC+GGvCYqCqt5RnNKZZJExKjTeyQhvOFCulEc9QyK+wZhzcKDGQsd4SFm0JzzeN1YaucnM5Sny22UobzofNrM8Uq8MGOShQm/MEK4pLTyOe4NfzPwUIVgemdHVGCGW0jAmriLDoVkCRU4pB2QrQLbBS+NS/j+ILjfeubaxSayPHmrBMWM36+igk0Qz0XwFKJgou1IYJ6y0CJiwTVnMeKxOzqXwiSazkiwmLZsOE9R2BaPuinBLSrR59lz17E/qqDGhzORpPGs5qQ5z6t4ov9Mb+iGdeKNnNwCpHO/lRXmFNXmFlU0Xf6I70jxhL4yCNX7VJHvlC7FZjdeiLGuekiX+MpXKUsGiOdpIzYW1CWFerQmW7poylRT7DBu3zUJ/pajnSR8fOkKPx7iRnwjJhNeu1+vSPTvSmY+8IUKKkvlB9M4jIKyylMgaM3fHiKC1UBS7FRvVYGocy0akNr7D2uksl5XWXN91X/9OciBBI05MmjzZvI33K2EOfcgBAMVBsnGOmDfEr7LO5pDgrclexVeJHa/IOua23hNWAVZ8SEv+UW97VzWrl9jaJ9ZAZYSPbYO8hLBofbZxn9dFxdx60UB8zciasgT0smhDak6By1K6ylVqpr0W3nRSX6tiq9SlxUKwUn6l/GTkTlgnrTd3MKOhqG1QfnSDKZK3+qCix3dW3pDhn5ExYJiwT1mnmmLDWbeKbsIoIS2l6klves54GoV/0ynivvrTUBm3s0y96lrCqG+IjDg9IftW/WqA4Z+S2IaxMcBVjlGX12X5Pk5w2kiP/yNgrX0hBU1xpvLQRH9lVnm/peaolsk1wpj4fclQffcqI1i551obmfLScCauBME06TRT9elPiUPxTxt4Vb2SXxqHIKQcUis/K2Op4ac5HypmwTFipHhYtymqCXmkC04+K4rMy1oRFq1SUi+5DiSrTw2nSqYHqCaz4p4y9K96VJrAJi1ZBnZxXWIkVVrbJ29PMJDbojekoRGUsLb/qeJU4aLwr+bxavDTvI+WWJKyRAVu3ETA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iasp0u5AzYC+yJgwto3d/bcCDwdAv8D5vx7EemJI38AAAAASUVORK5CYII="/>
          <p:cNvSpPr>
            <a:spLocks noChangeAspect="1" noChangeArrowheads="1"/>
          </p:cNvSpPr>
          <p:nvPr/>
        </p:nvSpPr>
        <p:spPr bwMode="auto">
          <a:xfrm>
            <a:off x="34925" y="190500"/>
            <a:ext cx="771525"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endParaRPr lang="en-US" altLang="en-US"/>
          </a:p>
        </p:txBody>
      </p:sp>
      <p:sp>
        <p:nvSpPr>
          <p:cNvPr id="33798" name="AutoShape 4" descr="Image preview"/>
          <p:cNvSpPr>
            <a:spLocks noChangeAspect="1" noChangeArrowheads="1"/>
          </p:cNvSpPr>
          <p:nvPr/>
        </p:nvSpPr>
        <p:spPr bwMode="auto">
          <a:xfrm>
            <a:off x="160338"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endParaRPr lang="en-US" altLang="en-US"/>
          </a:p>
        </p:txBody>
      </p:sp>
      <p:pic>
        <p:nvPicPr>
          <p:cNvPr id="33799" name="Picture 7"/>
          <p:cNvPicPr>
            <a:picLocks noChangeAspect="1"/>
          </p:cNvPicPr>
          <p:nvPr/>
        </p:nvPicPr>
        <p:blipFill>
          <a:blip r:embed="rId6">
            <a:extLst>
              <a:ext uri="{28A0092B-C50C-407E-A947-70E740481C1C}">
                <a14:useLocalDpi xmlns:a14="http://schemas.microsoft.com/office/drawing/2010/main" val="0"/>
              </a:ext>
            </a:extLst>
          </a:blip>
          <a:srcRect l="27554" t="43069" r="59056" b="34880"/>
          <a:stretch>
            <a:fillRect/>
          </a:stretch>
        </p:blipFill>
        <p:spPr bwMode="auto">
          <a:xfrm>
            <a:off x="465138" y="3549650"/>
            <a:ext cx="1889125"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TextBox 8"/>
          <p:cNvSpPr txBox="1">
            <a:spLocks noChangeArrowheads="1"/>
          </p:cNvSpPr>
          <p:nvPr/>
        </p:nvSpPr>
        <p:spPr bwMode="auto">
          <a:xfrm>
            <a:off x="4211638" y="4524375"/>
            <a:ext cx="47132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GB" altLang="en-US" sz="1800" b="1" dirty="0"/>
              <a:t>For more information </a:t>
            </a:r>
            <a:r>
              <a:rPr lang="en-GB" altLang="en-US" sz="1800" dirty="0" smtClean="0">
                <a:hlinkClick r:id="rId7"/>
              </a:rPr>
              <a:t>Emma.Gordon@blackpool.gov.uk</a:t>
            </a:r>
            <a:endParaRPr lang="en-GB" altLang="en-US" sz="1800" dirty="0" smtClean="0"/>
          </a:p>
          <a:p>
            <a:r>
              <a:rPr lang="en-GB" altLang="en-US" sz="1800" dirty="0" smtClean="0">
                <a:hlinkClick r:id="rId8"/>
              </a:rPr>
              <a:t>Katie.reeds@blackpool.gov.uk</a:t>
            </a:r>
            <a:r>
              <a:rPr lang="en-GB" altLang="en-US" sz="1800" dirty="0" smtClean="0"/>
              <a:t> </a:t>
            </a:r>
            <a:endParaRPr lang="en-GB" altLang="en-US" sz="1800" dirty="0"/>
          </a:p>
          <a:p>
            <a:endParaRPr lang="en-GB" alt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ctr"/>
            <a:r>
              <a:rPr lang="en-GB" dirty="0" smtClean="0"/>
              <a:t>History</a:t>
            </a:r>
            <a:endParaRPr lang="en-GB" sz="3200" dirty="0"/>
          </a:p>
          <a:p>
            <a:pPr algn="ctr"/>
            <a:r>
              <a:rPr lang="en-GB" sz="3200" dirty="0" smtClean="0"/>
              <a:t>Names we used to be known as or come under </a:t>
            </a:r>
          </a:p>
          <a:p>
            <a:pPr algn="ctr"/>
            <a:r>
              <a:rPr lang="en-GB" sz="3200" b="0" dirty="0" smtClean="0"/>
              <a:t>TIS Targeted Intervention Service </a:t>
            </a:r>
          </a:p>
          <a:p>
            <a:pPr algn="ctr"/>
            <a:r>
              <a:rPr lang="en-GB" sz="3200" b="0" dirty="0" smtClean="0"/>
              <a:t>FIN- family in Need</a:t>
            </a:r>
          </a:p>
          <a:p>
            <a:pPr algn="ctr"/>
            <a:r>
              <a:rPr lang="en-GB" sz="3200" b="0" dirty="0" smtClean="0"/>
              <a:t>YOT</a:t>
            </a:r>
          </a:p>
          <a:p>
            <a:pPr algn="ctr"/>
            <a:r>
              <a:rPr lang="en-GB" sz="3200" b="0" dirty="0" smtClean="0"/>
              <a:t>WISH (wellbeing in sexual health</a:t>
            </a:r>
          </a:p>
          <a:p>
            <a:pPr algn="ctr"/>
            <a:r>
              <a:rPr lang="en-GB" sz="3200" b="0" dirty="0" smtClean="0"/>
              <a:t> The Hub (under 10-25 drug alcohol team)</a:t>
            </a:r>
          </a:p>
          <a:p>
            <a:pPr algn="ctr"/>
            <a:r>
              <a:rPr lang="en-GB" sz="3200" b="0" dirty="0" smtClean="0"/>
              <a:t>BYPS (Blackpool Young People Service)</a:t>
            </a:r>
            <a:endParaRPr lang="en-GB" sz="3200" b="0" dirty="0"/>
          </a:p>
        </p:txBody>
      </p:sp>
    </p:spTree>
    <p:extLst>
      <p:ext uri="{BB962C8B-B14F-4D97-AF65-F5344CB8AC3E}">
        <p14:creationId xmlns:p14="http://schemas.microsoft.com/office/powerpoint/2010/main" val="834457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536" y="1356852"/>
            <a:ext cx="8424936" cy="4262898"/>
          </a:xfrm>
        </p:spPr>
        <p:txBody>
          <a:bodyPr/>
          <a:lstStyle/>
          <a:p>
            <a:pPr algn="ctr"/>
            <a:r>
              <a:rPr lang="en-GB" altLang="en-US" sz="5400" dirty="0" smtClean="0"/>
              <a:t>What are we called now</a:t>
            </a:r>
          </a:p>
          <a:p>
            <a:pPr algn="ctr"/>
            <a:r>
              <a:rPr lang="en-GB" altLang="en-US" sz="5400" dirty="0" smtClean="0"/>
              <a:t>ADOLESCENT SERVICE?</a:t>
            </a:r>
          </a:p>
          <a:p>
            <a:pPr marL="342900" indent="-342900">
              <a:buFont typeface="Arial" panose="020B0604020202020204" pitchFamily="34" charset="0"/>
              <a:buChar char="•"/>
            </a:pPr>
            <a:r>
              <a:rPr lang="en-GB" altLang="en-US" sz="2000" b="0" dirty="0" smtClean="0"/>
              <a:t>ADASH </a:t>
            </a:r>
            <a:r>
              <a:rPr lang="en-GB" altLang="en-US" sz="2000" b="0" dirty="0"/>
              <a:t>:Adolescent Drug, Alcohol, Sexual Health Service</a:t>
            </a:r>
          </a:p>
          <a:p>
            <a:pPr marL="342900" indent="-342900">
              <a:buFont typeface="Arial" panose="020B0604020202020204" pitchFamily="34" charset="0"/>
              <a:buChar char="•"/>
            </a:pPr>
            <a:r>
              <a:rPr lang="en-GB" altLang="en-US" sz="2000" b="0" dirty="0"/>
              <a:t>ADAPT: Adolescent Drug, Alcohol Prevention Training</a:t>
            </a:r>
          </a:p>
          <a:p>
            <a:pPr marL="342900" indent="-342900">
              <a:buFont typeface="Arial" panose="020B0604020202020204" pitchFamily="34" charset="0"/>
              <a:buChar char="•"/>
            </a:pPr>
            <a:r>
              <a:rPr lang="en-GB" altLang="en-US" sz="2000" b="0" dirty="0"/>
              <a:t>Care Leavers</a:t>
            </a:r>
          </a:p>
          <a:p>
            <a:pPr marL="342900" indent="-342900">
              <a:buFont typeface="Arial" panose="020B0604020202020204" pitchFamily="34" charset="0"/>
              <a:buChar char="•"/>
            </a:pPr>
            <a:r>
              <a:rPr lang="en-GB" altLang="en-US" sz="2000" b="0" dirty="0"/>
              <a:t>Family Worker: S17 Homeless Protocol &amp; NEET Tracking </a:t>
            </a:r>
          </a:p>
          <a:p>
            <a:pPr marL="342900" indent="-342900">
              <a:buFont typeface="Arial" panose="020B0604020202020204" pitchFamily="34" charset="0"/>
              <a:buChar char="•"/>
            </a:pPr>
            <a:r>
              <a:rPr lang="en-GB" altLang="en-US" sz="2000" b="0" dirty="0"/>
              <a:t>YJS: Youth Justice Service (Youth Offending) </a:t>
            </a:r>
          </a:p>
          <a:p>
            <a:pPr marL="342900" indent="-342900">
              <a:buFont typeface="Arial" panose="020B0604020202020204" pitchFamily="34" charset="0"/>
              <a:buChar char="•"/>
            </a:pPr>
            <a:r>
              <a:rPr lang="en-GB" altLang="en-US" sz="2000" b="0" dirty="0"/>
              <a:t>Turnaround: Whole Family Support for Young People on the periphery of offending behaviour </a:t>
            </a:r>
          </a:p>
          <a:p>
            <a:endParaRPr lang="en-GB" dirty="0"/>
          </a:p>
        </p:txBody>
      </p:sp>
    </p:spTree>
    <p:extLst>
      <p:ext uri="{BB962C8B-B14F-4D97-AF65-F5344CB8AC3E}">
        <p14:creationId xmlns:p14="http://schemas.microsoft.com/office/powerpoint/2010/main" val="3950311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42913" y="923925"/>
            <a:ext cx="8234362" cy="633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GB" altLang="en-US" dirty="0"/>
              <a:t>Adolescent Service Wider Team </a:t>
            </a:r>
          </a:p>
        </p:txBody>
      </p:sp>
      <p:sp>
        <p:nvSpPr>
          <p:cNvPr id="9219" name="Content Placeholder 2"/>
          <p:cNvSpPr>
            <a:spLocks noGrp="1"/>
          </p:cNvSpPr>
          <p:nvPr>
            <p:ph sz="half" idx="1"/>
          </p:nvPr>
        </p:nvSpPr>
        <p:spPr bwMode="auto">
          <a:xfrm>
            <a:off x="442913" y="793545"/>
            <a:ext cx="3771072" cy="527788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457200" indent="-457200">
              <a:buFont typeface="Wingdings" panose="020B0604020202020204" pitchFamily="34" charset="0"/>
              <a:buChar char="ü"/>
              <a:defRPr/>
            </a:pPr>
            <a:endParaRPr lang="en-GB" altLang="en-US" dirty="0"/>
          </a:p>
          <a:p>
            <a:pPr marL="457200" indent="-457200">
              <a:buFont typeface="Wingdings" panose="020B0604020202020204" pitchFamily="34" charset="0"/>
              <a:buChar char="ü"/>
              <a:defRPr/>
            </a:pPr>
            <a:endParaRPr lang="en-GB" altLang="en-US" dirty="0"/>
          </a:p>
          <a:p>
            <a:pPr marL="457200" indent="-457200">
              <a:buFont typeface="Wingdings" panose="020B0604020202020204" pitchFamily="34" charset="0"/>
              <a:buChar char="ü"/>
              <a:defRPr/>
            </a:pPr>
            <a:endParaRPr lang="en-GB" altLang="en-US" dirty="0"/>
          </a:p>
          <a:p>
            <a:pPr>
              <a:defRPr/>
            </a:pPr>
            <a:r>
              <a:rPr lang="en-GB" b="0" dirty="0">
                <a:latin typeface="Calibri"/>
                <a:ea typeface="+mn-lt"/>
                <a:cs typeface="+mn-lt"/>
              </a:rPr>
              <a:t>Bespoke Adolescent Service bringing together a focus on our services for vulnerable and complex young people under 25, which includes:</a:t>
            </a:r>
            <a:endParaRPr lang="en-GB" dirty="0">
              <a:latin typeface="Calibri"/>
              <a:cs typeface="+mn-lt"/>
            </a:endParaRPr>
          </a:p>
          <a:p>
            <a:pPr marL="285750" indent="-285750">
              <a:buFont typeface="Wingdings" panose="020B0604020202020204" pitchFamily="34" charset="0"/>
              <a:buChar char="ü"/>
              <a:defRPr/>
            </a:pPr>
            <a:endParaRPr lang="en-GB" b="0" dirty="0">
              <a:latin typeface="Calibri"/>
              <a:ea typeface="MS PGothic"/>
              <a:cs typeface="+mn-lt"/>
            </a:endParaRPr>
          </a:p>
          <a:p>
            <a:pPr marL="285750" indent="-285750">
              <a:buFont typeface="Wingdings" panose="020B0604020202020204" pitchFamily="34" charset="0"/>
              <a:buChar char="ü"/>
              <a:defRPr/>
            </a:pPr>
            <a:r>
              <a:rPr lang="en-GB" b="0" dirty="0">
                <a:latin typeface="Calibri"/>
                <a:ea typeface="+mn-lt"/>
                <a:cs typeface="+mn-lt"/>
              </a:rPr>
              <a:t>Drug, Alcohol and Sexual Health service, </a:t>
            </a:r>
            <a:endParaRPr lang="en-GB" dirty="0">
              <a:latin typeface="Calibri"/>
              <a:cs typeface="+mn-lt"/>
            </a:endParaRPr>
          </a:p>
          <a:p>
            <a:pPr marL="285750" indent="-285750">
              <a:buFont typeface="Wingdings" panose="020B0604020202020204" pitchFamily="34" charset="0"/>
              <a:buChar char="ü"/>
              <a:defRPr/>
            </a:pPr>
            <a:r>
              <a:rPr lang="en-GB" b="0" dirty="0">
                <a:latin typeface="Calibri"/>
                <a:ea typeface="MS PGothic"/>
                <a:cs typeface="+mn-lt"/>
              </a:rPr>
              <a:t>Youth Justice Service</a:t>
            </a:r>
            <a:r>
              <a:rPr lang="en-GB" b="0" dirty="0" smtClean="0">
                <a:latin typeface="Calibri"/>
                <a:ea typeface="MS PGothic"/>
                <a:cs typeface="+mn-lt"/>
              </a:rPr>
              <a:t>,</a:t>
            </a:r>
          </a:p>
          <a:p>
            <a:pPr marL="285750" indent="-285750">
              <a:buFont typeface="Wingdings" panose="020B0604020202020204" pitchFamily="34" charset="0"/>
              <a:buChar char="ü"/>
              <a:defRPr/>
            </a:pPr>
            <a:r>
              <a:rPr lang="en-GB" b="0" dirty="0">
                <a:latin typeface="Calibri"/>
                <a:ea typeface="MS PGothic"/>
                <a:cs typeface="+mn-lt"/>
              </a:rPr>
              <a:t>T</a:t>
            </a:r>
            <a:r>
              <a:rPr lang="en-GB" b="0" dirty="0" smtClean="0">
                <a:latin typeface="Calibri"/>
                <a:ea typeface="MS PGothic"/>
                <a:cs typeface="+mn-lt"/>
              </a:rPr>
              <a:t>urnaround</a:t>
            </a:r>
            <a:endParaRPr lang="en-GB" b="0" dirty="0">
              <a:latin typeface="Calibri"/>
              <a:cs typeface="+mn-lt"/>
            </a:endParaRPr>
          </a:p>
          <a:p>
            <a:pPr marL="285750" indent="-285750">
              <a:buFont typeface="Wingdings" panose="020B0604020202020204" pitchFamily="34" charset="0"/>
              <a:buChar char="ü"/>
              <a:defRPr/>
            </a:pPr>
            <a:r>
              <a:rPr lang="en-GB" b="0" dirty="0">
                <a:latin typeface="Calibri"/>
                <a:ea typeface="+mn-lt"/>
                <a:cs typeface="+mn-lt"/>
              </a:rPr>
              <a:t>Leaving Care Service, </a:t>
            </a:r>
            <a:endParaRPr lang="en-GB" dirty="0">
              <a:latin typeface="Calibri"/>
              <a:cs typeface="+mn-lt"/>
            </a:endParaRPr>
          </a:p>
          <a:p>
            <a:pPr marL="285750" indent="-285750">
              <a:buFont typeface="Wingdings" panose="020B0604020202020204" pitchFamily="34" charset="0"/>
              <a:buChar char="ü"/>
              <a:defRPr/>
            </a:pPr>
            <a:r>
              <a:rPr lang="en-GB" b="0" dirty="0">
                <a:latin typeface="Calibri"/>
                <a:ea typeface="+mn-lt"/>
                <a:cs typeface="+mn-lt"/>
              </a:rPr>
              <a:t>our support for young people aged 16 &amp; 17 who are Homeless </a:t>
            </a:r>
            <a:endParaRPr lang="en-GB" dirty="0">
              <a:latin typeface="Calibri"/>
              <a:cs typeface="+mn-lt"/>
            </a:endParaRPr>
          </a:p>
          <a:p>
            <a:pPr marL="285750" indent="-285750">
              <a:buFont typeface="Wingdings" panose="020B0604020202020204" pitchFamily="34" charset="0"/>
              <a:buChar char="ü"/>
              <a:defRPr/>
            </a:pPr>
            <a:r>
              <a:rPr lang="en-GB" b="0" dirty="0">
                <a:latin typeface="Calibri"/>
                <a:ea typeface="+mn-lt"/>
                <a:cs typeface="+mn-lt"/>
              </a:rPr>
              <a:t>as well as those not in Education, Training or Employment.</a:t>
            </a:r>
            <a:endParaRPr lang="en-GB" dirty="0">
              <a:latin typeface="Calibri"/>
            </a:endParaRPr>
          </a:p>
          <a:p>
            <a:pPr>
              <a:defRPr/>
            </a:pPr>
            <a:endParaRPr lang="en-GB" sz="1100" b="0" dirty="0">
              <a:solidFill>
                <a:srgbClr val="20275C"/>
              </a:solidFill>
              <a:cs typeface="Calibri"/>
            </a:endParaRPr>
          </a:p>
          <a:p>
            <a:pPr algn="ctr">
              <a:defRPr/>
            </a:pPr>
            <a:endParaRPr lang="en-GB" altLang="en-US" dirty="0"/>
          </a:p>
        </p:txBody>
      </p:sp>
      <p:pic>
        <p:nvPicPr>
          <p:cNvPr id="12292" name="Picture 1" descr="Teaming Tips Case 8: The Wayward Collaborator | ALiEM Faculty Incubato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1082" y="2275164"/>
            <a:ext cx="4401932" cy="251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GB" altLang="en-US" dirty="0" smtClean="0">
              <a:ea typeface="MS PGothic"/>
            </a:endParaRPr>
          </a:p>
          <a:p>
            <a:endParaRPr lang="en-GB" altLang="en-US" dirty="0">
              <a:ea typeface="MS PGothic"/>
            </a:endParaRPr>
          </a:p>
          <a:p>
            <a:endParaRPr lang="en-GB" altLang="en-US" dirty="0" smtClean="0">
              <a:ea typeface="MS PGothic"/>
            </a:endParaRPr>
          </a:p>
          <a:p>
            <a:pPr algn="ctr"/>
            <a:r>
              <a:rPr lang="en-GB" altLang="en-US" dirty="0" smtClean="0">
                <a:ea typeface="MS PGothic"/>
              </a:rPr>
              <a:t>ADASH</a:t>
            </a:r>
          </a:p>
          <a:p>
            <a:pPr algn="ctr"/>
            <a:r>
              <a:rPr lang="en-GB" altLang="en-US" dirty="0" smtClean="0">
                <a:ea typeface="MS PGothic"/>
              </a:rPr>
              <a:t>Adolescent</a:t>
            </a:r>
            <a:r>
              <a:rPr lang="en-GB" altLang="en-US" dirty="0">
                <a:ea typeface="MS PGothic"/>
              </a:rPr>
              <a:t> Drug, Alcohol and Sexual Health </a:t>
            </a:r>
            <a:r>
              <a:rPr lang="en-GB" altLang="en-US" dirty="0" smtClean="0">
                <a:ea typeface="MS PGothic"/>
              </a:rPr>
              <a:t>Support aged 10-25</a:t>
            </a:r>
            <a:endParaRPr lang="en-GB" dirty="0">
              <a:ea typeface="MS PGothic"/>
            </a:endParaRPr>
          </a:p>
          <a:p>
            <a:endParaRPr lang="en-GB" sz="8000" dirty="0"/>
          </a:p>
          <a:p>
            <a:endParaRPr lang="en-GB" dirty="0"/>
          </a:p>
        </p:txBody>
      </p:sp>
    </p:spTree>
    <p:extLst>
      <p:ext uri="{BB962C8B-B14F-4D97-AF65-F5344CB8AC3E}">
        <p14:creationId xmlns:p14="http://schemas.microsoft.com/office/powerpoint/2010/main" val="2556729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95288" y="444500"/>
            <a:ext cx="8424862" cy="5432425"/>
          </a:xfrm>
        </p:spPr>
        <p:txBody>
          <a:bodyPr lIns="91440" tIns="45720" rIns="91440" bIns="45720" anchor="ctr"/>
          <a:lstStyle/>
          <a:p>
            <a:pPr algn="ctr">
              <a:defRPr/>
            </a:pPr>
            <a:endParaRPr lang="en-GB" altLang="en-US" sz="1600" dirty="0"/>
          </a:p>
          <a:p>
            <a:pPr algn="ctr">
              <a:defRPr/>
            </a:pPr>
            <a:endParaRPr lang="en-GB" altLang="en-US" sz="1600" dirty="0"/>
          </a:p>
          <a:p>
            <a:pPr algn="ctr">
              <a:defRPr/>
            </a:pPr>
            <a:endParaRPr lang="en-GB" altLang="en-US" sz="1600" dirty="0"/>
          </a:p>
          <a:p>
            <a:pPr algn="ctr">
              <a:defRPr/>
            </a:pPr>
            <a:endParaRPr lang="en-GB" altLang="en-US" sz="1600" dirty="0"/>
          </a:p>
          <a:p>
            <a:pPr algn="ctr">
              <a:defRPr/>
            </a:pPr>
            <a:r>
              <a:rPr lang="en-GB" altLang="en-US" sz="1600" dirty="0"/>
              <a:t>Meet the  </a:t>
            </a:r>
            <a:r>
              <a:rPr lang="en-GB" altLang="en-US" sz="1600" dirty="0" err="1"/>
              <a:t>ADaSH</a:t>
            </a:r>
            <a:r>
              <a:rPr lang="en-GB" altLang="en-US" sz="1600" dirty="0"/>
              <a:t> Team</a:t>
            </a:r>
          </a:p>
          <a:p>
            <a:pPr marL="342900" indent="-342900">
              <a:buFont typeface="Arial" panose="020B0604020202020204" pitchFamily="34" charset="0"/>
              <a:buChar char="•"/>
              <a:defRPr/>
            </a:pPr>
            <a:r>
              <a:rPr lang="en-GB" altLang="en-US" sz="1400" dirty="0"/>
              <a:t>Team Manager Emma Gordon </a:t>
            </a:r>
            <a:r>
              <a:rPr lang="en-GB" altLang="en-US" sz="1400" dirty="0">
                <a:solidFill>
                  <a:schemeClr val="bg1">
                    <a:lumMod val="75000"/>
                  </a:schemeClr>
                </a:solidFill>
              </a:rPr>
              <a:t>Criminology and Criminal Justice BA(Hons); Level 5 Diploma Leadership and Management (Children and Young People); ILM Leadership and Management Level 5, DBT accreditation level 4. DANOS</a:t>
            </a:r>
          </a:p>
          <a:p>
            <a:pPr marL="342900" indent="-342900">
              <a:buFont typeface="Arial" panose="020B0604020202020204" pitchFamily="34" charset="0"/>
              <a:buChar char="•"/>
              <a:defRPr/>
            </a:pPr>
            <a:r>
              <a:rPr lang="en-GB" altLang="en-US" sz="1400" dirty="0"/>
              <a:t>Deputy Team Manager Katie Reeds </a:t>
            </a:r>
            <a:r>
              <a:rPr lang="en-GB" altLang="en-US" sz="1400" dirty="0">
                <a:solidFill>
                  <a:schemeClr val="bg1">
                    <a:lumMod val="75000"/>
                  </a:schemeClr>
                </a:solidFill>
              </a:rPr>
              <a:t>Social Work BA (Hons); Pathways Programme Social Work &amp; Leaderships; DBT accreditation level 4. DANOS</a:t>
            </a:r>
          </a:p>
          <a:p>
            <a:pPr marL="342900" indent="-342900">
              <a:buFont typeface="Arial" panose="020B0604020202020204" pitchFamily="34" charset="0"/>
              <a:buChar char="•"/>
              <a:defRPr/>
            </a:pPr>
            <a:r>
              <a:rPr lang="en-GB" altLang="en-US" sz="1400" dirty="0">
                <a:ea typeface="MS PGothic"/>
              </a:rPr>
              <a:t>Wayne Anderson Practitioner </a:t>
            </a:r>
            <a:r>
              <a:rPr lang="en-GB" altLang="en-US" sz="1400" dirty="0">
                <a:solidFill>
                  <a:schemeClr val="bg1">
                    <a:lumMod val="75000"/>
                  </a:schemeClr>
                </a:solidFill>
                <a:ea typeface="MS PGothic"/>
              </a:rPr>
              <a:t>Health &amp; Social Care level 3 Diploma in Children and Young People; DBT accreditation level 4. DANOS</a:t>
            </a:r>
          </a:p>
          <a:p>
            <a:pPr marL="342900" indent="-342900">
              <a:buFont typeface="Arial" panose="020B0604020202020204" pitchFamily="34" charset="0"/>
              <a:buChar char="•"/>
              <a:defRPr/>
            </a:pPr>
            <a:r>
              <a:rPr lang="en-GB" altLang="en-US" sz="1400" dirty="0">
                <a:ea typeface="MS PGothic"/>
              </a:rPr>
              <a:t>Mel Foster Practitioner </a:t>
            </a:r>
            <a:r>
              <a:rPr lang="en-GB" altLang="en-US" sz="1400" dirty="0">
                <a:solidFill>
                  <a:schemeClr val="bg1">
                    <a:lumMod val="75000"/>
                  </a:schemeClr>
                </a:solidFill>
                <a:ea typeface="MS PGothic"/>
              </a:rPr>
              <a:t>PG Dip Cognitive Behavioural Psychotherapy; HND Psychodynamic Counselling; Advance Cert CAMHs</a:t>
            </a:r>
            <a:r>
              <a:rPr lang="en-GB" altLang="en-US" sz="1400" dirty="0">
                <a:ea typeface="MS PGothic"/>
              </a:rPr>
              <a:t>; </a:t>
            </a:r>
            <a:r>
              <a:rPr lang="en-GB" altLang="en-US" sz="1400" dirty="0">
                <a:solidFill>
                  <a:schemeClr val="bg1">
                    <a:lumMod val="75000"/>
                  </a:schemeClr>
                </a:solidFill>
                <a:ea typeface="MS PGothic"/>
              </a:rPr>
              <a:t>DBT accreditation level 4. DANOS</a:t>
            </a:r>
          </a:p>
          <a:p>
            <a:pPr marL="342900" indent="-342900">
              <a:buFont typeface="Arial" panose="020B0604020202020204" pitchFamily="34" charset="0"/>
              <a:buChar char="•"/>
              <a:defRPr/>
            </a:pPr>
            <a:r>
              <a:rPr lang="en-GB" altLang="en-US" sz="1400" dirty="0">
                <a:ea typeface="MS PGothic"/>
              </a:rPr>
              <a:t>Geraldine Ellison Practitioner  </a:t>
            </a:r>
            <a:r>
              <a:rPr lang="en-GB" altLang="en-US" sz="1400" dirty="0">
                <a:solidFill>
                  <a:schemeClr val="bg1">
                    <a:lumMod val="75000"/>
                  </a:schemeClr>
                </a:solidFill>
                <a:ea typeface="MS PGothic"/>
              </a:rPr>
              <a:t>BSc Sociology; Post Grad Career Guidance; Royal College Nursing Sexual Health;  DBT accreditation level 4. DANOS</a:t>
            </a:r>
          </a:p>
          <a:p>
            <a:pPr marL="342900" indent="-342900">
              <a:buFont typeface="Arial" panose="020B0604020202020204" pitchFamily="34" charset="0"/>
              <a:buChar char="•"/>
              <a:defRPr/>
            </a:pPr>
            <a:r>
              <a:rPr lang="en-GB" altLang="en-US" sz="1400" dirty="0">
                <a:ea typeface="MS PGothic"/>
              </a:rPr>
              <a:t>Claire Jones  Practitioner </a:t>
            </a:r>
            <a:r>
              <a:rPr lang="en-GB" altLang="en-US" sz="1400" dirty="0">
                <a:solidFill>
                  <a:schemeClr val="bg1">
                    <a:lumMod val="75000"/>
                  </a:schemeClr>
                </a:solidFill>
                <a:ea typeface="MS PGothic"/>
              </a:rPr>
              <a:t>ILM level 5 in Leadership &amp; Management; DBT accreditation level 4. DANOS</a:t>
            </a:r>
          </a:p>
          <a:p>
            <a:pPr marL="342900" indent="-342900">
              <a:buFont typeface="Arial" panose="020B0604020202020204" pitchFamily="34" charset="0"/>
              <a:buChar char="•"/>
              <a:defRPr/>
            </a:pPr>
            <a:r>
              <a:rPr lang="en-GB" altLang="en-US" sz="1400" dirty="0">
                <a:ea typeface="MS PGothic"/>
              </a:rPr>
              <a:t>Hana Green Practitioner  </a:t>
            </a:r>
            <a:r>
              <a:rPr lang="en-GB" altLang="en-US" sz="1400" dirty="0">
                <a:solidFill>
                  <a:schemeClr val="bg1">
                    <a:lumMod val="75000"/>
                  </a:schemeClr>
                </a:solidFill>
                <a:ea typeface="MS PGothic"/>
              </a:rPr>
              <a:t>Foundation Degree Health &amp; Social (Mental Health Studies);  Level 5 Diploma Leadership and Management (Adults); DANOS</a:t>
            </a:r>
          </a:p>
          <a:p>
            <a:pPr marL="342900" indent="-342900">
              <a:buFont typeface="Arial" panose="020B0604020202020204" pitchFamily="34" charset="0"/>
              <a:buChar char="•"/>
              <a:defRPr/>
            </a:pPr>
            <a:r>
              <a:rPr lang="en-GB" altLang="en-US" sz="1400" dirty="0">
                <a:ea typeface="MS PGothic"/>
              </a:rPr>
              <a:t>Bev Croft  Practitioner </a:t>
            </a:r>
            <a:r>
              <a:rPr lang="en-GB" altLang="en-US" sz="1400" dirty="0">
                <a:solidFill>
                  <a:schemeClr val="bg1">
                    <a:lumMod val="75000"/>
                  </a:schemeClr>
                </a:solidFill>
                <a:ea typeface="MS PGothic"/>
              </a:rPr>
              <a:t>Degree</a:t>
            </a:r>
            <a:r>
              <a:rPr lang="en-GB" altLang="en-US" sz="1400" dirty="0">
                <a:ea typeface="MS PGothic"/>
              </a:rPr>
              <a:t> </a:t>
            </a:r>
            <a:r>
              <a:rPr lang="en-GB" altLang="en-US" sz="1400" dirty="0">
                <a:solidFill>
                  <a:schemeClr val="bg1">
                    <a:lumMod val="75000"/>
                  </a:schemeClr>
                </a:solidFill>
                <a:ea typeface="MS PGothic"/>
              </a:rPr>
              <a:t>Family Support &amp; Well Being  BA (Hons)DBT accreditation level 4. DANOS</a:t>
            </a:r>
          </a:p>
          <a:p>
            <a:pPr marL="342900" indent="-342900">
              <a:buFont typeface="Arial" panose="020B0604020202020204" pitchFamily="34" charset="0"/>
              <a:buChar char="•"/>
              <a:defRPr/>
            </a:pPr>
            <a:r>
              <a:rPr lang="en-GB" altLang="en-US" sz="1400" dirty="0">
                <a:ea typeface="MS PGothic"/>
              </a:rPr>
              <a:t>Liane Wooding Practitioner (Early Intervention) </a:t>
            </a:r>
            <a:r>
              <a:rPr lang="en-GB" altLang="en-US" sz="1400" dirty="0">
                <a:solidFill>
                  <a:schemeClr val="bg1">
                    <a:lumMod val="75000"/>
                  </a:schemeClr>
                </a:solidFill>
                <a:ea typeface="MS PGothic"/>
              </a:rPr>
              <a:t>English Degree BA (Hons), Health and Social Care level 3 Diploma in Children and Young People,  PGCE  Teaching Qualification,  DBT accreditation level 4. DANOS</a:t>
            </a:r>
          </a:p>
          <a:p>
            <a:pPr marL="342900" indent="-342900">
              <a:buFont typeface="Arial" panose="020B0604020202020204" pitchFamily="34" charset="0"/>
              <a:buChar char="•"/>
              <a:defRPr/>
            </a:pPr>
            <a:r>
              <a:rPr lang="en-GB" altLang="en-US" sz="1400" dirty="0">
                <a:ea typeface="MS PGothic"/>
              </a:rPr>
              <a:t>Leanne Easter Practitioner </a:t>
            </a:r>
            <a:r>
              <a:rPr lang="en-GB" altLang="en-US" sz="1400" dirty="0">
                <a:solidFill>
                  <a:schemeClr val="bg1">
                    <a:lumMod val="75000"/>
                  </a:schemeClr>
                </a:solidFill>
                <a:ea typeface="MS PGothic"/>
              </a:rPr>
              <a:t>Criminology and Criminal Justice BA(Hons); Health &amp; Social Care level 3 Diploma in Children and Young People DANOS</a:t>
            </a:r>
          </a:p>
          <a:p>
            <a:pPr marL="342900" indent="-342900">
              <a:buFont typeface="Arial" panose="020B0604020202020204" pitchFamily="34" charset="0"/>
              <a:buChar char="•"/>
              <a:defRPr/>
            </a:pPr>
            <a:endParaRPr lang="en-GB" altLang="en-US" sz="1100" dirty="0"/>
          </a:p>
          <a:p>
            <a:pPr>
              <a:defRP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bwMode="auto">
          <a:xfrm>
            <a:off x="442913" y="923925"/>
            <a:ext cx="8234362" cy="633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ea typeface="MS PGothic"/>
              </a:rPr>
              <a:t>What we offer</a:t>
            </a:r>
          </a:p>
        </p:txBody>
      </p:sp>
      <p:sp>
        <p:nvSpPr>
          <p:cNvPr id="14339" name="Content Placeholder 2"/>
          <p:cNvSpPr>
            <a:spLocks noGrp="1"/>
          </p:cNvSpPr>
          <p:nvPr>
            <p:ph sz="half" idx="1"/>
          </p:nvPr>
        </p:nvSpPr>
        <p:spPr bwMode="auto">
          <a:xfrm>
            <a:off x="323850" y="1556022"/>
            <a:ext cx="8237538" cy="438182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US" sz="1800" b="0" dirty="0">
                <a:latin typeface="Calibri"/>
                <a:ea typeface="Calibri"/>
                <a:cs typeface="Calibri"/>
              </a:rPr>
              <a:t>Free support for Children and Young People, aged 10-24, with drug, alcohol and non-clinical sexual health issues.</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US" sz="1800" b="0" dirty="0">
                <a:latin typeface="Calibri"/>
                <a:ea typeface="Calibri"/>
                <a:cs typeface="Calibri"/>
              </a:rPr>
              <a:t>Flexible one to one support with a holistic whole family assessment where we are the lead. </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Calibri"/>
                <a:ea typeface="Calibri"/>
                <a:cs typeface="Calibri"/>
              </a:rPr>
              <a:t>Information, advice and guidance </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Calibri"/>
                <a:ea typeface="Calibri"/>
                <a:cs typeface="Calibri"/>
              </a:rPr>
              <a:t>Key h</a:t>
            </a:r>
            <a:r>
              <a:rPr lang="en-GB" sz="1800" b="0" dirty="0">
                <a:latin typeface="Calibri"/>
                <a:ea typeface="MS PGothic"/>
              </a:rPr>
              <a:t>arm reduction advice</a:t>
            </a:r>
            <a:endParaRPr lang="en-GB" sz="1800" b="0" dirty="0">
              <a:latin typeface="Calibri"/>
              <a:ea typeface="MS PGothic"/>
              <a:cs typeface="Calibri"/>
            </a:endParaRP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US" sz="1800" b="0" dirty="0">
                <a:latin typeface="Calibri"/>
                <a:ea typeface="Calibri"/>
                <a:cs typeface="Calibri"/>
              </a:rPr>
              <a:t>Access to substitute prescribing, detox and rehabilitation </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Calibri"/>
                <a:ea typeface="Calibri"/>
                <a:cs typeface="Calibri"/>
              </a:rPr>
              <a:t>Support to </a:t>
            </a:r>
            <a:r>
              <a:rPr lang="en-US" sz="1800" b="0" dirty="0">
                <a:latin typeface="Calibri"/>
                <a:ea typeface="MS PGothic"/>
              </a:rPr>
              <a:t>access sexual health screenings, tests and </a:t>
            </a:r>
            <a:r>
              <a:rPr lang="en-GB" sz="1800" b="0" dirty="0">
                <a:latin typeface="Calibri"/>
                <a:ea typeface="Calibri"/>
                <a:cs typeface="Calibri"/>
              </a:rPr>
              <a:t>access contraception </a:t>
            </a:r>
            <a:endParaRPr lang="en-US" sz="1800" b="0" dirty="0">
              <a:latin typeface="Calibri"/>
              <a:ea typeface="Calibri"/>
              <a:cs typeface="Calibri"/>
            </a:endParaRP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US" sz="1800" b="0" dirty="0">
                <a:latin typeface="Calibri"/>
                <a:ea typeface="Calibri"/>
                <a:cs typeface="Calibri"/>
              </a:rPr>
              <a:t>Access to advice and guidance around safe healthy and positive peer relationships</a:t>
            </a:r>
          </a:p>
          <a:p>
            <a:pPr marL="305435" indent="-305435" defTabSz="457200">
              <a:spcAft>
                <a:spcPts val="600"/>
              </a:spcAft>
              <a:buClr>
                <a:srgbClr val="903163"/>
              </a:buClr>
              <a:buSzPct val="92000"/>
              <a:buFont typeface="Wingdings 2" panose="05020102010507070707" pitchFamily="18" charset="2"/>
              <a:buChar char=""/>
              <a:defRPr/>
            </a:pPr>
            <a:r>
              <a:rPr lang="en-US" altLang="en-US" sz="1800" b="0" dirty="0">
                <a:latin typeface="Calibri"/>
                <a:ea typeface="MS PGothic"/>
              </a:rPr>
              <a:t>Delivered via an Assertive Outreach Approach </a:t>
            </a:r>
            <a:endParaRPr lang="en-US" altLang="en-US" sz="1800" b="0" dirty="0">
              <a:latin typeface="Calibri"/>
              <a:ea typeface="MS PGothic"/>
              <a:cs typeface="Arial"/>
            </a:endParaRPr>
          </a:p>
          <a:p>
            <a:pPr marL="305435" indent="-305435" defTabSz="457200">
              <a:spcAft>
                <a:spcPts val="600"/>
              </a:spcAft>
              <a:buClr>
                <a:srgbClr val="903163"/>
              </a:buClr>
              <a:buSzPct val="92000"/>
              <a:buFont typeface="Wingdings 2" panose="05020102010507070707" pitchFamily="18" charset="2"/>
              <a:buChar char=""/>
              <a:defRPr/>
            </a:pPr>
            <a:r>
              <a:rPr lang="en-US" altLang="en-US" sz="1800" b="0" dirty="0">
                <a:latin typeface="Calibri"/>
                <a:ea typeface="MS PGothic"/>
              </a:rPr>
              <a:t>Blackpool Families Rock restorative practice and relationship-based approach,</a:t>
            </a:r>
            <a:endParaRPr lang="en-US" altLang="en-US" sz="1800" b="0" dirty="0">
              <a:latin typeface="Calibri"/>
              <a:ea typeface="MS PGothic"/>
              <a:cs typeface="Arial"/>
            </a:endParaRPr>
          </a:p>
          <a:p>
            <a:pPr marL="305435" indent="-305435" defTabSz="457200">
              <a:spcAft>
                <a:spcPts val="600"/>
              </a:spcAft>
              <a:buClr>
                <a:srgbClr val="903163"/>
              </a:buClr>
              <a:buSzPct val="92000"/>
              <a:buFont typeface="Wingdings 2" panose="05020102010507070707" pitchFamily="18" charset="2"/>
              <a:buChar char=""/>
              <a:defRPr/>
            </a:pPr>
            <a:endParaRPr lang="en-US" sz="1200" b="0" dirty="0">
              <a:solidFill>
                <a:srgbClr val="000000"/>
              </a:solidFill>
              <a:latin typeface="Arial"/>
              <a:ea typeface="MS PGothic"/>
              <a:cs typeface="Arial"/>
            </a:endParaRPr>
          </a:p>
        </p:txBody>
      </p:sp>
      <p:pic>
        <p:nvPicPr>
          <p:cNvPr id="2" name="Picture 1" descr="A pink circle with text&#10;&#10;Description automatically generated">
            <a:extLst>
              <a:ext uri="{FF2B5EF4-FFF2-40B4-BE49-F238E27FC236}">
                <a16:creationId xmlns:a16="http://schemas.microsoft.com/office/drawing/2014/main" id="{478E9978-71D9-79C3-7FB1-61E9A28D4C89}"/>
              </a:ext>
            </a:extLst>
          </p:cNvPr>
          <p:cNvPicPr>
            <a:picLocks noChangeAspect="1"/>
          </p:cNvPicPr>
          <p:nvPr/>
        </p:nvPicPr>
        <p:blipFill>
          <a:blip r:embed="rId2"/>
          <a:stretch>
            <a:fillRect/>
          </a:stretch>
        </p:blipFill>
        <p:spPr>
          <a:xfrm>
            <a:off x="7335149" y="406519"/>
            <a:ext cx="1202307" cy="102726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bwMode="auto">
          <a:xfrm>
            <a:off x="442913" y="449055"/>
            <a:ext cx="8234362" cy="633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a:ea typeface="MS PGothic"/>
              </a:rPr>
              <a:t>Treatment and support offer through Adolescent Service</a:t>
            </a:r>
          </a:p>
        </p:txBody>
      </p:sp>
      <p:sp>
        <p:nvSpPr>
          <p:cNvPr id="3" name="Content Placeholder 2"/>
          <p:cNvSpPr>
            <a:spLocks noGrp="1"/>
          </p:cNvSpPr>
          <p:nvPr>
            <p:ph sz="half" idx="1"/>
          </p:nvPr>
        </p:nvSpPr>
        <p:spPr>
          <a:xfrm>
            <a:off x="466725" y="2205038"/>
            <a:ext cx="8210550" cy="4283075"/>
          </a:xfrm>
        </p:spPr>
        <p:txBody>
          <a:bodyPr lIns="91440" tIns="45720" rIns="91440" bIns="45720" anchor="ctr"/>
          <a:lstStyle/>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One to One Psychosocial Interventions with young people underpinned by Trauma Informed and DBT Dialectical Behaviour Therapy approaches. </a:t>
            </a:r>
            <a:endParaRPr lang="en-US" dirty="0">
              <a:ea typeface="+mn-ea"/>
              <a:cs typeface="+mn-cs"/>
            </a:endParaRP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Exploration of The Cycle of Change. </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Deliver Harm reduction messages.</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Support to help manage cravings using distract &amp; delay techniques.</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Distraction techniques, including discussing aspirations &amp; positive activities.</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Relapse prevention support.</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General awareness (including Contextual Safeguarding, CCE and CSE).</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Consequential thinking including chaining consequences, effects &amp; health implications.</a:t>
            </a: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a:latin typeface="Gill Sans MT" panose="020B0502020104020203"/>
                <a:ea typeface="+mn-ea"/>
                <a:cs typeface="+mn-cs"/>
              </a:rPr>
              <a:t>Facilitate Clinical support where appropriate &amp; offer screening for BBV &amp; sexual health screening and contraception advice </a:t>
            </a:r>
            <a:endParaRPr lang="en-GB" sz="1800" b="0" dirty="0" smtClean="0">
              <a:latin typeface="Gill Sans MT" panose="020B0502020104020203"/>
              <a:ea typeface="+mn-ea"/>
              <a:cs typeface="+mn-cs"/>
            </a:endParaRPr>
          </a:p>
          <a:p>
            <a:pPr marL="305435" indent="-305435" defTabSz="457200" eaLnBrk="1" fontAlgn="auto" hangingPunct="1">
              <a:spcAft>
                <a:spcPts val="600"/>
              </a:spcAft>
              <a:buClr>
                <a:srgbClr val="903163"/>
              </a:buClr>
              <a:buSzPct val="92000"/>
              <a:buFont typeface="Wingdings 2" panose="05020102010507070707" pitchFamily="18" charset="2"/>
              <a:buChar char=""/>
              <a:defRPr/>
            </a:pPr>
            <a:r>
              <a:rPr lang="en-GB" sz="1800" b="0" dirty="0" smtClean="0">
                <a:latin typeface="Gill Sans MT" panose="020B0502020104020203"/>
                <a:ea typeface="+mn-ea"/>
                <a:cs typeface="+mn-cs"/>
              </a:rPr>
              <a:t>Assertive outreach approach we go to the young people </a:t>
            </a:r>
            <a:endParaRPr lang="en-GB" sz="1800" b="0" dirty="0">
              <a:latin typeface="Gill Sans MT" panose="020B0502020104020203"/>
              <a:ea typeface="+mn-ea"/>
              <a:cs typeface="+mn-cs"/>
            </a:endParaRPr>
          </a:p>
          <a:p>
            <a:pPr marL="305435" indent="-305435" defTabSz="457200" eaLnBrk="1" fontAlgn="auto" hangingPunct="1">
              <a:spcAft>
                <a:spcPts val="600"/>
              </a:spcAft>
              <a:buClr>
                <a:srgbClr val="903163"/>
              </a:buClr>
              <a:buSzPct val="92000"/>
              <a:buFont typeface="Wingdings 2" panose="05020102010507070707" pitchFamily="18" charset="2"/>
              <a:buChar char=""/>
              <a:defRPr/>
            </a:pPr>
            <a:endParaRPr lang="en-GB" sz="1500" b="0" dirty="0">
              <a:solidFill>
                <a:srgbClr val="3D3D3D"/>
              </a:solidFill>
              <a:latin typeface="Gill Sans MT" panose="020B0502020104020203"/>
              <a:ea typeface="+mn-ea"/>
              <a:cs typeface="+mn-cs"/>
            </a:endParaRPr>
          </a:p>
          <a:p>
            <a:pPr>
              <a:defRP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000" dirty="0" smtClean="0"/>
              <a:t>When does our involvement end?</a:t>
            </a:r>
            <a:r>
              <a:rPr lang="en-GB" dirty="0" smtClean="0"/>
              <a:t/>
            </a:r>
            <a:br>
              <a:rPr lang="en-GB" dirty="0" smtClean="0"/>
            </a:br>
            <a:r>
              <a:rPr lang="en-GB" dirty="0"/>
              <a:t/>
            </a:r>
            <a:br>
              <a:rPr lang="en-GB" dirty="0"/>
            </a:br>
            <a:r>
              <a:rPr lang="en-GB" dirty="0" smtClean="0"/>
              <a:t>ADASH SMU </a:t>
            </a:r>
            <a:r>
              <a:rPr lang="en-GB" sz="1600" dirty="0" smtClean="0"/>
              <a:t>when the young person has completed all the work sessions and are no longer using drugs/alcohol problematically; or if they withdraw consent, this should be explored in review meetings with the YP and professionals.    Or some YP will still be using substances but be making informed choices to do so. You can lead a horse to water but cant always make I drink!</a:t>
            </a:r>
            <a:br>
              <a:rPr lang="en-GB" sz="1600" dirty="0" smtClean="0"/>
            </a:br>
            <a:r>
              <a:rPr lang="en-GB" sz="1600" dirty="0" smtClean="0"/>
              <a:t/>
            </a:r>
            <a:br>
              <a:rPr lang="en-GB" sz="1600" dirty="0" smtClean="0"/>
            </a:br>
            <a:r>
              <a:rPr lang="en-GB" dirty="0" smtClean="0"/>
              <a:t>ADASH SH </a:t>
            </a:r>
            <a:r>
              <a:rPr lang="en-GB" sz="1600" dirty="0" smtClean="0"/>
              <a:t>when</a:t>
            </a:r>
            <a:r>
              <a:rPr lang="en-GB" sz="1600" dirty="0"/>
              <a:t> </a:t>
            </a:r>
            <a:r>
              <a:rPr lang="en-GB" sz="1600" dirty="0" smtClean="0"/>
              <a:t>the </a:t>
            </a:r>
            <a:r>
              <a:rPr lang="en-GB" sz="1600" dirty="0"/>
              <a:t>young person has completed all the work sessions </a:t>
            </a:r>
            <a:r>
              <a:rPr lang="en-GB" sz="1600" dirty="0" smtClean="0"/>
              <a:t>and have a better understand of their SH and relationship needs and can make more informed choices again this should be discussed with all professionals and the YP if they have consented to share  </a:t>
            </a:r>
            <a:endParaRPr lang="en-GB" sz="1600" dirty="0"/>
          </a:p>
        </p:txBody>
      </p:sp>
    </p:spTree>
    <p:extLst>
      <p:ext uri="{BB962C8B-B14F-4D97-AF65-F5344CB8AC3E}">
        <p14:creationId xmlns:p14="http://schemas.microsoft.com/office/powerpoint/2010/main" val="502424689"/>
      </p:ext>
    </p:extLst>
  </p:cSld>
  <p:clrMapOvr>
    <a:masterClrMapping/>
  </p:clrMapOvr>
</p:sld>
</file>

<file path=ppt/theme/theme1.xml><?xml version="1.0" encoding="utf-8"?>
<a:theme xmlns:a="http://schemas.openxmlformats.org/drawingml/2006/main" name="BLACKPOOL COV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6f2c593-bd8a-4c55-aa1e-88bd5c15ff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634DD93C859E4AB3F5C7DE3767BCF5" ma:contentTypeVersion="17" ma:contentTypeDescription="Create a new document." ma:contentTypeScope="" ma:versionID="757c7698ca39e223100d8615d6cb7dc6">
  <xsd:schema xmlns:xsd="http://www.w3.org/2001/XMLSchema" xmlns:xs="http://www.w3.org/2001/XMLSchema" xmlns:p="http://schemas.microsoft.com/office/2006/metadata/properties" xmlns:ns3="66f2c593-bd8a-4c55-aa1e-88bd5c15ffb7" xmlns:ns4="8be9b067-25cf-4c67-af84-96854449578f" targetNamespace="http://schemas.microsoft.com/office/2006/metadata/properties" ma:root="true" ma:fieldsID="62a5d6ad35d6b55f88732b5d0d195d0e" ns3:_="" ns4:_="">
    <xsd:import namespace="66f2c593-bd8a-4c55-aa1e-88bd5c15ffb7"/>
    <xsd:import namespace="8be9b067-25cf-4c67-af84-96854449578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_activity" minOccurs="0"/>
                <xsd:element ref="ns3:MediaServiceObjectDetectorVersions" minOccurs="0"/>
                <xsd:element ref="ns3:MediaServiceDateTaken"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2c593-bd8a-4c55-aa1e-88bd5c15ff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e9b067-25cf-4c67-af84-96854449578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75900F-31CB-455F-8B63-1756D7812CEC}">
  <ds:schemaRefs>
    <ds:schemaRef ds:uri="http://schemas.microsoft.com/sharepoint/v3/contenttype/forms"/>
  </ds:schemaRefs>
</ds:datastoreItem>
</file>

<file path=customXml/itemProps2.xml><?xml version="1.0" encoding="utf-8"?>
<ds:datastoreItem xmlns:ds="http://schemas.openxmlformats.org/officeDocument/2006/customXml" ds:itemID="{EA6E5AB5-032F-4D9A-A666-BF2B9CEA20CA}">
  <ds:schemaRef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66f2c593-bd8a-4c55-aa1e-88bd5c15ffb7"/>
    <ds:schemaRef ds:uri="http://schemas.openxmlformats.org/package/2006/metadata/core-properties"/>
    <ds:schemaRef ds:uri="8be9b067-25cf-4c67-af84-96854449578f"/>
    <ds:schemaRef ds:uri="http://www.w3.org/XML/1998/namespace"/>
    <ds:schemaRef ds:uri="http://purl.org/dc/dcmitype/"/>
  </ds:schemaRefs>
</ds:datastoreItem>
</file>

<file path=customXml/itemProps3.xml><?xml version="1.0" encoding="utf-8"?>
<ds:datastoreItem xmlns:ds="http://schemas.openxmlformats.org/officeDocument/2006/customXml" ds:itemID="{B756B03E-EEB0-46E3-913E-854B1158D5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2c593-bd8a-4c55-aa1e-88bd5c15ffb7"/>
    <ds:schemaRef ds:uri="8be9b067-25cf-4c67-af84-9685444957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144</TotalTime>
  <Words>1229</Words>
  <Application>Microsoft Office PowerPoint</Application>
  <PresentationFormat>On-screen Show (4:3)</PresentationFormat>
  <Paragraphs>110</Paragraphs>
  <Slides>11</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MS PGothic</vt:lpstr>
      <vt:lpstr>MS PGothic</vt:lpstr>
      <vt:lpstr>Arial</vt:lpstr>
      <vt:lpstr>Calibri</vt:lpstr>
      <vt:lpstr>Gill Sans MT</vt:lpstr>
      <vt:lpstr>Wingdings</vt:lpstr>
      <vt:lpstr>Wingdings 2</vt:lpstr>
      <vt:lpstr>BLACKPOOL COVER SLIDE</vt:lpstr>
      <vt:lpstr>PowerPoint Presentation</vt:lpstr>
      <vt:lpstr>PowerPoint Presentation</vt:lpstr>
      <vt:lpstr>PowerPoint Presentation</vt:lpstr>
      <vt:lpstr>Adolescent Service Wider Team </vt:lpstr>
      <vt:lpstr>PowerPoint Presentation</vt:lpstr>
      <vt:lpstr>PowerPoint Presentation</vt:lpstr>
      <vt:lpstr>What we offer</vt:lpstr>
      <vt:lpstr>Treatment and support offer through Adolescent Service</vt:lpstr>
      <vt:lpstr>When does our involvement end?  ADASH SMU when the young person has completed all the work sessions and are no longer using drugs/alcohol problematically; or if they withdraw consent, this should be explored in review meetings with the YP and professionals.    Or some YP will still be using substances but be making informed choices to do so. You can lead a horse to water but cant always make I drink!  ADASH SH when the young person has completed all the work sessions and have a better understand of their SH and relationship needs and can make more informed choices again this should be discussed with all professionals and the YP if they have consented to share  </vt:lpstr>
      <vt:lpstr>Adolescent Drug Alcohol Prevention Training school year 7/8/9 ADAPT</vt:lpstr>
      <vt:lpstr> How to refer – consent needed ADASH</vt:lpstr>
    </vt:vector>
  </TitlesOfParts>
  <Company>Aedas 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 Moss</dc:creator>
  <cp:lastModifiedBy>Emma Gordon</cp:lastModifiedBy>
  <cp:revision>148</cp:revision>
  <dcterms:created xsi:type="dcterms:W3CDTF">2011-11-21T12:57:06Z</dcterms:created>
  <dcterms:modified xsi:type="dcterms:W3CDTF">2024-02-22T16:02:29Z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0x01010089634DD93C859E4AB3F5C7DE3767BCF5</vt:lpwstr>
  </property>
</Properties>
</file>