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28"/>
  </p:notesMasterIdLst>
  <p:sldIdLst>
    <p:sldId id="290" r:id="rId5"/>
    <p:sldId id="263" r:id="rId6"/>
    <p:sldId id="272" r:id="rId7"/>
    <p:sldId id="288" r:id="rId8"/>
    <p:sldId id="265" r:id="rId9"/>
    <p:sldId id="266" r:id="rId10"/>
    <p:sldId id="273" r:id="rId11"/>
    <p:sldId id="267" r:id="rId12"/>
    <p:sldId id="274" r:id="rId13"/>
    <p:sldId id="262" r:id="rId14"/>
    <p:sldId id="279" r:id="rId15"/>
    <p:sldId id="278" r:id="rId16"/>
    <p:sldId id="289" r:id="rId17"/>
    <p:sldId id="264" r:id="rId18"/>
    <p:sldId id="270" r:id="rId19"/>
    <p:sldId id="271" r:id="rId20"/>
    <p:sldId id="280" r:id="rId21"/>
    <p:sldId id="282" r:id="rId22"/>
    <p:sldId id="284" r:id="rId23"/>
    <p:sldId id="286" r:id="rId24"/>
    <p:sldId id="276" r:id="rId25"/>
    <p:sldId id="283" r:id="rId26"/>
    <p:sldId id="287" r:id="rId27"/>
  </p:sldIdLst>
  <p:sldSz cx="9144000" cy="6858000" type="screen4x3"/>
  <p:notesSz cx="6858000" cy="9144000"/>
  <p:defaultTextStyle>
    <a:defPPr>
      <a:defRPr lang="en-GB"/>
    </a:defPPr>
    <a:lvl1pPr algn="l"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alibri" panose="020F0502020204030204" pitchFamily="34"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Calibri" panose="020F0502020204030204" pitchFamily="34" charset="0"/>
        <a:ea typeface="MS PGothic"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7005B"/>
    <a:srgbClr val="002D4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84502" autoAdjust="0"/>
  </p:normalViewPr>
  <p:slideViewPr>
    <p:cSldViewPr>
      <p:cViewPr varScale="1">
        <p:scale>
          <a:sx n="67" d="100"/>
          <a:sy n="67" d="100"/>
        </p:scale>
        <p:origin x="1300" y="56"/>
      </p:cViewPr>
      <p:guideLst/>
    </p:cSldViewPr>
  </p:slideViewPr>
  <p:notesTextViewPr>
    <p:cViewPr>
      <p:scale>
        <a:sx n="75" d="100"/>
        <a:sy n="75"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eaLnBrk="1" hangingPunct="1">
              <a:defRPr sz="1200"/>
            </a:lvl1pPr>
          </a:lstStyle>
          <a:p>
            <a:pPr>
              <a:defRPr/>
            </a:pPr>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eaLnBrk="1" hangingPunct="1">
              <a:defRPr sz="1200"/>
            </a:lvl1pPr>
          </a:lstStyle>
          <a:p>
            <a:pPr>
              <a:defRPr/>
            </a:pPr>
            <a:fld id="{7FD0E9F1-C371-4488-8D86-C070B24EDD80}" type="datetimeFigureOut">
              <a:rPr lang="en-GB"/>
              <a:pPr>
                <a:defRPr/>
              </a:pPr>
              <a:t>14/05/2024</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n-GB"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smtClean="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hangingPunct="1">
              <a:defRPr sz="1200"/>
            </a:lvl1pPr>
          </a:lstStyle>
          <a:p>
            <a:pPr>
              <a:defRPr/>
            </a:pPr>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hangingPunct="1">
              <a:defRPr sz="1200"/>
            </a:lvl1pPr>
          </a:lstStyle>
          <a:p>
            <a:pPr>
              <a:defRPr/>
            </a:pPr>
            <a:fld id="{EC5ABBD7-3AFB-473F-B69C-8E946F6A85B9}"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ms.mhra.gov.uk/ecig"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altLang="en-US" dirty="0" smtClean="0"/>
              <a:t>Hello and welcome to a recording on behalf of the Blackpool Council Public Health team which will cover the latest guidance around vaping and young people which is accurate and up to date as of March 2024. </a:t>
            </a:r>
          </a:p>
          <a:p>
            <a:pPr eaLnBrk="1" hangingPunct="1">
              <a:spcBef>
                <a:spcPct val="0"/>
              </a:spcBef>
            </a:pPr>
            <a:endParaRPr lang="en-US" altLang="en-US" dirty="0" smtClean="0"/>
          </a:p>
          <a:p>
            <a:pPr eaLnBrk="1" hangingPunct="1">
              <a:spcBef>
                <a:spcPct val="0"/>
              </a:spcBef>
            </a:pPr>
            <a:r>
              <a:rPr lang="en-US" altLang="en-US" dirty="0" smtClean="0"/>
              <a:t>For more information about the work of the Public Health team in relation to PSHE in schools and for more videos and resources you can visit healthierblackpool.co.uk/</a:t>
            </a:r>
            <a:r>
              <a:rPr lang="en-US" altLang="en-US" dirty="0" err="1" smtClean="0"/>
              <a:t>pshe</a:t>
            </a:r>
            <a:r>
              <a:rPr lang="en-US" altLang="en-US" dirty="0" smtClean="0"/>
              <a:t>. You can also make contact with the team by emailing public.health@blackpool.gov.uk.</a:t>
            </a:r>
          </a:p>
          <a:p>
            <a:pPr eaLnBrk="1" hangingPunct="1">
              <a:spcBef>
                <a:spcPct val="0"/>
              </a:spcBef>
            </a:pPr>
            <a:endParaRPr lang="en-US" altLang="en-US" dirty="0" smtClean="0"/>
          </a:p>
          <a:p>
            <a:pPr eaLnBrk="1" hangingPunct="1">
              <a:spcBef>
                <a:spcPct val="0"/>
              </a:spcBef>
            </a:pPr>
            <a:r>
              <a:rPr lang="en-US" altLang="en-US" dirty="0" smtClean="0"/>
              <a:t>I hope you find this presentation useful. </a:t>
            </a:r>
          </a:p>
          <a:p>
            <a:pPr eaLnBrk="1" hangingPunct="1">
              <a:spcBef>
                <a:spcPct val="0"/>
              </a:spcBef>
            </a:pPr>
            <a:endParaRPr lang="en-US" altLang="en-US" dirty="0" smtClean="0"/>
          </a:p>
          <a:p>
            <a:pPr eaLnBrk="1" hangingPunct="1">
              <a:spcBef>
                <a:spcPct val="0"/>
              </a:spcBef>
            </a:pPr>
            <a:r>
              <a:rPr lang="en-US" altLang="en-US" dirty="0" smtClean="0"/>
              <a:t>Thank you for watching. </a:t>
            </a:r>
          </a:p>
          <a:p>
            <a:pPr>
              <a:defRPr/>
            </a:pPr>
            <a:endParaRPr lang="en-GB" altLang="en-US" dirty="0" smtClean="0">
              <a:solidFill>
                <a:prstClr val="black"/>
              </a:solidFill>
            </a:endParaRPr>
          </a:p>
        </p:txBody>
      </p:sp>
      <p:sp>
        <p:nvSpPr>
          <p:cNvPr id="4" name="Slide Number Placeholder 3"/>
          <p:cNvSpPr>
            <a:spLocks noGrp="1"/>
          </p:cNvSpPr>
          <p:nvPr>
            <p:ph type="sldNum" sz="quarter" idx="10"/>
          </p:nvPr>
        </p:nvSpPr>
        <p:spPr/>
        <p:txBody>
          <a:bodyPr/>
          <a:lstStyle/>
          <a:p>
            <a:fld id="{B13CB0AA-B8B0-A145-9CBA-805239FC99BD}" type="slidenum">
              <a:rPr lang="en-US" smtClean="0"/>
              <a:t>1</a:t>
            </a:fld>
            <a:endParaRPr lang="en-US"/>
          </a:p>
        </p:txBody>
      </p:sp>
    </p:spTree>
    <p:extLst>
      <p:ext uri="{BB962C8B-B14F-4D97-AF65-F5344CB8AC3E}">
        <p14:creationId xmlns:p14="http://schemas.microsoft.com/office/powerpoint/2010/main" val="28144956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GB" altLang="en-US" smtClean="0"/>
              <a:t>An important message to vape use is-</a:t>
            </a:r>
          </a:p>
        </p:txBody>
      </p:sp>
      <p:sp>
        <p:nvSpPr>
          <p:cNvPr id="215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8F316160-8507-4ED0-B29C-08726C975734}" type="slidenum">
              <a:rPr lang="en-GB" altLang="en-US" sz="1200" smtClean="0"/>
              <a:pPr/>
              <a:t>10</a:t>
            </a:fld>
            <a:endParaRPr lang="en-GB" altLang="en-US" sz="120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smtClean="0">
                <a:solidFill>
                  <a:srgbClr val="002D47"/>
                </a:solidFill>
              </a:rPr>
              <a:t>We recognise schools and colleges can and do play an important role in the prevention and harm reduction efforts on many public health issues. Specific guidance around how schools should respond to cases of smoking and vaping amongst pupils are available on the PSHE website for both Primary and Secondary schools. </a:t>
            </a:r>
          </a:p>
        </p:txBody>
      </p:sp>
      <p:sp>
        <p:nvSpPr>
          <p:cNvPr id="235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8DD21C75-A896-44AA-A31C-D04A6ED5E119}" type="slidenum">
              <a:rPr lang="en-GB" altLang="en-US" sz="1200" smtClean="0">
                <a:solidFill>
                  <a:srgbClr val="000000"/>
                </a:solidFill>
              </a:rPr>
              <a:pPr eaLnBrk="0" hangingPunct="0"/>
              <a:t>11</a:t>
            </a:fld>
            <a:endParaRPr lang="en-GB" altLang="en-US" sz="1200" smtClean="0">
              <a:solidFill>
                <a:srgbClr val="00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GB" altLang="en-US" dirty="0" smtClean="0"/>
              <a:t>Best practice would be to have further conversations with the YP about vaping, so Public Health have developed this worksheet that a staff member can complete with that Young Person.</a:t>
            </a:r>
          </a:p>
          <a:p>
            <a:pPr eaLnBrk="1" hangingPunct="1">
              <a:spcBef>
                <a:spcPct val="0"/>
              </a:spcBef>
              <a:defRPr/>
            </a:pPr>
            <a:endParaRPr lang="en-GB" altLang="en-US" dirty="0" smtClean="0"/>
          </a:p>
          <a:p>
            <a:pPr eaLnBrk="1" hangingPunct="1">
              <a:spcBef>
                <a:spcPct val="0"/>
              </a:spcBef>
              <a:defRPr/>
            </a:pPr>
            <a:r>
              <a:rPr lang="en-GB" altLang="en-US" dirty="0" smtClean="0"/>
              <a:t>This worksheet will enable you to gather information, educate around the impacts on health and reduce the harm to that young person</a:t>
            </a:r>
          </a:p>
          <a:p>
            <a:pPr eaLnBrk="1" hangingPunct="1">
              <a:spcBef>
                <a:spcPct val="0"/>
              </a:spcBef>
              <a:defRPr/>
            </a:pPr>
            <a:endParaRPr lang="en-GB" altLang="en-US" dirty="0" smtClean="0"/>
          </a:p>
          <a:p>
            <a:pPr eaLnBrk="1" hangingPunct="1">
              <a:spcBef>
                <a:spcPct val="0"/>
              </a:spcBef>
              <a:defRPr/>
            </a:pPr>
            <a:r>
              <a:rPr lang="en-GB" altLang="en-US" dirty="0" smtClean="0"/>
              <a:t>On one side it gives information about Electronic cigarettes, nicotine and vaping and then on the back there is some information that you can gather to help with conversations.</a:t>
            </a:r>
          </a:p>
          <a:p>
            <a:pPr eaLnBrk="1" hangingPunct="1">
              <a:spcBef>
                <a:spcPct val="0"/>
              </a:spcBef>
              <a:defRPr/>
            </a:pPr>
            <a:endParaRPr lang="en-GB" altLang="en-US" dirty="0" smtClean="0"/>
          </a:p>
          <a:p>
            <a:pPr>
              <a:spcBef>
                <a:spcPts val="0"/>
              </a:spcBef>
              <a:spcAft>
                <a:spcPts val="0"/>
              </a:spcAft>
              <a:buClr>
                <a:srgbClr val="595959"/>
              </a:buClr>
              <a:buSzPts val="2400"/>
              <a:defRPr/>
            </a:pPr>
            <a:r>
              <a:rPr lang="en-US" dirty="0" smtClean="0"/>
              <a:t>Key questions to ask students:</a:t>
            </a:r>
          </a:p>
          <a:p>
            <a:pPr marL="342900" indent="-342900">
              <a:spcBef>
                <a:spcPts val="1200"/>
              </a:spcBef>
              <a:spcAft>
                <a:spcPts val="0"/>
              </a:spcAft>
              <a:buSzPts val="2400"/>
              <a:buFontTx/>
              <a:buChar char="•"/>
              <a:defRPr/>
            </a:pPr>
            <a:r>
              <a:rPr lang="en-US" dirty="0" smtClean="0"/>
              <a:t>What do they think about smoking…?</a:t>
            </a:r>
          </a:p>
          <a:p>
            <a:pPr marL="800100" lvl="1" indent="-342900">
              <a:spcBef>
                <a:spcPts val="1200"/>
              </a:spcBef>
              <a:spcAft>
                <a:spcPts val="0"/>
              </a:spcAft>
              <a:buSzPts val="2400"/>
              <a:buFontTx/>
              <a:buChar char="•"/>
              <a:defRPr/>
            </a:pPr>
            <a:r>
              <a:rPr lang="en-US" sz="2400" dirty="0" smtClean="0"/>
              <a:t>…and what do they think about vaping…?</a:t>
            </a:r>
            <a:endParaRPr lang="en-US" dirty="0" smtClean="0"/>
          </a:p>
          <a:p>
            <a:pPr marL="800100" lvl="1" indent="-342900">
              <a:spcBef>
                <a:spcPts val="1200"/>
              </a:spcBef>
              <a:spcAft>
                <a:spcPts val="0"/>
              </a:spcAft>
              <a:buSzPts val="2400"/>
              <a:buFontTx/>
              <a:buChar char="•"/>
              <a:defRPr/>
            </a:pPr>
            <a:r>
              <a:rPr lang="en-US" sz="2400" dirty="0" smtClean="0"/>
              <a:t>…what is the difference?</a:t>
            </a:r>
          </a:p>
          <a:p>
            <a:pPr marL="342900" indent="-342900">
              <a:spcBef>
                <a:spcPts val="1200"/>
              </a:spcBef>
              <a:spcAft>
                <a:spcPts val="0"/>
              </a:spcAft>
              <a:buClr>
                <a:srgbClr val="595959"/>
              </a:buClr>
              <a:buSzPts val="2400"/>
              <a:buFontTx/>
              <a:buChar char="•"/>
              <a:defRPr/>
            </a:pPr>
            <a:r>
              <a:rPr lang="en-US" dirty="0" smtClean="0"/>
              <a:t>Do they know people who smoke or vape?</a:t>
            </a:r>
          </a:p>
          <a:p>
            <a:pPr marL="342900" indent="-342900">
              <a:spcBef>
                <a:spcPts val="1200"/>
              </a:spcBef>
              <a:spcAft>
                <a:spcPts val="0"/>
              </a:spcAft>
              <a:buClr>
                <a:srgbClr val="595959"/>
              </a:buClr>
              <a:buSzPts val="2400"/>
              <a:buFontTx/>
              <a:buChar char="•"/>
              <a:defRPr/>
            </a:pPr>
            <a:r>
              <a:rPr lang="en-US" dirty="0" smtClean="0"/>
              <a:t>Why do they think people smoke or vape?</a:t>
            </a:r>
          </a:p>
          <a:p>
            <a:pPr>
              <a:spcBef>
                <a:spcPts val="1200"/>
              </a:spcBef>
              <a:spcAft>
                <a:spcPts val="0"/>
              </a:spcAft>
              <a:buClr>
                <a:srgbClr val="595959"/>
              </a:buClr>
              <a:buSzPts val="2400"/>
              <a:defRPr/>
            </a:pPr>
            <a:r>
              <a:rPr lang="en-GB" dirty="0" smtClean="0"/>
              <a:t>Discuss the different reasons why children may smoke or vape – give examples such as wanting to fit in, curiosity, stress. Talk through effective ways to respond if they ever feel pressured to try either and practise responding together. </a:t>
            </a:r>
          </a:p>
          <a:p>
            <a:pPr>
              <a:spcBef>
                <a:spcPts val="1200"/>
              </a:spcBef>
              <a:spcAft>
                <a:spcPts val="0"/>
              </a:spcAft>
              <a:buClr>
                <a:srgbClr val="595959"/>
              </a:buClr>
              <a:buSzPts val="2400"/>
              <a:defRPr/>
            </a:pPr>
            <a:endParaRPr lang="en-GB" altLang="en-US" dirty="0" smtClean="0"/>
          </a:p>
          <a:p>
            <a:pPr eaLnBrk="1" hangingPunct="1">
              <a:spcBef>
                <a:spcPct val="0"/>
              </a:spcBef>
              <a:defRPr/>
            </a:pPr>
            <a:r>
              <a:rPr lang="en-US" altLang="en-US" dirty="0" smtClean="0">
                <a:solidFill>
                  <a:srgbClr val="002D47"/>
                </a:solidFill>
              </a:rPr>
              <a:t>It may be useful for us as professionals to understand what is attractive about vaping and why YP are vaping (</a:t>
            </a:r>
            <a:r>
              <a:rPr lang="en-US" altLang="en-US" dirty="0" err="1" smtClean="0">
                <a:solidFill>
                  <a:srgbClr val="002D47"/>
                </a:solidFill>
              </a:rPr>
              <a:t>flavours</a:t>
            </a:r>
            <a:r>
              <a:rPr lang="en-US" altLang="en-US" dirty="0" smtClean="0">
                <a:solidFill>
                  <a:srgbClr val="002D47"/>
                </a:solidFill>
              </a:rPr>
              <a:t>, designs, devices </a:t>
            </a:r>
            <a:r>
              <a:rPr lang="en-US" altLang="en-US" dirty="0" err="1" smtClean="0">
                <a:solidFill>
                  <a:srgbClr val="002D47"/>
                </a:solidFill>
              </a:rPr>
              <a:t>etc</a:t>
            </a:r>
            <a:r>
              <a:rPr lang="en-US" altLang="en-US" dirty="0" smtClean="0">
                <a:solidFill>
                  <a:srgbClr val="002D47"/>
                </a:solidFill>
              </a:rPr>
              <a:t>).</a:t>
            </a:r>
          </a:p>
          <a:p>
            <a:pPr eaLnBrk="1" hangingPunct="1">
              <a:spcBef>
                <a:spcPct val="0"/>
              </a:spcBef>
              <a:defRPr/>
            </a:pPr>
            <a:endParaRPr lang="en-US" altLang="en-US" dirty="0" smtClean="0">
              <a:solidFill>
                <a:srgbClr val="002D47"/>
              </a:solidFill>
            </a:endParaRPr>
          </a:p>
          <a:p>
            <a:pPr eaLnBrk="1" hangingPunct="1">
              <a:spcBef>
                <a:spcPct val="0"/>
              </a:spcBef>
              <a:defRPr/>
            </a:pPr>
            <a:r>
              <a:rPr lang="en-US" altLang="en-US" b="1" dirty="0" smtClean="0">
                <a:solidFill>
                  <a:srgbClr val="002D47"/>
                </a:solidFill>
              </a:rPr>
              <a:t>Asking questions like: </a:t>
            </a:r>
          </a:p>
          <a:p>
            <a:pPr eaLnBrk="1" hangingPunct="1">
              <a:spcBef>
                <a:spcPct val="0"/>
              </a:spcBef>
              <a:defRPr/>
            </a:pPr>
            <a:r>
              <a:rPr lang="en-US" altLang="en-US" dirty="0" smtClean="0">
                <a:solidFill>
                  <a:srgbClr val="002D47"/>
                </a:solidFill>
              </a:rPr>
              <a:t>“What do you enjoy about vaping?” or </a:t>
            </a:r>
          </a:p>
          <a:p>
            <a:pPr eaLnBrk="1" hangingPunct="1">
              <a:spcBef>
                <a:spcPct val="0"/>
              </a:spcBef>
              <a:defRPr/>
            </a:pPr>
            <a:r>
              <a:rPr lang="en-US" altLang="en-US" dirty="0" smtClean="0">
                <a:solidFill>
                  <a:srgbClr val="002D47"/>
                </a:solidFill>
              </a:rPr>
              <a:t>“How does vaping make you feel?” </a:t>
            </a:r>
          </a:p>
          <a:p>
            <a:pPr eaLnBrk="1" hangingPunct="1">
              <a:spcBef>
                <a:spcPct val="0"/>
              </a:spcBef>
              <a:defRPr/>
            </a:pPr>
            <a:r>
              <a:rPr lang="en-US" altLang="en-US" dirty="0" smtClean="0">
                <a:solidFill>
                  <a:srgbClr val="002D47"/>
                </a:solidFill>
              </a:rPr>
              <a:t>The answers to these questions highlight the Young Persons needs, and then those needs can be addressed in a healthier way.</a:t>
            </a:r>
            <a:endParaRPr lang="en-GB" altLang="en-US" dirty="0" smtClean="0"/>
          </a:p>
          <a:p>
            <a:pPr eaLnBrk="1" hangingPunct="1">
              <a:spcBef>
                <a:spcPct val="0"/>
              </a:spcBef>
              <a:defRPr/>
            </a:pPr>
            <a:endParaRPr lang="en-GB" altLang="en-US" dirty="0" smtClean="0"/>
          </a:p>
          <a:p>
            <a:pPr eaLnBrk="1" hangingPunct="1">
              <a:spcBef>
                <a:spcPct val="0"/>
              </a:spcBef>
              <a:defRPr/>
            </a:pPr>
            <a:r>
              <a:rPr lang="en-US" altLang="en-US" dirty="0" smtClean="0"/>
              <a:t>Give the health facts to students around vaping. Reinforce the law to students that it is illegal to sell or give a vaping product to someone under 18, and that it is prohibited to vape on school property or grounds 24/7. Ensure the students are aware of your school’s policy, rules and procedures regarding tobacco, alcohol and other drugs.</a:t>
            </a:r>
          </a:p>
          <a:p>
            <a:pPr eaLnBrk="1" hangingPunct="1">
              <a:spcBef>
                <a:spcPct val="0"/>
              </a:spcBef>
              <a:defRPr/>
            </a:pPr>
            <a:endParaRPr lang="en-US" altLang="en-US" dirty="0" smtClean="0"/>
          </a:p>
          <a:p>
            <a:pPr eaLnBrk="1" hangingPunct="1">
              <a:defRPr/>
            </a:pPr>
            <a:r>
              <a:rPr lang="en-US" altLang="en-US" dirty="0" smtClean="0"/>
              <a:t>Schools can support students by making the law clear, the facts known, and the decision theirs. Young people must be empowered to make informed decisions, by understanding that vaping is not harmless and is not for under 18s.</a:t>
            </a:r>
          </a:p>
          <a:p>
            <a:pPr eaLnBrk="1" hangingPunct="1">
              <a:defRPr/>
            </a:pPr>
            <a:endParaRPr lang="en-US" altLang="en-US" dirty="0" smtClean="0"/>
          </a:p>
          <a:p>
            <a:pPr eaLnBrk="1" hangingPunct="1">
              <a:defRPr/>
            </a:pPr>
            <a:r>
              <a:rPr lang="en-US" altLang="en-US" dirty="0" smtClean="0"/>
              <a:t>Educate students on vaping just as you would with other </a:t>
            </a:r>
            <a:r>
              <a:rPr lang="en-US" altLang="en-US" dirty="0" err="1" smtClean="0"/>
              <a:t>programmes</a:t>
            </a:r>
            <a:r>
              <a:rPr lang="en-US" altLang="en-US" dirty="0" smtClean="0"/>
              <a:t> that focus on reducing harm from the use tobacco, alcohol or drugs. Discuss how what we don’t know, is as important as what we do. </a:t>
            </a:r>
          </a:p>
          <a:p>
            <a:pPr eaLnBrk="1" hangingPunct="1">
              <a:defRPr/>
            </a:pPr>
            <a:endParaRPr lang="en-US" altLang="en-US" dirty="0" smtClean="0"/>
          </a:p>
          <a:p>
            <a:pPr eaLnBrk="1" hangingPunct="1">
              <a:spcBef>
                <a:spcPct val="0"/>
              </a:spcBef>
              <a:defRPr/>
            </a:pPr>
            <a:r>
              <a:rPr lang="en-US" altLang="en-US" dirty="0" smtClean="0"/>
              <a:t>Conversations that empower students to come to their own conclusions help students feel respected and in control. Research together, ask these questions and listen to their answers.</a:t>
            </a:r>
          </a:p>
          <a:p>
            <a:pPr eaLnBrk="1" hangingPunct="1">
              <a:spcBef>
                <a:spcPct val="0"/>
              </a:spcBef>
              <a:defRPr/>
            </a:pPr>
            <a:endParaRPr lang="en-US" altLang="en-US" dirty="0" smtClean="0"/>
          </a:p>
          <a:p>
            <a:pPr eaLnBrk="1" hangingPunct="1">
              <a:spcBef>
                <a:spcPct val="0"/>
              </a:spcBef>
              <a:defRPr/>
            </a:pPr>
            <a:endParaRPr lang="en-GB" altLang="en-US" dirty="0" smtClean="0"/>
          </a:p>
        </p:txBody>
      </p:sp>
      <p:sp>
        <p:nvSpPr>
          <p:cNvPr id="256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118C31D4-33B2-40E1-85E6-B720A384EF6A}" type="slidenum">
              <a:rPr lang="en-GB" altLang="en-US" sz="1200" smtClean="0">
                <a:solidFill>
                  <a:srgbClr val="000000"/>
                </a:solidFill>
              </a:rPr>
              <a:pPr eaLnBrk="0" hangingPunct="0"/>
              <a:t>12</a:t>
            </a:fld>
            <a:endParaRPr lang="en-GB" altLang="en-US" sz="1200" smtClean="0">
              <a:solidFill>
                <a:srgbClr val="000000"/>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smtClean="0"/>
              <a:t>If you have concerns on pupils managing quitting vapes you can advise of some action planning the student can set goals to anticipate challenges they may face and create new behaviour changes. </a:t>
            </a:r>
          </a:p>
          <a:p>
            <a:pPr>
              <a:defRPr/>
            </a:pPr>
            <a:endParaRPr lang="en-US" dirty="0" smtClean="0"/>
          </a:p>
          <a:p>
            <a:pPr marL="342900" indent="-342900">
              <a:buFontTx/>
              <a:buAutoNum type="arabicPeriod"/>
              <a:defRPr/>
            </a:pPr>
            <a:r>
              <a:rPr lang="en-US" dirty="0" smtClean="0"/>
              <a:t>Set a quit date. Keep a diary for a few days to help you prepare to quit. Becoming aware of your habit gives you more control and makes it easier to change. Do you use nicotine and/or vape products more when with other people or when you’re alone? Record how many puffs of a vape each day and when you vape. </a:t>
            </a:r>
          </a:p>
          <a:p>
            <a:pPr marL="342900" indent="-342900">
              <a:buFontTx/>
              <a:buAutoNum type="arabicPeriod"/>
              <a:defRPr/>
            </a:pPr>
            <a:r>
              <a:rPr lang="en-US" dirty="0" smtClean="0"/>
              <a:t>Tell your friends you are going to quit. It is important to share your goal with people who are close to you. Surround yourself with people who do not vape and can support you. </a:t>
            </a:r>
          </a:p>
          <a:p>
            <a:pPr marL="342900" indent="-342900">
              <a:buFontTx/>
              <a:buAutoNum type="arabicPeriod"/>
              <a:defRPr/>
            </a:pPr>
            <a:r>
              <a:rPr lang="en-US" dirty="0" smtClean="0"/>
              <a:t>Anticipate challenges to the upcoming quit attempt. List all the situations that might be challenging for you. Decide in advance what you will do when you feel tempted to vape. What are your reasons for quitting? Make a list to remind yourself. </a:t>
            </a:r>
          </a:p>
          <a:p>
            <a:pPr marL="342900" indent="-342900">
              <a:buFontTx/>
              <a:buAutoNum type="arabicPeriod"/>
              <a:defRPr/>
            </a:pPr>
            <a:r>
              <a:rPr lang="en-US" dirty="0" smtClean="0"/>
              <a:t>Remove vaping products from your environment. Throw away any vaping paraphernalia or anything else that might tempt you to use them. Get rid of all reminders of nicotine and vape use. Avoid places and people you associate with nicotine and vape use.</a:t>
            </a:r>
          </a:p>
          <a:p>
            <a:pPr marL="342900" indent="-342900">
              <a:buFontTx/>
              <a:buAutoNum type="arabicPeriod"/>
              <a:defRPr/>
            </a:pPr>
            <a:endParaRPr lang="en-US" altLang="en-US" dirty="0" smtClean="0"/>
          </a:p>
          <a:p>
            <a:pPr>
              <a:defRPr/>
            </a:pPr>
            <a:r>
              <a:rPr lang="en-US" altLang="en-US" dirty="0" smtClean="0"/>
              <a:t>The best advice is to contact our local stop smoking service to get advice and support.</a:t>
            </a:r>
          </a:p>
        </p:txBody>
      </p:sp>
      <p:sp>
        <p:nvSpPr>
          <p:cNvPr id="27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33BA3268-3A97-45CE-956D-850C2CAE342B}" type="slidenum">
              <a:rPr lang="en-GB" altLang="en-US" sz="1200" smtClean="0">
                <a:solidFill>
                  <a:srgbClr val="000000"/>
                </a:solidFill>
              </a:rPr>
              <a:pPr/>
              <a:t>13</a:t>
            </a:fld>
            <a:endParaRPr lang="en-GB" altLang="en-US" sz="1200" smtClean="0">
              <a:solidFill>
                <a:srgbClr val="000000"/>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fontAlgn="auto" hangingPunct="1">
              <a:spcBef>
                <a:spcPts val="0"/>
              </a:spcBef>
              <a:spcAft>
                <a:spcPts val="0"/>
              </a:spcAft>
              <a:defRPr/>
            </a:pPr>
            <a:r>
              <a:rPr lang="en-US" dirty="0" smtClean="0"/>
              <a:t>Nicotine containing e-cigarettes are age restricted products regulated by the Medicines and Healthcare products Regulatory Agency (MHRA).</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Sales to under 18s are illegal. To be legally sold in the UK, nicotine containing e-cigarettes must also:</a:t>
            </a:r>
          </a:p>
          <a:p>
            <a:pPr marL="171450" indent="-171450" eaLnBrk="1" fontAlgn="auto" hangingPunct="1">
              <a:spcBef>
                <a:spcPts val="0"/>
              </a:spcBef>
              <a:spcAft>
                <a:spcPts val="0"/>
              </a:spcAft>
              <a:buFont typeface="Arial" panose="020B0604020202020204" pitchFamily="34" charset="0"/>
              <a:buChar char="•"/>
              <a:defRPr/>
            </a:pPr>
            <a:r>
              <a:rPr lang="en-US" dirty="0" smtClean="0"/>
              <a:t>Contain 20 mg/ml or less of nicotine (equivalent to 2% or less) </a:t>
            </a:r>
          </a:p>
          <a:p>
            <a:pPr marL="171450" indent="-171450" eaLnBrk="1" fontAlgn="auto" hangingPunct="1">
              <a:spcBef>
                <a:spcPts val="0"/>
              </a:spcBef>
              <a:spcAft>
                <a:spcPts val="0"/>
              </a:spcAft>
              <a:buFont typeface="Arial" panose="020B0604020202020204" pitchFamily="34" charset="0"/>
              <a:buChar char="•"/>
              <a:defRPr/>
            </a:pPr>
            <a:r>
              <a:rPr lang="en-US" dirty="0" smtClean="0"/>
              <a:t>Carry the health warning ‘This product contains nicotine which is a highly addictive substance.’</a:t>
            </a:r>
          </a:p>
          <a:p>
            <a:pPr marL="171450" indent="-171450" eaLnBrk="1" fontAlgn="auto" hangingPunct="1">
              <a:spcBef>
                <a:spcPts val="0"/>
              </a:spcBef>
              <a:spcAft>
                <a:spcPts val="0"/>
              </a:spcAft>
              <a:buFont typeface="Arial" panose="020B0604020202020204" pitchFamily="34" charset="0"/>
              <a:buChar char="•"/>
              <a:defRPr/>
            </a:pPr>
            <a:r>
              <a:rPr lang="en-US" dirty="0" smtClean="0"/>
              <a:t>Be notified to the MHRA and listed on its </a:t>
            </a:r>
            <a:r>
              <a:rPr lang="en-US" u="sng" dirty="0" smtClean="0">
                <a:hlinkClick r:id="rId3"/>
              </a:rPr>
              <a:t>website</a:t>
            </a:r>
            <a:r>
              <a:rPr lang="en-US" dirty="0" smtClean="0"/>
              <a:t>.</a:t>
            </a: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r>
              <a:rPr lang="en-US" altLang="en-US" sz="1100" dirty="0" smtClean="0">
                <a:solidFill>
                  <a:srgbClr val="002D47"/>
                </a:solidFill>
              </a:rPr>
              <a:t>You must be 18 to buy a vape or any vaping products</a:t>
            </a: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r>
              <a:rPr lang="en-US" altLang="en-US" sz="1100" dirty="0" smtClean="0">
                <a:solidFill>
                  <a:srgbClr val="002D47"/>
                </a:solidFill>
              </a:rPr>
              <a:t>It is illegal to sell vapes, or vape liquids, to anyone under the age of 18 and it is also illegal for someone over the age of 18 to buy any vaping products for anyone who is under the age of 18.</a:t>
            </a: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r>
              <a:rPr lang="en-US" sz="1100" dirty="0" smtClean="0"/>
              <a:t>• Nationally – 1/3 sell to under 18s, ¼ non-compliant products </a:t>
            </a:r>
          </a:p>
          <a:p>
            <a:pPr eaLnBrk="1" fontAlgn="auto" hangingPunct="1">
              <a:spcBef>
                <a:spcPct val="0"/>
              </a:spcBef>
              <a:spcAft>
                <a:spcPts val="0"/>
              </a:spcAft>
              <a:defRPr/>
            </a:pPr>
            <a:r>
              <a:rPr lang="en-US" sz="1100" dirty="0" smtClean="0"/>
              <a:t>• Promoted to young people</a:t>
            </a:r>
            <a:endParaRPr lang="en-US" altLang="en-US" sz="1100" dirty="0" smtClean="0">
              <a:solidFill>
                <a:srgbClr val="002D47"/>
              </a:solidFill>
            </a:endParaRP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r>
              <a:rPr lang="en-US" sz="1100" dirty="0" smtClean="0"/>
              <a:t>Non compliant vapes include –</a:t>
            </a:r>
          </a:p>
          <a:p>
            <a:pPr eaLnBrk="1" fontAlgn="auto" hangingPunct="1">
              <a:spcBef>
                <a:spcPct val="0"/>
              </a:spcBef>
              <a:spcAft>
                <a:spcPts val="0"/>
              </a:spcAft>
              <a:defRPr/>
            </a:pPr>
            <a:r>
              <a:rPr lang="en-US" sz="1100" dirty="0" smtClean="0"/>
              <a:t>• Contain more than 20mg/ml (2%) of nicotine or have a tank size larger than 2ml </a:t>
            </a:r>
          </a:p>
          <a:p>
            <a:pPr eaLnBrk="1" fontAlgn="auto" hangingPunct="1">
              <a:spcBef>
                <a:spcPct val="0"/>
              </a:spcBef>
              <a:spcAft>
                <a:spcPts val="0"/>
              </a:spcAft>
              <a:defRPr/>
            </a:pPr>
            <a:r>
              <a:rPr lang="en-US" sz="1100" dirty="0" smtClean="0"/>
              <a:t>• Do not carry a health warning </a:t>
            </a:r>
          </a:p>
          <a:p>
            <a:pPr eaLnBrk="1" fontAlgn="auto" hangingPunct="1">
              <a:spcBef>
                <a:spcPct val="0"/>
              </a:spcBef>
              <a:spcAft>
                <a:spcPts val="0"/>
              </a:spcAft>
              <a:defRPr/>
            </a:pPr>
            <a:r>
              <a:rPr lang="en-US" sz="1100" dirty="0" smtClean="0"/>
              <a:t>• Prohibited ingredients – vitamins, stimulants </a:t>
            </a:r>
            <a:r>
              <a:rPr lang="en-US" sz="1100" dirty="0" err="1" smtClean="0"/>
              <a:t>ie</a:t>
            </a:r>
            <a:r>
              <a:rPr lang="en-US" sz="1100" dirty="0" smtClean="0"/>
              <a:t> caffeine, </a:t>
            </a:r>
            <a:r>
              <a:rPr lang="en-US" sz="1100" dirty="0" err="1" smtClean="0"/>
              <a:t>colourings</a:t>
            </a:r>
            <a:r>
              <a:rPr lang="en-US" sz="1100" dirty="0" smtClean="0"/>
              <a:t> </a:t>
            </a:r>
          </a:p>
          <a:p>
            <a:pPr eaLnBrk="1" fontAlgn="auto" hangingPunct="1">
              <a:spcBef>
                <a:spcPct val="0"/>
              </a:spcBef>
              <a:spcAft>
                <a:spcPts val="0"/>
              </a:spcAft>
              <a:defRPr/>
            </a:pPr>
            <a:endParaRPr lang="en-US" altLang="en-US" sz="1100" dirty="0" smtClean="0">
              <a:solidFill>
                <a:srgbClr val="000000"/>
              </a:solidFill>
            </a:endParaRPr>
          </a:p>
          <a:p>
            <a:pPr>
              <a:lnSpc>
                <a:spcPct val="120000"/>
              </a:lnSpc>
              <a:spcBef>
                <a:spcPts val="0"/>
              </a:spcBef>
              <a:spcAft>
                <a:spcPts val="0"/>
              </a:spcAft>
              <a:buSzPct val="122448"/>
              <a:defRPr/>
            </a:pPr>
            <a:r>
              <a:rPr lang="en-US" sz="1100" dirty="0" smtClean="0"/>
              <a:t>You may have also heard of ‘popcorn lung’, a serious but rare respiratory disease so-called because it was found in popcorn factory workers, who had been exposed to high levels of exposure to </a:t>
            </a:r>
            <a:r>
              <a:rPr lang="en-US" sz="1100" dirty="0" err="1" smtClean="0"/>
              <a:t>diacetyl</a:t>
            </a:r>
            <a:r>
              <a:rPr lang="en-US" sz="1100" dirty="0" smtClean="0"/>
              <a:t>, which was used to give popcorn a buttery </a:t>
            </a:r>
            <a:r>
              <a:rPr lang="en-US" sz="1100" dirty="0" err="1" smtClean="0"/>
              <a:t>flavour</a:t>
            </a:r>
            <a:r>
              <a:rPr lang="en-US" sz="1100" dirty="0" smtClean="0"/>
              <a:t>.</a:t>
            </a:r>
          </a:p>
          <a:p>
            <a:pPr>
              <a:lnSpc>
                <a:spcPct val="120000"/>
              </a:lnSpc>
              <a:spcBef>
                <a:spcPts val="1200"/>
              </a:spcBef>
              <a:spcAft>
                <a:spcPts val="0"/>
              </a:spcAft>
              <a:buSzPct val="122448"/>
              <a:defRPr/>
            </a:pPr>
            <a:r>
              <a:rPr lang="en-US" sz="1100" dirty="0" smtClean="0"/>
              <a:t>Some vapes were found to contain </a:t>
            </a:r>
            <a:r>
              <a:rPr lang="en-US" sz="1100" dirty="0" err="1" smtClean="0"/>
              <a:t>diacetyl</a:t>
            </a:r>
            <a:r>
              <a:rPr lang="en-US" sz="1100" dirty="0" smtClean="0"/>
              <a:t> but in very small quantities, not the large quantities associated with ‘popcorn lung’. However, as a safety precaution it has been banned from vapes in the UK as are other ingredients that pose a risk to human health</a:t>
            </a:r>
            <a:endParaRPr lang="en-US" altLang="en-US" sz="1100" dirty="0" smtClean="0">
              <a:solidFill>
                <a:srgbClr val="000000"/>
              </a:solidFill>
            </a:endParaRPr>
          </a:p>
          <a:p>
            <a:pPr eaLnBrk="1" fontAlgn="auto" hangingPunct="1">
              <a:spcBef>
                <a:spcPct val="0"/>
              </a:spcBef>
              <a:spcAft>
                <a:spcPts val="0"/>
              </a:spcAft>
              <a:defRPr/>
            </a:pPr>
            <a:endParaRPr lang="en-US" sz="1100" dirty="0" smtClean="0"/>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r>
              <a:rPr lang="en-US" altLang="en-US" sz="1100" dirty="0" smtClean="0">
                <a:solidFill>
                  <a:srgbClr val="002D47"/>
                </a:solidFill>
              </a:rPr>
              <a:t>There is no law around where you can and can’t vape, but many places adopt the same rules as smoking, therefore you must go by venue policy.</a:t>
            </a:r>
          </a:p>
          <a:p>
            <a:pPr eaLnBrk="1" fontAlgn="auto" hangingPunct="1">
              <a:spcBef>
                <a:spcPct val="0"/>
              </a:spcBef>
              <a:spcAft>
                <a:spcPts val="0"/>
              </a:spcAft>
              <a:defRPr/>
            </a:pPr>
            <a:r>
              <a:rPr lang="en-US" altLang="en-US" sz="1100" b="1" dirty="0" err="1" smtClean="0">
                <a:solidFill>
                  <a:srgbClr val="002D47"/>
                </a:solidFill>
              </a:rPr>
              <a:t>Blackpool</a:t>
            </a:r>
            <a:r>
              <a:rPr lang="en-US" altLang="en-US" sz="1100" b="1" dirty="0" smtClean="0">
                <a:solidFill>
                  <a:srgbClr val="002D47"/>
                </a:solidFill>
              </a:rPr>
              <a:t> councils policy is to adopt the same rules as smoking</a:t>
            </a: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endParaRPr lang="en-US" altLang="en-US" sz="1100" dirty="0" smtClean="0">
              <a:solidFill>
                <a:srgbClr val="002D47"/>
              </a:solidFill>
            </a:endParaRPr>
          </a:p>
          <a:p>
            <a:pPr eaLnBrk="1" fontAlgn="auto" hangingPunct="1">
              <a:spcBef>
                <a:spcPct val="0"/>
              </a:spcBef>
              <a:spcAft>
                <a:spcPts val="0"/>
              </a:spcAft>
              <a:defRPr/>
            </a:pPr>
            <a:endParaRPr lang="en-US" altLang="en-US" sz="1100" dirty="0" smtClean="0">
              <a:solidFill>
                <a:srgbClr val="002D47"/>
              </a:solidFill>
            </a:endParaRPr>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B7970AB1-3F7C-473E-AE9E-B717D3AC9A15}" type="slidenum">
              <a:rPr lang="en-GB" altLang="en-US" sz="1200" smtClean="0">
                <a:solidFill>
                  <a:srgbClr val="000000"/>
                </a:solidFill>
              </a:rPr>
              <a:pPr eaLnBrk="0" hangingPunct="0"/>
              <a:t>14</a:t>
            </a:fld>
            <a:endParaRPr lang="en-GB" altLang="en-US" sz="1200" smtClean="0">
              <a:solidFill>
                <a:srgbClr val="000000"/>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sz="1100" dirty="0" smtClean="0">
                <a:solidFill>
                  <a:srgbClr val="002D47"/>
                </a:solidFill>
              </a:rPr>
              <a:t>There has been an increase in young people using vapes and in particular experimenting with THC vaping.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b="1" dirty="0" smtClean="0">
                <a:solidFill>
                  <a:srgbClr val="002D47"/>
                </a:solidFill>
              </a:rPr>
              <a:t>Preliminary findings from the </a:t>
            </a:r>
            <a:r>
              <a:rPr lang="en-US" altLang="en-US" sz="1100" b="1" dirty="0" err="1" smtClean="0">
                <a:solidFill>
                  <a:srgbClr val="002D47"/>
                </a:solidFill>
              </a:rPr>
              <a:t>healthwatch</a:t>
            </a:r>
            <a:r>
              <a:rPr lang="en-US" altLang="en-US" sz="1100" b="1" dirty="0" smtClean="0">
                <a:solidFill>
                  <a:srgbClr val="002D47"/>
                </a:solidFill>
              </a:rPr>
              <a:t> survey found out that 30% of the young people who vape, have vaped (THC) oil.</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THC is the chemical that gives the ‘high’ effect in cannabis. Cannabis is an illegal Class B drug.</a:t>
            </a:r>
          </a:p>
          <a:p>
            <a:pPr eaLnBrk="1" hangingPunct="1">
              <a:spcBef>
                <a:spcPct val="0"/>
              </a:spcBef>
              <a:defRPr/>
            </a:pPr>
            <a:r>
              <a:rPr lang="en-US" altLang="en-US" sz="1100" dirty="0" smtClean="0">
                <a:solidFill>
                  <a:srgbClr val="002D47"/>
                </a:solidFill>
              </a:rPr>
              <a:t>Vaping THC will have similar effects to using cannabis.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However vaping THC as opposed to smoking cannabis allows a larger amount of THC to be inhaled very quickly, potentially causing overdosing/ adverse effects that require medical attention</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The effects of vaping THC depends on the amount of THC/CBD in the vape, the YP’s mood, the environment and how often it is used.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050" b="1" dirty="0" smtClean="0">
                <a:solidFill>
                  <a:srgbClr val="000000"/>
                </a:solidFill>
              </a:rPr>
              <a:t>A prohibited chemical found in THC vapes is vitamin E acetate </a:t>
            </a:r>
            <a:r>
              <a:rPr lang="en-US" altLang="en-US" sz="1050" dirty="0" smtClean="0">
                <a:solidFill>
                  <a:srgbClr val="000000"/>
                </a:solidFill>
              </a:rPr>
              <a:t>which causes serious respiratory disease when vaped (known as ‘EVALI’). </a:t>
            </a:r>
            <a:r>
              <a:rPr lang="en-US" altLang="en-US" sz="1100" dirty="0" smtClean="0"/>
              <a:t>I</a:t>
            </a:r>
            <a:r>
              <a:rPr lang="en-US" sz="1100" dirty="0" smtClean="0"/>
              <a:t>t’s used — safely — in nutritional supplements and skin creams. But it isn’t safe to inhale. Sticky and honey-like, it can hang around in the lungs interfering with how they function which causes the EVALI. Due to vitamin E acetate being an oily chemical, it is added to some THC vaping liquids to thicken or dilute them. </a:t>
            </a:r>
            <a:endParaRPr lang="en-US" altLang="en-US" sz="1050" dirty="0" smtClean="0">
              <a:solidFill>
                <a:srgbClr val="000000"/>
              </a:solidFill>
            </a:endParaRP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b="1" dirty="0" smtClean="0">
                <a:solidFill>
                  <a:srgbClr val="002D47"/>
                </a:solidFill>
              </a:rPr>
              <a:t>These are some possible short term effects that can be signs a YP has vaped THC oil. </a:t>
            </a:r>
          </a:p>
          <a:p>
            <a:pPr eaLnBrk="1" hangingPunct="1">
              <a:spcBef>
                <a:spcPct val="0"/>
              </a:spcBef>
              <a:defRPr/>
            </a:pPr>
            <a:r>
              <a:rPr lang="en-US" altLang="en-US" sz="1100" dirty="0" smtClean="0">
                <a:solidFill>
                  <a:srgbClr val="002D47"/>
                </a:solidFill>
              </a:rPr>
              <a:t>Blood shot eyes - Dazed/dreamy </a:t>
            </a:r>
            <a:r>
              <a:rPr lang="en-US" altLang="en-US" sz="1100" dirty="0" err="1" smtClean="0">
                <a:solidFill>
                  <a:srgbClr val="002D47"/>
                </a:solidFill>
              </a:rPr>
              <a:t>demeanour</a:t>
            </a:r>
            <a:r>
              <a:rPr lang="en-US" altLang="en-US" sz="1100" dirty="0" smtClean="0">
                <a:solidFill>
                  <a:srgbClr val="002D47"/>
                </a:solidFill>
              </a:rPr>
              <a:t> - Short term memory loss - Faint/feeling sick - The giggles - The munchies - Dry mouth – Paranoia – Anxiety</a:t>
            </a:r>
          </a:p>
          <a:p>
            <a:pPr eaLnBrk="1" hangingPunct="1">
              <a:spcBef>
                <a:spcPct val="0"/>
              </a:spcBef>
              <a:defRPr/>
            </a:pPr>
            <a:r>
              <a:rPr lang="en-US" altLang="en-US" sz="1100" dirty="0" smtClean="0">
                <a:solidFill>
                  <a:srgbClr val="002D47"/>
                </a:solidFill>
              </a:rPr>
              <a:t>Young people who use cannabis are at increased risk of child criminal exploitation (CCE), and to be groomed into County Lines operations</a:t>
            </a:r>
            <a:endParaRPr lang="en-GB" altLang="en-US" sz="1100" dirty="0" smtClean="0">
              <a:solidFill>
                <a:srgbClr val="002D47"/>
              </a:solidFill>
            </a:endParaRP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5DE7CEB0-B2F8-4C08-8C4F-64F363575CA6}" type="slidenum">
              <a:rPr lang="en-GB" altLang="en-US" sz="1200" smtClean="0">
                <a:solidFill>
                  <a:srgbClr val="000000"/>
                </a:solidFill>
              </a:rPr>
              <a:pPr eaLnBrk="0" hangingPunct="0"/>
              <a:t>15</a:t>
            </a:fld>
            <a:endParaRPr lang="en-GB" altLang="en-US" sz="1200" smtClean="0">
              <a:solidFill>
                <a:srgbClr val="000000"/>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solidFill>
                  <a:srgbClr val="002D47"/>
                </a:solidFill>
              </a:rPr>
              <a:t>We are working very closely with public protection/licensing/enforcement colleagues in Blackpool to gather intel about the shops/petrol stations/mobile phone shops/ car boots/ market stalls </a:t>
            </a:r>
            <a:r>
              <a:rPr lang="en-US" altLang="en-US" dirty="0" err="1" smtClean="0">
                <a:solidFill>
                  <a:srgbClr val="002D47"/>
                </a:solidFill>
              </a:rPr>
              <a:t>etc</a:t>
            </a:r>
            <a:r>
              <a:rPr lang="en-US" altLang="en-US" dirty="0" smtClean="0">
                <a:solidFill>
                  <a:srgbClr val="002D47"/>
                </a:solidFill>
              </a:rPr>
              <a:t> who are selling to our under 18’s.</a:t>
            </a:r>
          </a:p>
          <a:p>
            <a:pPr eaLnBrk="1" hangingPunct="1">
              <a:spcBef>
                <a:spcPct val="0"/>
              </a:spcBef>
            </a:pPr>
            <a:endParaRPr lang="en-US" altLang="en-US" i="1" dirty="0" smtClean="0">
              <a:solidFill>
                <a:srgbClr val="002D47"/>
              </a:solidFill>
            </a:endParaRPr>
          </a:p>
          <a:p>
            <a:pPr eaLnBrk="1" hangingPunct="1">
              <a:spcBef>
                <a:spcPct val="0"/>
              </a:spcBef>
            </a:pPr>
            <a:r>
              <a:rPr lang="en-US" altLang="en-US" dirty="0" smtClean="0">
                <a:solidFill>
                  <a:srgbClr val="002D47"/>
                </a:solidFill>
              </a:rPr>
              <a:t>Test purchasing activity that has been carried out in Blackpool over the last couple of months, has seen a bigger failure rate than what we expected, so on the back of that we are asking people to gather any information they might get relating to the under age sales of E-Cigs. </a:t>
            </a:r>
          </a:p>
          <a:p>
            <a:pPr eaLnBrk="1" hangingPunct="1">
              <a:spcBef>
                <a:spcPct val="0"/>
              </a:spcBef>
            </a:pPr>
            <a:endParaRPr lang="en-US" altLang="en-US" dirty="0" smtClean="0"/>
          </a:p>
          <a:p>
            <a:pPr eaLnBrk="1" hangingPunct="1">
              <a:spcBef>
                <a:spcPct val="0"/>
              </a:spcBef>
            </a:pPr>
            <a:r>
              <a:rPr lang="en-US" altLang="en-US" dirty="0" smtClean="0"/>
              <a:t>The maximum penalty for selling a nicotine inhaling product to a person under 18 years is a fine of £2500. If convicted and further offences occur in a two-year period, Trading Standards can make an application to a Magistrates' Court for a restricted premises order and/or a restricted sales order.</a:t>
            </a:r>
          </a:p>
          <a:p>
            <a:pPr eaLnBrk="1" hangingPunct="1">
              <a:spcBef>
                <a:spcPct val="0"/>
              </a:spcBef>
            </a:pPr>
            <a:endParaRPr lang="en-US" altLang="en-US" dirty="0" smtClean="0"/>
          </a:p>
          <a:p>
            <a:pPr eaLnBrk="1" hangingPunct="1">
              <a:spcBef>
                <a:spcPct val="0"/>
              </a:spcBef>
            </a:pPr>
            <a:r>
              <a:rPr lang="en-US" altLang="en-US" sz="1400" dirty="0" smtClean="0"/>
              <a:t>Children under 18 should be asked where they got their vape (or cigarette) from and use the link to report any illicit vapes/cigarettes </a:t>
            </a:r>
            <a:r>
              <a:rPr lang="en-US" altLang="en-US" dirty="0" smtClean="0">
                <a:solidFill>
                  <a:srgbClr val="002D47"/>
                </a:solidFill>
              </a:rPr>
              <a:t>on the Blackpool website.</a:t>
            </a:r>
          </a:p>
          <a:p>
            <a:pPr eaLnBrk="1" hangingPunct="1">
              <a:spcBef>
                <a:spcPct val="0"/>
              </a:spcBef>
            </a:pPr>
            <a:r>
              <a:rPr lang="en-US" altLang="en-US" dirty="0" smtClean="0">
                <a:solidFill>
                  <a:srgbClr val="002D47"/>
                </a:solidFill>
              </a:rPr>
              <a:t>Any intel you get, it’s always best to report. </a:t>
            </a:r>
          </a:p>
          <a:p>
            <a:pPr eaLnBrk="1" hangingPunct="1">
              <a:spcBef>
                <a:spcPct val="0"/>
              </a:spcBef>
            </a:pPr>
            <a:endParaRPr lang="en-US" altLang="en-US" dirty="0" smtClean="0"/>
          </a:p>
          <a:p>
            <a:pPr eaLnBrk="1" hangingPunct="1">
              <a:spcBef>
                <a:spcPct val="0"/>
              </a:spcBef>
            </a:pPr>
            <a:r>
              <a:rPr lang="en-US" altLang="en-US" dirty="0" smtClean="0"/>
              <a:t>This is the link to the online Intel form for Blackpool Councils Trading standards team </a:t>
            </a:r>
          </a:p>
          <a:p>
            <a:pPr eaLnBrk="1" hangingPunct="1">
              <a:spcBef>
                <a:spcPct val="0"/>
              </a:spcBef>
            </a:pPr>
            <a:endParaRPr lang="en-US" altLang="en-US" dirty="0" smtClean="0"/>
          </a:p>
          <a:p>
            <a:pPr eaLnBrk="1" hangingPunct="1">
              <a:spcBef>
                <a:spcPct val="0"/>
              </a:spcBef>
            </a:pPr>
            <a:r>
              <a:rPr lang="en-US" altLang="en-US" dirty="0" smtClean="0"/>
              <a:t>There is also a phone number that you can call if you prefer</a:t>
            </a:r>
          </a:p>
          <a:p>
            <a:pPr eaLnBrk="1" hangingPunct="1">
              <a:spcBef>
                <a:spcPct val="0"/>
              </a:spcBef>
            </a:pPr>
            <a:endParaRPr lang="en-US" altLang="en-US" dirty="0" smtClean="0"/>
          </a:p>
          <a:p>
            <a:pPr eaLnBrk="1" hangingPunct="1">
              <a:spcBef>
                <a:spcPct val="0"/>
              </a:spcBef>
            </a:pPr>
            <a:r>
              <a:rPr lang="en-US" altLang="en-US" dirty="0" smtClean="0"/>
              <a:t>This intel will be gathered and then test purchasing with be influenced by this information</a:t>
            </a:r>
          </a:p>
        </p:txBody>
      </p:sp>
      <p:sp>
        <p:nvSpPr>
          <p:cNvPr id="33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9D089D56-5D44-4F2C-9B70-181CD088ED76}" type="slidenum">
              <a:rPr lang="en-GB" altLang="en-US" sz="1200" smtClean="0">
                <a:solidFill>
                  <a:srgbClr val="000000"/>
                </a:solidFill>
              </a:rPr>
              <a:pPr eaLnBrk="0" hangingPunct="0"/>
              <a:t>16</a:t>
            </a:fld>
            <a:endParaRPr lang="en-GB" altLang="en-US" sz="1200" smtClean="0">
              <a:solidFill>
                <a:srgbClr val="000000"/>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5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b="1" i="1" smtClean="0"/>
              <a:t>“A whole school approach is needed to address both smoking and vaping, making it part of the curriculum, highlighting the risks, and arming children with the facts so that they can make informed choices. It’s important to remember that the harms to health are significantly greater from smoking</a:t>
            </a:r>
            <a:r>
              <a:rPr lang="en-US" altLang="en-US" b="1" smtClean="0"/>
              <a:t>.”</a:t>
            </a:r>
            <a:endParaRPr lang="en-US" altLang="en-US" smtClean="0"/>
          </a:p>
          <a:p>
            <a:pPr eaLnBrk="1" hangingPunct="1">
              <a:spcBef>
                <a:spcPct val="0"/>
              </a:spcBef>
            </a:pPr>
            <a:endParaRPr lang="en-US" altLang="en-US" smtClean="0"/>
          </a:p>
          <a:p>
            <a:pPr eaLnBrk="1" hangingPunct="1">
              <a:spcBef>
                <a:spcPct val="0"/>
              </a:spcBef>
            </a:pPr>
            <a:r>
              <a:rPr lang="en-US" altLang="en-US" smtClean="0"/>
              <a:t>Clear communication with your whole school community will support your whole school approach to smoking and vaping.</a:t>
            </a:r>
          </a:p>
          <a:p>
            <a:pPr eaLnBrk="1" hangingPunct="1">
              <a:spcBef>
                <a:spcPct val="0"/>
              </a:spcBef>
            </a:pPr>
            <a:endParaRPr lang="en-US" altLang="en-US" smtClean="0"/>
          </a:p>
          <a:p>
            <a:pPr eaLnBrk="1" hangingPunct="1">
              <a:spcBef>
                <a:spcPct val="0"/>
              </a:spcBef>
            </a:pPr>
            <a:r>
              <a:rPr lang="en-US" altLang="en-US" smtClean="0"/>
              <a:t>Communications should: </a:t>
            </a:r>
          </a:p>
          <a:p>
            <a:pPr eaLnBrk="1" hangingPunct="1">
              <a:spcBef>
                <a:spcPct val="0"/>
              </a:spcBef>
            </a:pPr>
            <a:r>
              <a:rPr lang="en-US" altLang="en-US" smtClean="0"/>
              <a:t>Clearly set out the school’s position on vaping and vaping devices within the school premises </a:t>
            </a:r>
          </a:p>
          <a:p>
            <a:pPr eaLnBrk="1" hangingPunct="1">
              <a:spcBef>
                <a:spcPct val="0"/>
              </a:spcBef>
            </a:pPr>
            <a:endParaRPr lang="en-US" altLang="en-US" smtClean="0"/>
          </a:p>
          <a:p>
            <a:pPr eaLnBrk="1" hangingPunct="1">
              <a:spcBef>
                <a:spcPct val="0"/>
              </a:spcBef>
            </a:pPr>
            <a:r>
              <a:rPr lang="en-US" altLang="en-US" smtClean="0">
                <a:solidFill>
                  <a:srgbClr val="002D47"/>
                </a:solidFill>
              </a:rPr>
              <a:t>Develop a whole-school smoke free policy in consultation with young people and staff is important.</a:t>
            </a:r>
          </a:p>
          <a:p>
            <a:pPr eaLnBrk="1" hangingPunct="1">
              <a:spcBef>
                <a:spcPct val="0"/>
              </a:spcBef>
            </a:pPr>
            <a:endParaRPr lang="en-US" altLang="en-US" smtClean="0">
              <a:solidFill>
                <a:srgbClr val="002D47"/>
              </a:solidFill>
            </a:endParaRPr>
          </a:p>
          <a:p>
            <a:pPr eaLnBrk="1" hangingPunct="1">
              <a:spcBef>
                <a:spcPct val="0"/>
              </a:spcBef>
            </a:pPr>
            <a:r>
              <a:rPr lang="en-US" altLang="en-US" smtClean="0">
                <a:solidFill>
                  <a:srgbClr val="002D47"/>
                </a:solidFill>
              </a:rPr>
              <a:t>Develop a policy that forms part of the wider healthy school strategy on wellbeing, sex and relationships education, drug education and behaviour.</a:t>
            </a:r>
          </a:p>
          <a:p>
            <a:pPr eaLnBrk="1" hangingPunct="1">
              <a:spcBef>
                <a:spcPct val="0"/>
              </a:spcBef>
            </a:pPr>
            <a:endParaRPr lang="en-US" altLang="en-US" smtClean="0">
              <a:solidFill>
                <a:srgbClr val="002D47"/>
              </a:solidFill>
            </a:endParaRPr>
          </a:p>
          <a:p>
            <a:pPr eaLnBrk="1" hangingPunct="1">
              <a:spcBef>
                <a:spcPct val="0"/>
              </a:spcBef>
            </a:pPr>
            <a:r>
              <a:rPr lang="en-US" altLang="en-US" smtClean="0">
                <a:solidFill>
                  <a:srgbClr val="002D47"/>
                </a:solidFill>
              </a:rPr>
              <a:t>Apply the policy to everyone using the premises (grounds as well as buildings), for any purpose, at any time. </a:t>
            </a:r>
            <a:endParaRPr lang="en-US" altLang="en-US" smtClean="0"/>
          </a:p>
          <a:p>
            <a:pPr eaLnBrk="1" hangingPunct="1">
              <a:spcBef>
                <a:spcPct val="0"/>
              </a:spcBef>
            </a:pPr>
            <a:endParaRPr lang="en-US" altLang="en-US" smtClean="0"/>
          </a:p>
          <a:p>
            <a:pPr eaLnBrk="1" hangingPunct="1">
              <a:spcBef>
                <a:spcPct val="0"/>
              </a:spcBef>
            </a:pPr>
            <a:r>
              <a:rPr lang="en-US" altLang="en-US" smtClean="0"/>
              <a:t>Explain the rationale behind the school’s position; this is an opportunity to help parents, carers and families to: </a:t>
            </a:r>
          </a:p>
          <a:p>
            <a:pPr eaLnBrk="1" hangingPunct="1">
              <a:spcBef>
                <a:spcPct val="0"/>
              </a:spcBef>
            </a:pPr>
            <a:r>
              <a:rPr lang="en-US" altLang="en-US" smtClean="0"/>
              <a:t>• Understand that children and young people should not be vaping and that there are risks associated with underage vaping </a:t>
            </a:r>
          </a:p>
          <a:p>
            <a:pPr eaLnBrk="1" hangingPunct="1">
              <a:spcBef>
                <a:spcPct val="0"/>
              </a:spcBef>
            </a:pPr>
            <a:r>
              <a:rPr lang="en-US" altLang="en-US" smtClean="0"/>
              <a:t>• Know the minimum age for sale and supply of vaping devices. Particularly that selling or supplying vaping devices to under 18s is illegal, including parents/carers or older siblings buying vaping devices for a person under 18 as well as peer-to-peer sales </a:t>
            </a:r>
          </a:p>
          <a:p>
            <a:pPr eaLnBrk="1" hangingPunct="1">
              <a:spcBef>
                <a:spcPct val="0"/>
              </a:spcBef>
            </a:pPr>
            <a:r>
              <a:rPr lang="en-US" altLang="en-US" smtClean="0"/>
              <a:t>• Understand that smoking remains a significant health risk to those who smoke and those who are exposed to smoking and the support available to all to quit.</a:t>
            </a:r>
          </a:p>
          <a:p>
            <a:pPr eaLnBrk="1" hangingPunct="1">
              <a:spcBef>
                <a:spcPct val="0"/>
              </a:spcBef>
            </a:pPr>
            <a:endParaRPr lang="en-US" altLang="en-US" smtClean="0"/>
          </a:p>
          <a:p>
            <a:pPr eaLnBrk="1" hangingPunct="1">
              <a:spcBef>
                <a:spcPct val="0"/>
              </a:spcBef>
            </a:pPr>
            <a:r>
              <a:rPr lang="en-US" altLang="en-US" smtClean="0"/>
              <a:t>Children and young people should, by law, not have access to vaping devices and so vaping amongst this age group indicates illegal supply within the local community. When communicating with your school community, empower them to take an active stance against the illegal tobacco and vaping industry and illegal activity within their community by reporting sources of illegal sales.</a:t>
            </a:r>
          </a:p>
          <a:p>
            <a:pPr eaLnBrk="1" hangingPunct="1">
              <a:spcBef>
                <a:spcPct val="0"/>
              </a:spcBef>
            </a:pPr>
            <a:endParaRPr lang="en-US" altLang="en-US" smtClean="0"/>
          </a:p>
        </p:txBody>
      </p:sp>
      <p:sp>
        <p:nvSpPr>
          <p:cNvPr id="35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1FE30DC4-BBEE-4948-AD2F-14ABB943FFA5}" type="slidenum">
              <a:rPr lang="en-GB" altLang="en-US" sz="1200" smtClean="0">
                <a:solidFill>
                  <a:srgbClr val="000000"/>
                </a:solidFill>
              </a:rPr>
              <a:pPr eaLnBrk="0" hangingPunct="0"/>
              <a:t>17</a:t>
            </a:fld>
            <a:endParaRPr lang="en-GB" altLang="en-US" sz="1200" smtClean="0">
              <a:solidFill>
                <a:srgbClr val="000000"/>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7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Our plan moving forward for the PSHE offer for schools will be that we are developing pre-recorded videos of awareness briefings, so that staff can upskill themselves at a time that suits them. The videos should help the staff gain more knowledge and understanding so that they can deliver assemblies and PSHE lessons with more confidence. </a:t>
            </a:r>
          </a:p>
          <a:p>
            <a:pPr eaLnBrk="1" hangingPunct="1"/>
            <a:r>
              <a:rPr lang="en-GB" altLang="en-US" smtClean="0"/>
              <a:t> </a:t>
            </a:r>
          </a:p>
          <a:p>
            <a:pPr eaLnBrk="1" hangingPunct="1"/>
            <a:r>
              <a:rPr lang="en-GB" altLang="en-US" smtClean="0"/>
              <a:t>Along the side of this, there will be an offer of face to face sessions which will be more skills based. </a:t>
            </a:r>
          </a:p>
          <a:p>
            <a:pPr eaLnBrk="1" hangingPunct="1"/>
            <a:endParaRPr lang="en-GB" altLang="en-US" smtClean="0"/>
          </a:p>
          <a:p>
            <a:pPr eaLnBrk="1" hangingPunct="1"/>
            <a:r>
              <a:rPr lang="en-GB" altLang="en-US" smtClean="0"/>
              <a:t>There is lesson plans and resources available on the PSHE website for schools to use.</a:t>
            </a:r>
          </a:p>
          <a:p>
            <a:pPr eaLnBrk="1" hangingPunct="1"/>
            <a:r>
              <a:rPr lang="en-GB" altLang="en-US" smtClean="0"/>
              <a:t> </a:t>
            </a:r>
          </a:p>
          <a:p>
            <a:pPr eaLnBrk="1" hangingPunct="1"/>
            <a:r>
              <a:rPr lang="en-GB" altLang="en-US" smtClean="0"/>
              <a:t>The most up-to-date vaping lessons are the PSHE Association for year 9 and Public Health England Key stage 3 lessons. </a:t>
            </a:r>
          </a:p>
          <a:p>
            <a:pPr eaLnBrk="1" hangingPunct="1"/>
            <a:r>
              <a:rPr lang="en-GB" altLang="en-US" smtClean="0"/>
              <a:t>I also have added the Public Health Blackpool Council PSHE website for all update information on lesson plans and resources for schools. </a:t>
            </a:r>
          </a:p>
          <a:p>
            <a:pPr eaLnBrk="1" hangingPunct="1"/>
            <a:endParaRPr lang="en-GB" altLang="en-US" smtClean="0"/>
          </a:p>
        </p:txBody>
      </p:sp>
      <p:sp>
        <p:nvSpPr>
          <p:cNvPr id="37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78806CFC-45E7-4424-9406-6FAF0C2994FE}" type="slidenum">
              <a:rPr lang="en-GB" altLang="en-US" sz="1200" smtClean="0"/>
              <a:pPr/>
              <a:t>18</a:t>
            </a:fld>
            <a:endParaRPr lang="en-GB" altLang="en-US" sz="1200"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 </a:t>
            </a:r>
          </a:p>
          <a:p>
            <a:pPr eaLnBrk="1" hangingPunct="1"/>
            <a:r>
              <a:rPr lang="en-GB" altLang="en-US" smtClean="0"/>
              <a:t>Links on PP for PDF </a:t>
            </a:r>
          </a:p>
        </p:txBody>
      </p:sp>
      <p:sp>
        <p:nvSpPr>
          <p:cNvPr id="399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CA4291E2-3E80-4312-924E-E638D0498E46}" type="slidenum">
              <a:rPr lang="en-GB" altLang="en-US" sz="1200" smtClean="0">
                <a:solidFill>
                  <a:srgbClr val="000000"/>
                </a:solidFill>
              </a:rPr>
              <a:pPr/>
              <a:t>19</a:t>
            </a:fld>
            <a:endParaRPr lang="en-GB" altLang="en-US" sz="1200" smtClean="0">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sz="1100" dirty="0" smtClean="0">
                <a:solidFill>
                  <a:srgbClr val="002D47"/>
                </a:solidFill>
              </a:rPr>
              <a:t>The purpose of this presentation is to increase your knowledge and understanding around the causes and consequences of young people using vapes.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The presentation will also explore:</a:t>
            </a:r>
          </a:p>
          <a:p>
            <a:pPr marL="171450" indent="-171450" eaLnBrk="1" hangingPunct="1">
              <a:spcBef>
                <a:spcPct val="0"/>
              </a:spcBef>
              <a:buFontTx/>
              <a:buChar char="-"/>
              <a:defRPr/>
            </a:pPr>
            <a:r>
              <a:rPr lang="en-US" altLang="en-US" sz="1100" dirty="0" smtClean="0">
                <a:solidFill>
                  <a:srgbClr val="002D47"/>
                </a:solidFill>
              </a:rPr>
              <a:t>The different type of vapes.</a:t>
            </a:r>
          </a:p>
          <a:p>
            <a:pPr marL="171450" indent="-171450" eaLnBrk="1" hangingPunct="1">
              <a:spcBef>
                <a:spcPct val="0"/>
              </a:spcBef>
              <a:buFontTx/>
              <a:buChar char="-"/>
              <a:defRPr/>
            </a:pPr>
            <a:r>
              <a:rPr lang="en-US" altLang="en-US" sz="1100" dirty="0" smtClean="0">
                <a:solidFill>
                  <a:srgbClr val="002D47"/>
                </a:solidFill>
              </a:rPr>
              <a:t>How nicotine affects the brain</a:t>
            </a:r>
          </a:p>
          <a:p>
            <a:pPr marL="171450" indent="-171450" eaLnBrk="1" hangingPunct="1">
              <a:spcBef>
                <a:spcPct val="0"/>
              </a:spcBef>
              <a:buFontTx/>
              <a:buChar char="-"/>
              <a:defRPr/>
            </a:pPr>
            <a:r>
              <a:rPr lang="en-US" altLang="en-US" sz="1100" dirty="0" smtClean="0">
                <a:solidFill>
                  <a:srgbClr val="002D47"/>
                </a:solidFill>
              </a:rPr>
              <a:t>Why young people use vapes</a:t>
            </a:r>
          </a:p>
          <a:p>
            <a:pPr marL="171450" indent="-171450" eaLnBrk="1" hangingPunct="1">
              <a:spcBef>
                <a:spcPct val="0"/>
              </a:spcBef>
              <a:buFontTx/>
              <a:buChar char="-"/>
              <a:defRPr/>
            </a:pPr>
            <a:r>
              <a:rPr lang="en-US" altLang="en-US" sz="1100" dirty="0" smtClean="0">
                <a:solidFill>
                  <a:srgbClr val="002D47"/>
                </a:solidFill>
              </a:rPr>
              <a:t>Health risks of vaping</a:t>
            </a:r>
          </a:p>
          <a:p>
            <a:pPr marL="171450" indent="-171450" eaLnBrk="1" hangingPunct="1">
              <a:spcBef>
                <a:spcPct val="0"/>
              </a:spcBef>
              <a:buFontTx/>
              <a:buChar char="-"/>
              <a:defRPr/>
            </a:pPr>
            <a:r>
              <a:rPr lang="en-US" altLang="en-US" sz="1100" dirty="0" smtClean="0">
                <a:solidFill>
                  <a:srgbClr val="002D47"/>
                </a:solidFill>
              </a:rPr>
              <a:t>Guidance around how to address young people vaping if it happens in your school/college.</a:t>
            </a:r>
          </a:p>
          <a:p>
            <a:pPr marL="171450" indent="-171450" eaLnBrk="1" hangingPunct="1">
              <a:spcBef>
                <a:spcPct val="0"/>
              </a:spcBef>
              <a:buFontTx/>
              <a:buChar char="-"/>
              <a:defRPr/>
            </a:pPr>
            <a:r>
              <a:rPr lang="en-US" altLang="en-US" sz="1100" dirty="0" smtClean="0">
                <a:solidFill>
                  <a:srgbClr val="002D47"/>
                </a:solidFill>
              </a:rPr>
              <a:t>Identifying illegal vapes</a:t>
            </a:r>
          </a:p>
          <a:p>
            <a:pPr marL="171450" indent="-171450" eaLnBrk="1" hangingPunct="1">
              <a:spcBef>
                <a:spcPct val="0"/>
              </a:spcBef>
              <a:buFontTx/>
              <a:buChar char="-"/>
              <a:defRPr/>
            </a:pPr>
            <a:r>
              <a:rPr lang="en-US" altLang="en-US" sz="1100" dirty="0" smtClean="0">
                <a:solidFill>
                  <a:srgbClr val="002D47"/>
                </a:solidFill>
              </a:rPr>
              <a:t>&amp; finally how to support young people to make informed choices and decisions around vaping.</a:t>
            </a: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5632FF6B-7973-4EE8-A848-97A0F3976C41}" type="slidenum">
              <a:rPr lang="en-GB" altLang="en-US" sz="1200" smtClean="0">
                <a:solidFill>
                  <a:srgbClr val="000000"/>
                </a:solidFill>
              </a:rPr>
              <a:pPr/>
              <a:t>2</a:t>
            </a:fld>
            <a:endParaRPr lang="en-GB" altLang="en-US" sz="1200" smtClean="0">
              <a:solidFill>
                <a:srgbClr val="000000"/>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smtClean="0"/>
              <a:t>When a conversation arises with a young person who is vaping or smoking, there are a number of services you can make them and their parent/</a:t>
            </a:r>
            <a:r>
              <a:rPr lang="en-US" altLang="en-US" dirty="0" err="1" smtClean="0"/>
              <a:t>carer</a:t>
            </a:r>
            <a:r>
              <a:rPr lang="en-US" altLang="en-US" dirty="0" smtClean="0"/>
              <a:t> aware of. </a:t>
            </a:r>
          </a:p>
          <a:p>
            <a:pPr eaLnBrk="1" hangingPunct="1">
              <a:spcBef>
                <a:spcPct val="0"/>
              </a:spcBef>
            </a:pPr>
            <a:endParaRPr lang="en-US" altLang="en-US" dirty="0" smtClean="0"/>
          </a:p>
          <a:p>
            <a:pPr eaLnBrk="1" hangingPunct="1">
              <a:spcBef>
                <a:spcPct val="0"/>
              </a:spcBef>
            </a:pPr>
            <a:r>
              <a:rPr lang="en-GB" altLang="en-US" dirty="0" smtClean="0"/>
              <a:t>Encourage a referral into the specialist tobacco addiction service. </a:t>
            </a:r>
          </a:p>
          <a:p>
            <a:pPr eaLnBrk="1" hangingPunct="1">
              <a:spcBef>
                <a:spcPct val="0"/>
              </a:spcBef>
            </a:pPr>
            <a:r>
              <a:rPr lang="en-GB" altLang="en-US" dirty="0" smtClean="0"/>
              <a:t>They will support any young person over the age 12 if they are smoking AND vaping.</a:t>
            </a:r>
          </a:p>
          <a:p>
            <a:pPr eaLnBrk="1" hangingPunct="1">
              <a:spcBef>
                <a:spcPct val="0"/>
              </a:spcBef>
            </a:pPr>
            <a:r>
              <a:rPr lang="en-US" altLang="en-US" dirty="0" smtClean="0"/>
              <a:t>Nicotine Replacement Therapy (NRT) is available for over 12s.</a:t>
            </a:r>
          </a:p>
          <a:p>
            <a:pPr eaLnBrk="1" hangingPunct="1">
              <a:spcBef>
                <a:spcPct val="0"/>
              </a:spcBef>
            </a:pPr>
            <a:endParaRPr lang="en-GB" altLang="en-US" dirty="0" smtClean="0"/>
          </a:p>
          <a:p>
            <a:pPr eaLnBrk="1" hangingPunct="1">
              <a:spcBef>
                <a:spcPct val="0"/>
              </a:spcBef>
            </a:pPr>
            <a:r>
              <a:rPr lang="en-GB" altLang="en-US" dirty="0" smtClean="0"/>
              <a:t>If the young person is just vaping, you can advise the pupil or parent/carer to contact the Blackpool Tobacco Addiction Service for guidance and support around stopping vaping.</a:t>
            </a:r>
          </a:p>
          <a:p>
            <a:pPr eaLnBrk="1" hangingPunct="1">
              <a:spcBef>
                <a:spcPct val="0"/>
              </a:spcBef>
            </a:pPr>
            <a:endParaRPr lang="en-GB" altLang="en-US" dirty="0" smtClean="0"/>
          </a:p>
          <a:p>
            <a:pPr eaLnBrk="1" hangingPunct="1">
              <a:spcBef>
                <a:spcPct val="0"/>
              </a:spcBef>
            </a:pPr>
            <a:r>
              <a:rPr lang="en-GB" altLang="en-US" dirty="0" smtClean="0"/>
              <a:t>T</a:t>
            </a:r>
            <a:r>
              <a:rPr lang="en-US" altLang="en-US" dirty="0" smtClean="0"/>
              <a:t>he service has a direct number which you can use for the purpose of advice for school nurses/staff – Direct number: 01253 956651</a:t>
            </a:r>
          </a:p>
          <a:p>
            <a:pPr eaLnBrk="1" hangingPunct="1">
              <a:spcBef>
                <a:spcPct val="0"/>
              </a:spcBef>
            </a:pPr>
            <a:r>
              <a:rPr lang="en-US" altLang="en-US" dirty="0" smtClean="0"/>
              <a:t>Do not give this number to any YP or parent the number you promote with them is the </a:t>
            </a:r>
            <a:r>
              <a:rPr lang="en-US" altLang="en-US" dirty="0" err="1" smtClean="0"/>
              <a:t>freephone</a:t>
            </a:r>
            <a:r>
              <a:rPr lang="en-US" altLang="en-US" dirty="0" smtClean="0"/>
              <a:t> helpline number </a:t>
            </a:r>
          </a:p>
          <a:p>
            <a:pPr eaLnBrk="1" hangingPunct="1">
              <a:spcBef>
                <a:spcPct val="0"/>
              </a:spcBef>
            </a:pPr>
            <a:endParaRPr lang="en-US" altLang="en-US" dirty="0" smtClean="0"/>
          </a:p>
          <a:p>
            <a:pPr eaLnBrk="1" hangingPunct="1">
              <a:spcBef>
                <a:spcPct val="0"/>
              </a:spcBef>
            </a:pPr>
            <a:r>
              <a:rPr lang="en-US" altLang="en-US" dirty="0" smtClean="0"/>
              <a:t>There is also a self-referral form. </a:t>
            </a:r>
            <a:endParaRPr lang="en-GB" altLang="en-US" dirty="0" smtClean="0"/>
          </a:p>
        </p:txBody>
      </p:sp>
      <p:sp>
        <p:nvSpPr>
          <p:cNvPr id="41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A851B647-FBE5-404A-8DC7-78BF9AACF558}" type="slidenum">
              <a:rPr lang="en-GB" altLang="en-US" sz="1200" smtClean="0">
                <a:solidFill>
                  <a:srgbClr val="000000"/>
                </a:solidFill>
              </a:rPr>
              <a:pPr eaLnBrk="0" hangingPunct="0"/>
              <a:t>20</a:t>
            </a:fld>
            <a:endParaRPr lang="en-GB" altLang="en-US" sz="1200" smtClean="0">
              <a:solidFill>
                <a:srgbClr val="000000"/>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t>Blackpool Adolescent Service provides free support for young people with drug, alcohol and sexual health issues.</a:t>
            </a:r>
          </a:p>
          <a:p>
            <a:r>
              <a:rPr lang="en-US" altLang="en-US" smtClean="0"/>
              <a:t>The service is available to all young people aged 10 to 24. Interventions range from drug awareness, harm reduction as well as access to clinical prescribing services for substance abuse and clinical sexual health support.</a:t>
            </a:r>
          </a:p>
          <a:p>
            <a:pPr eaLnBrk="1" hangingPunct="1">
              <a:spcBef>
                <a:spcPct val="0"/>
              </a:spcBef>
            </a:pPr>
            <a:endParaRPr lang="en-GB" altLang="en-US" smtClean="0"/>
          </a:p>
          <a:p>
            <a:pPr eaLnBrk="1" hangingPunct="1">
              <a:spcBef>
                <a:spcPct val="0"/>
              </a:spcBef>
            </a:pPr>
            <a:endParaRPr lang="en-GB" altLang="en-US" smtClean="0"/>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57DD1554-12B7-47A0-A895-9AA602291206}" type="slidenum">
              <a:rPr lang="en-GB" altLang="en-US" sz="1200" smtClean="0">
                <a:solidFill>
                  <a:srgbClr val="000000"/>
                </a:solidFill>
              </a:rPr>
              <a:pPr eaLnBrk="0" hangingPunct="0"/>
              <a:t>21</a:t>
            </a:fld>
            <a:endParaRPr lang="en-GB" altLang="en-US" sz="1200" smtClean="0">
              <a:solidFill>
                <a:srgbClr val="00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smtClean="0"/>
              <a:t>The key takeaways are make sure to have empowered conversations with youth on vape use, use a whole school approach to </a:t>
            </a:r>
            <a:r>
              <a:rPr lang="en-US" altLang="en-US" smtClean="0"/>
              <a:t>to address both smoking and vaping, making it part of the curriculum, highlighting the risks, and arming children with the facts so that they can make informed choices, use the resources available to enhance your PSHE lessons, use safeguarding protocols to address vape use and access the brief intervention sheet and guidance for a step-by-step support when discussing vape use and confiscation and use the referral pathways to signpost the young person to the needed support. </a:t>
            </a:r>
          </a:p>
          <a:p>
            <a:pPr eaLnBrk="1" hangingPunct="1"/>
            <a:endParaRPr lang="en-US" altLang="en-US" smtClean="0"/>
          </a:p>
          <a:p>
            <a:pPr eaLnBrk="1" hangingPunct="1"/>
            <a:r>
              <a:rPr lang="en-US" altLang="en-US" smtClean="0"/>
              <a:t>Currently, we are in the process of creating a co-produced lesson plan on vaping and mental health for key stage 3 students that is off of the back of the Healthwatch CYP Vaping Report feedback, communications are being made around vape use co-produced with young people an Healthwatch Blackpool as well as a pre-recorded information session on tobacco.</a:t>
            </a:r>
          </a:p>
          <a:p>
            <a:pPr eaLnBrk="1" hangingPunct="1"/>
            <a:endParaRPr lang="en-US" altLang="en-US" smtClean="0"/>
          </a:p>
          <a:p>
            <a:pPr eaLnBrk="1" hangingPunct="1"/>
            <a:r>
              <a:rPr lang="en-US" altLang="en-US" smtClean="0"/>
              <a:t>Please keep an eye out on communications regarding these projects. </a:t>
            </a:r>
          </a:p>
          <a:p>
            <a:pPr eaLnBrk="1" hangingPunct="1"/>
            <a:endParaRPr lang="en-US" altLang="en-US" smtClean="0"/>
          </a:p>
          <a:p>
            <a:pPr eaLnBrk="1" hangingPunct="1"/>
            <a:endParaRPr lang="en-US" altLang="en-US" smtClean="0"/>
          </a:p>
        </p:txBody>
      </p:sp>
      <p:sp>
        <p:nvSpPr>
          <p:cNvPr id="460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1FFC1ACD-7F0E-495F-B072-1936F38809BD}" type="slidenum">
              <a:rPr lang="en-GB" altLang="en-US" sz="1200" smtClean="0"/>
              <a:pPr/>
              <a:t>22</a:t>
            </a:fld>
            <a:endParaRPr lang="en-GB" altLang="en-US" sz="1200"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GB" altLang="en-US" smtClean="0"/>
          </a:p>
          <a:p>
            <a:pPr eaLnBrk="1" hangingPunct="1"/>
            <a:r>
              <a:rPr lang="en-GB" altLang="en-US" smtClean="0"/>
              <a:t>I hope this presentation has answered your questions and given you advice on how to support our young people make informed decisions around vape use.</a:t>
            </a:r>
          </a:p>
          <a:p>
            <a:pPr eaLnBrk="1" hangingPunct="1"/>
            <a:endParaRPr lang="en-GB" altLang="en-US" smtClean="0"/>
          </a:p>
          <a:p>
            <a:pPr eaLnBrk="1" hangingPunct="1"/>
            <a:r>
              <a:rPr lang="en-GB" altLang="en-US" smtClean="0"/>
              <a:t>Remember if you don’t smoke, don’t start to vape. Lets continue educating our young people and ourselves on the evidence surrounding vape use and support a smokefree generation!</a:t>
            </a:r>
          </a:p>
          <a:p>
            <a:pPr eaLnBrk="1" hangingPunct="1"/>
            <a:endParaRPr lang="en-GB" altLang="en-US" smtClean="0"/>
          </a:p>
          <a:p>
            <a:pPr eaLnBrk="1" hangingPunct="1"/>
            <a:r>
              <a:rPr lang="en-GB" altLang="en-US" smtClean="0"/>
              <a:t>If you need any further information or reading please use the links provided on this slide. </a:t>
            </a:r>
          </a:p>
          <a:p>
            <a:pPr eaLnBrk="1" hangingPunct="1"/>
            <a:endParaRPr lang="en-GB" altLang="en-US" smtClean="0"/>
          </a:p>
          <a:p>
            <a:pPr eaLnBrk="1" hangingPunct="1"/>
            <a:r>
              <a:rPr lang="en-GB" altLang="en-US" smtClean="0"/>
              <a:t>Thank you!</a:t>
            </a:r>
          </a:p>
          <a:p>
            <a:pPr eaLnBrk="1" hangingPunct="1"/>
            <a:endParaRPr lang="en-GB" altLang="en-US" smtClean="0"/>
          </a:p>
          <a:p>
            <a:pPr eaLnBrk="1" hangingPunct="1"/>
            <a:endParaRPr lang="en-GB" altLang="en-US" smtClean="0"/>
          </a:p>
          <a:p>
            <a:pPr eaLnBrk="1" hangingPunct="1"/>
            <a:endParaRPr lang="en-GB" altLang="en-US" smtClean="0"/>
          </a:p>
          <a:p>
            <a:pPr eaLnBrk="1" hangingPunct="1"/>
            <a:r>
              <a:rPr lang="en-GB" altLang="en-US" smtClean="0"/>
              <a:t>Zip file of all resources </a:t>
            </a:r>
          </a:p>
          <a:p>
            <a:pPr eaLnBrk="1" hangingPunct="1"/>
            <a:endParaRPr lang="en-GB" altLang="en-US" smtClean="0"/>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6AA10D45-162E-4E6F-9019-825270AA2881}" type="slidenum">
              <a:rPr lang="en-GB" altLang="en-US" sz="1200" smtClean="0"/>
              <a:pPr/>
              <a:t>23</a:t>
            </a:fld>
            <a:endParaRPr lang="en-GB" altLang="en-US" sz="120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600" dirty="0" smtClean="0"/>
              <a:t>While the Public Health messaging has been clear that legal vapes should be viewed as and used as a short term quitting aide to assist with smoking cessation, unfortunately, despite never having smoked before, many young people have started to vape. </a:t>
            </a:r>
          </a:p>
          <a:p>
            <a:pPr eaLnBrk="1" hangingPunct="1">
              <a:spcBef>
                <a:spcPct val="0"/>
              </a:spcBef>
            </a:pPr>
            <a:endParaRPr lang="en-US" altLang="en-US" sz="1600" dirty="0" smtClean="0"/>
          </a:p>
          <a:p>
            <a:r>
              <a:rPr lang="en-US" altLang="en-US" sz="1600" dirty="0" smtClean="0"/>
              <a:t>In 2023, we commissioned the team at </a:t>
            </a:r>
            <a:r>
              <a:rPr lang="en-US" altLang="en-US" sz="1600" dirty="0" err="1" smtClean="0"/>
              <a:t>Healthwatch</a:t>
            </a:r>
            <a:r>
              <a:rPr lang="en-US" altLang="en-US" sz="1600" dirty="0" smtClean="0"/>
              <a:t> Blackpool to produce our own Children and Young People’s Vaping Report. </a:t>
            </a:r>
          </a:p>
          <a:p>
            <a:endParaRPr lang="en-US" altLang="en-US" sz="1600" dirty="0" smtClean="0"/>
          </a:p>
          <a:p>
            <a:r>
              <a:rPr lang="en-US" altLang="en-US" sz="1600" dirty="0" smtClean="0"/>
              <a:t>Of the 3532 children and young people who participated in the survey, we found that 31%,  which accounts for 1094 young people surveyed across Blackpool,  vape or sometimes vape. Of those who vape or sometimes vape, 42% have vaped for 1-2 years and 20% of those have vaped for 6-12 months. </a:t>
            </a:r>
          </a:p>
          <a:p>
            <a:endParaRPr lang="en-US" altLang="en-US" sz="1600" dirty="0" smtClean="0"/>
          </a:p>
          <a:p>
            <a:r>
              <a:rPr lang="en-US" altLang="en-US" sz="1600" dirty="0" smtClean="0"/>
              <a:t>Another survey was carried out in Blackpool titled -Supporting the Health and Well-being of Young people in Blackpool (SHEU) in 2019 and what the report identified is -</a:t>
            </a:r>
          </a:p>
          <a:p>
            <a:r>
              <a:rPr lang="en-US" altLang="en-US" sz="1600" dirty="0" smtClean="0"/>
              <a:t>47% of pupils, aged 12-15 years old, reported that they had used a vape. 17% said that they use an e-cigarette regularly (at least once a week). 32% of pupils said they tried vaping first (or have only tried vaping), before smoking cigarettes. </a:t>
            </a:r>
          </a:p>
          <a:p>
            <a:endParaRPr lang="en-US" altLang="en-US" sz="1600" dirty="0" smtClean="0"/>
          </a:p>
          <a:p>
            <a:r>
              <a:rPr lang="en-US" altLang="en-US" sz="1600" dirty="0" smtClean="0"/>
              <a:t>50% of students, aged 16-17 years old, reported that they had used an electronic cigarette/vape. 12% said that they use an e-cigarette regularly (at least once a week). 35% of pupils said they tried vaping first (or have only tried vaping), before smoking cigarettes.</a:t>
            </a:r>
          </a:p>
        </p:txBody>
      </p:sp>
      <p:sp>
        <p:nvSpPr>
          <p:cNvPr id="7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A28991B6-38E3-4A43-8EB1-2C644E3C1C0F}" type="slidenum">
              <a:rPr lang="en-GB" altLang="en-US" sz="1200" smtClean="0">
                <a:solidFill>
                  <a:srgbClr val="000000"/>
                </a:solidFill>
              </a:rPr>
              <a:pPr eaLnBrk="0" hangingPunct="0"/>
              <a:t>3</a:t>
            </a:fld>
            <a:endParaRPr lang="en-GB" altLang="en-US" sz="1200" smtClean="0">
              <a:solidFill>
                <a:srgbClr val="000000"/>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76200">
              <a:spcBef>
                <a:spcPts val="0"/>
              </a:spcBef>
              <a:spcAft>
                <a:spcPts val="0"/>
              </a:spcAft>
              <a:buSzPct val="73529"/>
              <a:defRPr/>
            </a:pPr>
            <a:r>
              <a:rPr lang="en-US" dirty="0" smtClean="0">
                <a:ea typeface="Calibri"/>
                <a:cs typeface="Calibri"/>
                <a:sym typeface="Calibri"/>
              </a:rPr>
              <a:t>In Blackpool we know, </a:t>
            </a:r>
            <a:r>
              <a:rPr lang="en-US" b="1" dirty="0" smtClean="0"/>
              <a:t>75% of those who vape use disposables vapes. </a:t>
            </a:r>
          </a:p>
          <a:p>
            <a:pPr marL="76200">
              <a:spcBef>
                <a:spcPts val="0"/>
              </a:spcBef>
              <a:spcAft>
                <a:spcPts val="0"/>
              </a:spcAft>
              <a:buSzPct val="73529"/>
              <a:defRPr/>
            </a:pPr>
            <a:endParaRPr lang="en-US" dirty="0" smtClean="0">
              <a:ea typeface="Calibri"/>
              <a:cs typeface="Calibri"/>
              <a:sym typeface="Calibri"/>
            </a:endParaRPr>
          </a:p>
          <a:p>
            <a:pPr marL="76200">
              <a:spcBef>
                <a:spcPts val="0"/>
              </a:spcBef>
              <a:spcAft>
                <a:spcPts val="0"/>
              </a:spcAft>
              <a:buSzPct val="73529"/>
              <a:defRPr/>
            </a:pPr>
            <a:r>
              <a:rPr lang="en-US" dirty="0" smtClean="0">
                <a:ea typeface="Calibri"/>
                <a:cs typeface="Calibri"/>
                <a:sym typeface="Calibri"/>
              </a:rPr>
              <a:t>Sources of supply</a:t>
            </a:r>
          </a:p>
          <a:p>
            <a:pPr marL="76200">
              <a:spcBef>
                <a:spcPts val="0"/>
              </a:spcBef>
              <a:spcAft>
                <a:spcPts val="0"/>
              </a:spcAft>
              <a:buSzPct val="73529"/>
              <a:defRPr/>
            </a:pPr>
            <a:endParaRPr lang="en-US" dirty="0" smtClean="0">
              <a:ea typeface="Calibri"/>
              <a:cs typeface="Calibri"/>
              <a:sym typeface="Calibri"/>
            </a:endParaRPr>
          </a:p>
          <a:p>
            <a:pPr marL="76200">
              <a:spcBef>
                <a:spcPts val="0"/>
              </a:spcBef>
              <a:spcAft>
                <a:spcPts val="0"/>
              </a:spcAft>
              <a:buSzPct val="73529"/>
              <a:defRPr/>
            </a:pPr>
            <a:r>
              <a:rPr lang="en-US" dirty="0" smtClean="0">
                <a:ea typeface="Calibri"/>
                <a:cs typeface="Calibri"/>
                <a:sym typeface="Calibri"/>
              </a:rPr>
              <a:t>Despite it being illegal to sell vapes to under 18s, the most common source of supply for underage </a:t>
            </a:r>
            <a:r>
              <a:rPr lang="en-US" dirty="0" err="1" smtClean="0">
                <a:ea typeface="Calibri"/>
                <a:cs typeface="Calibri"/>
                <a:sym typeface="Calibri"/>
              </a:rPr>
              <a:t>vapers</a:t>
            </a:r>
            <a:r>
              <a:rPr lang="en-US" dirty="0" smtClean="0">
                <a:ea typeface="Calibri"/>
                <a:cs typeface="Calibri"/>
                <a:sym typeface="Calibri"/>
              </a:rPr>
              <a:t> is shops (47%)</a:t>
            </a:r>
          </a:p>
          <a:p>
            <a:pPr>
              <a:defRPr/>
            </a:pPr>
            <a:r>
              <a:rPr lang="en-US" dirty="0" smtClean="0"/>
              <a:t>In Blackpool, feedback was given by CYP stating they feel that vapes and e-cigarettes are easy to purchase and are rarely asked for ID and most commonly bought from the corner shop. In a recent round of test purchasing carried out by trading standards, there was a 100% fail rate across the 10 premises where a test purchase was conducted. </a:t>
            </a:r>
          </a:p>
          <a:p>
            <a:pPr>
              <a:defRPr/>
            </a:pPr>
            <a:endParaRPr lang="en-US" dirty="0" smtClean="0">
              <a:ea typeface="Calibri"/>
              <a:cs typeface="Calibri"/>
              <a:sym typeface="Calibri"/>
            </a:endParaRPr>
          </a:p>
          <a:p>
            <a:pPr>
              <a:defRPr/>
            </a:pPr>
            <a:r>
              <a:rPr lang="en-US" dirty="0" smtClean="0">
                <a:ea typeface="Calibri"/>
                <a:cs typeface="Calibri"/>
                <a:sym typeface="Calibri"/>
              </a:rPr>
              <a:t>We know the interests of YP using vapes is due to the wide promotions that is directly marketed to children.</a:t>
            </a:r>
          </a:p>
          <a:p>
            <a:pPr>
              <a:defRPr/>
            </a:pPr>
            <a:endParaRPr lang="en-US" dirty="0" smtClean="0">
              <a:ea typeface="Calibri"/>
              <a:cs typeface="Calibri"/>
              <a:sym typeface="Calibri"/>
            </a:endParaRPr>
          </a:p>
          <a:p>
            <a:pPr>
              <a:spcBef>
                <a:spcPts val="0"/>
              </a:spcBef>
              <a:spcAft>
                <a:spcPts val="0"/>
              </a:spcAft>
              <a:buSzPct val="73529"/>
              <a:defRPr/>
            </a:pPr>
            <a:r>
              <a:rPr lang="en-US" dirty="0" smtClean="0">
                <a:ea typeface="Calibri"/>
                <a:cs typeface="Calibri"/>
                <a:sym typeface="Calibri"/>
              </a:rPr>
              <a:t>Promotion of vapes </a:t>
            </a:r>
          </a:p>
          <a:p>
            <a:pPr marL="257168" indent="-257168">
              <a:spcBef>
                <a:spcPts val="0"/>
              </a:spcBef>
              <a:spcAft>
                <a:spcPts val="0"/>
              </a:spcAft>
              <a:buSzPct val="73529"/>
              <a:buFont typeface="Noto Sans Symbols"/>
              <a:buChar char="∙"/>
              <a:defRPr/>
            </a:pPr>
            <a:r>
              <a:rPr lang="en-US" dirty="0" smtClean="0">
                <a:ea typeface="Calibri"/>
                <a:cs typeface="Calibri"/>
                <a:sym typeface="Calibri"/>
              </a:rPr>
              <a:t>Over half (56%) of 11-17 year olds reported being aware of e-cigarette promotion, most frequently in shops, or online (</a:t>
            </a:r>
            <a:r>
              <a:rPr lang="en-US" dirty="0" err="1" smtClean="0">
                <a:ea typeface="Calibri"/>
                <a:cs typeface="Calibri"/>
                <a:sym typeface="Calibri"/>
              </a:rPr>
              <a:t>Tik</a:t>
            </a:r>
            <a:r>
              <a:rPr lang="en-US" dirty="0" smtClean="0">
                <a:ea typeface="Calibri"/>
                <a:cs typeface="Calibri"/>
                <a:sym typeface="Calibri"/>
              </a:rPr>
              <a:t> </a:t>
            </a:r>
            <a:r>
              <a:rPr lang="en-US" dirty="0" err="1" smtClean="0">
                <a:ea typeface="Calibri"/>
                <a:cs typeface="Calibri"/>
                <a:sym typeface="Calibri"/>
              </a:rPr>
              <a:t>Tok</a:t>
            </a:r>
            <a:r>
              <a:rPr lang="en-US" dirty="0" smtClean="0">
                <a:ea typeface="Calibri"/>
                <a:cs typeface="Calibri"/>
                <a:sym typeface="Calibri"/>
              </a:rPr>
              <a:t>, then Instagram were the most frequently mentioned sources)</a:t>
            </a:r>
          </a:p>
          <a:p>
            <a:pPr>
              <a:defRPr/>
            </a:pPr>
            <a:r>
              <a:rPr lang="en-GB" dirty="0" smtClean="0"/>
              <a:t>Feedback given on the CYP Vaping Report states that </a:t>
            </a:r>
            <a:r>
              <a:rPr lang="en-US" dirty="0" smtClean="0"/>
              <a:t>vapes are cheap and marketed at children, with </a:t>
            </a:r>
            <a:r>
              <a:rPr lang="en-US" dirty="0" err="1" smtClean="0"/>
              <a:t>flavours</a:t>
            </a:r>
            <a:r>
              <a:rPr lang="en-US" dirty="0" smtClean="0"/>
              <a:t> such as PRIME and branded vapes. </a:t>
            </a:r>
          </a:p>
          <a:p>
            <a:pPr>
              <a:defRPr/>
            </a:pPr>
            <a:r>
              <a:rPr lang="en-US" dirty="0" smtClean="0"/>
              <a:t>• Children and young people are seeing adverts and videos on </a:t>
            </a:r>
            <a:r>
              <a:rPr lang="en-US" dirty="0" err="1" smtClean="0"/>
              <a:t>TikTok</a:t>
            </a:r>
            <a:r>
              <a:rPr lang="en-US" dirty="0" smtClean="0"/>
              <a:t>. </a:t>
            </a:r>
          </a:p>
          <a:p>
            <a:pPr>
              <a:spcBef>
                <a:spcPts val="0"/>
              </a:spcBef>
              <a:spcAft>
                <a:spcPts val="0"/>
              </a:spcAft>
              <a:buSzPct val="73529"/>
              <a:buFont typeface="Noto Sans Symbols"/>
              <a:buNone/>
              <a:defRPr/>
            </a:pPr>
            <a:endParaRPr lang="en-US" dirty="0" smtClean="0"/>
          </a:p>
          <a:p>
            <a:pPr>
              <a:spcBef>
                <a:spcPts val="0"/>
              </a:spcBef>
              <a:spcAft>
                <a:spcPts val="0"/>
              </a:spcAft>
              <a:buSzPct val="73529"/>
              <a:buFont typeface="Noto Sans Symbols"/>
              <a:buNone/>
              <a:defRPr/>
            </a:pPr>
            <a:endParaRPr lang="en-US" dirty="0" smtClean="0"/>
          </a:p>
          <a:p>
            <a:pPr>
              <a:spcBef>
                <a:spcPts val="0"/>
              </a:spcBef>
              <a:spcAft>
                <a:spcPts val="0"/>
              </a:spcAft>
              <a:buSzPct val="73529"/>
              <a:buFont typeface="Noto Sans Symbols"/>
              <a:buNone/>
              <a:defRPr/>
            </a:pPr>
            <a:r>
              <a:rPr lang="en-US" dirty="0" smtClean="0"/>
              <a:t>The cause for concern from these statistics is vaping is becoming the norm among youth, its easily accessible and promoted directly to young people.</a:t>
            </a:r>
            <a:endParaRPr lang="en-US" dirty="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B200C2C8-0D86-4566-8083-799E427EA46E}" type="slidenum">
              <a:rPr lang="en-GB" altLang="en-US" sz="1200" smtClean="0">
                <a:solidFill>
                  <a:srgbClr val="000000"/>
                </a:solidFill>
              </a:rPr>
              <a:pPr eaLnBrk="0" hangingPunct="0"/>
              <a:t>4</a:t>
            </a:fld>
            <a:endParaRPr lang="en-GB" altLang="en-US" sz="1200" smtClean="0">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smtClean="0">
                <a:solidFill>
                  <a:srgbClr val="002D47"/>
                </a:solidFill>
              </a:rPr>
              <a:t>So, what is a vape and how do they work?</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Vapes work by using a battery to heat up liquid, which contains, </a:t>
            </a:r>
            <a:r>
              <a:rPr lang="en-GB" altLang="en-US" dirty="0" smtClean="0"/>
              <a:t>propylene glycol, vegetable glycerine, flavourings and nicotine</a:t>
            </a:r>
            <a:r>
              <a:rPr lang="en-US" altLang="en-US" sz="1100" dirty="0" smtClean="0">
                <a:solidFill>
                  <a:srgbClr val="002D47"/>
                </a:solidFill>
              </a:rPr>
              <a:t> and turning it into </a:t>
            </a:r>
            <a:r>
              <a:rPr lang="en-US" altLang="en-US" sz="1100" dirty="0" err="1" smtClean="0">
                <a:solidFill>
                  <a:srgbClr val="002D47"/>
                </a:solidFill>
              </a:rPr>
              <a:t>vapour</a:t>
            </a:r>
            <a:r>
              <a:rPr lang="en-US" altLang="en-US" sz="1100" dirty="0" smtClean="0">
                <a:solidFill>
                  <a:srgbClr val="002D47"/>
                </a:solidFill>
              </a:rPr>
              <a:t> (so a bit like steam) and inhaled. </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Puffing on the e-cigarette activates the battery powered device, which </a:t>
            </a:r>
            <a:r>
              <a:rPr lang="en-US" altLang="en-US" sz="1100" dirty="0" err="1" smtClean="0">
                <a:solidFill>
                  <a:srgbClr val="002D47"/>
                </a:solidFill>
              </a:rPr>
              <a:t>vapourises</a:t>
            </a:r>
            <a:r>
              <a:rPr lang="en-US" altLang="en-US" sz="1100" dirty="0" smtClean="0">
                <a:solidFill>
                  <a:srgbClr val="002D47"/>
                </a:solidFill>
              </a:rPr>
              <a:t> the liquid, and when this </a:t>
            </a:r>
            <a:r>
              <a:rPr lang="en-US" altLang="en-US" sz="1100" dirty="0" err="1" smtClean="0">
                <a:solidFill>
                  <a:srgbClr val="002D47"/>
                </a:solidFill>
              </a:rPr>
              <a:t>vapour</a:t>
            </a:r>
            <a:r>
              <a:rPr lang="en-US" altLang="en-US" sz="1100" dirty="0" smtClean="0">
                <a:solidFill>
                  <a:srgbClr val="002D47"/>
                </a:solidFill>
              </a:rPr>
              <a:t> is inhaled it is absorbed by the mouth and lungs and enters the blood stream.  </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Most devices will contain nicotine, however, there are nicotine free vapes available. Increasingly worrying is the emergence of vapes that contain THC and Spice. </a:t>
            </a:r>
          </a:p>
          <a:p>
            <a:pPr eaLnBrk="1" hangingPunct="1">
              <a:spcBef>
                <a:spcPct val="0"/>
              </a:spcBef>
            </a:pPr>
            <a:endParaRPr lang="en-US" altLang="en-US" sz="1100" dirty="0" smtClean="0"/>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886AA746-D638-4B5F-B283-F93EC9EFF26C}" type="slidenum">
              <a:rPr lang="en-GB" altLang="en-US" sz="1200" smtClean="0">
                <a:solidFill>
                  <a:srgbClr val="000000"/>
                </a:solidFill>
              </a:rPr>
              <a:pPr eaLnBrk="0" hangingPunct="0"/>
              <a:t>5</a:t>
            </a:fld>
            <a:endParaRPr lang="en-GB" altLang="en-US" sz="1200" smtClean="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smtClean="0">
                <a:solidFill>
                  <a:srgbClr val="002D47"/>
                </a:solidFill>
              </a:rPr>
              <a:t>E-cigarettes come in a variety of types, shapes and sizes.</a:t>
            </a:r>
          </a:p>
          <a:p>
            <a:pPr eaLnBrk="1" hangingPunct="1">
              <a:spcBef>
                <a:spcPct val="0"/>
              </a:spcBef>
            </a:pPr>
            <a:endParaRPr lang="en-US" altLang="en-US" sz="1100" smtClean="0">
              <a:solidFill>
                <a:srgbClr val="002D47"/>
              </a:solidFill>
            </a:endParaRPr>
          </a:p>
          <a:p>
            <a:r>
              <a:rPr lang="en-US" altLang="en-US" smtClean="0"/>
              <a:t>Vape bars – these are shaped like a highlighter pen and are usually disposable, but sometimes rechargeable and refillable with e-liquid capsules</a:t>
            </a:r>
          </a:p>
          <a:p>
            <a:endParaRPr lang="en-US" altLang="en-US" smtClean="0"/>
          </a:p>
          <a:p>
            <a:r>
              <a:rPr lang="en-US" altLang="en-US" smtClean="0"/>
              <a:t>Compact pod devices – these are shaped like a flash drive or pebble and can be disposable </a:t>
            </a:r>
            <a:r>
              <a:rPr lang="en-US" altLang="en-US" b="1" smtClean="0"/>
              <a:t>f</a:t>
            </a:r>
            <a:r>
              <a:rPr lang="en-US" altLang="en-US" smtClean="0"/>
              <a:t>or rechargeable and refillable with e-liquid capsules</a:t>
            </a:r>
          </a:p>
          <a:p>
            <a:endParaRPr lang="en-US" altLang="en-US" smtClean="0"/>
          </a:p>
          <a:p>
            <a:r>
              <a:rPr lang="en-US" altLang="en-US" smtClean="0"/>
              <a:t>Vape pens – these devices contain a ‘tank’ that you can fill with an e-liquid of your choice with a replaceable coil and rechargeable battery</a:t>
            </a:r>
          </a:p>
          <a:p>
            <a:endParaRPr lang="en-US" altLang="en-US" smtClean="0"/>
          </a:p>
          <a:p>
            <a:r>
              <a:rPr lang="en-US" altLang="en-US" smtClean="0"/>
              <a:t>Cigalikes – these are designed to look like cigarettes and can be disposable or rechargeable. </a:t>
            </a:r>
          </a:p>
          <a:p>
            <a:endParaRPr lang="en-US" altLang="en-US" smtClean="0"/>
          </a:p>
          <a:p>
            <a:r>
              <a:rPr lang="en-US" altLang="en-US" smtClean="0"/>
              <a:t>E-liquids come in different nicotine strengths ranging from 0 mg/ml to 20 mg/ml and come in different flavours.</a:t>
            </a:r>
          </a:p>
          <a:p>
            <a:endParaRPr lang="en-US" altLang="en-US" smtClean="0"/>
          </a:p>
          <a:p>
            <a:r>
              <a:rPr lang="en-US" altLang="en-US" smtClean="0"/>
              <a:t>There are also more sophisticated customisable devices with variable power, but these are used more by people who have been vaping for a long time.</a:t>
            </a: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5E20C3F3-2906-4FD1-A165-FAC995884EF5}" type="slidenum">
              <a:rPr lang="en-GB" altLang="en-US" sz="1200" smtClean="0">
                <a:solidFill>
                  <a:srgbClr val="000000"/>
                </a:solidFill>
              </a:rPr>
              <a:pPr eaLnBrk="0" hangingPunct="0"/>
              <a:t>6</a:t>
            </a:fld>
            <a:endParaRPr lang="en-GB" altLang="en-US" sz="1200" smtClean="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defRPr/>
            </a:pPr>
            <a:r>
              <a:rPr lang="en-US" altLang="en-US" dirty="0" smtClean="0"/>
              <a:t>Nicotine affects the brain in several ways:</a:t>
            </a:r>
          </a:p>
          <a:p>
            <a:pPr eaLnBrk="1" hangingPunct="1">
              <a:spcBef>
                <a:spcPct val="0"/>
              </a:spcBef>
              <a:defRPr/>
            </a:pPr>
            <a:endParaRPr lang="en-US" altLang="en-US" dirty="0" smtClean="0"/>
          </a:p>
          <a:p>
            <a:pPr marL="171450" indent="-171450" eaLnBrk="1" hangingPunct="1">
              <a:spcBef>
                <a:spcPct val="0"/>
              </a:spcBef>
              <a:buFont typeface="Arial" panose="020B0604020202020204" pitchFamily="34" charset="0"/>
              <a:buChar char="•"/>
              <a:defRPr/>
            </a:pPr>
            <a:r>
              <a:rPr lang="en-US" altLang="en-US" dirty="0" smtClean="0"/>
              <a:t>It interferes with the blood-brain barrier function, raising the risk of brain edema and neuroinflammation.</a:t>
            </a:r>
          </a:p>
          <a:p>
            <a:pPr marL="171450" indent="-171450" eaLnBrk="1" hangingPunct="1">
              <a:spcBef>
                <a:spcPct val="0"/>
              </a:spcBef>
              <a:buFont typeface="Arial" panose="020B0604020202020204" pitchFamily="34" charset="0"/>
              <a:buChar char="•"/>
              <a:defRPr/>
            </a:pPr>
            <a:r>
              <a:rPr lang="en-US" altLang="en-US" dirty="0" smtClean="0"/>
              <a:t>It activates structures in the brain called receptors, which release dopamine, making you feel good.</a:t>
            </a:r>
          </a:p>
          <a:p>
            <a:pPr marL="171450" indent="-171450" eaLnBrk="1" hangingPunct="1">
              <a:spcBef>
                <a:spcPct val="0"/>
              </a:spcBef>
              <a:buFont typeface="Arial" panose="020B0604020202020204" pitchFamily="34" charset="0"/>
              <a:buChar char="•"/>
              <a:defRPr/>
            </a:pPr>
            <a:r>
              <a:rPr lang="en-US" altLang="en-US" dirty="0" smtClean="0"/>
              <a:t>It is harmful to developing brains and can disrupt the formation of brain circuits that control attention, learning, and susceptibility to addiction.</a:t>
            </a:r>
          </a:p>
          <a:p>
            <a:pPr marL="171450" indent="-171450" eaLnBrk="1" hangingPunct="1">
              <a:spcBef>
                <a:spcPct val="0"/>
              </a:spcBef>
              <a:buFont typeface="Arial" panose="020B0604020202020204" pitchFamily="34" charset="0"/>
              <a:buChar char="•"/>
              <a:defRPr/>
            </a:pPr>
            <a:r>
              <a:rPr lang="en-US" altLang="en-US" dirty="0" smtClean="0"/>
              <a:t>It increases the release of neurotransmitters in the brain, which help regulate mood and behavior.</a:t>
            </a:r>
          </a:p>
          <a:p>
            <a:pPr marL="171450" indent="-171450" eaLnBrk="1" hangingPunct="1">
              <a:spcBef>
                <a:spcPct val="0"/>
              </a:spcBef>
              <a:buFont typeface="Arial" panose="020B0604020202020204" pitchFamily="34" charset="0"/>
              <a:buChar char="•"/>
              <a:defRPr/>
            </a:pPr>
            <a:r>
              <a:rPr lang="en-US" altLang="en-US" dirty="0" smtClean="0"/>
              <a:t>It affects the area of the brain responsible for attention, memory, learning, and brain plasticity, which essentially means the brain has the</a:t>
            </a:r>
            <a:r>
              <a:rPr lang="en-US" dirty="0" smtClean="0"/>
              <a:t> ability to rewire itself and nicotine can disrupt the ability for the brain to do this and stop it from creating new connections.</a:t>
            </a:r>
          </a:p>
          <a:p>
            <a:pPr marL="628650" lvl="1" indent="-171450" eaLnBrk="1" hangingPunct="1">
              <a:spcBef>
                <a:spcPct val="0"/>
              </a:spcBef>
              <a:buFont typeface="Arial" panose="020B0604020202020204" pitchFamily="34" charset="0"/>
              <a:buChar char="•"/>
              <a:defRPr/>
            </a:pPr>
            <a:r>
              <a:rPr lang="en-US" dirty="0" smtClean="0"/>
              <a:t>These new connections include being able to recover from traumatic injuries, learning new skills, restoration of lost functions in your body and management of depression and anxiety.</a:t>
            </a:r>
          </a:p>
          <a:p>
            <a:pPr marL="171450" indent="-171450" eaLnBrk="1" hangingPunct="1">
              <a:spcBef>
                <a:spcPct val="0"/>
              </a:spcBef>
              <a:buFont typeface="Arial" panose="020B0604020202020204" pitchFamily="34" charset="0"/>
              <a:buChar char="•"/>
              <a:defRPr/>
            </a:pPr>
            <a:endParaRPr lang="en-US" altLang="en-US" dirty="0" smtClean="0"/>
          </a:p>
          <a:p>
            <a:pPr eaLnBrk="1" hangingPunct="1">
              <a:spcBef>
                <a:spcPct val="0"/>
              </a:spcBef>
              <a:defRPr/>
            </a:pPr>
            <a:r>
              <a:rPr lang="en-US" altLang="en-US" dirty="0" smtClean="0"/>
              <a:t>Nicotine is a highly addictive stimulant. </a:t>
            </a:r>
            <a:r>
              <a:rPr lang="en-US" dirty="0" smtClean="0"/>
              <a:t>It is most popularly known for its use in tobacco products and vapes. </a:t>
            </a:r>
          </a:p>
          <a:p>
            <a:pPr eaLnBrk="1" hangingPunct="1">
              <a:spcBef>
                <a:spcPct val="0"/>
              </a:spcBef>
              <a:defRPr/>
            </a:pPr>
            <a:endParaRPr lang="en-US" altLang="en-US" dirty="0" smtClean="0"/>
          </a:p>
          <a:p>
            <a:pPr eaLnBrk="1" hangingPunct="1">
              <a:spcBef>
                <a:spcPct val="0"/>
              </a:spcBef>
              <a:defRPr/>
            </a:pPr>
            <a:r>
              <a:rPr lang="en-US" altLang="en-US" dirty="0" smtClean="0"/>
              <a:t>When nicotine binds to receptors in your brain, it communicates to neurotransmitters to be released that enable biological responses. These include dopamine and serotonin – that </a:t>
            </a:r>
            <a:r>
              <a:rPr lang="en-US" dirty="0" smtClean="0"/>
              <a:t>regulate pleasure, mood, emotion, and pain relief. The dopamine release, for instance, is what causes one to feel pleasure after smoking a cigarette or using a vape. </a:t>
            </a:r>
          </a:p>
          <a:p>
            <a:pPr eaLnBrk="1" hangingPunct="1">
              <a:spcBef>
                <a:spcPct val="0"/>
              </a:spcBef>
              <a:defRPr/>
            </a:pPr>
            <a:endParaRPr lang="en-US" altLang="en-US" dirty="0" smtClean="0"/>
          </a:p>
          <a:p>
            <a:pPr eaLnBrk="1" hangingPunct="1">
              <a:spcBef>
                <a:spcPct val="0"/>
              </a:spcBef>
              <a:defRPr/>
            </a:pPr>
            <a:r>
              <a:rPr lang="en-US" altLang="en-US" dirty="0" smtClean="0"/>
              <a:t>One thing to remember is nicotine by itself isn’t harmful. </a:t>
            </a:r>
            <a:r>
              <a:rPr lang="en-US" dirty="0" smtClean="0"/>
              <a:t>Smoking releases nicotine by burning tobacco. Burning tobacco creates many harmful toxins that can cause serious illnesses including cancer, lung disease, heart disease and stroke. Tobacco smoke contains more than 4,000 chemicals including carbon monoxide and tar, and a sticky soup of around 250 toxic chemicals (more than a quarter of which are known to be carcinogens). Vapes is less harmful than smoking due to it not having all the harmful toxins that burning tobacco produces. </a:t>
            </a:r>
          </a:p>
          <a:p>
            <a:pPr eaLnBrk="1" hangingPunct="1">
              <a:spcBef>
                <a:spcPct val="0"/>
              </a:spcBef>
              <a:buFont typeface="Arial" panose="020B0604020202020204" pitchFamily="34" charset="0"/>
              <a:buNone/>
              <a:defRPr/>
            </a:pPr>
            <a:endParaRPr lang="en-US" altLang="en-US" dirty="0" smtClean="0"/>
          </a:p>
          <a:p>
            <a:pPr>
              <a:defRPr/>
            </a:pPr>
            <a:r>
              <a:rPr lang="en-US" dirty="0" smtClean="0"/>
              <a:t>Using nicotine can be complicated. In the short-term, smoking may feel good by creating feelings of pleasure and relaxation and it can also create social opportunities to connect with other people and provides a distraction from stressful situations. These are powerful drivers for continuing to vape or smoke.</a:t>
            </a:r>
          </a:p>
          <a:p>
            <a:pPr>
              <a:defRPr/>
            </a:pPr>
            <a:endParaRPr lang="en-US" dirty="0" smtClean="0"/>
          </a:p>
          <a:p>
            <a:pPr>
              <a:defRPr/>
            </a:pPr>
            <a:r>
              <a:rPr lang="en-US" dirty="0" smtClean="0"/>
              <a:t>However, because of the way nicotine works in the body, those feel-good chemicals don’t last long. Within just a few minutes, the effect of nicotine in the body wears off and can lead to a desire to smoke or vape again. This is nicotine withdrawal, and it includes:</a:t>
            </a:r>
          </a:p>
          <a:p>
            <a:pPr marL="171450" indent="-171450">
              <a:buFont typeface="Arial" panose="020B0604020202020204" pitchFamily="34" charset="0"/>
              <a:buChar char="•"/>
              <a:defRPr/>
            </a:pPr>
            <a:r>
              <a:rPr lang="en-US" dirty="0" smtClean="0"/>
              <a:t>cravings or urges to smoke or vape</a:t>
            </a:r>
          </a:p>
          <a:p>
            <a:pPr marL="171450" indent="-171450">
              <a:buFont typeface="Arial" panose="020B0604020202020204" pitchFamily="34" charset="0"/>
              <a:buChar char="•"/>
              <a:defRPr/>
            </a:pPr>
            <a:r>
              <a:rPr lang="en-US" dirty="0" smtClean="0"/>
              <a:t>feeling irritated or upset</a:t>
            </a:r>
          </a:p>
          <a:p>
            <a:pPr marL="171450" indent="-171450">
              <a:buFont typeface="Arial" panose="020B0604020202020204" pitchFamily="34" charset="0"/>
              <a:buChar char="•"/>
              <a:defRPr/>
            </a:pPr>
            <a:r>
              <a:rPr lang="en-US" dirty="0" smtClean="0"/>
              <a:t>feeling jumpy and restless</a:t>
            </a:r>
          </a:p>
          <a:p>
            <a:pPr marL="171450" indent="-171450">
              <a:buFont typeface="Arial" panose="020B0604020202020204" pitchFamily="34" charset="0"/>
              <a:buChar char="•"/>
              <a:defRPr/>
            </a:pPr>
            <a:r>
              <a:rPr lang="en-US" dirty="0" smtClean="0"/>
              <a:t>a hard time concentrating</a:t>
            </a:r>
          </a:p>
          <a:p>
            <a:pPr marL="171450" indent="-171450">
              <a:buFont typeface="Arial" panose="020B0604020202020204" pitchFamily="34" charset="0"/>
              <a:buChar char="•"/>
              <a:defRPr/>
            </a:pPr>
            <a:r>
              <a:rPr lang="en-US" dirty="0" smtClean="0"/>
              <a:t>changes in sleep and eating habits</a:t>
            </a:r>
          </a:p>
          <a:p>
            <a:pPr marL="171450" indent="-171450">
              <a:buFont typeface="Arial" panose="020B0604020202020204" pitchFamily="34" charset="0"/>
              <a:buChar char="•"/>
              <a:defRPr/>
            </a:pPr>
            <a:r>
              <a:rPr lang="en-US" dirty="0" smtClean="0"/>
              <a:t>And feeling anxious or depressed. </a:t>
            </a:r>
          </a:p>
          <a:p>
            <a:pPr>
              <a:defRPr/>
            </a:pPr>
            <a:r>
              <a:rPr lang="en-US" dirty="0" smtClean="0"/>
              <a:t/>
            </a:r>
            <a:br>
              <a:rPr lang="en-US" dirty="0" smtClean="0"/>
            </a:br>
            <a:r>
              <a:rPr lang="en-US" dirty="0" smtClean="0"/>
              <a:t>Over time, it takes frequent use of nicotine to create that same good feeling and deal with these symptoms of withdrawal. This is called nicotine dependence. Eventually, what started out as a pleasurable experience, vaping or smoking can lead to a nicotine addiction cycle that only addresses controlling withdrawal symptoms.</a:t>
            </a:r>
          </a:p>
          <a:p>
            <a:pPr>
              <a:defRPr/>
            </a:pPr>
            <a:endParaRPr lang="en-US" dirty="0" smtClean="0"/>
          </a:p>
          <a:p>
            <a:pPr>
              <a:defRPr/>
            </a:pPr>
            <a:r>
              <a:rPr lang="en-US" dirty="0" smtClean="0"/>
              <a:t>This cycle can make it feel like vaping or smoking relieves anxiety and depression, but the reality is that it only addresses withdrawal symptoms and makes the cycle continue.</a:t>
            </a:r>
          </a:p>
          <a:p>
            <a:pPr>
              <a:defRPr/>
            </a:pPr>
            <a:endParaRPr lang="en-US" dirty="0" smtClean="0"/>
          </a:p>
          <a:p>
            <a:pPr>
              <a:defRPr/>
            </a:pPr>
            <a:r>
              <a:rPr lang="en-US" dirty="0" smtClean="0"/>
              <a:t>Because of this complex cycle, many smokers falsely believe tobacco and vaping products can relieve stress or anxiety. The idea that these products curb the symptoms of nicotine withdrawal is often misinterpreted as a beneficial effect on mental health.</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dirty="0" smtClean="0"/>
              <a:t>Due to nicotine's addictive nature, vaping and/or smoking can easily become a habit. An individual may develop a routine surrounding the act of it that looks like regular breaks or only smoking or vaping after meals, certain locations or under certain levels of stress. If someone is to overcome the addiction to nicotine, they will likely have to change the behaviors they associate with smoking or vaping as well as start a reduction regime of nicotine.</a:t>
            </a:r>
            <a:endParaRPr lang="en-US" altLang="en-US" sz="1100" dirty="0" smtClean="0">
              <a:solidFill>
                <a:srgbClr val="002D47"/>
              </a:solidFill>
            </a:endParaRP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This makes it hard to stop using these products even when you know it’s bad for you.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That’s why we use stop smoking medications such as </a:t>
            </a:r>
            <a:r>
              <a:rPr lang="en-US" sz="1100" dirty="0" smtClean="0"/>
              <a:t>nicotine patches, gum, lozenges etc. Nicotine help smokers quit by replacing some of the nicotine they used to get from cigarettes and also by mimicking the hand-to-mouth action of smoking.</a:t>
            </a:r>
          </a:p>
          <a:p>
            <a:pPr>
              <a:spcBef>
                <a:spcPts val="0"/>
              </a:spcBef>
              <a:spcAft>
                <a:spcPts val="0"/>
              </a:spcAft>
              <a:buClr>
                <a:srgbClr val="595959"/>
              </a:buClr>
              <a:buSzPct val="100000"/>
              <a:defRPr/>
            </a:pPr>
            <a:endParaRPr lang="en-US" sz="1100" dirty="0" smtClean="0"/>
          </a:p>
          <a:p>
            <a:pPr>
              <a:spcBef>
                <a:spcPts val="0"/>
              </a:spcBef>
              <a:spcAft>
                <a:spcPts val="0"/>
              </a:spcAft>
              <a:buClr>
                <a:srgbClr val="595959"/>
              </a:buClr>
              <a:buSzPct val="100000"/>
              <a:defRPr/>
            </a:pPr>
            <a:r>
              <a:rPr lang="en-US" sz="1100" dirty="0" smtClean="0"/>
              <a:t>Nicotine replacement therapy such as gum and patches are licensed by the Medicines and Healthcare products Regulatory Agency for smoking cessation, not just by adults but also for children from age 12 upwards.</a:t>
            </a:r>
          </a:p>
          <a:p>
            <a:pPr>
              <a:spcBef>
                <a:spcPts val="1200"/>
              </a:spcBef>
              <a:spcAft>
                <a:spcPts val="0"/>
              </a:spcAft>
              <a:buClr>
                <a:srgbClr val="595959"/>
              </a:buClr>
              <a:buSzPct val="100000"/>
              <a:defRPr/>
            </a:pPr>
            <a:endParaRPr lang="en-US" sz="1100" dirty="0" smtClean="0"/>
          </a:p>
          <a:p>
            <a:pPr>
              <a:spcBef>
                <a:spcPts val="1200"/>
              </a:spcBef>
              <a:spcAft>
                <a:spcPts val="0"/>
              </a:spcAft>
              <a:buClr>
                <a:srgbClr val="595959"/>
              </a:buClr>
              <a:buSzPct val="100000"/>
              <a:defRPr/>
            </a:pPr>
            <a:r>
              <a:rPr lang="en-US" sz="1100" dirty="0" smtClean="0"/>
              <a:t>Nicotine vapes are not yet licensed as medicines but are proven effective and have become the most popular quitting aid for smokers in recent years. </a:t>
            </a:r>
          </a:p>
          <a:p>
            <a:pPr eaLnBrk="1" hangingPunct="1">
              <a:spcBef>
                <a:spcPct val="0"/>
              </a:spcBef>
              <a:defRPr/>
            </a:pPr>
            <a:endParaRPr lang="en-US" sz="1100" dirty="0" smtClean="0"/>
          </a:p>
          <a:p>
            <a:pPr eaLnBrk="1" hangingPunct="1">
              <a:spcBef>
                <a:spcPct val="0"/>
              </a:spcBef>
              <a:defRPr/>
            </a:pPr>
            <a:r>
              <a:rPr lang="en-US" sz="1100" dirty="0" smtClean="0"/>
              <a:t>Vapes containing nicotine are a useful aid to quitting as they deal with the cravings smokers get when they try to stop.</a:t>
            </a:r>
          </a:p>
          <a:p>
            <a:pPr eaLnBrk="1" hangingPunct="1">
              <a:spcBef>
                <a:spcPct val="0"/>
              </a:spcBef>
              <a:defRPr/>
            </a:pPr>
            <a:endParaRPr lang="en-US" sz="1100" dirty="0" smtClean="0"/>
          </a:p>
          <a:p>
            <a:pPr eaLnBrk="1" hangingPunct="1">
              <a:spcBef>
                <a:spcPct val="0"/>
              </a:spcBef>
              <a:defRPr/>
            </a:pPr>
            <a:r>
              <a:rPr lang="en-US" altLang="en-US" sz="1100" dirty="0" smtClean="0">
                <a:solidFill>
                  <a:srgbClr val="002D47"/>
                </a:solidFill>
              </a:rPr>
              <a:t>Research is still needed to learn more about how e-cigarettes effect health in the long term but there is enough evidence to advise that vaping is not for children.  If you don’t smoke, don’t vape.</a:t>
            </a:r>
            <a:endParaRPr lang="en-US" sz="1100" dirty="0" smtClean="0"/>
          </a:p>
          <a:p>
            <a:pPr eaLnBrk="1" hangingPunct="1">
              <a:spcBef>
                <a:spcPct val="0"/>
              </a:spcBef>
              <a:defRPr/>
            </a:pPr>
            <a:endParaRPr lang="en-US" altLang="en-US" sz="1100" dirty="0" smtClean="0">
              <a:solidFill>
                <a:srgbClr val="002D47"/>
              </a:solidFill>
            </a:endParaRPr>
          </a:p>
          <a:p>
            <a:pPr eaLnBrk="1" hangingPunct="1">
              <a:spcBef>
                <a:spcPct val="0"/>
              </a:spcBef>
              <a:defRPr/>
            </a:pPr>
            <a:endParaRPr lang="en-US" altLang="en-US" sz="1100" b="1" dirty="0" smtClean="0">
              <a:solidFill>
                <a:srgbClr val="002D47"/>
              </a:solidFill>
            </a:endParaRPr>
          </a:p>
          <a:p>
            <a:pPr eaLnBrk="1" hangingPunct="1">
              <a:spcBef>
                <a:spcPct val="0"/>
              </a:spcBef>
              <a:defRPr/>
            </a:pPr>
            <a:r>
              <a:rPr lang="en-US" altLang="en-US" sz="1100" b="1" dirty="0" smtClean="0">
                <a:solidFill>
                  <a:srgbClr val="002D47"/>
                </a:solidFill>
              </a:rPr>
              <a:t>A PHE report from 2022 found that</a:t>
            </a:r>
          </a:p>
          <a:p>
            <a:pPr eaLnBrk="1" hangingPunct="1">
              <a:spcBef>
                <a:spcPct val="0"/>
              </a:spcBef>
              <a:defRPr/>
            </a:pPr>
            <a:r>
              <a:rPr lang="en-US" altLang="en-US" sz="1100" i="1" dirty="0" smtClean="0">
                <a:solidFill>
                  <a:srgbClr val="002D47"/>
                </a:solidFill>
              </a:rPr>
              <a:t>Nearly half (43.0%) of the 11 to 18 year olds who were current and former </a:t>
            </a:r>
            <a:r>
              <a:rPr lang="en-US" altLang="en-US" sz="1100" i="1" dirty="0" err="1" smtClean="0">
                <a:solidFill>
                  <a:srgbClr val="002D47"/>
                </a:solidFill>
              </a:rPr>
              <a:t>vapers</a:t>
            </a:r>
            <a:r>
              <a:rPr lang="en-US" altLang="en-US" sz="1100" i="1" dirty="0" smtClean="0">
                <a:solidFill>
                  <a:srgbClr val="002D47"/>
                </a:solidFill>
              </a:rPr>
              <a:t>, reported always using vaping products that contained nicotine </a:t>
            </a:r>
          </a:p>
          <a:p>
            <a:pPr eaLnBrk="1" hangingPunct="1">
              <a:spcBef>
                <a:spcPct val="0"/>
              </a:spcBef>
              <a:defRPr/>
            </a:pPr>
            <a:r>
              <a:rPr lang="en-US" altLang="en-US" sz="1100" i="1" dirty="0" smtClean="0">
                <a:solidFill>
                  <a:srgbClr val="002D47"/>
                </a:solidFill>
              </a:rPr>
              <a:t>And only 17.3% reported always using nicotine-free products. </a:t>
            </a:r>
          </a:p>
          <a:p>
            <a:pPr eaLnBrk="1" hangingPunct="1">
              <a:spcBef>
                <a:spcPct val="0"/>
              </a:spcBef>
              <a:defRPr/>
            </a:pPr>
            <a:endParaRPr lang="en-US" altLang="en-US" sz="1100" b="1" dirty="0" smtClean="0">
              <a:solidFill>
                <a:srgbClr val="002D47"/>
              </a:solidFill>
            </a:endParaRPr>
          </a:p>
          <a:p>
            <a:pPr eaLnBrk="1" hangingPunct="1">
              <a:spcBef>
                <a:spcPct val="0"/>
              </a:spcBef>
              <a:defRPr/>
            </a:pPr>
            <a:r>
              <a:rPr lang="en-US" altLang="en-US" sz="1100" b="1" dirty="0" smtClean="0">
                <a:solidFill>
                  <a:srgbClr val="002D47"/>
                </a:solidFill>
              </a:rPr>
              <a:t>Addiction</a:t>
            </a:r>
            <a:r>
              <a:rPr lang="en-US" altLang="en-US" sz="1100" dirty="0" smtClean="0">
                <a:solidFill>
                  <a:srgbClr val="002D47"/>
                </a:solidFill>
              </a:rPr>
              <a:t> is a form of learning, and young people can get addicted more easily than adults. </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YP can do it to address other needs such as relief from boredom and to cope with anxiety and stress.</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This is something that we are being told locally is happening with our Healthwatch CYP vape report!</a:t>
            </a:r>
          </a:p>
          <a:p>
            <a:pPr eaLnBrk="1" hangingPunct="1">
              <a:spcBef>
                <a:spcPct val="0"/>
              </a:spcBef>
              <a:defRPr/>
            </a:pPr>
            <a:endParaRPr lang="en-US" altLang="en-US" sz="1100" dirty="0" smtClean="0">
              <a:solidFill>
                <a:srgbClr val="002D47"/>
              </a:solidFill>
            </a:endParaRPr>
          </a:p>
          <a:p>
            <a:pPr eaLnBrk="1" hangingPunct="1">
              <a:spcBef>
                <a:spcPct val="0"/>
              </a:spcBef>
              <a:defRPr/>
            </a:pPr>
            <a:r>
              <a:rPr lang="en-US" altLang="en-US" sz="1100" dirty="0" smtClean="0">
                <a:solidFill>
                  <a:srgbClr val="002D47"/>
                </a:solidFill>
              </a:rPr>
              <a:t>Vaping alone tends to have smaller concentrations of nicotine than a cigarette and its important to monitor the dependency of nicotine being used in a vape. </a:t>
            </a:r>
          </a:p>
          <a:p>
            <a:pPr eaLnBrk="1" hangingPunct="1">
              <a:spcBef>
                <a:spcPct val="0"/>
              </a:spcBef>
              <a:defRPr/>
            </a:pPr>
            <a:endParaRPr lang="en-US" sz="1100" dirty="0" smtClean="0"/>
          </a:p>
          <a:p>
            <a:pPr eaLnBrk="1" hangingPunct="1">
              <a:spcBef>
                <a:spcPct val="0"/>
              </a:spcBef>
              <a:defRPr/>
            </a:pPr>
            <a:r>
              <a:rPr lang="en-US" sz="1100" dirty="0" smtClean="0"/>
              <a:t>Dependence on vaping appears lower than smoking for young people. </a:t>
            </a:r>
            <a:endParaRPr lang="en-US" altLang="en-US" sz="1100" dirty="0" smtClean="0">
              <a:solidFill>
                <a:srgbClr val="002D47"/>
              </a:solidFill>
            </a:endParaRPr>
          </a:p>
          <a:p>
            <a:pPr eaLnBrk="1" hangingPunct="1">
              <a:spcBef>
                <a:spcPct val="0"/>
              </a:spcBef>
              <a:defRPr/>
            </a:pPr>
            <a:endParaRPr lang="en-US" altLang="en-US" sz="1100" dirty="0" smtClean="0">
              <a:solidFill>
                <a:srgbClr val="002D47"/>
              </a:solidFill>
            </a:endParaRP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2522A012-6A9D-4B4D-948C-DA2F42CAD4AD}" type="slidenum">
              <a:rPr lang="en-GB" altLang="en-US" sz="1200" smtClean="0">
                <a:solidFill>
                  <a:srgbClr val="000000"/>
                </a:solidFill>
              </a:rPr>
              <a:pPr eaLnBrk="0" hangingPunct="0"/>
              <a:t>7</a:t>
            </a:fld>
            <a:endParaRPr lang="en-GB" altLang="en-US" sz="1200" smtClean="0">
              <a:solidFill>
                <a:srgbClr val="000000"/>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7411"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altLang="en-US" dirty="0" smtClean="0"/>
              <a:t>We know that nicotine vaping is substantially less harmful than smoking – however, it is not risk-free. </a:t>
            </a:r>
            <a:r>
              <a:rPr lang="en-US" altLang="en-US" dirty="0" smtClean="0">
                <a:solidFill>
                  <a:srgbClr val="002D47"/>
                </a:solidFill>
              </a:rPr>
              <a:t>The reason being is, that they carry a small fraction of the risk of cigarettes. Because vapes don’t produce </a:t>
            </a:r>
            <a:r>
              <a:rPr lang="en-US" altLang="en-US" b="1" dirty="0" smtClean="0">
                <a:solidFill>
                  <a:srgbClr val="002D47"/>
                </a:solidFill>
              </a:rPr>
              <a:t>tar</a:t>
            </a:r>
            <a:r>
              <a:rPr lang="en-US" altLang="en-US" dirty="0" smtClean="0">
                <a:solidFill>
                  <a:srgbClr val="002D47"/>
                </a:solidFill>
              </a:rPr>
              <a:t> or </a:t>
            </a:r>
            <a:r>
              <a:rPr lang="en-US" altLang="en-US" b="1" dirty="0" smtClean="0">
                <a:solidFill>
                  <a:srgbClr val="002D47"/>
                </a:solidFill>
              </a:rPr>
              <a:t>carbon monoxide</a:t>
            </a:r>
            <a:r>
              <a:rPr lang="en-US" altLang="en-US" dirty="0" smtClean="0">
                <a:solidFill>
                  <a:srgbClr val="002D47"/>
                </a:solidFill>
              </a:rPr>
              <a:t>, which are two of the most harmful elements in tobacco smoke and they also don’t contain all those thousands of other chemicals that are found in tobacco that causes most of the harm. Here are some facts to tell to young people: </a:t>
            </a:r>
          </a:p>
          <a:p>
            <a:pPr>
              <a:defRPr/>
            </a:pPr>
            <a:endParaRPr lang="en-US" altLang="en-US" dirty="0" smtClean="0">
              <a:solidFill>
                <a:srgbClr val="002D47"/>
              </a:solidFill>
            </a:endParaRPr>
          </a:p>
          <a:p>
            <a:pPr marL="171450" indent="-171450">
              <a:buFont typeface="Arial" panose="020B0604020202020204" pitchFamily="34" charset="0"/>
              <a:buChar char="•"/>
              <a:defRPr/>
            </a:pPr>
            <a:r>
              <a:rPr lang="en-US" dirty="0" smtClean="0"/>
              <a:t>Vaping is a way for adults to stop smoking – not something for non-smokers, especially children and young people to try.</a:t>
            </a:r>
          </a:p>
          <a:p>
            <a:pPr marL="171450" indent="-171450">
              <a:buFont typeface="Arial" panose="020B0604020202020204" pitchFamily="34" charset="0"/>
              <a:buChar char="•"/>
              <a:defRPr/>
            </a:pPr>
            <a:r>
              <a:rPr lang="en-US" dirty="0" smtClean="0"/>
              <a:t>Vaping is substantially less harmful than smoking but that does not mean it is harmless.</a:t>
            </a:r>
          </a:p>
          <a:p>
            <a:pPr marL="171450" indent="-171450">
              <a:buFont typeface="Arial" panose="020B0604020202020204" pitchFamily="34" charset="0"/>
              <a:buChar char="•"/>
              <a:defRPr/>
            </a:pPr>
            <a:r>
              <a:rPr lang="en-US" dirty="0" smtClean="0"/>
              <a:t>Vaping exposes users to some toxins, and we do not yet know what the risks might be in the longer term.</a:t>
            </a:r>
          </a:p>
          <a:p>
            <a:pPr marL="171450" indent="-171450">
              <a:buFont typeface="Arial" panose="020B0604020202020204" pitchFamily="34" charset="0"/>
              <a:buChar char="•"/>
              <a:defRPr/>
            </a:pPr>
            <a:r>
              <a:rPr lang="en-US" dirty="0" smtClean="0"/>
              <a:t>Most vapes contain nicotine, which is an addictive substance that can be hard to stop using once you have started.</a:t>
            </a:r>
          </a:p>
          <a:p>
            <a:pPr marL="171450" indent="-171450">
              <a:buFont typeface="Arial" panose="020B0604020202020204" pitchFamily="34" charset="0"/>
              <a:buChar char="•"/>
              <a:defRPr/>
            </a:pPr>
            <a:r>
              <a:rPr lang="en-US" dirty="0" smtClean="0"/>
              <a:t>Nicotine is more risky for young people than for adults, as evidence suggests the developing brain is more sensitive to its addictive effects.</a:t>
            </a:r>
          </a:p>
          <a:p>
            <a:pPr marL="171450" indent="-171450">
              <a:buFont typeface="Arial" panose="020B0604020202020204" pitchFamily="34" charset="0"/>
              <a:buChar char="•"/>
              <a:defRPr/>
            </a:pPr>
            <a:r>
              <a:rPr lang="en-US" dirty="0" smtClean="0"/>
              <a:t>In the UK, it is against the law to sell nicotine vaping products to under-18s or for adults to buy them on their behalf.</a:t>
            </a:r>
          </a:p>
          <a:p>
            <a:pPr marL="171450" indent="-171450">
              <a:buFont typeface="Arial" panose="020B0604020202020204" pitchFamily="34" charset="0"/>
              <a:buChar char="•"/>
              <a:defRPr/>
            </a:pPr>
            <a:r>
              <a:rPr lang="en-US" dirty="0" smtClean="0"/>
              <a:t>Some disposable vapes on sale are illegal and do not meet UK safety regulations. They can contain high levels of harmful substances.</a:t>
            </a:r>
          </a:p>
          <a:p>
            <a:pPr marL="171450" indent="-171450">
              <a:buFont typeface="Arial" panose="020B0604020202020204" pitchFamily="34" charset="0"/>
              <a:buChar char="•"/>
              <a:defRPr/>
            </a:pPr>
            <a:endParaRPr lang="en-US" dirty="0" smtClean="0"/>
          </a:p>
          <a:p>
            <a:pPr eaLnBrk="1" hangingPunct="1">
              <a:spcBef>
                <a:spcPct val="0"/>
              </a:spcBef>
              <a:defRPr/>
            </a:pPr>
            <a:r>
              <a:rPr lang="en-US" altLang="en-US" dirty="0" smtClean="0"/>
              <a:t>Nicotine exposure during adolescence can harm the parts of the brain that control attention, learning, mood, and impulse control. Youth might vape to deal with stress or anxiety, creating a cycle of nicotine dependence. But nicotine addiction can also be a source of stress. Some youth who use e-cigarettes or cigarettes also report symptoms of depression and anxiety. Nicotine withdrawal symptoms include irritability, restlessness, feeling anxious or depressed, trouble sleeping, problems concentrating, and craving nicotine.</a:t>
            </a:r>
          </a:p>
          <a:p>
            <a:pPr eaLnBrk="1" hangingPunct="1">
              <a:spcBef>
                <a:spcPct val="0"/>
              </a:spcBef>
              <a:defRPr/>
            </a:pPr>
            <a:endParaRPr lang="en-US" altLang="en-US" dirty="0" smtClean="0">
              <a:solidFill>
                <a:srgbClr val="002D47"/>
              </a:solidFill>
            </a:endParaRPr>
          </a:p>
          <a:p>
            <a:pPr marL="171450" indent="-171450">
              <a:buFont typeface="Arial" panose="020B0604020202020204" pitchFamily="34" charset="0"/>
              <a:buChar char="•"/>
              <a:defRPr/>
            </a:pPr>
            <a:endParaRPr lang="en-US" dirty="0" smtClean="0"/>
          </a:p>
          <a:p>
            <a:pPr>
              <a:buFont typeface="Arial" panose="020B0604020202020204" pitchFamily="34" charset="0"/>
              <a:buNone/>
              <a:defRPr/>
            </a:pPr>
            <a:endParaRPr lang="en-US" altLang="en-US" dirty="0" smtClean="0">
              <a:solidFill>
                <a:srgbClr val="002D47"/>
              </a:solidFill>
            </a:endParaRP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732F7F22-62C4-4C62-AD0B-74909156D806}" type="slidenum">
              <a:rPr lang="en-GB" altLang="en-US" sz="1200" smtClean="0">
                <a:solidFill>
                  <a:srgbClr val="000000"/>
                </a:solidFill>
              </a:rPr>
              <a:pPr eaLnBrk="0" hangingPunct="0"/>
              <a:t>8</a:t>
            </a:fld>
            <a:endParaRPr lang="en-GB" altLang="en-US" sz="1200" smtClean="0">
              <a:solidFill>
                <a:srgbClr val="000000"/>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sz="1100" dirty="0" smtClean="0">
                <a:solidFill>
                  <a:srgbClr val="002D47"/>
                </a:solidFill>
              </a:rPr>
              <a:t>Young People say they vape for many reasons. </a:t>
            </a:r>
          </a:p>
          <a:p>
            <a:pPr eaLnBrk="1" hangingPunct="1">
              <a:spcBef>
                <a:spcPct val="0"/>
              </a:spcBef>
            </a:pPr>
            <a:endParaRPr lang="en-US" altLang="en-US" sz="1100" b="1" dirty="0" smtClean="0">
              <a:solidFill>
                <a:srgbClr val="002D47"/>
              </a:solidFill>
            </a:endParaRPr>
          </a:p>
          <a:p>
            <a:pPr eaLnBrk="1" hangingPunct="1">
              <a:spcBef>
                <a:spcPct val="0"/>
              </a:spcBef>
            </a:pPr>
            <a:r>
              <a:rPr lang="en-US" altLang="en-US" sz="1100" b="1" dirty="0" smtClean="0">
                <a:solidFill>
                  <a:srgbClr val="002D47"/>
                </a:solidFill>
              </a:rPr>
              <a:t>Curiosity</a:t>
            </a:r>
            <a:r>
              <a:rPr lang="en-US" altLang="en-US" sz="1100" dirty="0" smtClean="0">
                <a:solidFill>
                  <a:srgbClr val="002D47"/>
                </a:solidFill>
              </a:rPr>
              <a:t> is the big one, they see friends or family members vaping, and they are also drawn to the appealing </a:t>
            </a:r>
            <a:r>
              <a:rPr lang="en-US" altLang="en-US" sz="1100" dirty="0" err="1" smtClean="0">
                <a:solidFill>
                  <a:srgbClr val="002D47"/>
                </a:solidFill>
              </a:rPr>
              <a:t>flavours</a:t>
            </a:r>
            <a:r>
              <a:rPr lang="en-US" altLang="en-US" sz="1100" dirty="0" smtClean="0">
                <a:solidFill>
                  <a:srgbClr val="002D47"/>
                </a:solidFill>
              </a:rPr>
              <a:t> and </a:t>
            </a:r>
            <a:r>
              <a:rPr lang="en-US" altLang="en-US" sz="1100" dirty="0" err="1" smtClean="0">
                <a:solidFill>
                  <a:srgbClr val="002D47"/>
                </a:solidFill>
              </a:rPr>
              <a:t>colours</a:t>
            </a:r>
            <a:r>
              <a:rPr lang="en-US" altLang="en-US" sz="1100" dirty="0" smtClean="0">
                <a:solidFill>
                  <a:srgbClr val="002D47"/>
                </a:solidFill>
              </a:rPr>
              <a:t> in which they come in. </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This is exactly how they are marketed………Appealing to YP with the various fruity </a:t>
            </a:r>
            <a:r>
              <a:rPr lang="en-US" altLang="en-US" sz="1100" dirty="0" err="1" smtClean="0">
                <a:solidFill>
                  <a:srgbClr val="002D47"/>
                </a:solidFill>
              </a:rPr>
              <a:t>flavours</a:t>
            </a:r>
            <a:r>
              <a:rPr lang="en-US" altLang="en-US" sz="1100" dirty="0" smtClean="0">
                <a:solidFill>
                  <a:srgbClr val="002D47"/>
                </a:solidFill>
              </a:rPr>
              <a:t> and different </a:t>
            </a:r>
            <a:r>
              <a:rPr lang="en-US" altLang="en-US" sz="1100" dirty="0" err="1" smtClean="0">
                <a:solidFill>
                  <a:srgbClr val="002D47"/>
                </a:solidFill>
              </a:rPr>
              <a:t>colour</a:t>
            </a:r>
            <a:r>
              <a:rPr lang="en-US" altLang="en-US" sz="1100" dirty="0" smtClean="0">
                <a:solidFill>
                  <a:srgbClr val="002D47"/>
                </a:solidFill>
              </a:rPr>
              <a:t> options</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b="1" dirty="0" smtClean="0">
                <a:solidFill>
                  <a:srgbClr val="002D47"/>
                </a:solidFill>
              </a:rPr>
              <a:t>Peer pressure </a:t>
            </a:r>
            <a:r>
              <a:rPr lang="en-US" altLang="en-US" sz="1100" dirty="0" smtClean="0">
                <a:solidFill>
                  <a:srgbClr val="002D47"/>
                </a:solidFill>
              </a:rPr>
              <a:t>is another reason, as they want to fit in with their mates and they think it’s cool, and having that sense of belonging with a group is very important to YP</a:t>
            </a:r>
            <a:endParaRPr lang="en-US" altLang="en-US" sz="1100" b="1" dirty="0" smtClean="0">
              <a:solidFill>
                <a:srgbClr val="002D47"/>
              </a:solidFill>
            </a:endParaRPr>
          </a:p>
          <a:p>
            <a:pPr eaLnBrk="1" hangingPunct="1">
              <a:spcBef>
                <a:spcPct val="0"/>
              </a:spcBef>
            </a:pPr>
            <a:endParaRPr lang="en-US" altLang="en-US" sz="1100" b="1" dirty="0" smtClean="0">
              <a:solidFill>
                <a:srgbClr val="002D47"/>
              </a:solidFill>
            </a:endParaRPr>
          </a:p>
          <a:p>
            <a:pPr eaLnBrk="1" hangingPunct="1">
              <a:spcBef>
                <a:spcPct val="0"/>
              </a:spcBef>
            </a:pPr>
            <a:r>
              <a:rPr lang="en-US" altLang="en-US" sz="1100" dirty="0" smtClean="0">
                <a:solidFill>
                  <a:srgbClr val="002D47"/>
                </a:solidFill>
              </a:rPr>
              <a:t>Vapes have a </a:t>
            </a:r>
            <a:r>
              <a:rPr lang="en-US" altLang="en-US" sz="1100" b="1" dirty="0" smtClean="0">
                <a:solidFill>
                  <a:srgbClr val="002D47"/>
                </a:solidFill>
              </a:rPr>
              <a:t>lower per-use cost </a:t>
            </a:r>
            <a:r>
              <a:rPr lang="en-US" altLang="en-US" sz="1100" dirty="0" smtClean="0">
                <a:solidFill>
                  <a:srgbClr val="002D47"/>
                </a:solidFill>
              </a:rPr>
              <a:t>than traditional tobacco cigarettes. You can buy a disposable one for £4 - £5 or they do deals on them.</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It costs over £10 now for a packet of tobacco cigarettes!</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b="1" dirty="0" smtClean="0">
                <a:solidFill>
                  <a:srgbClr val="002D47"/>
                </a:solidFill>
              </a:rPr>
              <a:t>Y</a:t>
            </a:r>
            <a:r>
              <a:rPr lang="en-US" altLang="en-US" sz="1100" dirty="0" smtClean="0">
                <a:solidFill>
                  <a:srgbClr val="002D47"/>
                </a:solidFill>
              </a:rPr>
              <a:t>ouths and adults find the lack of smoke appealing. </a:t>
            </a:r>
            <a:r>
              <a:rPr lang="en-US" altLang="en-US" sz="1100" b="1" dirty="0" smtClean="0">
                <a:solidFill>
                  <a:srgbClr val="002D47"/>
                </a:solidFill>
              </a:rPr>
              <a:t>With no smell</a:t>
            </a:r>
            <a:r>
              <a:rPr lang="en-US" altLang="en-US" sz="1100" dirty="0" smtClean="0">
                <a:solidFill>
                  <a:srgbClr val="002D47"/>
                </a:solidFill>
              </a:rPr>
              <a:t>, vapes reduce some of the stigma of smoking and it’s also more discreet.</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Finally, </a:t>
            </a:r>
            <a:r>
              <a:rPr lang="en-US" altLang="en-US" sz="1100" dirty="0" smtClean="0"/>
              <a:t>youth have a perceived notion that vaping can support mental health, reduce stress levels and address low self-esteem as mentioned before. Vapes are used as a perceived coping mechanism to address these. </a:t>
            </a:r>
          </a:p>
          <a:p>
            <a:pPr eaLnBrk="1" hangingPunct="1">
              <a:spcBef>
                <a:spcPct val="0"/>
              </a:spcBef>
            </a:pPr>
            <a:endParaRPr lang="en-US" altLang="en-US" sz="1100" dirty="0" smtClean="0">
              <a:solidFill>
                <a:srgbClr val="002D47"/>
              </a:solidFill>
            </a:endParaRPr>
          </a:p>
          <a:p>
            <a:pPr eaLnBrk="1" hangingPunct="1">
              <a:spcBef>
                <a:spcPct val="0"/>
              </a:spcBef>
            </a:pPr>
            <a:r>
              <a:rPr lang="en-US" altLang="en-US" sz="1100" dirty="0" smtClean="0">
                <a:solidFill>
                  <a:srgbClr val="002D47"/>
                </a:solidFill>
              </a:rPr>
              <a:t>What is really concerning though is the rise of vaping amongst YP who would have never smoked otherwise, are taking up the habit.</a:t>
            </a:r>
          </a:p>
          <a:p>
            <a:pPr eaLnBrk="1" hangingPunct="1">
              <a:spcBef>
                <a:spcPct val="0"/>
              </a:spcBef>
            </a:pPr>
            <a:endParaRPr lang="en-US" altLang="en-US" sz="1100" dirty="0" smtClean="0">
              <a:solidFill>
                <a:srgbClr val="002D47"/>
              </a:solidFill>
            </a:endParaRPr>
          </a:p>
          <a:p>
            <a:pPr eaLnBrk="1" hangingPunct="1">
              <a:spcBef>
                <a:spcPct val="0"/>
              </a:spcBef>
            </a:pPr>
            <a:r>
              <a:rPr lang="en-GB" altLang="en-US" dirty="0" smtClean="0"/>
              <a:t>Use of e-cigarettes remains largely confined to experimentation (trying once or twice).</a:t>
            </a:r>
          </a:p>
          <a:p>
            <a:pPr eaLnBrk="1" hangingPunct="1">
              <a:spcBef>
                <a:spcPct val="0"/>
              </a:spcBef>
            </a:pPr>
            <a:endParaRPr lang="en-GB" altLang="en-US" dirty="0" smtClean="0"/>
          </a:p>
          <a:p>
            <a:pPr eaLnBrk="1" hangingPunct="1">
              <a:spcBef>
                <a:spcPct val="0"/>
              </a:spcBef>
            </a:pPr>
            <a:r>
              <a:rPr lang="en-GB" altLang="en-US" dirty="0" smtClean="0"/>
              <a:t>Most (70%) current </a:t>
            </a:r>
            <a:r>
              <a:rPr lang="en-GB" altLang="en-US" dirty="0" err="1" smtClean="0"/>
              <a:t>vapers</a:t>
            </a:r>
            <a:r>
              <a:rPr lang="en-GB" altLang="en-US" dirty="0" smtClean="0"/>
              <a:t> have also tried smoking. For both experimental and current </a:t>
            </a:r>
            <a:r>
              <a:rPr lang="en-GB" altLang="en-US" dirty="0" err="1" smtClean="0"/>
              <a:t>vapers</a:t>
            </a:r>
            <a:r>
              <a:rPr lang="en-GB" altLang="en-US" dirty="0" smtClean="0"/>
              <a:t> who have tried smoking, it is more likely they tried smoking before vaping than the other way around.</a:t>
            </a:r>
          </a:p>
          <a:p>
            <a:pPr eaLnBrk="1" hangingPunct="1">
              <a:spcBef>
                <a:spcPct val="0"/>
              </a:spcBef>
            </a:pPr>
            <a:endParaRPr lang="en-US" altLang="en-US" sz="1100" dirty="0" smtClean="0">
              <a:solidFill>
                <a:srgbClr val="002D47"/>
              </a:solidFill>
            </a:endParaRPr>
          </a:p>
          <a:p>
            <a:pPr eaLnBrk="1" hangingPunct="1">
              <a:spcBef>
                <a:spcPct val="0"/>
              </a:spcBef>
            </a:pPr>
            <a:r>
              <a:rPr lang="en-GB" altLang="en-US" dirty="0" smtClean="0"/>
              <a:t>Since 2021 the proportion of children currently vaping has been greater than those currently smoking (7.6% compared to 3.6% in 2023).</a:t>
            </a:r>
          </a:p>
          <a:p>
            <a:pPr eaLnBrk="1" hangingPunct="1">
              <a:spcBef>
                <a:spcPct val="0"/>
              </a:spcBef>
            </a:pPr>
            <a:endParaRPr lang="en-GB" altLang="en-US" dirty="0" smtClean="0"/>
          </a:p>
          <a:p>
            <a:pPr eaLnBrk="1" hangingPunct="1">
              <a:spcBef>
                <a:spcPct val="0"/>
              </a:spcBef>
            </a:pPr>
            <a:r>
              <a:rPr lang="en-GB" altLang="en-US" dirty="0" smtClean="0"/>
              <a:t>The largest concern remains the same nationally that CYP are using vapes even if they have never smoked. </a:t>
            </a:r>
          </a:p>
          <a:p>
            <a:pPr eaLnBrk="1" hangingPunct="1">
              <a:spcBef>
                <a:spcPct val="0"/>
              </a:spcBef>
            </a:pPr>
            <a:endParaRPr lang="en-GB" altLang="en-US" dirty="0" smtClean="0"/>
          </a:p>
          <a:p>
            <a:pPr eaLnBrk="1" hangingPunct="1">
              <a:spcBef>
                <a:spcPct val="0"/>
              </a:spcBef>
            </a:pPr>
            <a:r>
              <a:rPr lang="en-US" altLang="en-US" dirty="0" smtClean="0">
                <a:solidFill>
                  <a:srgbClr val="002D47"/>
                </a:solidFill>
              </a:rPr>
              <a:t>It’s one thing if you convert from cigarette smoking to vaping. </a:t>
            </a:r>
          </a:p>
          <a:p>
            <a:pPr eaLnBrk="1" hangingPunct="1">
              <a:spcBef>
                <a:spcPct val="0"/>
              </a:spcBef>
            </a:pPr>
            <a:r>
              <a:rPr lang="en-US" altLang="en-US" dirty="0" smtClean="0">
                <a:solidFill>
                  <a:srgbClr val="002D47"/>
                </a:solidFill>
              </a:rPr>
              <a:t>It’s quite another thing to start up nicotine use with vaping. </a:t>
            </a:r>
          </a:p>
          <a:p>
            <a:pPr eaLnBrk="1" hangingPunct="1">
              <a:spcBef>
                <a:spcPct val="0"/>
              </a:spcBef>
            </a:pPr>
            <a:endParaRPr lang="en-GB" altLang="en-US" dirty="0" smtClean="0"/>
          </a:p>
          <a:p>
            <a:pPr eaLnBrk="1" hangingPunct="1">
              <a:spcBef>
                <a:spcPct val="0"/>
              </a:spcBef>
            </a:pPr>
            <a:r>
              <a:rPr lang="en-US" altLang="en-US" dirty="0" smtClean="0">
                <a:solidFill>
                  <a:srgbClr val="002D47"/>
                </a:solidFill>
              </a:rPr>
              <a:t>At this moment in time there is NO strong evidence yet to say that vaping is a gateway into smoking.</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eaLnBrk="0" hangingPunct="0"/>
            <a:fld id="{A1925948-32B2-4AE4-97B8-0A9052D21AEE}" type="slidenum">
              <a:rPr lang="en-GB" altLang="en-US" sz="1200" smtClean="0">
                <a:solidFill>
                  <a:srgbClr val="000000"/>
                </a:solidFill>
              </a:rPr>
              <a:pPr eaLnBrk="0" hangingPunct="0"/>
              <a:t>9</a:t>
            </a:fld>
            <a:endParaRPr lang="en-GB" altLang="en-US" sz="1200" smtClean="0">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76672"/>
            <a:ext cx="8424936"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spTree>
    <p:extLst>
      <p:ext uri="{BB962C8B-B14F-4D97-AF65-F5344CB8AC3E}">
        <p14:creationId xmlns:p14="http://schemas.microsoft.com/office/powerpoint/2010/main" val="38819003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443045" y="923510"/>
            <a:ext cx="8233526" cy="633230"/>
          </a:xfrm>
          <a:prstGeom prst="rect">
            <a:avLst/>
          </a:prstGeom>
        </p:spPr>
        <p:txBody>
          <a:bodyPr/>
          <a:lstStyle>
            <a:lvl1pPr algn="l">
              <a:defRPr sz="2400" b="1">
                <a:solidFill>
                  <a:srgbClr val="87005B"/>
                </a:solidFill>
              </a:defRPr>
            </a:lvl1pPr>
          </a:lstStyle>
          <a:p>
            <a:r>
              <a:rPr lang="en-GB" smtClean="0"/>
              <a:t>Click to edit Master title style</a:t>
            </a:r>
            <a:endParaRPr lang="en-GB" dirty="0"/>
          </a:p>
        </p:txBody>
      </p:sp>
      <p:sp>
        <p:nvSpPr>
          <p:cNvPr id="5" name="Content Placeholder 3"/>
          <p:cNvSpPr>
            <a:spLocks noGrp="1"/>
          </p:cNvSpPr>
          <p:nvPr>
            <p:ph sz="half" idx="1"/>
          </p:nvPr>
        </p:nvSpPr>
        <p:spPr>
          <a:xfrm>
            <a:off x="467430" y="1738860"/>
            <a:ext cx="8209140" cy="538012"/>
          </a:xfrm>
          <a:prstGeom prst="rect">
            <a:avLst/>
          </a:prstGeom>
        </p:spPr>
        <p:txBody>
          <a:bodyPr anchor="ctr"/>
          <a:lstStyle>
            <a:lvl1pPr marL="0" indent="0">
              <a:buNone/>
              <a:defRPr sz="1800" b="1" baseline="0">
                <a:solidFill>
                  <a:srgbClr val="87005B"/>
                </a:solidFill>
              </a:defRPr>
            </a:lvl1pPr>
          </a:lstStyle>
          <a:p>
            <a:pPr lvl="0"/>
            <a:r>
              <a:rPr lang="en-GB" smtClean="0"/>
              <a:t>Click to edit Master text styles</a:t>
            </a:r>
          </a:p>
        </p:txBody>
      </p:sp>
    </p:spTree>
    <p:extLst>
      <p:ext uri="{BB962C8B-B14F-4D97-AF65-F5344CB8AC3E}">
        <p14:creationId xmlns:p14="http://schemas.microsoft.com/office/powerpoint/2010/main" val="795899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KEY FACT SLIDE">
    <p:spTree>
      <p:nvGrpSpPr>
        <p:cNvPr id="1" name=""/>
        <p:cNvGrpSpPr/>
        <p:nvPr/>
      </p:nvGrpSpPr>
      <p:grpSpPr>
        <a:xfrm>
          <a:off x="0" y="0"/>
          <a:ext cx="0" cy="0"/>
          <a:chOff x="0" y="0"/>
          <a:chExt cx="0" cy="0"/>
        </a:xfrm>
      </p:grpSpPr>
      <p:sp>
        <p:nvSpPr>
          <p:cNvPr id="2" name="Title 1"/>
          <p:cNvSpPr>
            <a:spLocks noGrp="1"/>
          </p:cNvSpPr>
          <p:nvPr>
            <p:ph type="title"/>
          </p:nvPr>
        </p:nvSpPr>
        <p:spPr>
          <a:xfrm>
            <a:off x="443045" y="923510"/>
            <a:ext cx="8233526" cy="633230"/>
          </a:xfrm>
          <a:prstGeom prst="rect">
            <a:avLst/>
          </a:prstGeom>
        </p:spPr>
        <p:txBody>
          <a:bodyPr/>
          <a:lstStyle>
            <a:lvl1pPr algn="l">
              <a:defRPr sz="2400" b="1">
                <a:solidFill>
                  <a:srgbClr val="87005B"/>
                </a:solidFill>
              </a:defRPr>
            </a:lvl1pPr>
          </a:lstStyle>
          <a:p>
            <a:r>
              <a:rPr lang="en-GB" smtClean="0"/>
              <a:t>Click to edit Master title style</a:t>
            </a:r>
            <a:endParaRPr lang="en-GB" dirty="0"/>
          </a:p>
        </p:txBody>
      </p:sp>
      <p:sp>
        <p:nvSpPr>
          <p:cNvPr id="5" name="Content Placeholder 3"/>
          <p:cNvSpPr>
            <a:spLocks noGrp="1"/>
          </p:cNvSpPr>
          <p:nvPr>
            <p:ph sz="half" idx="1"/>
          </p:nvPr>
        </p:nvSpPr>
        <p:spPr>
          <a:xfrm>
            <a:off x="467430" y="1738860"/>
            <a:ext cx="8209140" cy="4282500"/>
          </a:xfrm>
          <a:prstGeom prst="rect">
            <a:avLst/>
          </a:prstGeom>
        </p:spPr>
        <p:txBody>
          <a:bodyPr anchor="ctr"/>
          <a:lstStyle>
            <a:lvl1pPr marL="0" indent="0">
              <a:buNone/>
              <a:defRPr sz="6000" b="1" baseline="0">
                <a:solidFill>
                  <a:srgbClr val="87005B"/>
                </a:solidFill>
              </a:defRPr>
            </a:lvl1pPr>
          </a:lstStyle>
          <a:p>
            <a:pPr lvl="0"/>
            <a:r>
              <a:rPr lang="en-GB" smtClean="0"/>
              <a:t>Click to edit Master text styles</a:t>
            </a:r>
          </a:p>
        </p:txBody>
      </p:sp>
    </p:spTree>
    <p:extLst>
      <p:ext uri="{BB962C8B-B14F-4D97-AF65-F5344CB8AC3E}">
        <p14:creationId xmlns:p14="http://schemas.microsoft.com/office/powerpoint/2010/main" val="34034529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95536" y="476672"/>
            <a:ext cx="8424936" cy="5143078"/>
          </a:xfrm>
          <a:prstGeom prst="rect">
            <a:avLst/>
          </a:prstGeom>
        </p:spPr>
        <p:txBody>
          <a:bodyPr anchor="ctr"/>
          <a:lstStyle>
            <a:lvl1pPr marL="0" indent="0" algn="l">
              <a:buNone/>
              <a:defRPr sz="6000" b="1">
                <a:solidFill>
                  <a:srgbClr val="87005B"/>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mtClean="0"/>
              <a:t>Click to edit Master subtitle style</a:t>
            </a:r>
            <a:endParaRPr lang="en-GB" dirty="0"/>
          </a:p>
        </p:txBody>
      </p:sp>
    </p:spTree>
    <p:extLst>
      <p:ext uri="{BB962C8B-B14F-4D97-AF65-F5344CB8AC3E}">
        <p14:creationId xmlns:p14="http://schemas.microsoft.com/office/powerpoint/2010/main" val="26976535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2 COLUMN SLIDE">
    <p:spTree>
      <p:nvGrpSpPr>
        <p:cNvPr id="1" name=""/>
        <p:cNvGrpSpPr/>
        <p:nvPr/>
      </p:nvGrpSpPr>
      <p:grpSpPr>
        <a:xfrm>
          <a:off x="0" y="0"/>
          <a:ext cx="0" cy="0"/>
          <a:chOff x="0" y="0"/>
          <a:chExt cx="0" cy="0"/>
        </a:xfrm>
      </p:grpSpPr>
      <p:sp>
        <p:nvSpPr>
          <p:cNvPr id="3" name="Content Placeholder 4"/>
          <p:cNvSpPr>
            <a:spLocks noGrp="1"/>
          </p:cNvSpPr>
          <p:nvPr>
            <p:ph sz="half" idx="2"/>
          </p:nvPr>
        </p:nvSpPr>
        <p:spPr>
          <a:xfrm>
            <a:off x="4648200" y="1738860"/>
            <a:ext cx="4038600" cy="4354510"/>
          </a:xfrm>
          <a:prstGeom prst="rect">
            <a:avLst/>
          </a:prstGeom>
        </p:spPr>
        <p:txBody>
          <a:bodyPr/>
          <a:lstStyle>
            <a:lvl1pPr marL="0" indent="0">
              <a:buNone/>
              <a:defRPr sz="1800" b="0">
                <a:solidFill>
                  <a:srgbClr val="002D47"/>
                </a:solidFill>
              </a:defRPr>
            </a:lvl1p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p:txBody>
      </p:sp>
      <p:sp>
        <p:nvSpPr>
          <p:cNvPr id="4" name="Content Placeholder 3"/>
          <p:cNvSpPr>
            <a:spLocks noGrp="1"/>
          </p:cNvSpPr>
          <p:nvPr>
            <p:ph sz="half" idx="1"/>
          </p:nvPr>
        </p:nvSpPr>
        <p:spPr>
          <a:xfrm>
            <a:off x="457200" y="1738860"/>
            <a:ext cx="4038600" cy="4354510"/>
          </a:xfrm>
          <a:prstGeom prst="rect">
            <a:avLst/>
          </a:prstGeom>
        </p:spPr>
        <p:txBody>
          <a:bodyPr/>
          <a:lstStyle>
            <a:lvl1pPr marL="0" indent="0">
              <a:buNone/>
              <a:defRPr sz="1800" b="0" baseline="0">
                <a:solidFill>
                  <a:srgbClr val="002D47"/>
                </a:solidFill>
              </a:defRPr>
            </a:lvl1pPr>
          </a:lstStyle>
          <a:p>
            <a:pPr lvl="0"/>
            <a:r>
              <a:rPr lang="en-GB" smtClean="0"/>
              <a:t>Click to edit Master text styles</a:t>
            </a:r>
          </a:p>
        </p:txBody>
      </p:sp>
      <p:sp>
        <p:nvSpPr>
          <p:cNvPr id="5" name="Title 1"/>
          <p:cNvSpPr>
            <a:spLocks noGrp="1"/>
          </p:cNvSpPr>
          <p:nvPr>
            <p:ph type="title"/>
          </p:nvPr>
        </p:nvSpPr>
        <p:spPr>
          <a:xfrm>
            <a:off x="443045" y="923510"/>
            <a:ext cx="8233526" cy="633230"/>
          </a:xfrm>
          <a:prstGeom prst="rect">
            <a:avLst/>
          </a:prstGeom>
        </p:spPr>
        <p:txBody>
          <a:bodyPr/>
          <a:lstStyle>
            <a:lvl1pPr algn="l">
              <a:defRPr sz="2400" b="1">
                <a:solidFill>
                  <a:srgbClr val="87005B"/>
                </a:solidFill>
              </a:defRPr>
            </a:lvl1pPr>
          </a:lstStyle>
          <a:p>
            <a:r>
              <a:rPr lang="en-GB" smtClean="0"/>
              <a:t>Click to edit Master title style</a:t>
            </a:r>
            <a:endParaRPr lang="en-GB" dirty="0"/>
          </a:p>
        </p:txBody>
      </p:sp>
    </p:spTree>
    <p:extLst>
      <p:ext uri="{BB962C8B-B14F-4D97-AF65-F5344CB8AC3E}">
        <p14:creationId xmlns:p14="http://schemas.microsoft.com/office/powerpoint/2010/main" val="2119096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DIAGRAM / IMAGE SLIDE">
    <p:spTree>
      <p:nvGrpSpPr>
        <p:cNvPr id="1" name=""/>
        <p:cNvGrpSpPr/>
        <p:nvPr/>
      </p:nvGrpSpPr>
      <p:grpSpPr>
        <a:xfrm>
          <a:off x="0" y="0"/>
          <a:ext cx="0" cy="0"/>
          <a:chOff x="0" y="0"/>
          <a:chExt cx="0" cy="0"/>
        </a:xfrm>
      </p:grpSpPr>
      <p:sp>
        <p:nvSpPr>
          <p:cNvPr id="2" name="Title 1"/>
          <p:cNvSpPr>
            <a:spLocks noGrp="1"/>
          </p:cNvSpPr>
          <p:nvPr>
            <p:ph type="title"/>
          </p:nvPr>
        </p:nvSpPr>
        <p:spPr>
          <a:xfrm>
            <a:off x="443045" y="923510"/>
            <a:ext cx="8233526" cy="633230"/>
          </a:xfrm>
          <a:prstGeom prst="rect">
            <a:avLst/>
          </a:prstGeom>
        </p:spPr>
        <p:txBody>
          <a:bodyPr/>
          <a:lstStyle>
            <a:lvl1pPr algn="l">
              <a:defRPr sz="2400" b="1">
                <a:solidFill>
                  <a:srgbClr val="87005B"/>
                </a:solidFill>
              </a:defRPr>
            </a:lvl1pPr>
          </a:lstStyle>
          <a:p>
            <a:r>
              <a:rPr lang="en-GB" smtClean="0"/>
              <a:t>Click to edit Master title style</a:t>
            </a:r>
            <a:endParaRPr lang="en-GB" dirty="0"/>
          </a:p>
        </p:txBody>
      </p:sp>
      <p:sp>
        <p:nvSpPr>
          <p:cNvPr id="5" name="Content Placeholder 3"/>
          <p:cNvSpPr>
            <a:spLocks noGrp="1"/>
          </p:cNvSpPr>
          <p:nvPr>
            <p:ph sz="half" idx="1"/>
          </p:nvPr>
        </p:nvSpPr>
        <p:spPr>
          <a:xfrm>
            <a:off x="467430" y="1738860"/>
            <a:ext cx="8209140" cy="538012"/>
          </a:xfrm>
          <a:prstGeom prst="rect">
            <a:avLst/>
          </a:prstGeom>
        </p:spPr>
        <p:txBody>
          <a:bodyPr anchor="ctr"/>
          <a:lstStyle>
            <a:lvl1pPr marL="0" indent="0">
              <a:buNone/>
              <a:defRPr sz="1800" b="1" baseline="0">
                <a:solidFill>
                  <a:srgbClr val="87005B"/>
                </a:solidFill>
              </a:defRPr>
            </a:lvl1pPr>
          </a:lstStyle>
          <a:p>
            <a:pPr lvl="0"/>
            <a:r>
              <a:rPr lang="en-GB" smtClean="0"/>
              <a:t>Click to edit Master text styles</a:t>
            </a:r>
          </a:p>
        </p:txBody>
      </p:sp>
    </p:spTree>
    <p:extLst>
      <p:ext uri="{BB962C8B-B14F-4D97-AF65-F5344CB8AC3E}">
        <p14:creationId xmlns:p14="http://schemas.microsoft.com/office/powerpoint/2010/main" val="2608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8"/>
          <a:srcRect/>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5" r:id="rId4"/>
    <p:sldLayoutId id="2147483666" r:id="rId5"/>
    <p:sldLayoutId id="2147483667" r:id="rId6"/>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healthwatchblackpool.co.uk/vaping-support/" TargetMode="External"/><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healthierblackpool.co.uk/" TargetMode="External"/><Relationship Id="rId5" Type="http://schemas.openxmlformats.org/officeDocument/2006/relationships/hyperlink" Target="mailto:publichealth@blackpool.gov.uk" TargetMode="External"/><Relationship Id="rId10"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5.xml"/><Relationship Id="rId7" Type="http://schemas.openxmlformats.org/officeDocument/2006/relationships/hyperlink" Target="https://www.blackpool.gov.uk/Residents/Advice-and-support/Consumer-advice/Illegal-alcohol-and-tobacco-sales.aspx"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4.png"/><Relationship Id="rId5" Type="http://schemas.openxmlformats.org/officeDocument/2006/relationships/image" Target="../media/image21.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4.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4.png"/><Relationship Id="rId5" Type="http://schemas.openxmlformats.org/officeDocument/2006/relationships/image" Target="../media/image25.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4.png"/><Relationship Id="rId5" Type="http://schemas.openxmlformats.org/officeDocument/2006/relationships/hyperlink" Target="https://www.blackpool.gov.uk/Residents/Advice-and-support/Consumer-advice/Illegal-alcohol-and-tobacco-sales.aspx"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4.png"/><Relationship Id="rId5" Type="http://schemas.openxmlformats.org/officeDocument/2006/relationships/image" Target="../media/image26.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campaignresources.phe.gov.uk/schools/topics/mental-wellbeing/overview#vaping" TargetMode="Externa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hyperlink" Target="https://www.talktofrank.com/drug/vapes#duration" TargetMode="External"/><Relationship Id="rId5" Type="http://schemas.openxmlformats.org/officeDocument/2006/relationships/hyperlink" Target="https://pshe-association.org.uk/resource/vaping"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www.bfwh.nhs.uk/our-services/stop-smoking-service/" TargetMode="Externa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hyperlink" Target="https://www.nhs.uk/live-well/quit-smoking/using-e-cigarettes-to-stop-smoking/" TargetMode="External"/><Relationship Id="rId5" Type="http://schemas.openxmlformats.org/officeDocument/2006/relationships/hyperlink" Target="https://www.nhs.uk/better-health/quit-smoking/vaping-to-quit-smoking/vaping-myths-and-the-fact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hyperlink" Target="mailto:horizonreferrals@delphimedical.co.uk" TargetMode="External"/><Relationship Id="rId3" Type="http://schemas.openxmlformats.org/officeDocument/2006/relationships/slideLayout" Target="../slideLayouts/slideLayout2.xml"/><Relationship Id="rId7" Type="http://schemas.openxmlformats.org/officeDocument/2006/relationships/hyperlink" Target="http://www.blackpool.gov.uk/selfrefer" TargetMode="Externa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http://www.blackpool.gov.uk/partnerrefer" TargetMode="External"/><Relationship Id="rId5" Type="http://schemas.openxmlformats.org/officeDocument/2006/relationships/hyperlink" Target="https://selfservice.blackpool.gov.uk/ss/renderform.aspx?t=1207&amp;k=AED2F46D80DC03E13E2752C58EC43C73EA657D07" TargetMode="External"/><Relationship Id="rId4" Type="http://schemas.openxmlformats.org/officeDocument/2006/relationships/notesSlide" Target="../notesSlides/notesSlide21.xml"/><Relationship Id="rId9"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4.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8" Type="http://schemas.openxmlformats.org/officeDocument/2006/relationships/hyperlink" Target="https://ash.org.uk/uploads/ASH-guidance-for-school-vaping-policies.pdf" TargetMode="External"/><Relationship Id="rId3" Type="http://schemas.openxmlformats.org/officeDocument/2006/relationships/hyperlink" Target="https://www.bfwh.nhs.uk/our-services/stop-smoking-service/" TargetMode="External"/><Relationship Id="rId7" Type="http://schemas.openxmlformats.org/officeDocument/2006/relationships/hyperlink" Target="https://www.talktofrank.com/drug/vapes"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ash.org.uk/uploads/Use-of-e-cigarettes-among-young-people-in-Great-Britain-2022.pdf" TargetMode="External"/><Relationship Id="rId11" Type="http://schemas.openxmlformats.org/officeDocument/2006/relationships/hyperlink" Target="https://healthwatchblackpool.co.uk/vaping-support/" TargetMode="External"/><Relationship Id="rId5" Type="http://schemas.openxmlformats.org/officeDocument/2006/relationships/hyperlink" Target="http://www.nhs.uk/better-health/quit-smoking/vaping-to-quit-smoking/" TargetMode="External"/><Relationship Id="rId10" Type="http://schemas.openxmlformats.org/officeDocument/2006/relationships/hyperlink" Target="https://healthwatchblackpool.co.uk/children-and-young-peoples-vaping-report-blackpool/" TargetMode="External"/><Relationship Id="rId4" Type="http://schemas.openxmlformats.org/officeDocument/2006/relationships/hyperlink" Target="https://ash.org.uk/uploads/ASH-brief-for-local-authorities-on-youth-vaping.pdf" TargetMode="External"/><Relationship Id="rId9" Type="http://schemas.openxmlformats.org/officeDocument/2006/relationships/hyperlink" Target="https://www.gov.uk/government/publications/nicotine-vaping-in-england-2022-evidence-update" TargetMode="External"/></Relationships>
</file>

<file path=ppt/slides/_rels/slide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hyperlink" Target="https://healthwatchblackpool.co.uk/vaping-support/" TargetMode="Externa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4.png"/><Relationship Id="rId5" Type="http://schemas.openxmlformats.org/officeDocument/2006/relationships/hyperlink" Target="https://ash.org.uk/uploads/Use-of-e-cigarettes-among-young-people-in-Great-Britain-2022.pdf?v=1661866458"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6.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4.png"/><Relationship Id="rId5" Type="http://schemas.openxmlformats.org/officeDocument/2006/relationships/image" Target="../media/image1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8.jpeg"/><Relationship Id="rId5" Type="http://schemas.openxmlformats.org/officeDocument/2006/relationships/image" Target="../media/image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007D7936-6DDD-A694-8C77-F043775C8B3E}"/>
              </a:ext>
            </a:extLst>
          </p:cNvPr>
          <p:cNvSpPr>
            <a:spLocks noGrp="1"/>
          </p:cNvSpPr>
          <p:nvPr>
            <p:ph sz="half" idx="1"/>
          </p:nvPr>
        </p:nvSpPr>
        <p:spPr>
          <a:xfrm>
            <a:off x="457200" y="2564904"/>
            <a:ext cx="5122912" cy="1908724"/>
          </a:xfrm>
        </p:spPr>
        <p:txBody>
          <a:bodyPr numCol="1" spcCol="360000"/>
          <a:lstStyle/>
          <a:p>
            <a:pPr algn="just"/>
            <a:r>
              <a:rPr lang="en-GB" b="1" dirty="0" smtClean="0">
                <a:solidFill>
                  <a:srgbClr val="830065"/>
                </a:solidFill>
                <a:effectLst/>
                <a:cs typeface="Calibri" panose="020F0502020204030204" pitchFamily="34" charset="0"/>
              </a:rPr>
              <a:t>This briefing has been created by the Blackpool Council Public Health team and is accurate as of March 2024. </a:t>
            </a:r>
            <a:endParaRPr lang="en-GB" b="1" dirty="0">
              <a:solidFill>
                <a:srgbClr val="830065"/>
              </a:solidFill>
              <a:cs typeface="Calibri" panose="020F0502020204030204" pitchFamily="34" charset="0"/>
            </a:endParaRPr>
          </a:p>
          <a:p>
            <a:pPr algn="just"/>
            <a:endParaRPr lang="en-GB" dirty="0">
              <a:solidFill>
                <a:schemeClr val="tx1"/>
              </a:solidFill>
            </a:endParaRPr>
          </a:p>
          <a:p>
            <a:pPr algn="just"/>
            <a:r>
              <a:rPr lang="en-GB" dirty="0" smtClean="0">
                <a:solidFill>
                  <a:schemeClr val="tx1"/>
                </a:solidFill>
                <a:effectLst/>
              </a:rPr>
              <a:t>Click the Healthwatch Blackpool image to visit their dedicated section on vaping support for young people.</a:t>
            </a:r>
            <a:endParaRPr lang="en-GB" dirty="0">
              <a:solidFill>
                <a:schemeClr val="tx1"/>
              </a:solidFill>
              <a:effectLst/>
            </a:endParaRPr>
          </a:p>
          <a:p>
            <a:pPr algn="just"/>
            <a:endParaRPr lang="en-GB" dirty="0" smtClean="0">
              <a:solidFill>
                <a:schemeClr val="tx1"/>
              </a:solidFill>
            </a:endParaRPr>
          </a:p>
          <a:p>
            <a:pPr algn="just"/>
            <a:r>
              <a:rPr lang="en-GB" dirty="0" smtClean="0">
                <a:solidFill>
                  <a:schemeClr val="tx1"/>
                </a:solidFill>
              </a:rPr>
              <a:t>If you have any questions about anything in the slide, please contact </a:t>
            </a:r>
            <a:r>
              <a:rPr lang="en-GB" dirty="0" smtClean="0">
                <a:solidFill>
                  <a:schemeClr val="tx1"/>
                </a:solidFill>
                <a:hlinkClick r:id="rId5"/>
              </a:rPr>
              <a:t>publichealth@blackpool.gov.uk</a:t>
            </a:r>
            <a:r>
              <a:rPr lang="en-GB" dirty="0" smtClean="0">
                <a:solidFill>
                  <a:schemeClr val="tx1"/>
                </a:solidFill>
              </a:rPr>
              <a:t>. </a:t>
            </a:r>
            <a:endParaRPr lang="en-GB" dirty="0">
              <a:solidFill>
                <a:srgbClr val="041B2C"/>
              </a:solidFill>
              <a:effectLst/>
            </a:endParaRPr>
          </a:p>
        </p:txBody>
      </p:sp>
      <p:sp>
        <p:nvSpPr>
          <p:cNvPr id="5" name="Title 3">
            <a:extLst>
              <a:ext uri="{FF2B5EF4-FFF2-40B4-BE49-F238E27FC236}">
                <a16:creationId xmlns:a16="http://schemas.microsoft.com/office/drawing/2014/main" id="{74C7EA4F-CD2B-A202-CC46-E87CD9C5A889}"/>
              </a:ext>
            </a:extLst>
          </p:cNvPr>
          <p:cNvSpPr>
            <a:spLocks noGrp="1"/>
          </p:cNvSpPr>
          <p:nvPr>
            <p:ph type="title"/>
          </p:nvPr>
        </p:nvSpPr>
        <p:spPr>
          <a:xfrm>
            <a:off x="457200" y="1096973"/>
            <a:ext cx="8233526" cy="1015022"/>
          </a:xfrm>
        </p:spPr>
        <p:txBody>
          <a:bodyPr/>
          <a:lstStyle/>
          <a:p>
            <a:r>
              <a:rPr lang="en-GB" sz="4000" dirty="0">
                <a:solidFill>
                  <a:srgbClr val="8A0066"/>
                </a:solidFill>
                <a:latin typeface="Calibri" panose="020F0502020204030204" pitchFamily="34" charset="0"/>
              </a:rPr>
              <a:t>Public Health Briefing: Vaping</a:t>
            </a:r>
            <a:endParaRPr lang="en-US" sz="4000" dirty="0"/>
          </a:p>
        </p:txBody>
      </p:sp>
      <p:pic>
        <p:nvPicPr>
          <p:cNvPr id="2" name="Picture 1">
            <a:hlinkClick r:id="rId6"/>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6438" y="2557688"/>
            <a:ext cx="2917146" cy="961578"/>
          </a:xfrm>
          <a:prstGeom prst="rect">
            <a:avLst/>
          </a:prstGeom>
        </p:spPr>
      </p:pic>
      <p:pic>
        <p:nvPicPr>
          <p:cNvPr id="7" name="Picture 6">
            <a:hlinkClick r:id="rId8"/>
          </p:cNvPr>
          <p:cNvPicPr>
            <a:picLocks noChangeAspect="1"/>
          </p:cNvPicPr>
          <p:nvPr/>
        </p:nvPicPr>
        <p:blipFill>
          <a:blip r:embed="rId9"/>
          <a:stretch>
            <a:fillRect/>
          </a:stretch>
        </p:blipFill>
        <p:spPr>
          <a:xfrm>
            <a:off x="5794526" y="3817301"/>
            <a:ext cx="3133574" cy="950468"/>
          </a:xfrm>
          <a:prstGeom prst="rect">
            <a:avLst/>
          </a:prstGeom>
        </p:spPr>
      </p:pic>
      <p:pic>
        <p:nvPicPr>
          <p:cNvPr id="6"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521700" y="6235700"/>
            <a:ext cx="406400" cy="406400"/>
          </a:xfrm>
          <a:prstGeom prst="rect">
            <a:avLst/>
          </a:prstGeom>
        </p:spPr>
      </p:pic>
    </p:spTree>
    <p:extLst>
      <p:ext uri="{BB962C8B-B14F-4D97-AF65-F5344CB8AC3E}">
        <p14:creationId xmlns:p14="http://schemas.microsoft.com/office/powerpoint/2010/main" val="955675650"/>
      </p:ext>
    </p:extLst>
  </p:cSld>
  <p:clrMapOvr>
    <a:masterClrMapping/>
  </p:clrMapOvr>
  <mc:AlternateContent xmlns:mc="http://schemas.openxmlformats.org/markup-compatibility/2006" xmlns:p14="http://schemas.microsoft.com/office/powerpoint/2010/main">
    <mc:Choice Requires="p14">
      <p:transition spd="slow" p14:dur="2000" advTm="32386"/>
    </mc:Choice>
    <mc:Fallback xmlns="">
      <p:transition spd="slow" advTm="32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mute="1"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bwMode="auto">
          <a:xfrm>
            <a:off x="439738" y="404813"/>
            <a:ext cx="8234362"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The advice</a:t>
            </a:r>
          </a:p>
        </p:txBody>
      </p:sp>
      <p:sp>
        <p:nvSpPr>
          <p:cNvPr id="20483" name="Content Placeholder 2"/>
          <p:cNvSpPr>
            <a:spLocks noGrp="1"/>
          </p:cNvSpPr>
          <p:nvPr>
            <p:ph sz="half" idx="1"/>
          </p:nvPr>
        </p:nvSpPr>
        <p:spPr bwMode="auto">
          <a:xfrm>
            <a:off x="466725" y="1738313"/>
            <a:ext cx="8210550" cy="26987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r>
              <a:rPr lang="en-US" altLang="en-US" sz="2400" b="0" i="1" dirty="0" smtClean="0">
                <a:solidFill>
                  <a:schemeClr val="tx1"/>
                </a:solidFill>
              </a:rPr>
              <a:t>Vaping is not for children. Whilst it can help adults to quit smoking, it isn’t risk-free. Those who don’t smoke should not vape and vaping should only occur as a short term quit aid. </a:t>
            </a:r>
            <a:endParaRPr lang="en-US" altLang="en-US" sz="2400" b="0" dirty="0" smtClean="0">
              <a:solidFill>
                <a:schemeClr val="tx1"/>
              </a:solidFill>
            </a:endParaRPr>
          </a:p>
          <a:p>
            <a:endParaRPr lang="en-GB" alt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2881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Content Placeholder 2"/>
          <p:cNvSpPr>
            <a:spLocks noGrp="1"/>
          </p:cNvSpPr>
          <p:nvPr>
            <p:ph sz="half" idx="1"/>
          </p:nvPr>
        </p:nvSpPr>
        <p:spPr bwMode="auto">
          <a:xfrm>
            <a:off x="398463" y="1340768"/>
            <a:ext cx="4533900" cy="61642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457200" indent="-457200">
              <a:buFont typeface="Calibri" panose="020F0502020204030204" pitchFamily="34" charset="0"/>
              <a:buAutoNum type="arabicPeriod"/>
            </a:pPr>
            <a:r>
              <a:rPr lang="en-US" altLang="en-US" sz="2400" dirty="0" smtClean="0">
                <a:solidFill>
                  <a:schemeClr val="tx1"/>
                </a:solidFill>
              </a:rPr>
              <a:t>Confiscation of vapes and any associated paraphernalia</a:t>
            </a:r>
          </a:p>
          <a:p>
            <a:pPr marL="457200" indent="-457200">
              <a:buFont typeface="Calibri" panose="020F0502020204030204" pitchFamily="34" charset="0"/>
              <a:buAutoNum type="arabicPeriod"/>
            </a:pPr>
            <a:r>
              <a:rPr lang="en-US" altLang="en-US" sz="2400" dirty="0" smtClean="0">
                <a:solidFill>
                  <a:schemeClr val="tx1"/>
                </a:solidFill>
              </a:rPr>
              <a:t>Safe storage &amp; disposing of confiscated vapes </a:t>
            </a:r>
          </a:p>
          <a:p>
            <a:pPr marL="457200" indent="-457200">
              <a:buFont typeface="Calibri" panose="020F0502020204030204" pitchFamily="34" charset="0"/>
              <a:buAutoNum type="arabicPeriod"/>
            </a:pPr>
            <a:r>
              <a:rPr lang="en-US" altLang="en-US" sz="2400" dirty="0" smtClean="0">
                <a:solidFill>
                  <a:schemeClr val="tx1"/>
                </a:solidFill>
              </a:rPr>
              <a:t>Inform parent of incident</a:t>
            </a:r>
          </a:p>
          <a:p>
            <a:pPr marL="457200" indent="-457200">
              <a:buFont typeface="Calibri" panose="020F0502020204030204" pitchFamily="34" charset="0"/>
              <a:buAutoNum type="arabicPeriod"/>
            </a:pPr>
            <a:r>
              <a:rPr lang="en-US" altLang="en-US" sz="2400" dirty="0" smtClean="0">
                <a:solidFill>
                  <a:schemeClr val="tx1"/>
                </a:solidFill>
              </a:rPr>
              <a:t>Intervention worksheet to be completed</a:t>
            </a:r>
          </a:p>
          <a:p>
            <a:pPr marL="457200" indent="-457200">
              <a:buFont typeface="Calibri" panose="020F0502020204030204" pitchFamily="34" charset="0"/>
              <a:buAutoNum type="arabicPeriod"/>
            </a:pPr>
            <a:r>
              <a:rPr lang="en-US" altLang="en-US" sz="2400" dirty="0" smtClean="0">
                <a:solidFill>
                  <a:schemeClr val="tx1"/>
                </a:solidFill>
              </a:rPr>
              <a:t>Intel information uploaded to Blackpool Council link - </a:t>
            </a:r>
          </a:p>
          <a:p>
            <a:pPr marL="457200" indent="-457200">
              <a:buFont typeface="Calibri" panose="020F0502020204030204" pitchFamily="34" charset="0"/>
              <a:buAutoNum type="arabicPeriod"/>
            </a:pPr>
            <a:endParaRPr lang="en-US" altLang="en-US" sz="2200" dirty="0" smtClean="0">
              <a:solidFill>
                <a:srgbClr val="87005B"/>
              </a:solidFill>
            </a:endParaRPr>
          </a:p>
        </p:txBody>
      </p:sp>
      <p:sp>
        <p:nvSpPr>
          <p:cNvPr id="22531" name="Title 1"/>
          <p:cNvSpPr>
            <a:spLocks noGrp="1"/>
          </p:cNvSpPr>
          <p:nvPr>
            <p:ph type="title"/>
          </p:nvPr>
        </p:nvSpPr>
        <p:spPr bwMode="auto">
          <a:xfrm>
            <a:off x="398463" y="333375"/>
            <a:ext cx="8234362"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Key actions for schools to take</a:t>
            </a:r>
          </a:p>
        </p:txBody>
      </p:sp>
      <p:pic>
        <p:nvPicPr>
          <p:cNvPr id="22532" name="Picture 2" descr="Image result for School buidling pic"/>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787900" y="2781300"/>
            <a:ext cx="4038600" cy="23828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0" descr="Vaping icons no vaping no smoking sign no Vector Image"/>
          <p:cNvPicPr>
            <a:picLocks noChangeAspect="1" noChangeArrowheads="1"/>
          </p:cNvPicPr>
          <p:nvPr/>
        </p:nvPicPr>
        <p:blipFill>
          <a:blip r:embed="rId6">
            <a:extLst>
              <a:ext uri="{28A0092B-C50C-407E-A947-70E740481C1C}">
                <a14:useLocalDpi xmlns:a14="http://schemas.microsoft.com/office/drawing/2010/main" val="0"/>
              </a:ext>
            </a:extLst>
          </a:blip>
          <a:srcRect b="10635"/>
          <a:stretch>
            <a:fillRect/>
          </a:stretch>
        </p:blipFill>
        <p:spPr bwMode="auto">
          <a:xfrm>
            <a:off x="5649913" y="649288"/>
            <a:ext cx="2016125" cy="194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TextBox 2"/>
          <p:cNvSpPr txBox="1">
            <a:spLocks noChangeArrowheads="1"/>
          </p:cNvSpPr>
          <p:nvPr/>
        </p:nvSpPr>
        <p:spPr bwMode="auto">
          <a:xfrm>
            <a:off x="755650" y="5516563"/>
            <a:ext cx="80645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a:solidFill>
                  <a:srgbClr val="000000"/>
                </a:solidFill>
                <a:hlinkClick r:id="rId7"/>
              </a:rPr>
              <a:t>Blackpool Council | Reporting illegal alcohol and tobacco sales</a:t>
            </a:r>
            <a:endParaRPr lang="en-US" altLang="en-US">
              <a:solidFill>
                <a:srgbClr val="000000"/>
              </a:solidFill>
            </a:endParaRPr>
          </a:p>
          <a:p>
            <a:endParaRPr lang="en-GB" altLang="en-US"/>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4394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bwMode="auto">
          <a:xfrm>
            <a:off x="442913" y="404813"/>
            <a:ext cx="823436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smtClean="0"/>
              <a:t>Brief intervention worksheet</a:t>
            </a:r>
          </a:p>
        </p:txBody>
      </p:sp>
      <p:pic>
        <p:nvPicPr>
          <p:cNvPr id="24579" name="Content Placeholder 5"/>
          <p:cNvPicPr>
            <a:picLocks noGrp="1"/>
          </p:cNvPicPr>
          <p:nvPr>
            <p:ph sz="half" idx="1"/>
          </p:nvPr>
        </p:nvPicPr>
        <p:blipFill>
          <a:blip r:embed="rId5">
            <a:extLst>
              <a:ext uri="{28A0092B-C50C-407E-A947-70E740481C1C}">
                <a14:useLocalDpi xmlns:a14="http://schemas.microsoft.com/office/drawing/2010/main" val="0"/>
              </a:ext>
            </a:extLst>
          </a:blip>
          <a:srcRect l="18393" t="20091" r="20450" b="8212"/>
          <a:stretch>
            <a:fillRect/>
          </a:stretch>
        </p:blipFill>
        <p:spPr bwMode="auto">
          <a:xfrm>
            <a:off x="1404938" y="1412875"/>
            <a:ext cx="6334125" cy="41767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708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bwMode="auto">
          <a:xfrm>
            <a:off x="323850" y="476250"/>
            <a:ext cx="8234363"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Supporting pupils with action planning</a:t>
            </a:r>
            <a:endParaRPr lang="en-GB" altLang="en-US" sz="2800" dirty="0" smtClean="0"/>
          </a:p>
        </p:txBody>
      </p:sp>
      <p:sp>
        <p:nvSpPr>
          <p:cNvPr id="26627" name="Content Placeholder 2"/>
          <p:cNvSpPr>
            <a:spLocks noGrp="1"/>
          </p:cNvSpPr>
          <p:nvPr>
            <p:ph sz="half" idx="1"/>
          </p:nvPr>
        </p:nvSpPr>
        <p:spPr bwMode="auto">
          <a:xfrm>
            <a:off x="442913" y="2060575"/>
            <a:ext cx="6073775" cy="19446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a:buFont typeface="Arial" panose="020B0604020202020204" pitchFamily="34" charset="0"/>
              <a:buAutoNum type="arabicPeriod"/>
            </a:pPr>
            <a:endParaRPr lang="en-US" altLang="en-US" sz="2400" b="0" dirty="0" smtClean="0">
              <a:solidFill>
                <a:schemeClr val="tx1"/>
              </a:solidFill>
            </a:endParaRPr>
          </a:p>
          <a:p>
            <a:pPr marL="342900" indent="-342900">
              <a:buFont typeface="Arial" panose="020B0604020202020204" pitchFamily="34" charset="0"/>
              <a:buAutoNum type="arabicPeriod"/>
            </a:pPr>
            <a:r>
              <a:rPr lang="en-US" altLang="en-US" sz="2400" b="0" dirty="0" smtClean="0">
                <a:solidFill>
                  <a:schemeClr val="tx1"/>
                </a:solidFill>
              </a:rPr>
              <a:t>Never start smoking In the first place! </a:t>
            </a:r>
          </a:p>
          <a:p>
            <a:pPr marL="342900" indent="-342900">
              <a:buFont typeface="Arial" panose="020B0604020202020204" pitchFamily="34" charset="0"/>
              <a:buAutoNum type="arabicPeriod"/>
            </a:pPr>
            <a:r>
              <a:rPr lang="en-US" altLang="en-US" sz="2400" b="0" dirty="0" smtClean="0">
                <a:solidFill>
                  <a:schemeClr val="tx1"/>
                </a:solidFill>
              </a:rPr>
              <a:t>Set a quit date. </a:t>
            </a:r>
          </a:p>
          <a:p>
            <a:pPr marL="342900" indent="-342900">
              <a:buFont typeface="Arial" panose="020B0604020202020204" pitchFamily="34" charset="0"/>
              <a:buAutoNum type="arabicPeriod"/>
            </a:pPr>
            <a:r>
              <a:rPr lang="en-US" altLang="en-US" sz="2400" b="0" dirty="0" smtClean="0">
                <a:solidFill>
                  <a:schemeClr val="tx1"/>
                </a:solidFill>
              </a:rPr>
              <a:t>Tell your friends you are going to quit. </a:t>
            </a:r>
          </a:p>
          <a:p>
            <a:pPr marL="342900" indent="-342900">
              <a:buFont typeface="Arial" panose="020B0604020202020204" pitchFamily="34" charset="0"/>
              <a:buAutoNum type="arabicPeriod"/>
            </a:pPr>
            <a:r>
              <a:rPr lang="en-US" altLang="en-US" sz="2400" b="0" dirty="0" smtClean="0">
                <a:solidFill>
                  <a:schemeClr val="tx1"/>
                </a:solidFill>
              </a:rPr>
              <a:t>Anticipate challenges to the upcoming quit attempt</a:t>
            </a:r>
          </a:p>
          <a:p>
            <a:pPr marL="342900" indent="-342900">
              <a:buFont typeface="Arial" panose="020B0604020202020204" pitchFamily="34" charset="0"/>
              <a:buAutoNum type="arabicPeriod"/>
            </a:pPr>
            <a:r>
              <a:rPr lang="en-US" altLang="en-US" sz="2400" b="0" dirty="0" smtClean="0">
                <a:solidFill>
                  <a:schemeClr val="tx1"/>
                </a:solidFill>
              </a:rPr>
              <a:t>Remove vape products from your environment. </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4054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8"/>
          <p:cNvSpPr>
            <a:spLocks noGrp="1"/>
          </p:cNvSpPr>
          <p:nvPr>
            <p:ph type="title"/>
          </p:nvPr>
        </p:nvSpPr>
        <p:spPr bwMode="auto">
          <a:xfrm>
            <a:off x="425450" y="341313"/>
            <a:ext cx="8234363" cy="5762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smtClean="0"/>
              <a:t>Identifying illicit vapes and regulation</a:t>
            </a:r>
          </a:p>
        </p:txBody>
      </p:sp>
      <p:sp>
        <p:nvSpPr>
          <p:cNvPr id="28675" name="Rectangle 1"/>
          <p:cNvSpPr>
            <a:spLocks noChangeArrowheads="1"/>
          </p:cNvSpPr>
          <p:nvPr/>
        </p:nvSpPr>
        <p:spPr bwMode="auto">
          <a:xfrm>
            <a:off x="407988" y="4460875"/>
            <a:ext cx="921702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US" altLang="en-US">
              <a:solidFill>
                <a:srgbClr val="000000"/>
              </a:solidFill>
            </a:endParaRPr>
          </a:p>
          <a:p>
            <a:endParaRPr lang="en-GB" altLang="en-US">
              <a:solidFill>
                <a:srgbClr val="000000"/>
              </a:solidFill>
            </a:endParaRPr>
          </a:p>
        </p:txBody>
      </p:sp>
      <p:pic>
        <p:nvPicPr>
          <p:cNvPr id="28676" name="Picture 6" descr="Im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9650" y="1487488"/>
            <a:ext cx="1577975"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8" descr="Imag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00913" y="3316288"/>
            <a:ext cx="169545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Content Placeholder 4"/>
          <p:cNvSpPr>
            <a:spLocks noGrp="1"/>
          </p:cNvSpPr>
          <p:nvPr>
            <p:ph sz="half" idx="1"/>
          </p:nvPr>
        </p:nvSpPr>
        <p:spPr bwMode="auto">
          <a:xfrm>
            <a:off x="466725" y="1738313"/>
            <a:ext cx="8210550" cy="5381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p:txBody>
      </p:sp>
      <p:pic>
        <p:nvPicPr>
          <p:cNvPr id="28679" name="Picture 10" descr="How To Protect Yourself From Illegal Vap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5450" y="1400175"/>
            <a:ext cx="6799263" cy="361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2207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5"/>
          <p:cNvSpPr>
            <a:spLocks noGrp="1"/>
          </p:cNvSpPr>
          <p:nvPr>
            <p:ph type="title"/>
          </p:nvPr>
        </p:nvSpPr>
        <p:spPr bwMode="auto">
          <a:xfrm>
            <a:off x="442913" y="476250"/>
            <a:ext cx="8234362" cy="7207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2800" dirty="0" smtClean="0"/>
              <a:t>Cannabis and other illegal substances</a:t>
            </a:r>
          </a:p>
        </p:txBody>
      </p:sp>
      <p:pic>
        <p:nvPicPr>
          <p:cNvPr id="30723" name="Content Placeholder 1"/>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4140200" y="1804988"/>
            <a:ext cx="4711700" cy="3136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4" name="TextBox 2"/>
          <p:cNvSpPr txBox="1">
            <a:spLocks noChangeArrowheads="1"/>
          </p:cNvSpPr>
          <p:nvPr/>
        </p:nvSpPr>
        <p:spPr bwMode="auto">
          <a:xfrm>
            <a:off x="250825" y="1341438"/>
            <a:ext cx="38893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pPr>
              <a:buFont typeface="Arial" panose="020B0604020202020204" pitchFamily="34" charset="0"/>
              <a:buChar char="•"/>
            </a:pPr>
            <a:r>
              <a:rPr lang="en-US" altLang="en-US" dirty="0"/>
              <a:t>Blood shot eyes </a:t>
            </a:r>
          </a:p>
          <a:p>
            <a:pPr>
              <a:buFont typeface="Arial" panose="020B0604020202020204" pitchFamily="34" charset="0"/>
              <a:buChar char="•"/>
            </a:pPr>
            <a:r>
              <a:rPr lang="en-US" altLang="en-US" dirty="0"/>
              <a:t>Dazed/dreamy </a:t>
            </a:r>
            <a:r>
              <a:rPr lang="en-US" altLang="en-US" dirty="0" err="1"/>
              <a:t>demeanour</a:t>
            </a:r>
            <a:endParaRPr lang="en-US" altLang="en-US" dirty="0"/>
          </a:p>
          <a:p>
            <a:pPr>
              <a:buFont typeface="Arial" panose="020B0604020202020204" pitchFamily="34" charset="0"/>
              <a:buChar char="•"/>
            </a:pPr>
            <a:r>
              <a:rPr lang="en-US" altLang="en-US" dirty="0"/>
              <a:t>Short term memory loss </a:t>
            </a:r>
          </a:p>
          <a:p>
            <a:pPr>
              <a:buFont typeface="Arial" panose="020B0604020202020204" pitchFamily="34" charset="0"/>
              <a:buChar char="•"/>
            </a:pPr>
            <a:r>
              <a:rPr lang="en-US" altLang="en-US" dirty="0"/>
              <a:t>Faint/feeling sick</a:t>
            </a:r>
          </a:p>
          <a:p>
            <a:pPr>
              <a:buFont typeface="Arial" panose="020B0604020202020204" pitchFamily="34" charset="0"/>
              <a:buChar char="•"/>
            </a:pPr>
            <a:r>
              <a:rPr lang="en-US" altLang="en-US" dirty="0"/>
              <a:t>The giggles </a:t>
            </a:r>
          </a:p>
          <a:p>
            <a:pPr>
              <a:buFont typeface="Arial" panose="020B0604020202020204" pitchFamily="34" charset="0"/>
              <a:buChar char="•"/>
            </a:pPr>
            <a:r>
              <a:rPr lang="en-US" altLang="en-US" dirty="0"/>
              <a:t>The munchies</a:t>
            </a:r>
          </a:p>
          <a:p>
            <a:pPr>
              <a:buFont typeface="Arial" panose="020B0604020202020204" pitchFamily="34" charset="0"/>
              <a:buChar char="•"/>
            </a:pPr>
            <a:r>
              <a:rPr lang="en-US" altLang="en-US" dirty="0"/>
              <a:t>Dry mouth </a:t>
            </a:r>
          </a:p>
          <a:p>
            <a:pPr>
              <a:buFont typeface="Arial" panose="020B0604020202020204" pitchFamily="34" charset="0"/>
              <a:buChar char="•"/>
            </a:pPr>
            <a:r>
              <a:rPr lang="en-US" altLang="en-US" dirty="0"/>
              <a:t>Paranoia </a:t>
            </a:r>
          </a:p>
          <a:p>
            <a:pPr>
              <a:buFont typeface="Arial" panose="020B0604020202020204" pitchFamily="34" charset="0"/>
              <a:buChar char="•"/>
            </a:pPr>
            <a:r>
              <a:rPr lang="en-US" altLang="en-US" dirty="0"/>
              <a:t>Anxiety</a:t>
            </a:r>
            <a:endParaRPr lang="en-GB" altLang="en-US" dirty="0"/>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994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bwMode="auto">
          <a:xfrm>
            <a:off x="179388" y="376238"/>
            <a:ext cx="8234362" cy="7191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smtClean="0"/>
              <a:t>See it? Share it. Stop it.</a:t>
            </a:r>
          </a:p>
        </p:txBody>
      </p:sp>
      <p:sp>
        <p:nvSpPr>
          <p:cNvPr id="32772" name="TextBox 4"/>
          <p:cNvSpPr txBox="1">
            <a:spLocks noChangeArrowheads="1"/>
          </p:cNvSpPr>
          <p:nvPr/>
        </p:nvSpPr>
        <p:spPr bwMode="auto">
          <a:xfrm>
            <a:off x="179388" y="1844675"/>
            <a:ext cx="47720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US" altLang="en-US" dirty="0">
                <a:hlinkClick r:id="rId5"/>
              </a:rPr>
              <a:t>Blackpool Council | Reporting illegal alcohol and tobacco sales</a:t>
            </a:r>
            <a:endParaRPr lang="en-US" altLang="en-US" dirty="0"/>
          </a:p>
          <a:p>
            <a:endParaRPr lang="en-US" altLang="en-US" dirty="0"/>
          </a:p>
          <a:p>
            <a:r>
              <a:rPr lang="en-US" altLang="en-US" dirty="0"/>
              <a:t>Trading Standards</a:t>
            </a:r>
          </a:p>
          <a:p>
            <a:r>
              <a:rPr lang="en-US" altLang="en-US" dirty="0"/>
              <a:t>tradingstandards@blackpool.gov.uk</a:t>
            </a:r>
          </a:p>
          <a:p>
            <a:endParaRPr lang="en-US" altLang="en-US" dirty="0"/>
          </a:p>
          <a:p>
            <a:r>
              <a:rPr lang="en-US" altLang="en-US" dirty="0"/>
              <a:t>Telephone: 01253 478375</a:t>
            </a:r>
          </a:p>
          <a:p>
            <a:endParaRPr lang="en-US" altLang="en-US" dirty="0">
              <a:solidFill>
                <a:srgbClr val="000000"/>
              </a:solidFill>
            </a:endParaRPr>
          </a:p>
          <a:p>
            <a:endParaRPr lang="en-US" altLang="en-US" dirty="0">
              <a:solidFill>
                <a:srgbClr val="000000"/>
              </a:solidFill>
            </a:endParaRPr>
          </a:p>
          <a:p>
            <a:endParaRPr lang="en-GB" altLang="en-US" dirty="0">
              <a:solidFill>
                <a:srgbClr val="00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81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bwMode="auto">
          <a:xfrm>
            <a:off x="323850" y="404813"/>
            <a:ext cx="8234363"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Incorporating vaping into a whole school approach </a:t>
            </a:r>
            <a:endParaRPr lang="en-GB" altLang="en-US" sz="2800" dirty="0" smtClean="0"/>
          </a:p>
        </p:txBody>
      </p:sp>
      <p:sp>
        <p:nvSpPr>
          <p:cNvPr id="34819" name="Content Placeholder 2"/>
          <p:cNvSpPr>
            <a:spLocks noGrp="1"/>
          </p:cNvSpPr>
          <p:nvPr>
            <p:ph sz="half" idx="1"/>
          </p:nvPr>
        </p:nvSpPr>
        <p:spPr bwMode="auto">
          <a:xfrm>
            <a:off x="466725" y="1738313"/>
            <a:ext cx="4897438" cy="38512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spcBef>
                <a:spcPct val="0"/>
              </a:spcBef>
            </a:pPr>
            <a:r>
              <a:rPr lang="en-US" altLang="en-US" sz="2400" b="0" dirty="0" smtClean="0">
                <a:solidFill>
                  <a:schemeClr val="tx1"/>
                </a:solidFill>
              </a:rPr>
              <a:t>Vaping prevention can be incorporated into your whole school's approach to health and wellbeing, which includes personal, social, health and economic (PSHE) education and the wider curriculum, school policies, ethos and environment, and partnerships with parents and the local community.</a:t>
            </a:r>
            <a:endParaRPr lang="en-GB" altLang="en-US" sz="2400" dirty="0" smtClean="0">
              <a:solidFill>
                <a:schemeClr val="tx1"/>
              </a:solidFill>
            </a:endParaRPr>
          </a:p>
          <a:p>
            <a:r>
              <a:rPr lang="en-GB" altLang="en-US" dirty="0" smtClean="0"/>
              <a:t> </a:t>
            </a:r>
          </a:p>
        </p:txBody>
      </p:sp>
      <p:pic>
        <p:nvPicPr>
          <p:cNvPr id="34820" name="Picture 5" descr="Image result for whole school approach vapi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24525" y="2320925"/>
            <a:ext cx="2686050"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400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bwMode="auto">
          <a:xfrm>
            <a:off x="466725" y="404813"/>
            <a:ext cx="8234363"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Resources and training for staff</a:t>
            </a:r>
            <a:endParaRPr lang="en-GB" altLang="en-US" sz="2800" dirty="0" smtClean="0"/>
          </a:p>
        </p:txBody>
      </p:sp>
      <p:sp>
        <p:nvSpPr>
          <p:cNvPr id="24579" name="Content Placeholder 2"/>
          <p:cNvSpPr>
            <a:spLocks noGrp="1"/>
          </p:cNvSpPr>
          <p:nvPr>
            <p:ph sz="half" idx="1"/>
          </p:nvPr>
        </p:nvSpPr>
        <p:spPr bwMode="auto">
          <a:xfrm>
            <a:off x="466725" y="1738313"/>
            <a:ext cx="8210550" cy="3562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a:buFont typeface="Arial" panose="020B0604020202020204" pitchFamily="34" charset="0"/>
              <a:buChar char="•"/>
              <a:defRPr/>
            </a:pPr>
            <a:r>
              <a:rPr lang="en-US" sz="2400" b="0" dirty="0" smtClean="0">
                <a:solidFill>
                  <a:schemeClr val="tx1"/>
                </a:solidFill>
                <a:hlinkClick r:id="rId5"/>
              </a:rPr>
              <a:t>Vaping </a:t>
            </a:r>
            <a:r>
              <a:rPr lang="en-US" sz="2400" b="0" dirty="0">
                <a:solidFill>
                  <a:schemeClr val="tx1"/>
                </a:solidFill>
                <a:hlinkClick r:id="rId5"/>
              </a:rPr>
              <a:t>year 9 lesson pack (pshe-association.org.uk)</a:t>
            </a:r>
            <a:endParaRPr lang="en-US" sz="2400" b="0" dirty="0" smtClean="0">
              <a:solidFill>
                <a:schemeClr val="tx1"/>
              </a:solidFill>
            </a:endParaRPr>
          </a:p>
          <a:p>
            <a:pPr marL="285750" indent="-285750">
              <a:buFont typeface="Arial" panose="020B0604020202020204" pitchFamily="34" charset="0"/>
              <a:buChar char="•"/>
              <a:defRPr/>
            </a:pPr>
            <a:r>
              <a:rPr lang="en-US" sz="2400" b="0" dirty="0" smtClean="0">
                <a:solidFill>
                  <a:schemeClr val="tx1"/>
                </a:solidFill>
              </a:rPr>
              <a:t>Talk </a:t>
            </a:r>
            <a:r>
              <a:rPr lang="en-US" sz="2400" b="0" dirty="0">
                <a:solidFill>
                  <a:schemeClr val="tx1"/>
                </a:solidFill>
              </a:rPr>
              <a:t>to Frank on vapes. Talk to Frank provides clear, </a:t>
            </a:r>
            <a:r>
              <a:rPr lang="en-US" sz="2400" b="0" dirty="0" err="1">
                <a:solidFill>
                  <a:schemeClr val="tx1"/>
                </a:solidFill>
              </a:rPr>
              <a:t>non-judgemental</a:t>
            </a:r>
            <a:r>
              <a:rPr lang="en-US" sz="2400" b="0" dirty="0">
                <a:solidFill>
                  <a:schemeClr val="tx1"/>
                </a:solidFill>
              </a:rPr>
              <a:t> information on alcohol and drugs for young people. It has a 24 helpline on 0300 123 600. </a:t>
            </a:r>
            <a:endParaRPr lang="en-US" sz="2400" b="0" dirty="0" smtClean="0">
              <a:solidFill>
                <a:schemeClr val="tx1"/>
              </a:solidFill>
            </a:endParaRPr>
          </a:p>
          <a:p>
            <a:pPr marL="285750" indent="-285750">
              <a:buFont typeface="Arial" panose="020B0604020202020204" pitchFamily="34" charset="0"/>
              <a:buChar char="•"/>
              <a:defRPr/>
            </a:pPr>
            <a:r>
              <a:rPr lang="en-GB" altLang="en-US" sz="2400" b="0" dirty="0">
                <a:solidFill>
                  <a:schemeClr val="tx1"/>
                </a:solidFill>
                <a:hlinkClick r:id="rId6"/>
              </a:rPr>
              <a:t>Vapes | FRANK (talktofrank.com</a:t>
            </a:r>
            <a:r>
              <a:rPr lang="en-GB" altLang="en-US" sz="2400" b="0" dirty="0" smtClean="0">
                <a:solidFill>
                  <a:schemeClr val="tx1"/>
                </a:solidFill>
                <a:hlinkClick r:id="rId6"/>
              </a:rPr>
              <a:t>)</a:t>
            </a:r>
            <a:endParaRPr lang="en-US" sz="2400" b="0" dirty="0" smtClean="0">
              <a:solidFill>
                <a:schemeClr val="tx1"/>
              </a:solidFill>
            </a:endParaRPr>
          </a:p>
          <a:p>
            <a:pPr marL="285750" indent="-285750">
              <a:buFont typeface="Arial" panose="020B0604020202020204" pitchFamily="34" charset="0"/>
              <a:buChar char="•"/>
              <a:defRPr/>
            </a:pPr>
            <a:r>
              <a:rPr lang="en-US" sz="2400" b="0" dirty="0" smtClean="0">
                <a:solidFill>
                  <a:schemeClr val="tx1"/>
                </a:solidFill>
              </a:rPr>
              <a:t>OHID </a:t>
            </a:r>
            <a:r>
              <a:rPr lang="en-US" sz="2400" b="0" dirty="0">
                <a:solidFill>
                  <a:schemeClr val="tx1"/>
                </a:solidFill>
              </a:rPr>
              <a:t>School Zone resources. These are three flexible </a:t>
            </a:r>
            <a:r>
              <a:rPr lang="en-US" sz="2400" b="0" dirty="0" err="1">
                <a:solidFill>
                  <a:schemeClr val="tx1"/>
                </a:solidFill>
              </a:rPr>
              <a:t>bitesize</a:t>
            </a:r>
            <a:r>
              <a:rPr lang="en-US" sz="2400" b="0" dirty="0">
                <a:solidFill>
                  <a:schemeClr val="tx1"/>
                </a:solidFill>
              </a:rPr>
              <a:t> sessions with film content aimed at Y7 &amp; 8. The sessions cover the impact of vaping and the effects of nicotine on young </a:t>
            </a:r>
            <a:r>
              <a:rPr lang="en-US" sz="2400" b="0" dirty="0" smtClean="0">
                <a:solidFill>
                  <a:schemeClr val="tx1"/>
                </a:solidFill>
              </a:rPr>
              <a:t>people</a:t>
            </a:r>
          </a:p>
          <a:p>
            <a:pPr marL="285750" indent="-285750">
              <a:buFont typeface="Arial" panose="020B0604020202020204" pitchFamily="34" charset="0"/>
              <a:buChar char="•"/>
              <a:defRPr/>
            </a:pPr>
            <a:r>
              <a:rPr lang="en-US" sz="2400" b="0" dirty="0" smtClean="0">
                <a:solidFill>
                  <a:schemeClr val="tx1"/>
                </a:solidFill>
                <a:hlinkClick r:id="rId7"/>
              </a:rPr>
              <a:t>Mental </a:t>
            </a:r>
            <a:r>
              <a:rPr lang="en-US" sz="2400" b="0" dirty="0">
                <a:solidFill>
                  <a:schemeClr val="tx1"/>
                </a:solidFill>
                <a:hlinkClick r:id="rId7"/>
              </a:rPr>
              <a:t>wellbeing | Overview | PHE School </a:t>
            </a:r>
            <a:r>
              <a:rPr lang="en-US" sz="2400" b="0" dirty="0" smtClean="0">
                <a:solidFill>
                  <a:schemeClr val="tx1"/>
                </a:solidFill>
                <a:hlinkClick r:id="rId7"/>
              </a:rPr>
              <a:t>Zone</a:t>
            </a:r>
            <a:endParaRPr lang="en-US" sz="2400" b="0" dirty="0" smtClean="0">
              <a:solidFill>
                <a:schemeClr val="tx1"/>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129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bwMode="auto">
          <a:xfrm>
            <a:off x="442913" y="404813"/>
            <a:ext cx="8234362" cy="6334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2800" dirty="0" smtClean="0"/>
              <a:t>Resources to support pupils, staff, families and </a:t>
            </a:r>
            <a:r>
              <a:rPr lang="en-US" altLang="en-US" sz="2800" dirty="0" err="1" smtClean="0"/>
              <a:t>carers</a:t>
            </a:r>
            <a:r>
              <a:rPr lang="en-US" altLang="en-US" sz="2800" dirty="0" smtClean="0"/>
              <a:t> to quit smoking </a:t>
            </a:r>
            <a:endParaRPr lang="en-GB" altLang="en-US" sz="2800" dirty="0" smtClean="0"/>
          </a:p>
        </p:txBody>
      </p:sp>
      <p:sp>
        <p:nvSpPr>
          <p:cNvPr id="24579" name="Content Placeholder 2"/>
          <p:cNvSpPr>
            <a:spLocks noGrp="1"/>
          </p:cNvSpPr>
          <p:nvPr>
            <p:ph sz="half" idx="1"/>
          </p:nvPr>
        </p:nvSpPr>
        <p:spPr bwMode="auto">
          <a:xfrm>
            <a:off x="442913" y="1988840"/>
            <a:ext cx="8210550" cy="35623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defRPr/>
            </a:pPr>
            <a:r>
              <a:rPr lang="en-US" sz="2400" dirty="0" smtClean="0">
                <a:solidFill>
                  <a:schemeClr val="tx1"/>
                </a:solidFill>
              </a:rPr>
              <a:t>The </a:t>
            </a:r>
            <a:r>
              <a:rPr lang="en-US" sz="2400" dirty="0">
                <a:solidFill>
                  <a:schemeClr val="tx1"/>
                </a:solidFill>
              </a:rPr>
              <a:t>resources below may be helpful for staff to </a:t>
            </a:r>
            <a:r>
              <a:rPr lang="en-US" sz="2400" dirty="0" smtClean="0">
                <a:solidFill>
                  <a:schemeClr val="tx1"/>
                </a:solidFill>
              </a:rPr>
              <a:t>support those around the child to stop smoking. </a:t>
            </a:r>
          </a:p>
          <a:p>
            <a:pPr marL="285750" indent="-285750">
              <a:buFont typeface="Arial" panose="020B0604020202020204" pitchFamily="34" charset="0"/>
              <a:buChar char="•"/>
              <a:defRPr/>
            </a:pPr>
            <a:r>
              <a:rPr lang="en-US" sz="2400" b="0" dirty="0" smtClean="0">
                <a:solidFill>
                  <a:schemeClr val="tx1"/>
                </a:solidFill>
              </a:rPr>
              <a:t>The </a:t>
            </a:r>
            <a:r>
              <a:rPr lang="en-US" sz="2400" b="0" dirty="0">
                <a:solidFill>
                  <a:schemeClr val="tx1"/>
                </a:solidFill>
              </a:rPr>
              <a:t>NHS Better Health site provides information on vaping devices and e-liquids, side effects, and vaping in pregnancy. </a:t>
            </a:r>
            <a:endParaRPr lang="en-US" sz="2400" b="0" dirty="0" smtClean="0">
              <a:solidFill>
                <a:schemeClr val="tx1"/>
              </a:solidFill>
            </a:endParaRPr>
          </a:p>
          <a:p>
            <a:pPr>
              <a:defRPr/>
            </a:pPr>
            <a:r>
              <a:rPr lang="en-US" sz="2400" b="0" dirty="0">
                <a:solidFill>
                  <a:schemeClr val="tx1"/>
                </a:solidFill>
                <a:hlinkClick r:id="rId5"/>
              </a:rPr>
              <a:t>Vaping myths and the facts - Better Health - NHS (www.nhs.uk)</a:t>
            </a:r>
            <a:endParaRPr lang="en-US" sz="2400" b="0" dirty="0" smtClean="0">
              <a:solidFill>
                <a:schemeClr val="tx1"/>
              </a:solidFill>
            </a:endParaRPr>
          </a:p>
          <a:p>
            <a:pPr marL="285750" indent="-285750">
              <a:buFont typeface="Arial" panose="020B0604020202020204" pitchFamily="34" charset="0"/>
              <a:buChar char="•"/>
              <a:defRPr/>
            </a:pPr>
            <a:r>
              <a:rPr lang="en-US" sz="2400" b="0" dirty="0" smtClean="0">
                <a:solidFill>
                  <a:schemeClr val="tx1"/>
                </a:solidFill>
              </a:rPr>
              <a:t>The </a:t>
            </a:r>
            <a:r>
              <a:rPr lang="en-US" sz="2400" b="0" dirty="0">
                <a:solidFill>
                  <a:schemeClr val="tx1"/>
                </a:solidFill>
              </a:rPr>
              <a:t>NHS Live Well site has information on vape safety and choosing the right vape for you. </a:t>
            </a:r>
            <a:endParaRPr lang="en-US" sz="2400" b="0" dirty="0" smtClean="0">
              <a:solidFill>
                <a:schemeClr val="tx1"/>
              </a:solidFill>
            </a:endParaRPr>
          </a:p>
          <a:p>
            <a:pPr>
              <a:defRPr/>
            </a:pPr>
            <a:r>
              <a:rPr lang="en-US" sz="2400" b="0" dirty="0">
                <a:solidFill>
                  <a:schemeClr val="tx1"/>
                </a:solidFill>
                <a:hlinkClick r:id="rId6"/>
              </a:rPr>
              <a:t>Using e-cigarettes to stop smoking - NHS (www.nhs.uk)</a:t>
            </a:r>
            <a:endParaRPr lang="en-US" sz="2400" b="0" dirty="0" smtClean="0">
              <a:solidFill>
                <a:schemeClr val="tx1"/>
              </a:solidFill>
            </a:endParaRPr>
          </a:p>
          <a:p>
            <a:pPr marL="285750" indent="-285750">
              <a:buFont typeface="Arial" panose="020B0604020202020204" pitchFamily="34" charset="0"/>
              <a:buChar char="•"/>
              <a:defRPr/>
            </a:pPr>
            <a:r>
              <a:rPr lang="en-US" altLang="en-US" sz="2400" b="0" dirty="0" smtClean="0">
                <a:solidFill>
                  <a:schemeClr val="tx1"/>
                </a:solidFill>
              </a:rPr>
              <a:t>Self- referral to our </a:t>
            </a:r>
            <a:r>
              <a:rPr lang="en-US" altLang="en-US" sz="2400" b="0" dirty="0" err="1" smtClean="0">
                <a:solidFill>
                  <a:schemeClr val="tx1"/>
                </a:solidFill>
              </a:rPr>
              <a:t>Blackpool</a:t>
            </a:r>
            <a:r>
              <a:rPr lang="en-US" altLang="en-US" sz="2400" b="0" dirty="0" smtClean="0">
                <a:solidFill>
                  <a:schemeClr val="tx1"/>
                </a:solidFill>
              </a:rPr>
              <a:t> Tobacco Addiction Service </a:t>
            </a:r>
          </a:p>
          <a:p>
            <a:pPr>
              <a:defRPr/>
            </a:pPr>
            <a:r>
              <a:rPr lang="en-US" sz="2400" b="0" dirty="0">
                <a:solidFill>
                  <a:schemeClr val="tx1"/>
                </a:solidFill>
                <a:hlinkClick r:id="rId7"/>
              </a:rPr>
              <a:t>Stop Smoking Services | </a:t>
            </a:r>
            <a:r>
              <a:rPr lang="en-US" sz="2400" b="0" dirty="0" err="1">
                <a:solidFill>
                  <a:schemeClr val="tx1"/>
                </a:solidFill>
                <a:hlinkClick r:id="rId7"/>
              </a:rPr>
              <a:t>Blackpool</a:t>
            </a:r>
            <a:r>
              <a:rPr lang="en-US" sz="2400" b="0" dirty="0">
                <a:solidFill>
                  <a:schemeClr val="tx1"/>
                </a:solidFill>
                <a:hlinkClick r:id="rId7"/>
              </a:rPr>
              <a:t> Teaching Hospitals NHS Foundation Trust (bfwh.nhs.uk)</a:t>
            </a:r>
            <a:endParaRPr lang="en-US" altLang="en-US" sz="2400" b="0" dirty="0" smtClean="0">
              <a:solidFill>
                <a:schemeClr val="tx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3797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bwMode="auto">
          <a:xfrm>
            <a:off x="442913" y="476250"/>
            <a:ext cx="8234362" cy="64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Aims and objectives</a:t>
            </a:r>
          </a:p>
        </p:txBody>
      </p:sp>
      <p:sp>
        <p:nvSpPr>
          <p:cNvPr id="4099" name="Content Placeholder 2"/>
          <p:cNvSpPr>
            <a:spLocks noGrp="1"/>
          </p:cNvSpPr>
          <p:nvPr>
            <p:ph sz="half" idx="1"/>
          </p:nvPr>
        </p:nvSpPr>
        <p:spPr bwMode="auto">
          <a:xfrm>
            <a:off x="466725" y="1125538"/>
            <a:ext cx="8210550" cy="55435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a:buFont typeface="Arial" panose="020B0604020202020204" pitchFamily="34" charset="0"/>
              <a:buChar char="•"/>
            </a:pPr>
            <a:r>
              <a:rPr lang="en-US" altLang="en-US" sz="2400" b="0" dirty="0" smtClean="0">
                <a:solidFill>
                  <a:schemeClr val="tx1"/>
                </a:solidFill>
              </a:rPr>
              <a:t>Be able to identify the different types of vapes (e-cigarettes) and understand how they work</a:t>
            </a:r>
          </a:p>
          <a:p>
            <a:pPr marL="342900" indent="-342900">
              <a:buFont typeface="Arial" panose="020B0604020202020204" pitchFamily="34" charset="0"/>
              <a:buChar char="•"/>
            </a:pPr>
            <a:r>
              <a:rPr lang="en-US" altLang="en-US" sz="2400" b="0" dirty="0" smtClean="0">
                <a:solidFill>
                  <a:schemeClr val="tx1"/>
                </a:solidFill>
              </a:rPr>
              <a:t>Understand how nicotine effects the brain</a:t>
            </a:r>
          </a:p>
          <a:p>
            <a:pPr marL="342900" indent="-342900">
              <a:buFont typeface="Arial" panose="020B0604020202020204" pitchFamily="34" charset="0"/>
              <a:buChar char="•"/>
            </a:pPr>
            <a:r>
              <a:rPr lang="en-US" altLang="en-US" sz="2400" b="0" dirty="0" smtClean="0">
                <a:solidFill>
                  <a:schemeClr val="tx1"/>
                </a:solidFill>
              </a:rPr>
              <a:t>Understand why young people may use vapes</a:t>
            </a:r>
          </a:p>
          <a:p>
            <a:pPr marL="342900" indent="-342900">
              <a:buFont typeface="Arial" panose="020B0604020202020204" pitchFamily="34" charset="0"/>
              <a:buChar char="•"/>
            </a:pPr>
            <a:r>
              <a:rPr lang="en-US" altLang="en-US" sz="2400" b="0" dirty="0" smtClean="0">
                <a:solidFill>
                  <a:schemeClr val="tx1"/>
                </a:solidFill>
              </a:rPr>
              <a:t>Understand the potential dangers to the health of a young person who regularly uses a vape</a:t>
            </a:r>
          </a:p>
          <a:p>
            <a:pPr marL="342900" indent="-342900">
              <a:buFont typeface="Arial" panose="020B0604020202020204" pitchFamily="34" charset="0"/>
              <a:buChar char="•"/>
            </a:pPr>
            <a:r>
              <a:rPr lang="en-US" altLang="en-US" sz="2400" b="0" dirty="0" smtClean="0">
                <a:solidFill>
                  <a:schemeClr val="tx1"/>
                </a:solidFill>
              </a:rPr>
              <a:t>Know how to respond to a young person who is in possession of a vape</a:t>
            </a:r>
          </a:p>
          <a:p>
            <a:pPr marL="342900" indent="-342900">
              <a:buFont typeface="Arial" panose="020B0604020202020204" pitchFamily="34" charset="0"/>
              <a:buChar char="•"/>
            </a:pPr>
            <a:r>
              <a:rPr lang="en-US" altLang="en-US" sz="2400" b="0" dirty="0" smtClean="0">
                <a:solidFill>
                  <a:schemeClr val="tx1"/>
                </a:solidFill>
              </a:rPr>
              <a:t>Know how to identify illicit vapes and the law around vapes</a:t>
            </a:r>
          </a:p>
          <a:p>
            <a:pPr marL="342900" indent="-342900">
              <a:buFont typeface="Arial" panose="020B0604020202020204" pitchFamily="34" charset="0"/>
              <a:buChar char="•"/>
            </a:pPr>
            <a:r>
              <a:rPr lang="en-US" altLang="en-US" sz="2400" b="0" dirty="0" smtClean="0">
                <a:solidFill>
                  <a:schemeClr val="tx1"/>
                </a:solidFill>
              </a:rPr>
              <a:t>Advice and guidance school staff can use to support young people make informed decisions on vaping</a:t>
            </a:r>
          </a:p>
          <a:p>
            <a:pPr marL="342900" indent="-342900">
              <a:buFont typeface="Arial" panose="020B0604020202020204" pitchFamily="34" charset="0"/>
              <a:buChar char="•"/>
            </a:pPr>
            <a:endParaRPr lang="en-US" altLang="en-US" sz="2400" b="0" dirty="0" smtClean="0"/>
          </a:p>
          <a:p>
            <a:pPr marL="342900" indent="-342900">
              <a:buFont typeface="Arial" panose="020B0604020202020204" pitchFamily="34" charset="0"/>
              <a:buChar char="•"/>
            </a:pPr>
            <a:endParaRPr lang="en-US" altLang="en-US" sz="2400" b="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443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p:cNvSpPr>
            <a:spLocks noGrp="1"/>
          </p:cNvSpPr>
          <p:nvPr>
            <p:ph type="title"/>
          </p:nvPr>
        </p:nvSpPr>
        <p:spPr bwMode="auto">
          <a:xfrm>
            <a:off x="423863" y="333375"/>
            <a:ext cx="8234362" cy="71913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Referral Pathway</a:t>
            </a:r>
          </a:p>
        </p:txBody>
      </p:sp>
      <p:sp>
        <p:nvSpPr>
          <p:cNvPr id="36867" name="Content Placeholder 2"/>
          <p:cNvSpPr>
            <a:spLocks noGrp="1"/>
          </p:cNvSpPr>
          <p:nvPr>
            <p:ph sz="half" idx="1"/>
          </p:nvPr>
        </p:nvSpPr>
        <p:spPr bwMode="auto">
          <a:xfrm>
            <a:off x="466725" y="1052513"/>
            <a:ext cx="8210550" cy="50403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a:defRPr/>
            </a:pPr>
            <a:endParaRPr lang="en-US" altLang="en-US" sz="2400" b="0" dirty="0" smtClean="0"/>
          </a:p>
          <a:p>
            <a:pPr>
              <a:defRPr/>
            </a:pPr>
            <a:r>
              <a:rPr lang="en-US" altLang="en-US" sz="2400" b="0" dirty="0" smtClean="0">
                <a:solidFill>
                  <a:schemeClr val="tx1"/>
                </a:solidFill>
              </a:rPr>
              <a:t>Blackpool Tobacco Addiction Service (BTAS)</a:t>
            </a:r>
          </a:p>
          <a:p>
            <a:pPr>
              <a:defRPr/>
            </a:pPr>
            <a:r>
              <a:rPr lang="en-US" altLang="en-US" sz="2400" b="0" dirty="0" smtClean="0">
                <a:solidFill>
                  <a:schemeClr val="tx1"/>
                </a:solidFill>
              </a:rPr>
              <a:t>FREE Helpline: 0808 1964324 </a:t>
            </a:r>
          </a:p>
          <a:p>
            <a:pPr>
              <a:defRPr/>
            </a:pPr>
            <a:endParaRPr lang="en-US" altLang="en-US" sz="2400" b="0" dirty="0" smtClean="0">
              <a:solidFill>
                <a:schemeClr val="tx1"/>
              </a:solidFill>
            </a:endParaRPr>
          </a:p>
          <a:p>
            <a:pPr>
              <a:defRPr/>
            </a:pPr>
            <a:r>
              <a:rPr lang="en-US" altLang="en-US" sz="2400" b="0" dirty="0" smtClean="0">
                <a:solidFill>
                  <a:schemeClr val="tx1"/>
                </a:solidFill>
              </a:rPr>
              <a:t>(For professionals only - Direct number: 01253 956651 </a:t>
            </a:r>
          </a:p>
          <a:p>
            <a:pPr>
              <a:defRPr/>
            </a:pPr>
            <a:endParaRPr lang="en-GB" altLang="en-US" dirty="0" smtClean="0">
              <a:latin typeface="Open Sans"/>
            </a:endParaRPr>
          </a:p>
          <a:p>
            <a:pPr>
              <a:defRPr/>
            </a:pPr>
            <a:endParaRPr lang="en-GB" altLang="en-US" dirty="0" smtClean="0">
              <a:latin typeface="Open Sans"/>
            </a:endParaRPr>
          </a:p>
          <a:p>
            <a:pPr>
              <a:defRPr/>
            </a:pPr>
            <a:endParaRPr lang="en-GB" altLang="en-US" dirty="0" smtClean="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165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bwMode="auto">
          <a:xfrm>
            <a:off x="442913" y="549275"/>
            <a:ext cx="8234362" cy="64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Blackpool Adolescent Service:</a:t>
            </a:r>
          </a:p>
        </p:txBody>
      </p:sp>
      <p:sp>
        <p:nvSpPr>
          <p:cNvPr id="3" name="Content Placeholder 2"/>
          <p:cNvSpPr>
            <a:spLocks noGrp="1"/>
          </p:cNvSpPr>
          <p:nvPr>
            <p:ph sz="half" idx="1"/>
          </p:nvPr>
        </p:nvSpPr>
        <p:spPr>
          <a:xfrm>
            <a:off x="466725" y="765175"/>
            <a:ext cx="8210550" cy="5759450"/>
          </a:xfrm>
        </p:spPr>
        <p:txBody>
          <a:bodyPr/>
          <a:lstStyle/>
          <a:p>
            <a:pPr>
              <a:defRPr/>
            </a:pPr>
            <a:r>
              <a:rPr lang="en-GB" altLang="en-US" sz="2400" b="0" dirty="0" smtClean="0">
                <a:solidFill>
                  <a:schemeClr val="tx1"/>
                </a:solidFill>
                <a:cs typeface="+mn-cs"/>
              </a:rPr>
              <a:t>Under </a:t>
            </a:r>
            <a:r>
              <a:rPr lang="en-GB" altLang="en-US" sz="2400" b="0" dirty="0">
                <a:solidFill>
                  <a:schemeClr val="tx1"/>
                </a:solidFill>
                <a:cs typeface="+mn-cs"/>
              </a:rPr>
              <a:t>18’s 	</a:t>
            </a:r>
            <a:r>
              <a:rPr lang="en-GB" sz="2400" b="0" dirty="0">
                <a:solidFill>
                  <a:schemeClr val="tx1"/>
                </a:solidFill>
                <a:ea typeface="+mn-ea"/>
                <a:cs typeface="+mn-cs"/>
                <a:hlinkClick r:id="rId5"/>
              </a:rPr>
              <a:t>Request for Support (blackpool.gov.uk)</a:t>
            </a:r>
            <a:r>
              <a:rPr lang="en-GB" altLang="en-US" sz="2400" b="0" dirty="0">
                <a:solidFill>
                  <a:schemeClr val="tx1"/>
                </a:solidFill>
                <a:cs typeface="+mn-cs"/>
              </a:rPr>
              <a:t> </a:t>
            </a:r>
          </a:p>
          <a:p>
            <a:pPr>
              <a:defRPr/>
            </a:pPr>
            <a:r>
              <a:rPr lang="en-GB" altLang="en-US" sz="2400" b="0" dirty="0">
                <a:solidFill>
                  <a:schemeClr val="tx1"/>
                </a:solidFill>
                <a:cs typeface="+mn-cs"/>
              </a:rPr>
              <a:t>18 - 24 years 	</a:t>
            </a:r>
            <a:r>
              <a:rPr lang="en-US" sz="2400" b="0" dirty="0" smtClean="0">
                <a:solidFill>
                  <a:schemeClr val="tx1"/>
                </a:solidFill>
                <a:ea typeface="+mn-ea"/>
                <a:cs typeface="+mn-cs"/>
                <a:hlinkClick r:id="rId6"/>
              </a:rPr>
              <a:t>www.blackpool.gov.uk/partnerrefer</a:t>
            </a:r>
            <a:r>
              <a:rPr lang="en-US" sz="2400" b="0" dirty="0" smtClean="0">
                <a:solidFill>
                  <a:schemeClr val="tx1"/>
                </a:solidFill>
                <a:ea typeface="+mn-ea"/>
                <a:cs typeface="+mn-cs"/>
              </a:rPr>
              <a:t> </a:t>
            </a:r>
            <a:endParaRPr lang="en-US" sz="2400" b="0" dirty="0">
              <a:solidFill>
                <a:schemeClr val="tx1"/>
              </a:solidFill>
              <a:ea typeface="+mn-ea"/>
              <a:cs typeface="+mn-cs"/>
            </a:endParaRPr>
          </a:p>
          <a:p>
            <a:pPr>
              <a:defRPr/>
            </a:pPr>
            <a:r>
              <a:rPr lang="en-US" sz="2400" b="0" dirty="0">
                <a:solidFill>
                  <a:schemeClr val="tx1"/>
                </a:solidFill>
                <a:ea typeface="+mn-ea"/>
                <a:cs typeface="+mn-cs"/>
              </a:rPr>
              <a:t>		</a:t>
            </a:r>
            <a:r>
              <a:rPr lang="en-US" sz="2400" b="0" dirty="0">
                <a:solidFill>
                  <a:schemeClr val="tx1"/>
                </a:solidFill>
                <a:ea typeface="+mn-ea"/>
                <a:cs typeface="+mn-cs"/>
                <a:hlinkClick r:id="rId7"/>
              </a:rPr>
              <a:t>www.blackpool.gov.uk/selfrefer</a:t>
            </a:r>
            <a:r>
              <a:rPr lang="en-US" sz="2400" b="0" dirty="0">
                <a:solidFill>
                  <a:schemeClr val="tx1"/>
                </a:solidFill>
                <a:ea typeface="+mn-ea"/>
                <a:cs typeface="+mn-cs"/>
              </a:rPr>
              <a:t> </a:t>
            </a:r>
          </a:p>
          <a:p>
            <a:pPr>
              <a:defRPr/>
            </a:pPr>
            <a:r>
              <a:rPr lang="en-GB" altLang="en-US" sz="2400" dirty="0">
                <a:solidFill>
                  <a:schemeClr val="tx1"/>
                </a:solidFill>
                <a:cs typeface="+mn-cs"/>
              </a:rPr>
              <a:t>Horizon – Adult services – from dependence to freedom</a:t>
            </a:r>
          </a:p>
          <a:p>
            <a:pPr marL="342900" indent="-342900">
              <a:buFont typeface="Arial" panose="020B0604020202020204" pitchFamily="34" charset="0"/>
              <a:buChar char="•"/>
              <a:defRPr/>
            </a:pPr>
            <a:r>
              <a:rPr lang="en-GB" altLang="en-US" sz="2400" b="0" dirty="0">
                <a:solidFill>
                  <a:schemeClr val="tx1"/>
                </a:solidFill>
                <a:cs typeface="+mn-cs"/>
              </a:rPr>
              <a:t>To enter drug or alcohol treatment, people can self refer straight into Delphi or a support worker can refer in with consent from the cannabis user.</a:t>
            </a:r>
          </a:p>
          <a:p>
            <a:pPr marL="342900" indent="-342900">
              <a:buFont typeface="Arial" panose="020B0604020202020204" pitchFamily="34" charset="0"/>
              <a:buChar char="•"/>
              <a:defRPr/>
            </a:pPr>
            <a:r>
              <a:rPr lang="en-GB" altLang="en-US" sz="2400" b="0" dirty="0">
                <a:solidFill>
                  <a:schemeClr val="tx1"/>
                </a:solidFill>
                <a:cs typeface="+mn-cs"/>
              </a:rPr>
              <a:t>Tel: 01253 205157</a:t>
            </a:r>
          </a:p>
          <a:p>
            <a:pPr marL="342900" indent="-342900">
              <a:buFont typeface="Arial" panose="020B0604020202020204" pitchFamily="34" charset="0"/>
              <a:buChar char="•"/>
              <a:defRPr/>
            </a:pPr>
            <a:r>
              <a:rPr lang="en-GB" altLang="en-US" sz="2400" b="0" dirty="0">
                <a:solidFill>
                  <a:schemeClr val="tx1"/>
                </a:solidFill>
                <a:cs typeface="+mn-cs"/>
                <a:hlinkClick r:id="rId8"/>
              </a:rPr>
              <a:t>horizonreferrals@delphimedical.co.uk</a:t>
            </a:r>
            <a:r>
              <a:rPr lang="en-GB" altLang="en-US" sz="2400" b="0" dirty="0">
                <a:solidFill>
                  <a:schemeClr val="tx1"/>
                </a:solidFill>
                <a:cs typeface="+mn-cs"/>
              </a:rPr>
              <a:t> </a:t>
            </a:r>
          </a:p>
          <a:p>
            <a:pPr>
              <a:defRPr/>
            </a:pPr>
            <a:endParaRPr lang="en-GB" altLang="en-US" sz="2200" b="0" dirty="0">
              <a:solidFill>
                <a:prstClr val="black"/>
              </a:solidFill>
              <a:cs typeface="+mn-cs"/>
            </a:endParaRPr>
          </a:p>
          <a:p>
            <a:pPr>
              <a:defRPr/>
            </a:pPr>
            <a:endParaRPr lang="en-GB" dirty="0"/>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21700" y="6235700"/>
            <a:ext cx="406400" cy="406400"/>
          </a:xfrm>
          <a:prstGeom prst="rect">
            <a:avLst/>
          </a:prstGeom>
        </p:spPr>
      </p:pic>
    </p:spTree>
  </p:cSld>
  <p:clrMapOvr>
    <a:masterClrMapping/>
  </p:clrMapOvr>
  <p:transition spd="slow" advTm="24048"/>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tle 1"/>
          <p:cNvSpPr>
            <a:spLocks noGrp="1"/>
          </p:cNvSpPr>
          <p:nvPr>
            <p:ph type="title"/>
          </p:nvPr>
        </p:nvSpPr>
        <p:spPr bwMode="auto">
          <a:xfrm>
            <a:off x="442913" y="476250"/>
            <a:ext cx="8234362"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smtClean="0"/>
              <a:t>Next Steps </a:t>
            </a:r>
          </a:p>
        </p:txBody>
      </p:sp>
      <p:sp>
        <p:nvSpPr>
          <p:cNvPr id="39939" name="Content Placeholder 2"/>
          <p:cNvSpPr>
            <a:spLocks noGrp="1"/>
          </p:cNvSpPr>
          <p:nvPr>
            <p:ph sz="half" idx="1"/>
          </p:nvPr>
        </p:nvSpPr>
        <p:spPr bwMode="auto">
          <a:xfrm>
            <a:off x="466725" y="1738313"/>
            <a:ext cx="8210550" cy="24114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a:buFont typeface="Arial" panose="020B0604020202020204" pitchFamily="34" charset="0"/>
              <a:buChar char="•"/>
              <a:defRPr/>
            </a:pPr>
            <a:r>
              <a:rPr lang="en-GB" altLang="en-US" sz="2400" b="0" dirty="0">
                <a:solidFill>
                  <a:schemeClr val="tx1"/>
                </a:solidFill>
              </a:rPr>
              <a:t>M</a:t>
            </a:r>
            <a:r>
              <a:rPr lang="en-GB" altLang="en-US" sz="2400" b="0" dirty="0" smtClean="0">
                <a:solidFill>
                  <a:schemeClr val="tx1"/>
                </a:solidFill>
              </a:rPr>
              <a:t>ental health and vaping lesson plan for key stage 3 being produced </a:t>
            </a:r>
          </a:p>
          <a:p>
            <a:pPr marL="342900" indent="-342900">
              <a:buFont typeface="Arial" panose="020B0604020202020204" pitchFamily="34" charset="0"/>
              <a:buChar char="•"/>
              <a:defRPr/>
            </a:pPr>
            <a:r>
              <a:rPr lang="en-GB" altLang="en-US" sz="2400" b="0" dirty="0" smtClean="0">
                <a:solidFill>
                  <a:schemeClr val="tx1"/>
                </a:solidFill>
              </a:rPr>
              <a:t>Communications around vape awareness co-produced with young people, parents/carers and </a:t>
            </a:r>
            <a:r>
              <a:rPr lang="en-GB" altLang="en-US" sz="2400" b="0" dirty="0" err="1" smtClean="0">
                <a:solidFill>
                  <a:schemeClr val="tx1"/>
                </a:solidFill>
              </a:rPr>
              <a:t>Healthwatch</a:t>
            </a:r>
            <a:r>
              <a:rPr lang="en-GB" altLang="en-US" sz="2400" b="0" dirty="0" smtClean="0">
                <a:solidFill>
                  <a:schemeClr val="tx1"/>
                </a:solidFill>
              </a:rPr>
              <a:t> Blackpool</a:t>
            </a:r>
          </a:p>
          <a:p>
            <a:pPr marL="342900" indent="-342900">
              <a:buFont typeface="Arial" panose="020B0604020202020204" pitchFamily="34" charset="0"/>
              <a:buChar char="•"/>
              <a:defRPr/>
            </a:pPr>
            <a:r>
              <a:rPr lang="en-GB" altLang="en-US" sz="2400" b="0" dirty="0" smtClean="0">
                <a:solidFill>
                  <a:schemeClr val="tx1"/>
                </a:solidFill>
              </a:rPr>
              <a:t>Tobacco pre-recorded information session </a:t>
            </a: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spTree>
  </p:cSld>
  <p:clrMapOvr>
    <a:masterClrMapping/>
  </p:clrMapOvr>
  <p:transition spd="slow" advTm="5685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itle 1"/>
          <p:cNvSpPr>
            <a:spLocks noGrp="1"/>
          </p:cNvSpPr>
          <p:nvPr>
            <p:ph type="title"/>
          </p:nvPr>
        </p:nvSpPr>
        <p:spPr bwMode="auto">
          <a:xfrm>
            <a:off x="442913" y="548680"/>
            <a:ext cx="8234362"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3200" dirty="0" smtClean="0"/>
              <a:t>Further reading and helpful information</a:t>
            </a:r>
          </a:p>
        </p:txBody>
      </p:sp>
      <p:sp>
        <p:nvSpPr>
          <p:cNvPr id="39939" name="Content Placeholder 2"/>
          <p:cNvSpPr>
            <a:spLocks noGrp="1"/>
          </p:cNvSpPr>
          <p:nvPr>
            <p:ph sz="half" idx="1"/>
          </p:nvPr>
        </p:nvSpPr>
        <p:spPr bwMode="auto">
          <a:xfrm>
            <a:off x="466725" y="1738313"/>
            <a:ext cx="8210550" cy="413861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457200" indent="-381000">
              <a:spcBef>
                <a:spcPts val="1200"/>
              </a:spcBef>
              <a:spcAft>
                <a:spcPts val="0"/>
              </a:spcAft>
              <a:buClr>
                <a:srgbClr val="595959"/>
              </a:buClr>
              <a:buSzPct val="160000"/>
              <a:buFont typeface="Arial" panose="020B0604020202020204" pitchFamily="34" charset="0"/>
              <a:buChar char="•"/>
              <a:defRPr/>
            </a:pPr>
            <a:r>
              <a:rPr lang="en-US" dirty="0">
                <a:hlinkClick r:id="rId3"/>
              </a:rPr>
              <a:t>Stop Smoking Services | </a:t>
            </a:r>
            <a:r>
              <a:rPr lang="en-US" dirty="0" err="1">
                <a:hlinkClick r:id="rId3"/>
              </a:rPr>
              <a:t>Blackpool</a:t>
            </a:r>
            <a:r>
              <a:rPr lang="en-US" dirty="0">
                <a:hlinkClick r:id="rId3"/>
              </a:rPr>
              <a:t> Teaching Hospitals NHS Foundation Trust (bfwh.nhs.uk</a:t>
            </a:r>
            <a:r>
              <a:rPr lang="en-US" dirty="0" smtClean="0">
                <a:hlinkClick r:id="rId3"/>
              </a:rPr>
              <a:t>)</a:t>
            </a:r>
            <a:endParaRPr lang="de-DE" u="sng" dirty="0">
              <a:solidFill>
                <a:schemeClr val="hlink"/>
              </a:solidFill>
            </a:endParaRPr>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4"/>
              </a:rPr>
              <a:t>ASH-brief-for-local-authorities-on-youth-vaping.pdf</a:t>
            </a:r>
            <a:endParaRPr lang="de-DE" dirty="0"/>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5"/>
              </a:rPr>
              <a:t>www.nhs.uk/better-health/quit-smoking/vaping-to-quit-smoking/</a:t>
            </a:r>
            <a:endParaRPr lang="de-DE" dirty="0"/>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6"/>
              </a:rPr>
              <a:t>https://ash.org.uk/uploads/Use-of-e-cigarettes-among-young-people-in-Great-Britain-2022.pdf</a:t>
            </a:r>
            <a:endParaRPr lang="de-DE" dirty="0"/>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7"/>
              </a:rPr>
              <a:t>Vapes | FRANK (talktofrank.com)</a:t>
            </a:r>
            <a:endParaRPr lang="de-DE" dirty="0"/>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8"/>
              </a:rPr>
              <a:t>https://ash.org.uk/uploads/ASH-guidance-for-school-vaping-policies.pdf</a:t>
            </a:r>
            <a:endParaRPr lang="de-DE" dirty="0"/>
          </a:p>
          <a:p>
            <a:pPr marL="457200" indent="-381000">
              <a:spcBef>
                <a:spcPts val="1200"/>
              </a:spcBef>
              <a:spcAft>
                <a:spcPts val="0"/>
              </a:spcAft>
              <a:buClr>
                <a:srgbClr val="595959"/>
              </a:buClr>
              <a:buSzPct val="160000"/>
              <a:buFont typeface="Arial" panose="020B0604020202020204" pitchFamily="34" charset="0"/>
              <a:buChar char="•"/>
              <a:defRPr/>
            </a:pPr>
            <a:r>
              <a:rPr lang="de-DE" u="sng" dirty="0">
                <a:solidFill>
                  <a:schemeClr val="hlink"/>
                </a:solidFill>
                <a:hlinkClick r:id="rId9"/>
              </a:rPr>
              <a:t>https://</a:t>
            </a:r>
            <a:r>
              <a:rPr lang="de-DE" u="sng" dirty="0" smtClean="0">
                <a:solidFill>
                  <a:schemeClr val="hlink"/>
                </a:solidFill>
                <a:hlinkClick r:id="rId9"/>
              </a:rPr>
              <a:t>www.gov.uk/government/publications/nicotine-vaping-in-england-2022-evidence-update</a:t>
            </a:r>
            <a:endParaRPr lang="de-DE" u="sng" dirty="0" smtClean="0">
              <a:solidFill>
                <a:schemeClr val="hlink"/>
              </a:solidFill>
            </a:endParaRPr>
          </a:p>
          <a:p>
            <a:pPr marL="457200" indent="-381000">
              <a:spcBef>
                <a:spcPts val="1200"/>
              </a:spcBef>
              <a:spcAft>
                <a:spcPts val="0"/>
              </a:spcAft>
              <a:buClr>
                <a:srgbClr val="595959"/>
              </a:buClr>
              <a:buSzPct val="160000"/>
              <a:buFont typeface="Arial" panose="020B0604020202020204" pitchFamily="34" charset="0"/>
              <a:buChar char="•"/>
              <a:defRPr/>
            </a:pPr>
            <a:r>
              <a:rPr lang="en-US" dirty="0">
                <a:hlinkClick r:id="rId10"/>
              </a:rPr>
              <a:t>Children and young people’s vaping report - Blackpool - </a:t>
            </a:r>
            <a:r>
              <a:rPr lang="en-US" dirty="0" err="1">
                <a:hlinkClick r:id="rId10"/>
              </a:rPr>
              <a:t>Healthwatch</a:t>
            </a:r>
            <a:r>
              <a:rPr lang="en-US" dirty="0">
                <a:hlinkClick r:id="rId10"/>
              </a:rPr>
              <a:t> </a:t>
            </a:r>
            <a:r>
              <a:rPr lang="en-US" dirty="0" smtClean="0">
                <a:hlinkClick r:id="rId10"/>
              </a:rPr>
              <a:t>Blackpool</a:t>
            </a:r>
            <a:endParaRPr lang="en-US" dirty="0" smtClean="0"/>
          </a:p>
          <a:p>
            <a:pPr marL="457200" indent="-381000">
              <a:spcBef>
                <a:spcPts val="1200"/>
              </a:spcBef>
              <a:spcAft>
                <a:spcPts val="0"/>
              </a:spcAft>
              <a:buClr>
                <a:srgbClr val="595959"/>
              </a:buClr>
              <a:buSzPct val="160000"/>
              <a:buFont typeface="Arial" panose="020B0604020202020204" pitchFamily="34" charset="0"/>
              <a:buChar char="•"/>
              <a:defRPr/>
            </a:pPr>
            <a:r>
              <a:rPr lang="en-GB" dirty="0">
                <a:hlinkClick r:id="rId11"/>
              </a:rPr>
              <a:t>Vaping Support - </a:t>
            </a:r>
            <a:r>
              <a:rPr lang="en-GB" dirty="0" err="1">
                <a:hlinkClick r:id="rId11"/>
              </a:rPr>
              <a:t>Healthwatch</a:t>
            </a:r>
            <a:r>
              <a:rPr lang="en-GB" dirty="0">
                <a:hlinkClick r:id="rId11"/>
              </a:rPr>
              <a:t> </a:t>
            </a:r>
            <a:r>
              <a:rPr lang="en-GB" dirty="0" smtClean="0">
                <a:hlinkClick r:id="rId11"/>
              </a:rPr>
              <a:t>Blackpool</a:t>
            </a:r>
            <a:endParaRPr lang="de-DE" dirty="0"/>
          </a:p>
          <a:p>
            <a:pPr>
              <a:defRPr/>
            </a:pPr>
            <a:endParaRPr lang="en-GB" altLang="en-US" dirty="0" smtClean="0"/>
          </a:p>
        </p:txBody>
      </p:sp>
    </p:spTree>
  </p:cSld>
  <p:clrMapOvr>
    <a:masterClrMapping/>
  </p:clrMapOvr>
  <p:transition spd="slow" advTm="1518"/>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bwMode="auto">
          <a:xfrm>
            <a:off x="379413" y="333375"/>
            <a:ext cx="8234362"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Young people vaping prevalence</a:t>
            </a:r>
          </a:p>
        </p:txBody>
      </p:sp>
      <p:pic>
        <p:nvPicPr>
          <p:cNvPr id="6147"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60363" y="1301750"/>
            <a:ext cx="4719637"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8" name="Picture 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270500" y="1406525"/>
            <a:ext cx="3343275" cy="339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TextBox 1"/>
          <p:cNvSpPr txBox="1">
            <a:spLocks noChangeArrowheads="1"/>
          </p:cNvSpPr>
          <p:nvPr/>
        </p:nvSpPr>
        <p:spPr bwMode="auto">
          <a:xfrm>
            <a:off x="250825" y="5453063"/>
            <a:ext cx="113760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r>
              <a:rPr lang="en-GB" sz="2000" dirty="0">
                <a:hlinkClick r:id="rId7"/>
              </a:rPr>
              <a:t>Vaping Support - </a:t>
            </a:r>
            <a:r>
              <a:rPr lang="en-GB" sz="2000" dirty="0" err="1">
                <a:hlinkClick r:id="rId7"/>
              </a:rPr>
              <a:t>Healthwatch</a:t>
            </a:r>
            <a:r>
              <a:rPr lang="en-GB" sz="2000" dirty="0">
                <a:hlinkClick r:id="rId7"/>
              </a:rPr>
              <a:t> Blackpool</a:t>
            </a:r>
            <a:endParaRPr lang="en-GB" altLang="en-US" sz="2000"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521700" y="6235700"/>
            <a:ext cx="406400" cy="406400"/>
          </a:xfrm>
          <a:prstGeom prst="rect">
            <a:avLst/>
          </a:prstGeom>
        </p:spPr>
      </p:pic>
    </p:spTree>
  </p:cSld>
  <p:clrMapOvr>
    <a:masterClrMapping/>
  </p:clrMapOvr>
  <p:transition spd="slow" advTm="5242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bwMode="auto">
          <a:xfrm>
            <a:off x="438150" y="333375"/>
            <a:ext cx="8234363" cy="6318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Young people vaping prevalence</a:t>
            </a:r>
          </a:p>
        </p:txBody>
      </p:sp>
      <p:sp>
        <p:nvSpPr>
          <p:cNvPr id="2" name="Content Placeholder 1"/>
          <p:cNvSpPr>
            <a:spLocks noGrp="1"/>
          </p:cNvSpPr>
          <p:nvPr>
            <p:ph sz="half" idx="1"/>
          </p:nvPr>
        </p:nvSpPr>
        <p:spPr>
          <a:xfrm>
            <a:off x="434975" y="1125538"/>
            <a:ext cx="8208963" cy="4786312"/>
          </a:xfrm>
        </p:spPr>
        <p:txBody>
          <a:bodyPr/>
          <a:lstStyle/>
          <a:p>
            <a:pPr marL="457200" indent="-381000">
              <a:spcBef>
                <a:spcPts val="0"/>
              </a:spcBef>
              <a:spcAft>
                <a:spcPts val="0"/>
              </a:spcAft>
              <a:buSzPct val="73529"/>
              <a:buFont typeface="Arial" panose="020B0604020202020204" pitchFamily="34" charset="0"/>
              <a:buChar char="•"/>
              <a:defRPr/>
            </a:pPr>
            <a:endParaRPr lang="en-US" sz="2400" dirty="0" smtClean="0">
              <a:solidFill>
                <a:schemeClr val="tx1"/>
              </a:solidFill>
              <a:ea typeface="Calibri"/>
              <a:cs typeface="Calibri"/>
              <a:sym typeface="Calibri"/>
            </a:endParaRPr>
          </a:p>
          <a:p>
            <a:pPr marL="76200">
              <a:spcBef>
                <a:spcPts val="0"/>
              </a:spcBef>
              <a:spcAft>
                <a:spcPts val="0"/>
              </a:spcAft>
              <a:buSzPct val="73529"/>
              <a:defRPr/>
            </a:pPr>
            <a:r>
              <a:rPr lang="en-US" sz="2400" b="0" dirty="0" smtClean="0">
                <a:solidFill>
                  <a:schemeClr val="tx1"/>
                </a:solidFill>
                <a:ea typeface="Calibri"/>
                <a:cs typeface="Calibri"/>
                <a:sym typeface="Calibri"/>
              </a:rPr>
              <a:t>Single </a:t>
            </a:r>
            <a:r>
              <a:rPr lang="en-US" sz="2400" b="0" dirty="0">
                <a:solidFill>
                  <a:schemeClr val="tx1"/>
                </a:solidFill>
                <a:ea typeface="Calibri"/>
                <a:cs typeface="Calibri"/>
                <a:sym typeface="Calibri"/>
              </a:rPr>
              <a:t>use disposable vapes are now the most popular product. </a:t>
            </a:r>
            <a:r>
              <a:rPr lang="en-US" sz="2400" b="0" dirty="0" smtClean="0">
                <a:solidFill>
                  <a:schemeClr val="tx1"/>
                </a:solidFill>
                <a:ea typeface="Calibri"/>
                <a:cs typeface="Calibri"/>
                <a:sym typeface="Calibri"/>
              </a:rPr>
              <a:t/>
            </a:r>
            <a:br>
              <a:rPr lang="en-US" sz="2400" b="0" dirty="0" smtClean="0">
                <a:solidFill>
                  <a:schemeClr val="tx1"/>
                </a:solidFill>
                <a:ea typeface="Calibri"/>
                <a:cs typeface="Calibri"/>
                <a:sym typeface="Calibri"/>
              </a:rPr>
            </a:br>
            <a:endParaRPr lang="en-US" sz="2400" b="0" dirty="0" smtClean="0">
              <a:solidFill>
                <a:schemeClr val="tx1"/>
              </a:solidFill>
              <a:ea typeface="Calibri"/>
              <a:cs typeface="Calibri"/>
              <a:sym typeface="Calibri"/>
            </a:endParaRPr>
          </a:p>
          <a:p>
            <a:pPr marL="76200">
              <a:spcBef>
                <a:spcPts val="0"/>
              </a:spcBef>
              <a:spcAft>
                <a:spcPts val="0"/>
              </a:spcAft>
              <a:buSzPct val="73529"/>
              <a:defRPr/>
            </a:pPr>
            <a:r>
              <a:rPr lang="en-US" sz="2400" b="0" dirty="0" smtClean="0">
                <a:solidFill>
                  <a:schemeClr val="tx1"/>
                </a:solidFill>
                <a:ea typeface="Calibri"/>
                <a:cs typeface="Calibri"/>
                <a:sym typeface="Calibri"/>
              </a:rPr>
              <a:t>Sources </a:t>
            </a:r>
            <a:r>
              <a:rPr lang="en-US" sz="2400" b="0" dirty="0">
                <a:solidFill>
                  <a:schemeClr val="tx1"/>
                </a:solidFill>
                <a:ea typeface="Calibri"/>
                <a:cs typeface="Calibri"/>
                <a:sym typeface="Calibri"/>
              </a:rPr>
              <a:t>of </a:t>
            </a:r>
            <a:r>
              <a:rPr lang="en-US" sz="2400" b="0" dirty="0" smtClean="0">
                <a:solidFill>
                  <a:schemeClr val="tx1"/>
                </a:solidFill>
                <a:ea typeface="Calibri"/>
                <a:cs typeface="Calibri"/>
                <a:sym typeface="Calibri"/>
              </a:rPr>
              <a:t>supply:</a:t>
            </a:r>
            <a:endParaRPr lang="en-US" sz="2400" b="0" dirty="0">
              <a:solidFill>
                <a:schemeClr val="tx1"/>
              </a:solidFill>
              <a:ea typeface="Calibri"/>
              <a:cs typeface="Calibri"/>
              <a:sym typeface="Calibri"/>
            </a:endParaRPr>
          </a:p>
          <a:p>
            <a:pPr marL="342900" indent="-342900">
              <a:spcBef>
                <a:spcPts val="0"/>
              </a:spcBef>
              <a:spcAft>
                <a:spcPts val="0"/>
              </a:spcAft>
              <a:buSzPct val="73529"/>
              <a:buFont typeface="Arial" panose="020B0604020202020204" pitchFamily="34" charset="0"/>
              <a:buChar char="•"/>
              <a:defRPr/>
            </a:pPr>
            <a:r>
              <a:rPr lang="en-US" sz="2400" b="0" dirty="0" smtClean="0">
                <a:solidFill>
                  <a:schemeClr val="tx1"/>
                </a:solidFill>
                <a:ea typeface="Calibri"/>
                <a:cs typeface="Calibri"/>
                <a:sym typeface="Calibri"/>
              </a:rPr>
              <a:t>the </a:t>
            </a:r>
            <a:r>
              <a:rPr lang="en-US" sz="2400" b="0" dirty="0">
                <a:solidFill>
                  <a:schemeClr val="tx1"/>
                </a:solidFill>
                <a:ea typeface="Calibri"/>
                <a:cs typeface="Calibri"/>
                <a:sym typeface="Calibri"/>
              </a:rPr>
              <a:t>most common source of supply for underage </a:t>
            </a:r>
            <a:r>
              <a:rPr lang="en-US" sz="2400" b="0" dirty="0" err="1">
                <a:solidFill>
                  <a:schemeClr val="tx1"/>
                </a:solidFill>
                <a:ea typeface="Calibri"/>
                <a:cs typeface="Calibri"/>
                <a:sym typeface="Calibri"/>
              </a:rPr>
              <a:t>vapers</a:t>
            </a:r>
            <a:r>
              <a:rPr lang="en-US" sz="2400" b="0" dirty="0">
                <a:solidFill>
                  <a:schemeClr val="tx1"/>
                </a:solidFill>
                <a:ea typeface="Calibri"/>
                <a:cs typeface="Calibri"/>
                <a:sym typeface="Calibri"/>
              </a:rPr>
              <a:t> is </a:t>
            </a:r>
            <a:r>
              <a:rPr lang="en-US" sz="2400" b="0" dirty="0" smtClean="0">
                <a:solidFill>
                  <a:schemeClr val="tx1"/>
                </a:solidFill>
                <a:ea typeface="Calibri"/>
                <a:cs typeface="Calibri"/>
                <a:sym typeface="Calibri"/>
              </a:rPr>
              <a:t>corner shops </a:t>
            </a:r>
            <a:r>
              <a:rPr lang="en-US" sz="2400" b="0" dirty="0">
                <a:solidFill>
                  <a:schemeClr val="tx1"/>
                </a:solidFill>
                <a:ea typeface="Calibri"/>
                <a:cs typeface="Calibri"/>
                <a:sym typeface="Calibri"/>
              </a:rPr>
              <a:t>(47</a:t>
            </a:r>
            <a:r>
              <a:rPr lang="en-US" sz="2400" b="0" dirty="0" smtClean="0">
                <a:solidFill>
                  <a:schemeClr val="tx1"/>
                </a:solidFill>
                <a:ea typeface="Calibri"/>
                <a:cs typeface="Calibri"/>
                <a:sym typeface="Calibri"/>
              </a:rPr>
              <a:t>%)</a:t>
            </a:r>
          </a:p>
          <a:p>
            <a:pPr>
              <a:spcBef>
                <a:spcPts val="0"/>
              </a:spcBef>
              <a:spcAft>
                <a:spcPts val="0"/>
              </a:spcAft>
              <a:buSzPct val="73529"/>
              <a:defRPr/>
            </a:pPr>
            <a:r>
              <a:rPr lang="en-US" sz="2400" b="0" dirty="0" smtClean="0">
                <a:solidFill>
                  <a:schemeClr val="tx1"/>
                </a:solidFill>
                <a:ea typeface="Calibri"/>
                <a:cs typeface="Calibri"/>
                <a:sym typeface="Calibri"/>
              </a:rPr>
              <a:t>Promotion </a:t>
            </a:r>
            <a:r>
              <a:rPr lang="en-US" sz="2400" b="0" dirty="0">
                <a:solidFill>
                  <a:schemeClr val="tx1"/>
                </a:solidFill>
                <a:ea typeface="Calibri"/>
                <a:cs typeface="Calibri"/>
                <a:sym typeface="Calibri"/>
              </a:rPr>
              <a:t>of vapes </a:t>
            </a:r>
          </a:p>
          <a:p>
            <a:pPr marL="342900" indent="-342900">
              <a:spcBef>
                <a:spcPts val="0"/>
              </a:spcBef>
              <a:spcAft>
                <a:spcPts val="0"/>
              </a:spcAft>
              <a:buSzPct val="73529"/>
              <a:buFont typeface="Arial" panose="020B0604020202020204" pitchFamily="34" charset="0"/>
              <a:buChar char="•"/>
              <a:defRPr/>
            </a:pPr>
            <a:r>
              <a:rPr lang="en-US" sz="2400" b="0" dirty="0" smtClean="0">
                <a:solidFill>
                  <a:schemeClr val="tx1"/>
                </a:solidFill>
                <a:ea typeface="Calibri"/>
                <a:cs typeface="Calibri"/>
                <a:sym typeface="Calibri"/>
              </a:rPr>
              <a:t>over </a:t>
            </a:r>
            <a:r>
              <a:rPr lang="en-US" sz="2400" b="0" dirty="0">
                <a:solidFill>
                  <a:schemeClr val="tx1"/>
                </a:solidFill>
                <a:ea typeface="Calibri"/>
                <a:cs typeface="Calibri"/>
                <a:sym typeface="Calibri"/>
              </a:rPr>
              <a:t>half (56%) of 11-17 year olds reported being aware of e-cigarette promotion, most frequently in shops, or online (</a:t>
            </a:r>
            <a:r>
              <a:rPr lang="en-US" sz="2400" b="0" dirty="0" err="1">
                <a:solidFill>
                  <a:schemeClr val="tx1"/>
                </a:solidFill>
                <a:ea typeface="Calibri"/>
                <a:cs typeface="Calibri"/>
                <a:sym typeface="Calibri"/>
              </a:rPr>
              <a:t>Tik</a:t>
            </a:r>
            <a:r>
              <a:rPr lang="en-US" sz="2400" b="0" dirty="0">
                <a:solidFill>
                  <a:schemeClr val="tx1"/>
                </a:solidFill>
                <a:ea typeface="Calibri"/>
                <a:cs typeface="Calibri"/>
                <a:sym typeface="Calibri"/>
              </a:rPr>
              <a:t> </a:t>
            </a:r>
            <a:r>
              <a:rPr lang="en-US" sz="2400" b="0" dirty="0" err="1">
                <a:solidFill>
                  <a:schemeClr val="tx1"/>
                </a:solidFill>
                <a:ea typeface="Calibri"/>
                <a:cs typeface="Calibri"/>
                <a:sym typeface="Calibri"/>
              </a:rPr>
              <a:t>Tok</a:t>
            </a:r>
            <a:r>
              <a:rPr lang="en-US" sz="2400" b="0" dirty="0">
                <a:solidFill>
                  <a:schemeClr val="tx1"/>
                </a:solidFill>
                <a:ea typeface="Calibri"/>
                <a:cs typeface="Calibri"/>
                <a:sym typeface="Calibri"/>
              </a:rPr>
              <a:t>, then Instagram were the most frequently mentioned sources)</a:t>
            </a:r>
            <a:endParaRPr lang="en-US" sz="2400" b="0" dirty="0">
              <a:solidFill>
                <a:schemeClr val="tx1"/>
              </a:solidFill>
            </a:endParaRPr>
          </a:p>
          <a:p>
            <a:pPr marL="457200" indent="-228600">
              <a:spcBef>
                <a:spcPts val="1200"/>
              </a:spcBef>
              <a:spcAft>
                <a:spcPts val="0"/>
              </a:spcAft>
              <a:buClr>
                <a:srgbClr val="595959"/>
              </a:buClr>
              <a:buSzPct val="250000"/>
              <a:defRPr/>
            </a:pPr>
            <a:r>
              <a:rPr lang="en-GB" sz="2400" u="sng" dirty="0" smtClean="0">
                <a:solidFill>
                  <a:schemeClr val="tx1"/>
                </a:solidFill>
                <a:hlinkClick r:id="rId5"/>
              </a:rPr>
              <a:t>Use-of-e-cigarettes-among-young-people-in-Great-Britain-2022.pdf </a:t>
            </a:r>
            <a:r>
              <a:rPr lang="en-GB" sz="2400" u="sng" dirty="0">
                <a:solidFill>
                  <a:schemeClr val="tx1"/>
                </a:solidFill>
                <a:hlinkClick r:id="rId5"/>
              </a:rPr>
              <a:t>(ash.org.uk)</a:t>
            </a:r>
            <a:endParaRPr lang="en-GB" sz="2400" dirty="0">
              <a:solidFill>
                <a:schemeClr val="tx1"/>
              </a:solidFill>
            </a:endParaRPr>
          </a:p>
          <a:p>
            <a:pPr marL="457200" indent="-228600">
              <a:spcBef>
                <a:spcPts val="1200"/>
              </a:spcBef>
              <a:spcAft>
                <a:spcPts val="0"/>
              </a:spcAft>
              <a:buClr>
                <a:srgbClr val="595959"/>
              </a:buClr>
              <a:buSzPct val="250000"/>
              <a:defRPr/>
            </a:pPr>
            <a:endParaRPr lang="en-US" sz="2400" dirty="0"/>
          </a:p>
          <a:p>
            <a:pPr>
              <a:defRPr/>
            </a:pPr>
            <a:endParaRPr lang="en-GB" sz="2400"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6758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bwMode="auto">
          <a:xfrm>
            <a:off x="442913" y="404813"/>
            <a:ext cx="823436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smtClean="0"/>
              <a:t>What is a vape and how do they work?</a:t>
            </a:r>
          </a:p>
        </p:txBody>
      </p:sp>
      <p:pic>
        <p:nvPicPr>
          <p:cNvPr id="10243" name="Content Placeholder 3"/>
          <p:cNvPicPr>
            <a:picLocks noGrp="1" noChangeAspect="1"/>
          </p:cNvPicPr>
          <p:nvPr>
            <p:ph sz="half" idx="1"/>
          </p:nvPr>
        </p:nvPicPr>
        <p:blipFill>
          <a:blip r:embed="rId5">
            <a:extLst>
              <a:ext uri="{28A0092B-C50C-407E-A947-70E740481C1C}">
                <a14:useLocalDpi xmlns:a14="http://schemas.microsoft.com/office/drawing/2010/main" val="0"/>
              </a:ext>
            </a:extLst>
          </a:blip>
          <a:srcRect/>
          <a:stretch>
            <a:fillRect/>
          </a:stretch>
        </p:blipFill>
        <p:spPr bwMode="auto">
          <a:xfrm>
            <a:off x="1042988" y="1196975"/>
            <a:ext cx="6770687" cy="4676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p:transition spd="slow" advTm="3661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bwMode="auto">
          <a:xfrm>
            <a:off x="442913" y="260350"/>
            <a:ext cx="8234362" cy="6477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What do vapes look like? </a:t>
            </a:r>
          </a:p>
        </p:txBody>
      </p:sp>
      <p:sp>
        <p:nvSpPr>
          <p:cNvPr id="12291" name="Content Placeholder 2"/>
          <p:cNvSpPr>
            <a:spLocks noGrp="1"/>
          </p:cNvSpPr>
          <p:nvPr>
            <p:ph sz="half" idx="1"/>
          </p:nvPr>
        </p:nvSpPr>
        <p:spPr bwMode="auto">
          <a:xfrm>
            <a:off x="466725" y="1052513"/>
            <a:ext cx="8210550" cy="2159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mtClean="0"/>
          </a:p>
          <a:p>
            <a:r>
              <a:rPr lang="en-US" altLang="en-US" smtClean="0"/>
              <a:t> </a:t>
            </a:r>
          </a:p>
          <a:p>
            <a:endParaRPr lang="en-US" altLang="en-US" smtClean="0"/>
          </a:p>
          <a:p>
            <a:endParaRPr lang="en-US" altLang="en-US" smtClean="0"/>
          </a:p>
          <a:p>
            <a:endParaRPr lang="en-US" altLang="en-US" smtClean="0"/>
          </a:p>
          <a:p>
            <a:endParaRPr lang="en-US" altLang="en-US" smtClean="0"/>
          </a:p>
        </p:txBody>
      </p:sp>
      <p:pic>
        <p:nvPicPr>
          <p:cNvPr id="12292" name="Picture 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094288" y="839788"/>
            <a:ext cx="2132012"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3" name="Picture 3"/>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62488" y="3414713"/>
            <a:ext cx="2339975"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4" name="Picture 4"/>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662363"/>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5" name="Picture 6"/>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368550" y="839788"/>
            <a:ext cx="2365375" cy="252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6" name="Picture 7"/>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2413" y="3611563"/>
            <a:ext cx="3311525"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7" name="Picture 8"/>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7950" y="908050"/>
            <a:ext cx="21431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8" name="Picture 9"/>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7226300" y="1095375"/>
            <a:ext cx="1835150" cy="183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99"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75463" y="4005263"/>
            <a:ext cx="1989137"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521700" y="6235700"/>
            <a:ext cx="406400" cy="406400"/>
          </a:xfrm>
          <a:prstGeom prst="rect">
            <a:avLst/>
          </a:prstGeom>
        </p:spPr>
      </p:pic>
    </p:spTree>
  </p:cSld>
  <p:clrMapOvr>
    <a:masterClrMapping/>
  </p:clrMapOvr>
  <p:transition spd="slow" advTm="4030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bwMode="auto">
          <a:xfrm>
            <a:off x="442913" y="476250"/>
            <a:ext cx="8234362" cy="6492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How nicotine affects the brain?</a:t>
            </a:r>
          </a:p>
        </p:txBody>
      </p:sp>
      <p:sp>
        <p:nvSpPr>
          <p:cNvPr id="14339" name="Content Placeholder 2"/>
          <p:cNvSpPr>
            <a:spLocks noGrp="1"/>
          </p:cNvSpPr>
          <p:nvPr>
            <p:ph sz="half" idx="1"/>
          </p:nvPr>
        </p:nvSpPr>
        <p:spPr bwMode="auto">
          <a:xfrm>
            <a:off x="466725" y="1125538"/>
            <a:ext cx="8210550" cy="45354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endParaRPr lang="en-US" altLang="en-US" sz="2400" dirty="0" smtClean="0"/>
          </a:p>
          <a:p>
            <a:endParaRPr lang="en-US" altLang="en-US" sz="2400" dirty="0" smtClean="0"/>
          </a:p>
          <a:p>
            <a:endParaRPr lang="en-US" altLang="en-US" sz="2400" dirty="0" smtClean="0"/>
          </a:p>
          <a:p>
            <a:endParaRPr lang="en-US" altLang="en-US" sz="2400" dirty="0" smtClean="0"/>
          </a:p>
        </p:txBody>
      </p:sp>
      <p:pic>
        <p:nvPicPr>
          <p:cNvPr id="14340" name="Picture 2" descr="Mental Health - Action on Smoking and Health Smoking and Mental Healt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9752" y="978893"/>
            <a:ext cx="47625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8876"/>
    </mc:Choice>
    <mc:Fallback xmlns="">
      <p:transition spd="slow" advTm="38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Content Placeholder 4"/>
          <p:cNvPicPr>
            <a:picLocks noGrp="1" noChangeAspect="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4668838" y="1412875"/>
            <a:ext cx="4008437" cy="4354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ontent Placeholder 2"/>
          <p:cNvSpPr>
            <a:spLocks noGrp="1"/>
          </p:cNvSpPr>
          <p:nvPr>
            <p:ph sz="half" idx="1"/>
          </p:nvPr>
        </p:nvSpPr>
        <p:spPr>
          <a:xfrm>
            <a:off x="250825" y="1412875"/>
            <a:ext cx="4038600" cy="4354512"/>
          </a:xfrm>
        </p:spPr>
        <p:txBody>
          <a:bodyPr/>
          <a:lstStyle/>
          <a:p>
            <a:pPr marL="342900" indent="-342900">
              <a:buFont typeface="Arial" panose="020B0604020202020204" pitchFamily="34" charset="0"/>
              <a:buChar char="•"/>
              <a:defRPr/>
            </a:pPr>
            <a:r>
              <a:rPr lang="en-US" sz="2400" dirty="0" smtClean="0">
                <a:solidFill>
                  <a:schemeClr val="tx1"/>
                </a:solidFill>
              </a:rPr>
              <a:t>Vaping is less </a:t>
            </a:r>
            <a:r>
              <a:rPr lang="en-US" sz="2400" dirty="0">
                <a:solidFill>
                  <a:schemeClr val="tx1"/>
                </a:solidFill>
              </a:rPr>
              <a:t>harmful than </a:t>
            </a:r>
            <a:r>
              <a:rPr lang="en-US" sz="2400" dirty="0" smtClean="0">
                <a:solidFill>
                  <a:schemeClr val="tx1"/>
                </a:solidFill>
              </a:rPr>
              <a:t>smoking in the short term </a:t>
            </a:r>
            <a:r>
              <a:rPr lang="en-US" sz="2400" dirty="0">
                <a:solidFill>
                  <a:schemeClr val="tx1"/>
                </a:solidFill>
              </a:rPr>
              <a:t>but that does not mean it is </a:t>
            </a:r>
            <a:r>
              <a:rPr lang="en-US" sz="2400" dirty="0" smtClean="0">
                <a:solidFill>
                  <a:schemeClr val="tx1"/>
                </a:solidFill>
              </a:rPr>
              <a:t>harmless. </a:t>
            </a:r>
            <a:r>
              <a:rPr lang="en-US" sz="2400" dirty="0">
                <a:solidFill>
                  <a:schemeClr val="tx1"/>
                </a:solidFill>
              </a:rPr>
              <a:t>W</a:t>
            </a:r>
            <a:r>
              <a:rPr lang="en-US" sz="2400" dirty="0" smtClean="0">
                <a:solidFill>
                  <a:schemeClr val="tx1"/>
                </a:solidFill>
              </a:rPr>
              <a:t>e </a:t>
            </a:r>
            <a:r>
              <a:rPr lang="en-US" sz="2400" dirty="0">
                <a:solidFill>
                  <a:schemeClr val="tx1"/>
                </a:solidFill>
              </a:rPr>
              <a:t>do not yet know what the risks might be in the longer term.</a:t>
            </a:r>
          </a:p>
          <a:p>
            <a:pPr marL="342900" indent="-342900">
              <a:buFont typeface="Arial" panose="020B0604020202020204" pitchFamily="34" charset="0"/>
              <a:buChar char="•"/>
              <a:defRPr/>
            </a:pPr>
            <a:r>
              <a:rPr lang="en-US" sz="2400" dirty="0" smtClean="0">
                <a:solidFill>
                  <a:schemeClr val="tx1"/>
                </a:solidFill>
              </a:rPr>
              <a:t>Nicotine </a:t>
            </a:r>
            <a:r>
              <a:rPr lang="en-US" sz="2400" dirty="0">
                <a:solidFill>
                  <a:schemeClr val="tx1"/>
                </a:solidFill>
              </a:rPr>
              <a:t>is more risky for young people than for adults, as evidence suggests the developing brain is more sensitive to its addictive </a:t>
            </a:r>
            <a:r>
              <a:rPr lang="en-US" sz="2400" dirty="0" smtClean="0">
                <a:solidFill>
                  <a:schemeClr val="tx1"/>
                </a:solidFill>
              </a:rPr>
              <a:t>effects.</a:t>
            </a:r>
            <a:endParaRPr lang="en-US" sz="2400" dirty="0">
              <a:solidFill>
                <a:schemeClr val="tx1"/>
              </a:solidFill>
            </a:endParaRPr>
          </a:p>
          <a:p>
            <a:pPr>
              <a:defRPr/>
            </a:pPr>
            <a:endParaRPr lang="en-GB" sz="1400" dirty="0"/>
          </a:p>
        </p:txBody>
      </p:sp>
      <p:sp>
        <p:nvSpPr>
          <p:cNvPr id="16388" name="Title 1"/>
          <p:cNvSpPr>
            <a:spLocks noGrp="1"/>
          </p:cNvSpPr>
          <p:nvPr>
            <p:ph type="title"/>
          </p:nvPr>
        </p:nvSpPr>
        <p:spPr bwMode="auto">
          <a:xfrm>
            <a:off x="250825" y="476250"/>
            <a:ext cx="8234363" cy="6334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US" altLang="en-US" sz="3200" dirty="0" smtClean="0"/>
              <a:t>What are the risks of vaping in young people?</a:t>
            </a:r>
            <a:endParaRPr lang="en-GB" altLang="en-US" sz="3200"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521700" y="6235700"/>
            <a:ext cx="406400" cy="406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516"/>
    </mc:Choice>
    <mc:Fallback xmlns="">
      <p:transition spd="slow" advTm="595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bwMode="auto">
          <a:xfrm>
            <a:off x="442913" y="496888"/>
            <a:ext cx="8234362" cy="7000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r>
              <a:rPr lang="en-GB" altLang="en-US" sz="2800" dirty="0" smtClean="0"/>
              <a:t>The appeal to vapes in young people</a:t>
            </a:r>
          </a:p>
        </p:txBody>
      </p:sp>
      <p:sp>
        <p:nvSpPr>
          <p:cNvPr id="12291" name="Content Placeholder 2"/>
          <p:cNvSpPr>
            <a:spLocks noGrp="1"/>
          </p:cNvSpPr>
          <p:nvPr>
            <p:ph sz="half" idx="1"/>
          </p:nvPr>
        </p:nvSpPr>
        <p:spPr bwMode="auto">
          <a:xfrm>
            <a:off x="466725" y="1412875"/>
            <a:ext cx="8210550" cy="424815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0" compatLnSpc="1">
            <a:prstTxWarp prst="textNoShape">
              <a:avLst/>
            </a:prstTxWarp>
          </a:bodyPr>
          <a:lstStyle/>
          <a:p>
            <a:pPr marL="342900" indent="-342900">
              <a:buFont typeface="Arial" panose="020B0604020202020204" pitchFamily="34" charset="0"/>
              <a:buChar char="•"/>
              <a:defRPr/>
            </a:pPr>
            <a:r>
              <a:rPr lang="en-GB" altLang="en-US" sz="2400" b="0" dirty="0">
                <a:solidFill>
                  <a:schemeClr val="tx1"/>
                </a:solidFill>
              </a:rPr>
              <a:t>Curiosity</a:t>
            </a:r>
          </a:p>
          <a:p>
            <a:pPr marL="342900" indent="-342900">
              <a:buFont typeface="Arial" panose="020B0604020202020204" pitchFamily="34" charset="0"/>
              <a:buChar char="•"/>
              <a:defRPr/>
            </a:pPr>
            <a:r>
              <a:rPr lang="en-GB" altLang="en-US" sz="2400" b="0" dirty="0">
                <a:solidFill>
                  <a:schemeClr val="tx1"/>
                </a:solidFill>
              </a:rPr>
              <a:t>Peer </a:t>
            </a:r>
            <a:r>
              <a:rPr lang="en-GB" altLang="en-US" sz="2400" b="0" dirty="0" smtClean="0">
                <a:solidFill>
                  <a:schemeClr val="tx1"/>
                </a:solidFill>
              </a:rPr>
              <a:t>pressure</a:t>
            </a:r>
          </a:p>
          <a:p>
            <a:pPr marL="342900" indent="-342900">
              <a:buFont typeface="Arial" panose="020B0604020202020204" pitchFamily="34" charset="0"/>
              <a:buChar char="•"/>
              <a:defRPr/>
            </a:pPr>
            <a:r>
              <a:rPr lang="en-GB" altLang="en-US" sz="2400" b="0" dirty="0">
                <a:solidFill>
                  <a:schemeClr val="tx1"/>
                </a:solidFill>
              </a:rPr>
              <a:t>I</a:t>
            </a:r>
            <a:r>
              <a:rPr lang="en-GB" altLang="en-US" sz="2400" b="0" dirty="0" smtClean="0">
                <a:solidFill>
                  <a:schemeClr val="tx1"/>
                </a:solidFill>
              </a:rPr>
              <a:t>t </a:t>
            </a:r>
            <a:r>
              <a:rPr lang="en-GB" altLang="en-US" sz="2400" b="0" dirty="0">
                <a:solidFill>
                  <a:schemeClr val="tx1"/>
                </a:solidFill>
              </a:rPr>
              <a:t>is less harmful than </a:t>
            </a:r>
            <a:r>
              <a:rPr lang="en-GB" altLang="en-US" sz="2400" b="0" dirty="0" smtClean="0">
                <a:solidFill>
                  <a:schemeClr val="tx1"/>
                </a:solidFill>
              </a:rPr>
              <a:t>smoking in the</a:t>
            </a:r>
            <a:br>
              <a:rPr lang="en-GB" altLang="en-US" sz="2400" b="0" dirty="0" smtClean="0">
                <a:solidFill>
                  <a:schemeClr val="tx1"/>
                </a:solidFill>
              </a:rPr>
            </a:br>
            <a:r>
              <a:rPr lang="en-GB" altLang="en-US" sz="2400" b="0" dirty="0" smtClean="0">
                <a:solidFill>
                  <a:schemeClr val="tx1"/>
                </a:solidFill>
              </a:rPr>
              <a:t>short term, but not harm free</a:t>
            </a:r>
            <a:endParaRPr lang="en-GB" altLang="en-US" sz="2400" b="0" dirty="0">
              <a:solidFill>
                <a:schemeClr val="tx1"/>
              </a:solidFill>
            </a:endParaRPr>
          </a:p>
          <a:p>
            <a:pPr marL="342900" indent="-342900">
              <a:buFont typeface="Arial" panose="020B0604020202020204" pitchFamily="34" charset="0"/>
              <a:buChar char="•"/>
              <a:defRPr/>
            </a:pPr>
            <a:r>
              <a:rPr lang="en-GB" altLang="en-US" sz="2400" b="0" dirty="0">
                <a:solidFill>
                  <a:schemeClr val="tx1"/>
                </a:solidFill>
              </a:rPr>
              <a:t>Cost</a:t>
            </a:r>
          </a:p>
          <a:p>
            <a:pPr marL="342900" indent="-342900">
              <a:buFont typeface="Arial" panose="020B0604020202020204" pitchFamily="34" charset="0"/>
              <a:buChar char="•"/>
              <a:defRPr/>
            </a:pPr>
            <a:r>
              <a:rPr lang="en-GB" altLang="en-US" sz="2400" b="0" dirty="0">
                <a:solidFill>
                  <a:schemeClr val="tx1"/>
                </a:solidFill>
              </a:rPr>
              <a:t>No smell </a:t>
            </a:r>
          </a:p>
          <a:p>
            <a:pPr marL="342900" indent="-342900">
              <a:buFont typeface="Arial" panose="020B0604020202020204" pitchFamily="34" charset="0"/>
              <a:buChar char="•"/>
              <a:defRPr/>
            </a:pPr>
            <a:r>
              <a:rPr lang="en-GB" altLang="en-US" sz="2400" b="0" dirty="0">
                <a:solidFill>
                  <a:schemeClr val="tx1"/>
                </a:solidFill>
              </a:rPr>
              <a:t>More discreet</a:t>
            </a:r>
          </a:p>
          <a:p>
            <a:pPr>
              <a:defRPr/>
            </a:pPr>
            <a:endParaRPr lang="en-GB" altLang="en-US" dirty="0" smtClean="0"/>
          </a:p>
          <a:p>
            <a:pPr algn="ctr">
              <a:defRPr/>
            </a:pPr>
            <a:endParaRPr lang="en-GB" altLang="en-US" sz="2000" dirty="0"/>
          </a:p>
          <a:p>
            <a:pPr>
              <a:defRPr/>
            </a:pPr>
            <a:r>
              <a:rPr lang="en-GB" altLang="en-US" sz="2000" dirty="0" smtClean="0"/>
              <a:t>There is limited evidence to say vaping is a gateway into smoking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21700" y="6235700"/>
            <a:ext cx="406400" cy="406400"/>
          </a:xfrm>
          <a:prstGeom prst="rect">
            <a:avLst/>
          </a:prstGeom>
        </p:spPr>
      </p:pic>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2160" y="1052736"/>
            <a:ext cx="2850761" cy="4032448"/>
          </a:xfrm>
          <a:prstGeom prst="rect">
            <a:avLst/>
          </a:prstGeom>
        </p:spPr>
      </p:pic>
    </p:spTree>
  </p:cSld>
  <p:clrMapOvr>
    <a:masterClrMapping/>
  </p:clrMapOvr>
  <p:transition spd="slow" advTm="5869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BLACKPOOL COVER SLID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0241C8C03FB49439C4103CBE3EBA836" ma:contentTypeVersion="18" ma:contentTypeDescription="Create a new document." ma:contentTypeScope="" ma:versionID="98f4192e17f81a4eb0207315f65c9d05">
  <xsd:schema xmlns:xsd="http://www.w3.org/2001/XMLSchema" xmlns:xs="http://www.w3.org/2001/XMLSchema" xmlns:p="http://schemas.microsoft.com/office/2006/metadata/properties" xmlns:ns3="f541a8cc-421f-47cf-94ea-57fb9e91cf72" xmlns:ns4="a5df385a-932b-409d-8d40-e669c1d6a4b3" targetNamespace="http://schemas.microsoft.com/office/2006/metadata/properties" ma:root="true" ma:fieldsID="643727dc9dc1abd56a40ec0fcdfc8159" ns3:_="" ns4:_="">
    <xsd:import namespace="f541a8cc-421f-47cf-94ea-57fb9e91cf72"/>
    <xsd:import namespace="a5df385a-932b-409d-8d40-e669c1d6a4b3"/>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ServiceAutoKeyPoints" minOccurs="0"/>
                <xsd:element ref="ns3:MediaServiceKeyPoints" minOccurs="0"/>
                <xsd:element ref="ns3:MediaLengthInSeconds" minOccurs="0"/>
                <xsd:element ref="ns3:_activity" minOccurs="0"/>
                <xsd:element ref="ns3:MediaServiceObjectDetectorVersions" minOccurs="0"/>
                <xsd:element ref="ns3:MediaServiceSystemTag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41a8cc-421f-47cf-94ea-57fb9e91cf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ystemTags" ma:index="24" nillable="true" ma:displayName="MediaServiceSystemTags" ma:hidden="true" ma:internalName="MediaServiceSystemTags" ma:readOnly="true">
      <xsd:simpleType>
        <xsd:restriction base="dms:Note"/>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5df385a-932b-409d-8d40-e669c1d6a4b3"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activity xmlns="f541a8cc-421f-47cf-94ea-57fb9e91cf72" xsi:nil="true"/>
  </documentManagement>
</p:properties>
</file>

<file path=customXml/itemProps1.xml><?xml version="1.0" encoding="utf-8"?>
<ds:datastoreItem xmlns:ds="http://schemas.openxmlformats.org/officeDocument/2006/customXml" ds:itemID="{0FC9F6A4-F171-4CDB-812D-C9ADDFB58954}">
  <ds:schemaRefs>
    <ds:schemaRef ds:uri="http://schemas.microsoft.com/sharepoint/v3/contenttype/forms"/>
  </ds:schemaRefs>
</ds:datastoreItem>
</file>

<file path=customXml/itemProps2.xml><?xml version="1.0" encoding="utf-8"?>
<ds:datastoreItem xmlns:ds="http://schemas.openxmlformats.org/officeDocument/2006/customXml" ds:itemID="{30A5F025-5B6C-461D-9220-415BE8B7CC8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541a8cc-421f-47cf-94ea-57fb9e91cf72"/>
    <ds:schemaRef ds:uri="a5df385a-932b-409d-8d40-e669c1d6a4b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D30573E-C1F8-4F05-8D86-EE0B4A8AF191}">
  <ds:schemaRefs>
    <ds:schemaRef ds:uri="f541a8cc-421f-47cf-94ea-57fb9e91cf72"/>
    <ds:schemaRef ds:uri="http://purl.org/dc/elements/1.1/"/>
    <ds:schemaRef ds:uri="http://schemas.microsoft.com/office/infopath/2007/PartnerControls"/>
    <ds:schemaRef ds:uri="http://purl.org/dc/terms/"/>
    <ds:schemaRef ds:uri="http://schemas.microsoft.com/office/2006/metadata/properties"/>
    <ds:schemaRef ds:uri="http://schemas.openxmlformats.org/package/2006/metadata/core-properties"/>
    <ds:schemaRef ds:uri="http://schemas.microsoft.com/office/2006/documentManagement/types"/>
    <ds:schemaRef ds:uri="a5df385a-932b-409d-8d40-e669c1d6a4b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21861</TotalTime>
  <Words>6208</Words>
  <Application>Microsoft Office PowerPoint</Application>
  <PresentationFormat>On-screen Show (4:3)</PresentationFormat>
  <Paragraphs>471</Paragraphs>
  <Slides>23</Slides>
  <Notes>23</Notes>
  <HiddenSlides>0</HiddenSlides>
  <MMClips>22</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23</vt:i4>
      </vt:variant>
    </vt:vector>
  </HeadingPairs>
  <TitlesOfParts>
    <vt:vector size="30" baseType="lpstr">
      <vt:lpstr>MS PGothic</vt:lpstr>
      <vt:lpstr>MS PGothic</vt:lpstr>
      <vt:lpstr>Arial</vt:lpstr>
      <vt:lpstr>Calibri</vt:lpstr>
      <vt:lpstr>Noto Sans Symbols</vt:lpstr>
      <vt:lpstr>Open Sans</vt:lpstr>
      <vt:lpstr>BLACKPOOL COVER SLIDE</vt:lpstr>
      <vt:lpstr>Public Health Briefing: Vaping</vt:lpstr>
      <vt:lpstr>Aims and objectives</vt:lpstr>
      <vt:lpstr>Young people vaping prevalence</vt:lpstr>
      <vt:lpstr>Young people vaping prevalence</vt:lpstr>
      <vt:lpstr>What is a vape and how do they work?</vt:lpstr>
      <vt:lpstr>What do vapes look like? </vt:lpstr>
      <vt:lpstr>How nicotine affects the brain?</vt:lpstr>
      <vt:lpstr>What are the risks of vaping in young people?</vt:lpstr>
      <vt:lpstr>The appeal to vapes in young people</vt:lpstr>
      <vt:lpstr>The advice</vt:lpstr>
      <vt:lpstr>Key actions for schools to take</vt:lpstr>
      <vt:lpstr>Brief intervention worksheet</vt:lpstr>
      <vt:lpstr>Supporting pupils with action planning</vt:lpstr>
      <vt:lpstr>Identifying illicit vapes and regulation</vt:lpstr>
      <vt:lpstr>Cannabis and other illegal substances</vt:lpstr>
      <vt:lpstr>See it? Share it. Stop it.</vt:lpstr>
      <vt:lpstr>Incorporating vaping into a whole school approach </vt:lpstr>
      <vt:lpstr>Resources and training for staff</vt:lpstr>
      <vt:lpstr>Resources to support pupils, staff, families and carers to quit smoking </vt:lpstr>
      <vt:lpstr>Referral Pathway</vt:lpstr>
      <vt:lpstr>Blackpool Adolescent Service:</vt:lpstr>
      <vt:lpstr>Next Steps </vt:lpstr>
      <vt:lpstr>Further reading and helpful information</vt:lpstr>
    </vt:vector>
  </TitlesOfParts>
  <Company>Aedas UK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Nick Moss</dc:creator>
  <cp:lastModifiedBy>Sam Richardson</cp:lastModifiedBy>
  <cp:revision>174</cp:revision>
  <dcterms:created xsi:type="dcterms:W3CDTF">2011-11-21T12:57:06Z</dcterms:created>
  <dcterms:modified xsi:type="dcterms:W3CDTF">2024-05-14T12:33:22Z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0x01010080241C8C03FB49439C4103CBE3EBA836</vt:lpwstr>
  </property>
</Properties>
</file>