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1" r:id="rId5"/>
    <p:sldMasterId id="2147483674" r:id="rId6"/>
  </p:sldMasterIdLst>
  <p:notesMasterIdLst>
    <p:notesMasterId r:id="rId27"/>
  </p:notesMasterIdLst>
  <p:sldIdLst>
    <p:sldId id="286" r:id="rId7"/>
    <p:sldId id="256" r:id="rId8"/>
    <p:sldId id="261" r:id="rId9"/>
    <p:sldId id="262" r:id="rId10"/>
    <p:sldId id="263" r:id="rId11"/>
    <p:sldId id="264" r:id="rId12"/>
    <p:sldId id="265" r:id="rId13"/>
    <p:sldId id="266" r:id="rId14"/>
    <p:sldId id="267" r:id="rId15"/>
    <p:sldId id="268" r:id="rId16"/>
    <p:sldId id="269" r:id="rId17"/>
    <p:sldId id="270" r:id="rId18"/>
    <p:sldId id="272" r:id="rId19"/>
    <p:sldId id="273" r:id="rId20"/>
    <p:sldId id="274" r:id="rId21"/>
    <p:sldId id="275" r:id="rId22"/>
    <p:sldId id="282" r:id="rId23"/>
    <p:sldId id="283" r:id="rId24"/>
    <p:sldId id="284" r:id="rId25"/>
    <p:sldId id="285" r:id="rId26"/>
  </p:sldIdLst>
  <p:sldSz cx="9144000" cy="5143500" type="screen16x9"/>
  <p:notesSz cx="6858000" cy="9144000"/>
  <p:embeddedFontLst>
    <p:embeddedFont>
      <p:font typeface="Maitree ExtraLight" panose="00000300000000000000" charset="-34"/>
      <p:regular r:id="rId28"/>
      <p:bold r:id="rId29"/>
    </p:embeddedFont>
    <p:embeddedFont>
      <p:font typeface="Maitree" panose="020B0604020202020204" charset="-34"/>
      <p:regular r:id="rId30"/>
      <p:bold r:id="rId31"/>
    </p:embeddedFont>
    <p:embeddedFont>
      <p:font typeface="Sarabun Light" panose="020B0604020202020204" charset="-34"/>
      <p:regular r:id="rId32"/>
      <p:bold r:id="rId33"/>
      <p:italic r:id="rId34"/>
      <p:boldItalic r:id="rId35"/>
    </p:embeddedFont>
    <p:embeddedFont>
      <p:font typeface="Sarabun" panose="020B0604020202020204" charset="-34"/>
      <p:regular r:id="rId36"/>
      <p:bold r:id="rId37"/>
      <p:italic r:id="rId38"/>
      <p:boldItalic r:id="rId39"/>
    </p:embeddedFont>
    <p:embeddedFont>
      <p:font typeface="Maitree Medium" panose="00000600000000000000" charset="-34"/>
      <p:regular r:id="rId40"/>
      <p:bold r:id="rId41"/>
    </p:embeddedFont>
    <p:embeddedFont>
      <p:font typeface="Montserrat" panose="020B0604020202020204" charset="0"/>
      <p:regular r:id="rId42"/>
      <p:bold r:id="rId43"/>
      <p:italic r:id="rId44"/>
      <p:boldItalic r:id="rId45"/>
    </p:embeddedFont>
    <p:embeddedFont>
      <p:font typeface="Roboto" panose="020B0604020202020204" charset="0"/>
      <p:regular r:id="rId46"/>
      <p:bold r:id="rId47"/>
      <p:italic r:id="rId48"/>
      <p:boldItalic r:id="rId49"/>
    </p:embeddedFont>
    <p:embeddedFont>
      <p:font typeface="Calibri Light" panose="020F0302020204030204" pitchFamily="34" charset="0"/>
      <p:regular r:id="rId50"/>
      <p:italic r:id="rId51"/>
    </p:embeddedFont>
    <p:embeddedFont>
      <p:font typeface="Calibri" panose="020F0502020204030204" pitchFamily="34" charset="0"/>
      <p:regular r:id="rId52"/>
      <p:bold r:id="rId53"/>
      <p:italic r:id="rId54"/>
      <p:boldItalic r:id="rId55"/>
    </p:embeddedFont>
    <p:embeddedFont>
      <p:font typeface="ＭＳ Ｐゴシック" panose="020B0600070205080204" pitchFamily="34" charset="-128"/>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0" roundtripDataSignature="AMtx7mgwKNFj5IAuaYyxFecKpZy5um0cA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30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2.fntdata"/><Relationship Id="rId21" Type="http://schemas.openxmlformats.org/officeDocument/2006/relationships/slide" Target="slides/slide15.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2.fntdata"/><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24.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GB" altLang="en-US" dirty="0" smtClean="0">
                <a:solidFill>
                  <a:prstClr val="black"/>
                </a:solidFill>
              </a:rPr>
              <a:t>Read from slide.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3CB0AA-B8B0-A145-9CBA-805239FC99B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10514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8b6daa0a69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g28b6daa0a69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a:solidFill>
                  <a:schemeClr val="dk1"/>
                </a:solidFill>
                <a:latin typeface="Maitree"/>
                <a:ea typeface="Maitree"/>
                <a:cs typeface="Maitree"/>
                <a:sym typeface="Maitree"/>
              </a:rPr>
              <a:t>A discussion board</a:t>
            </a:r>
            <a:r>
              <a:rPr lang="en-GB">
                <a:solidFill>
                  <a:schemeClr val="dk1"/>
                </a:solidFill>
                <a:latin typeface="Maitree"/>
                <a:ea typeface="Maitree"/>
                <a:cs typeface="Maitree"/>
                <a:sym typeface="Maitree"/>
              </a:rPr>
              <a:t> is a thread that’s based on someone’s post. Young people can</a:t>
            </a:r>
            <a:r>
              <a:rPr lang="en-GB">
                <a:solidFill>
                  <a:schemeClr val="dk1"/>
                </a:solidFill>
                <a:highlight>
                  <a:schemeClr val="lt1"/>
                </a:highlight>
                <a:latin typeface="Maitree"/>
                <a:ea typeface="Maitree"/>
                <a:cs typeface="Maitree"/>
                <a:sym typeface="Maitree"/>
              </a:rPr>
              <a:t> </a:t>
            </a:r>
            <a:r>
              <a:rPr lang="en-GB">
                <a:solidFill>
                  <a:srgbClr val="111111"/>
                </a:solidFill>
                <a:highlight>
                  <a:schemeClr val="lt1"/>
                </a:highlight>
                <a:latin typeface="Maitree"/>
                <a:ea typeface="Maitree"/>
                <a:cs typeface="Maitree"/>
                <a:sym typeface="Maitree"/>
              </a:rPr>
              <a:t>find a topic that’s interesting to them then follow along, leave a comment or start their own discussion.</a:t>
            </a:r>
            <a:endParaRPr>
              <a:solidFill>
                <a:srgbClr val="111111"/>
              </a:solidFill>
              <a:highlight>
                <a:schemeClr val="lt1"/>
              </a:highlight>
              <a:latin typeface="Maitree"/>
              <a:ea typeface="Maitree"/>
              <a:cs typeface="Maitree"/>
              <a:sym typeface="Maitree"/>
            </a:endParaRPr>
          </a:p>
          <a:p>
            <a:pPr marL="0" lvl="0" indent="0" algn="l" rtl="0">
              <a:lnSpc>
                <a:spcPct val="115000"/>
              </a:lnSpc>
              <a:spcBef>
                <a:spcPts val="0"/>
              </a:spcBef>
              <a:spcAft>
                <a:spcPts val="0"/>
              </a:spcAft>
              <a:buClr>
                <a:schemeClr val="dk1"/>
              </a:buClr>
              <a:buSzPts val="1100"/>
              <a:buFont typeface="Arial"/>
              <a:buNone/>
            </a:pPr>
            <a:endParaRPr>
              <a:solidFill>
                <a:srgbClr val="111111"/>
              </a:solidFill>
              <a:highlight>
                <a:schemeClr val="lt1"/>
              </a:highlight>
              <a:latin typeface="Maitree"/>
              <a:ea typeface="Maitree"/>
              <a:cs typeface="Maitree"/>
              <a:sym typeface="Maitree"/>
            </a:endParaRPr>
          </a:p>
          <a:p>
            <a:pPr marL="0" lvl="0" indent="0" algn="l" rtl="0">
              <a:lnSpc>
                <a:spcPct val="115000"/>
              </a:lnSpc>
              <a:spcBef>
                <a:spcPts val="0"/>
              </a:spcBef>
              <a:spcAft>
                <a:spcPts val="0"/>
              </a:spcAft>
              <a:buClr>
                <a:schemeClr val="dk1"/>
              </a:buClr>
              <a:buSzPts val="1100"/>
              <a:buFont typeface="Arial"/>
              <a:buNone/>
            </a:pPr>
            <a:r>
              <a:rPr lang="en-GB" b="1">
                <a:solidFill>
                  <a:srgbClr val="1D1C1D"/>
                </a:solidFill>
                <a:highlight>
                  <a:schemeClr val="lt1"/>
                </a:highlight>
                <a:latin typeface="Maitree"/>
                <a:ea typeface="Maitree"/>
                <a:cs typeface="Maitree"/>
                <a:sym typeface="Maitree"/>
              </a:rPr>
              <a:t>A live forum </a:t>
            </a:r>
            <a:r>
              <a:rPr lang="en-GB">
                <a:solidFill>
                  <a:srgbClr val="1D1C1D"/>
                </a:solidFill>
                <a:highlight>
                  <a:schemeClr val="lt1"/>
                </a:highlight>
                <a:latin typeface="Maitree"/>
                <a:ea typeface="Maitree"/>
                <a:cs typeface="Maitree"/>
                <a:sym typeface="Maitree"/>
              </a:rPr>
              <a:t>is similar to a discussion board but the discussion is moderated live, meaning people can talk to others across the country in live time on a different themed topic each week. Live forums take place on a rotating basis every Monday, Wednesday or Friday evening from 7:30-9pm</a:t>
            </a:r>
            <a:endParaRPr>
              <a:solidFill>
                <a:schemeClr val="dk1"/>
              </a:solidFill>
              <a:highlight>
                <a:schemeClr val="lt1"/>
              </a:highlight>
              <a:latin typeface="Maitree"/>
              <a:ea typeface="Maitree"/>
              <a:cs typeface="Maitree"/>
              <a:sym typeface="Maitree"/>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aitree"/>
              <a:ea typeface="Maitree"/>
              <a:cs typeface="Maitree"/>
              <a:sym typeface="Maitree"/>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chemeClr val="lt1"/>
              </a:highlight>
              <a:latin typeface="Maitree"/>
              <a:ea typeface="Maitree"/>
              <a:cs typeface="Maitree"/>
              <a:sym typeface="Maitree"/>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chemeClr val="lt1"/>
              </a:highlight>
              <a:latin typeface="Maitree"/>
              <a:ea typeface="Maitree"/>
              <a:cs typeface="Maitree"/>
              <a:sym typeface="Maitree"/>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8b6daa0a69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g28b6daa0a69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38000"/>
              </a:lnSpc>
              <a:spcBef>
                <a:spcPts val="0"/>
              </a:spcBef>
              <a:spcAft>
                <a:spcPts val="0"/>
              </a:spcAft>
              <a:buSzPts val="1100"/>
              <a:buNone/>
            </a:pPr>
            <a:r>
              <a:rPr lang="en-GB" b="1" i="1">
                <a:solidFill>
                  <a:schemeClr val="dk1"/>
                </a:solidFill>
                <a:latin typeface="Maitree"/>
                <a:ea typeface="Maitree"/>
                <a:cs typeface="Maitree"/>
                <a:sym typeface="Maitree"/>
              </a:rPr>
              <a:t>Speaker Notes:</a:t>
            </a:r>
            <a:endParaRPr b="1" i="1">
              <a:solidFill>
                <a:schemeClr val="dk1"/>
              </a:solidFill>
              <a:latin typeface="Maitree"/>
              <a:ea typeface="Maitree"/>
              <a:cs typeface="Maitree"/>
              <a:sym typeface="Maitree"/>
            </a:endParaRPr>
          </a:p>
          <a:p>
            <a:pPr marL="0" lvl="0" indent="0" algn="l" rtl="0">
              <a:lnSpc>
                <a:spcPct val="138000"/>
              </a:lnSpc>
              <a:spcBef>
                <a:spcPts val="0"/>
              </a:spcBef>
              <a:spcAft>
                <a:spcPts val="0"/>
              </a:spcAft>
              <a:buSzPts val="1100"/>
              <a:buNone/>
            </a:pPr>
            <a:endParaRPr i="1">
              <a:solidFill>
                <a:schemeClr val="dk1"/>
              </a:solidFill>
              <a:latin typeface="Maitree"/>
              <a:ea typeface="Maitree"/>
              <a:cs typeface="Maitree"/>
              <a:sym typeface="Maitree"/>
            </a:endParaRPr>
          </a:p>
          <a:p>
            <a:pPr marL="457200" lvl="0" indent="-298450" algn="l" rtl="0">
              <a:lnSpc>
                <a:spcPct val="138000"/>
              </a:lnSpc>
              <a:spcBef>
                <a:spcPts val="0"/>
              </a:spcBef>
              <a:spcAft>
                <a:spcPts val="0"/>
              </a:spcAft>
              <a:buClr>
                <a:schemeClr val="dk1"/>
              </a:buClr>
              <a:buSzPts val="1100"/>
              <a:buFont typeface="Maitree"/>
              <a:buChar char="●"/>
            </a:pPr>
            <a:r>
              <a:rPr lang="en-GB">
                <a:solidFill>
                  <a:schemeClr val="dk1"/>
                </a:solidFill>
                <a:latin typeface="Maitree"/>
                <a:ea typeface="Maitree"/>
                <a:cs typeface="Maitree"/>
                <a:sym typeface="Maitree"/>
              </a:rPr>
              <a:t>Kooth is home to a large number of counsellors who are all registered with an official body of counselling and psychotherapy such as the BACP, with some of them also being individually accredited. Counsellors offer both initial assessments, drop in sessions and work with more structured therapeutic support</a:t>
            </a:r>
            <a:endParaRPr>
              <a:solidFill>
                <a:schemeClr val="dk1"/>
              </a:solidFill>
              <a:latin typeface="Maitree"/>
              <a:ea typeface="Maitree"/>
              <a:cs typeface="Maitree"/>
              <a:sym typeface="Maitree"/>
            </a:endParaRPr>
          </a:p>
          <a:p>
            <a:pPr marL="457200" lvl="0" indent="-298450" algn="l" rtl="0">
              <a:lnSpc>
                <a:spcPct val="138000"/>
              </a:lnSpc>
              <a:spcBef>
                <a:spcPts val="0"/>
              </a:spcBef>
              <a:spcAft>
                <a:spcPts val="0"/>
              </a:spcAft>
              <a:buClr>
                <a:schemeClr val="dk1"/>
              </a:buClr>
              <a:buSzPts val="1100"/>
              <a:buFont typeface="Maitree"/>
              <a:buChar char="●"/>
            </a:pPr>
            <a:r>
              <a:rPr lang="en-GB" i="1">
                <a:solidFill>
                  <a:schemeClr val="dk1"/>
                </a:solidFill>
                <a:latin typeface="Maitree"/>
                <a:ea typeface="Maitree"/>
                <a:cs typeface="Maitree"/>
                <a:sym typeface="Maitree"/>
              </a:rPr>
              <a:t> Senior Practitioners are made up of a team of professionals from both mental health and/or managerial backgrounds who also manage and support their own teams of Counsellors and Emotional Wellbeing Practitioners. On every shift, there are at least 2-3 Senior Practitioners available for safeguarding support and triage duties.</a:t>
            </a:r>
            <a:endParaRPr i="1">
              <a:solidFill>
                <a:schemeClr val="dk1"/>
              </a:solidFill>
              <a:latin typeface="Maitree"/>
              <a:ea typeface="Maitree"/>
              <a:cs typeface="Maitree"/>
              <a:sym typeface="Maitree"/>
            </a:endParaRPr>
          </a:p>
          <a:p>
            <a:pPr marL="457200" lvl="0" indent="-298450" algn="l" rtl="0">
              <a:lnSpc>
                <a:spcPct val="138000"/>
              </a:lnSpc>
              <a:spcBef>
                <a:spcPts val="0"/>
              </a:spcBef>
              <a:spcAft>
                <a:spcPts val="0"/>
              </a:spcAft>
              <a:buClr>
                <a:schemeClr val="dk1"/>
              </a:buClr>
              <a:buSzPts val="1100"/>
              <a:buFont typeface="Montserrat"/>
              <a:buChar char="●"/>
            </a:pPr>
            <a:r>
              <a:rPr lang="en-GB" i="1">
                <a:solidFill>
                  <a:schemeClr val="dk1"/>
                </a:solidFill>
                <a:latin typeface="Maitree"/>
                <a:ea typeface="Maitree"/>
                <a:cs typeface="Maitree"/>
                <a:sym typeface="Maitree"/>
              </a:rPr>
              <a:t>Kooth also has a large number of emotional wellbeing practitioners from backgrounds including </a:t>
            </a:r>
            <a:r>
              <a:rPr lang="en-GB" b="1" i="1">
                <a:solidFill>
                  <a:schemeClr val="dk1"/>
                </a:solidFill>
                <a:latin typeface="Maitree"/>
                <a:ea typeface="Maitree"/>
                <a:cs typeface="Maitree"/>
                <a:sym typeface="Maitree"/>
              </a:rPr>
              <a:t>counselling, mental health nursing, social care, and youth work. </a:t>
            </a:r>
            <a:endParaRPr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8a60d09273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g28a60d09273_0_2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GB" sz="1200" i="1">
                <a:solidFill>
                  <a:schemeClr val="dk1"/>
                </a:solidFill>
                <a:latin typeface="Maitree"/>
                <a:ea typeface="Maitree"/>
                <a:cs typeface="Maitree"/>
                <a:sym typeface="Maitree"/>
              </a:rPr>
              <a:t>Speaker notes:</a:t>
            </a:r>
            <a:endParaRPr sz="1200" i="1">
              <a:solidFill>
                <a:schemeClr val="dk1"/>
              </a:solidFill>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GB" sz="1200" i="1">
                <a:solidFill>
                  <a:schemeClr val="dk1"/>
                </a:solidFill>
                <a:highlight>
                  <a:srgbClr val="FFFFFF"/>
                </a:highlight>
                <a:latin typeface="Maitree"/>
                <a:ea typeface="Maitree"/>
                <a:cs typeface="Maitree"/>
                <a:sym typeface="Maitree"/>
              </a:rPr>
              <a:t>We work with young people to figure out the best way that Kooth can support them</a:t>
            </a:r>
            <a:endParaRPr sz="1200" i="1">
              <a:solidFill>
                <a:schemeClr val="dk1"/>
              </a:solidFill>
              <a:highlight>
                <a:srgbClr val="FFFFFF"/>
              </a:highlight>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GB" sz="1200" i="1">
                <a:solidFill>
                  <a:schemeClr val="dk1"/>
                </a:solidFill>
                <a:highlight>
                  <a:srgbClr val="FFFFFF"/>
                </a:highlight>
                <a:latin typeface="Maitree"/>
                <a:ea typeface="Maitree"/>
                <a:cs typeface="Maitree"/>
                <a:sym typeface="Maitree"/>
              </a:rPr>
              <a:t>This might be through ad hoc drop in sessions or more structured, weekly sessions with a named worker. </a:t>
            </a:r>
            <a:endParaRPr sz="1200" i="1">
              <a:solidFill>
                <a:schemeClr val="dk1"/>
              </a:solidFill>
              <a:highlight>
                <a:srgbClr val="FFFFFF"/>
              </a:highlight>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GB" sz="1200" i="1">
                <a:solidFill>
                  <a:schemeClr val="dk1"/>
                </a:solidFill>
                <a:highlight>
                  <a:srgbClr val="FFFFFF"/>
                </a:highlight>
                <a:latin typeface="Maitree"/>
                <a:ea typeface="Maitree"/>
                <a:cs typeface="Maitree"/>
                <a:sym typeface="Maitree"/>
              </a:rPr>
              <a:t>Understanding what pathway will suit the service user best will be a collaborative process with the practitioner and service user.</a:t>
            </a:r>
            <a:endParaRPr sz="1200" i="1">
              <a:solidFill>
                <a:schemeClr val="dk1"/>
              </a:solidFill>
              <a:highlight>
                <a:srgbClr val="FFFFFF"/>
              </a:highlight>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GB" sz="1200" i="1">
                <a:solidFill>
                  <a:schemeClr val="dk1"/>
                </a:solidFill>
                <a:highlight>
                  <a:srgbClr val="FFFFFF"/>
                </a:highlight>
                <a:latin typeface="Maitree"/>
                <a:ea typeface="Maitree"/>
                <a:cs typeface="Maitree"/>
                <a:sym typeface="Maitree"/>
              </a:rPr>
              <a:t>We’ll also discuss how they can make the most of other self help parts of the site</a:t>
            </a:r>
            <a:endParaRPr sz="1200" i="1">
              <a:solidFill>
                <a:schemeClr val="dk1"/>
              </a:solidFill>
              <a:latin typeface="Maitree"/>
              <a:ea typeface="Maitree"/>
              <a:cs typeface="Maitree"/>
              <a:sym typeface="Maitre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8a60d09273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g28a60d09273_0_4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400" b="1">
                <a:solidFill>
                  <a:schemeClr val="dk1"/>
                </a:solidFill>
                <a:latin typeface="Montserrat"/>
                <a:ea typeface="Montserrat"/>
                <a:cs typeface="Montserrat"/>
                <a:sym typeface="Montserrat"/>
              </a:rPr>
              <a:t>Speaker notes:</a:t>
            </a:r>
            <a:endParaRPr>
              <a:solidFill>
                <a:schemeClr val="dk1"/>
              </a:solidFill>
              <a:highlight>
                <a:schemeClr val="lt1"/>
              </a:highlight>
              <a:latin typeface="Maitree"/>
              <a:ea typeface="Maitree"/>
              <a:cs typeface="Maitree"/>
              <a:sym typeface="Maitree"/>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chemeClr val="lt1"/>
              </a:highlight>
              <a:latin typeface="Maitree"/>
              <a:ea typeface="Maitree"/>
              <a:cs typeface="Maitree"/>
              <a:sym typeface="Maitree"/>
            </a:endParaRPr>
          </a:p>
          <a:p>
            <a:pPr marL="0" lvl="0" indent="0" algn="l" rtl="0">
              <a:lnSpc>
                <a:spcPct val="115000"/>
              </a:lnSpc>
              <a:spcBef>
                <a:spcPts val="0"/>
              </a:spcBef>
              <a:spcAft>
                <a:spcPts val="0"/>
              </a:spcAft>
              <a:buSzPts val="1100"/>
              <a:buNone/>
            </a:pPr>
            <a:r>
              <a:rPr lang="en-GB">
                <a:solidFill>
                  <a:schemeClr val="dk1"/>
                </a:solidFill>
                <a:highlight>
                  <a:schemeClr val="lt1"/>
                </a:highlight>
                <a:latin typeface="Maitree"/>
                <a:ea typeface="Maitree"/>
                <a:cs typeface="Maitree"/>
                <a:sym typeface="Maitree"/>
              </a:rPr>
              <a:t>We want Kooth to be a safe space for everyone. </a:t>
            </a:r>
            <a:endParaRPr>
              <a:solidFill>
                <a:schemeClr val="dk1"/>
              </a:solidFill>
              <a:highlight>
                <a:schemeClr val="lt1"/>
              </a:highlight>
              <a:latin typeface="Maitree"/>
              <a:ea typeface="Maitree"/>
              <a:cs typeface="Maitree"/>
              <a:sym typeface="Maitree"/>
            </a:endParaRPr>
          </a:p>
          <a:p>
            <a:pPr marL="457200" lvl="0" indent="-298450" algn="l" rtl="0">
              <a:lnSpc>
                <a:spcPct val="115000"/>
              </a:lnSpc>
              <a:spcBef>
                <a:spcPts val="0"/>
              </a:spcBef>
              <a:spcAft>
                <a:spcPts val="0"/>
              </a:spcAft>
              <a:buClr>
                <a:schemeClr val="dk1"/>
              </a:buClr>
              <a:buSzPts val="1100"/>
              <a:buFont typeface="Maitree"/>
              <a:buChar char="●"/>
            </a:pPr>
            <a:r>
              <a:rPr lang="en-GB">
                <a:solidFill>
                  <a:schemeClr val="dk1"/>
                </a:solidFill>
                <a:latin typeface="Maitree"/>
                <a:ea typeface="Maitree"/>
                <a:cs typeface="Maitree"/>
                <a:sym typeface="Maitree"/>
              </a:rPr>
              <a:t>Everything on the site is moderated by highly skilled moderators, who complete bespoke moderation training. </a:t>
            </a:r>
            <a:endParaRPr>
              <a:solidFill>
                <a:schemeClr val="dk1"/>
              </a:solidFill>
              <a:latin typeface="Maitree"/>
              <a:ea typeface="Maitree"/>
              <a:cs typeface="Maitree"/>
              <a:sym typeface="Maitree"/>
            </a:endParaRPr>
          </a:p>
          <a:p>
            <a:pPr marL="457200" lvl="0" indent="-298450" algn="l" rtl="0">
              <a:lnSpc>
                <a:spcPct val="115000"/>
              </a:lnSpc>
              <a:spcBef>
                <a:spcPts val="0"/>
              </a:spcBef>
              <a:spcAft>
                <a:spcPts val="0"/>
              </a:spcAft>
              <a:buClr>
                <a:schemeClr val="dk1"/>
              </a:buClr>
              <a:buSzPts val="1100"/>
              <a:buFont typeface="Maitree"/>
              <a:buChar char="●"/>
            </a:pPr>
            <a:r>
              <a:rPr lang="en-GB">
                <a:solidFill>
                  <a:schemeClr val="dk1"/>
                </a:solidFill>
                <a:latin typeface="Maitree"/>
                <a:ea typeface="Maitree"/>
                <a:cs typeface="Maitree"/>
                <a:sym typeface="Maitree"/>
              </a:rPr>
              <a:t>We ensure no personal identifiable information of any users is published </a:t>
            </a:r>
            <a:endParaRPr>
              <a:solidFill>
                <a:schemeClr val="dk1"/>
              </a:solidFill>
              <a:highlight>
                <a:schemeClr val="lt1"/>
              </a:highlight>
              <a:latin typeface="Maitree"/>
              <a:ea typeface="Maitree"/>
              <a:cs typeface="Maitree"/>
              <a:sym typeface="Maitree"/>
            </a:endParaRPr>
          </a:p>
          <a:p>
            <a:pPr marL="457200" lvl="0" indent="-298450" algn="l" rtl="0">
              <a:lnSpc>
                <a:spcPct val="115000"/>
              </a:lnSpc>
              <a:spcBef>
                <a:spcPts val="0"/>
              </a:spcBef>
              <a:spcAft>
                <a:spcPts val="0"/>
              </a:spcAft>
              <a:buClr>
                <a:schemeClr val="dk1"/>
              </a:buClr>
              <a:buSzPts val="1100"/>
              <a:buFont typeface="Maitree"/>
              <a:buChar char="●"/>
            </a:pPr>
            <a:r>
              <a:rPr lang="en-GB">
                <a:solidFill>
                  <a:schemeClr val="dk1"/>
                </a:solidFill>
                <a:latin typeface="Maitree"/>
                <a:ea typeface="Maitree"/>
                <a:cs typeface="Maitree"/>
                <a:sym typeface="Maitree"/>
              </a:rPr>
              <a:t>We ensure all content submissions meet community boundaries and age rating guidance </a:t>
            </a:r>
            <a:r>
              <a:rPr lang="en-GB">
                <a:solidFill>
                  <a:schemeClr val="dk1"/>
                </a:solidFill>
                <a:highlight>
                  <a:schemeClr val="lt1"/>
                </a:highlight>
                <a:latin typeface="Maitree"/>
                <a:ea typeface="Maitree"/>
                <a:cs typeface="Maitree"/>
                <a:sym typeface="Maitree"/>
              </a:rPr>
              <a:t>before it's published</a:t>
            </a:r>
            <a:endParaRPr>
              <a:solidFill>
                <a:schemeClr val="dk1"/>
              </a:solidFill>
              <a:highlight>
                <a:schemeClr val="lt1"/>
              </a:highlight>
              <a:latin typeface="Maitree"/>
              <a:ea typeface="Maitree"/>
              <a:cs typeface="Maitree"/>
              <a:sym typeface="Maitree"/>
            </a:endParaRPr>
          </a:p>
          <a:p>
            <a:pPr marL="457200" lvl="0" indent="-298450" algn="l" rtl="0">
              <a:lnSpc>
                <a:spcPct val="115000"/>
              </a:lnSpc>
              <a:spcBef>
                <a:spcPts val="0"/>
              </a:spcBef>
              <a:spcAft>
                <a:spcPts val="0"/>
              </a:spcAft>
              <a:buClr>
                <a:schemeClr val="dk1"/>
              </a:buClr>
              <a:buSzPts val="1100"/>
              <a:buFont typeface="Maitree"/>
              <a:buChar char="●"/>
            </a:pPr>
            <a:r>
              <a:rPr lang="en-GB" sz="1150">
                <a:solidFill>
                  <a:srgbClr val="1D1C1D"/>
                </a:solidFill>
                <a:highlight>
                  <a:schemeClr val="lt1"/>
                </a:highlight>
                <a:latin typeface="Maitree"/>
                <a:ea typeface="Maitree"/>
                <a:cs typeface="Maitree"/>
                <a:sym typeface="Maitree"/>
              </a:rPr>
              <a:t>This means that sometimes we will edit a submission, or not publish it at all, if it contains something that might cause distress for someone else.</a:t>
            </a:r>
            <a:endParaRPr>
              <a:solidFill>
                <a:schemeClr val="dk1"/>
              </a:solidFill>
              <a:latin typeface="Maitree"/>
              <a:ea typeface="Maitree"/>
              <a:cs typeface="Maitree"/>
              <a:sym typeface="Maitree"/>
            </a:endParaRPr>
          </a:p>
          <a:p>
            <a:pPr marL="457200" lvl="0" indent="-298450" algn="l" rtl="0">
              <a:lnSpc>
                <a:spcPct val="115000"/>
              </a:lnSpc>
              <a:spcBef>
                <a:spcPts val="0"/>
              </a:spcBef>
              <a:spcAft>
                <a:spcPts val="0"/>
              </a:spcAft>
              <a:buClr>
                <a:schemeClr val="dk1"/>
              </a:buClr>
              <a:buSzPts val="1100"/>
              <a:buFont typeface="Maitree"/>
              <a:buChar char="●"/>
            </a:pPr>
            <a:r>
              <a:rPr lang="en-GB">
                <a:solidFill>
                  <a:schemeClr val="dk1"/>
                </a:solidFill>
                <a:latin typeface="Maitree"/>
                <a:ea typeface="Maitree"/>
                <a:cs typeface="Maitree"/>
                <a:sym typeface="Maitree"/>
              </a:rPr>
              <a:t>If a submission contains information suggesting a user is at risk from themselves or others, we reach out to them with a message or escalate our processes appropriately.</a:t>
            </a:r>
            <a:endParaRPr>
              <a:solidFill>
                <a:schemeClr val="dk1"/>
              </a:solidFill>
              <a:latin typeface="Maitree"/>
              <a:ea typeface="Maitree"/>
              <a:cs typeface="Maitree"/>
              <a:sym typeface="Maitree"/>
            </a:endParaRPr>
          </a:p>
          <a:p>
            <a:pPr marL="457200" lvl="0" indent="-298450" algn="l" rtl="0">
              <a:lnSpc>
                <a:spcPct val="115000"/>
              </a:lnSpc>
              <a:spcBef>
                <a:spcPts val="0"/>
              </a:spcBef>
              <a:spcAft>
                <a:spcPts val="0"/>
              </a:spcAft>
              <a:buClr>
                <a:schemeClr val="dk1"/>
              </a:buClr>
              <a:buSzPts val="1100"/>
              <a:buFont typeface="Maitree"/>
              <a:buChar char="●"/>
            </a:pPr>
            <a:r>
              <a:rPr lang="en-GB">
                <a:solidFill>
                  <a:schemeClr val="dk1"/>
                </a:solidFill>
                <a:highlight>
                  <a:schemeClr val="lt1"/>
                </a:highlight>
                <a:latin typeface="Maitree"/>
                <a:ea typeface="Maitree"/>
                <a:cs typeface="Maitree"/>
                <a:sym typeface="Maitree"/>
              </a:rPr>
              <a:t>Young people are not able to direct or privately message other young people on the site </a:t>
            </a:r>
            <a:endParaRPr>
              <a:solidFill>
                <a:schemeClr val="dk1"/>
              </a:solidFill>
              <a:highlight>
                <a:schemeClr val="lt1"/>
              </a:highlight>
              <a:latin typeface="Maitree"/>
              <a:ea typeface="Maitree"/>
              <a:cs typeface="Maitree"/>
              <a:sym typeface="Maitree"/>
            </a:endParaRPr>
          </a:p>
          <a:p>
            <a:pPr marL="0" lvl="0" indent="0" algn="l" rtl="0">
              <a:lnSpc>
                <a:spcPct val="115000"/>
              </a:lnSpc>
              <a:spcBef>
                <a:spcPts val="0"/>
              </a:spcBef>
              <a:spcAft>
                <a:spcPts val="0"/>
              </a:spcAft>
              <a:buSzPts val="1100"/>
              <a:buNone/>
            </a:pPr>
            <a:endParaRPr>
              <a:solidFill>
                <a:schemeClr val="dk1"/>
              </a:solidFill>
              <a:highlight>
                <a:schemeClr val="lt1"/>
              </a:highlight>
              <a:latin typeface="Maitree"/>
              <a:ea typeface="Maitree"/>
              <a:cs typeface="Maitree"/>
              <a:sym typeface="Maitree"/>
            </a:endParaRPr>
          </a:p>
          <a:p>
            <a:pPr marL="0" lvl="0" indent="0" algn="l" rtl="0">
              <a:lnSpc>
                <a:spcPct val="133330"/>
              </a:lnSpc>
              <a:spcBef>
                <a:spcPts val="0"/>
              </a:spcBef>
              <a:spcAft>
                <a:spcPts val="0"/>
              </a:spcAft>
              <a:buClr>
                <a:schemeClr val="dk1"/>
              </a:buClr>
              <a:buSzPts val="1100"/>
              <a:buFont typeface="Arial"/>
              <a:buNone/>
            </a:pPr>
            <a:r>
              <a:rPr lang="en-GB" sz="1700" b="1">
                <a:solidFill>
                  <a:srgbClr val="111111"/>
                </a:solidFill>
                <a:highlight>
                  <a:srgbClr val="F0F2F4"/>
                </a:highlight>
                <a:latin typeface="Roboto"/>
                <a:ea typeface="Roboto"/>
                <a:cs typeface="Roboto"/>
                <a:sym typeface="Roboto"/>
              </a:rPr>
              <a:t>What if an adult signs up to the site and pretends to be a child?</a:t>
            </a:r>
            <a:endParaRPr sz="1700" b="1">
              <a:solidFill>
                <a:srgbClr val="111111"/>
              </a:solidFill>
              <a:highlight>
                <a:srgbClr val="F0F2F4"/>
              </a:highlight>
              <a:latin typeface="Roboto"/>
              <a:ea typeface="Roboto"/>
              <a:cs typeface="Roboto"/>
              <a:sym typeface="Roboto"/>
            </a:endParaRPr>
          </a:p>
          <a:p>
            <a:pPr marL="0" lvl="0" indent="0" algn="l" rtl="0">
              <a:lnSpc>
                <a:spcPct val="137500"/>
              </a:lnSpc>
              <a:spcBef>
                <a:spcPts val="1200"/>
              </a:spcBef>
              <a:spcAft>
                <a:spcPts val="0"/>
              </a:spcAft>
              <a:buClr>
                <a:schemeClr val="dk1"/>
              </a:buClr>
              <a:buSzPts val="1100"/>
              <a:buFont typeface="Arial"/>
              <a:buNone/>
            </a:pPr>
            <a:r>
              <a:rPr lang="en-GB" sz="1200">
                <a:solidFill>
                  <a:srgbClr val="111111"/>
                </a:solidFill>
                <a:highlight>
                  <a:srgbClr val="F0F2F4"/>
                </a:highlight>
              </a:rPr>
              <a:t>Our sign up process relies on trust that people select accurate responses around their demographic information, including age. This does mean that it is possible for adult individuals to sign up with an account where they are claiming to be a young person. However, our continuous safeguarding and moderation processes ensure that even if this was the case, they would not be able to interact inappropriately with other users. Service users are unable to privately message each other on the site. We also ensure that no personal identifiable information of any users is published to the site</a:t>
            </a:r>
            <a:endParaRPr sz="1200">
              <a:solidFill>
                <a:srgbClr val="111111"/>
              </a:solidFill>
              <a:highlight>
                <a:srgbClr val="F0F2F4"/>
              </a:highlight>
            </a:endParaRPr>
          </a:p>
          <a:p>
            <a:pPr marL="0" lvl="0" indent="0" algn="l" rtl="0">
              <a:lnSpc>
                <a:spcPct val="115000"/>
              </a:lnSpc>
              <a:spcBef>
                <a:spcPts val="1200"/>
              </a:spcBef>
              <a:spcAft>
                <a:spcPts val="0"/>
              </a:spcAft>
              <a:buSzPts val="1100"/>
              <a:buNone/>
            </a:pPr>
            <a:endParaRPr>
              <a:solidFill>
                <a:schemeClr val="dk1"/>
              </a:solidFill>
              <a:highlight>
                <a:schemeClr val="lt1"/>
              </a:highlight>
              <a:latin typeface="Maitree"/>
              <a:ea typeface="Maitree"/>
              <a:cs typeface="Maitree"/>
              <a:sym typeface="Maitree"/>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8a60d09273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g28a60d09273_0_3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1">
                <a:solidFill>
                  <a:schemeClr val="dk1"/>
                </a:solidFill>
              </a:rPr>
              <a:t>A safety plan </a:t>
            </a:r>
            <a:r>
              <a:rPr lang="en-GB">
                <a:solidFill>
                  <a:schemeClr val="dk1"/>
                </a:solidFill>
              </a:rPr>
              <a:t>is a practical tool to help people stay safe from harm. </a:t>
            </a: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Having a safety plan means that in a crisis or when you feel unsafe in any way, you have something to refer to in that moment that can help you feel more in control of your situation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97edd04ca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g297edd04ca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400">
                <a:solidFill>
                  <a:schemeClr val="dk1"/>
                </a:solidFill>
                <a:latin typeface="Sarabun"/>
                <a:ea typeface="Sarabun"/>
                <a:cs typeface="Sarabun"/>
                <a:sym typeface="Sarabun"/>
              </a:rPr>
              <a:t>Our safeguarding procedure has clear lines of accountability, managerial oversight and alignment with local multi-agency procedures</a:t>
            </a:r>
            <a:endParaRPr sz="1400">
              <a:solidFill>
                <a:schemeClr val="dk1"/>
              </a:solidFill>
              <a:latin typeface="Sarabun"/>
              <a:ea typeface="Sarabun"/>
              <a:cs typeface="Sarabun"/>
              <a:sym typeface="Sarabun"/>
            </a:endParaRPr>
          </a:p>
          <a:p>
            <a:pPr marL="0" lvl="0" indent="0" algn="l" rtl="0">
              <a:lnSpc>
                <a:spcPct val="100000"/>
              </a:lnSpc>
              <a:spcBef>
                <a:spcPts val="0"/>
              </a:spcBef>
              <a:spcAft>
                <a:spcPts val="0"/>
              </a:spcAft>
              <a:buSzPts val="1100"/>
              <a:buNone/>
            </a:pPr>
            <a:endParaRPr sz="1400">
              <a:solidFill>
                <a:schemeClr val="dk1"/>
              </a:solidFill>
              <a:latin typeface="Sarabun"/>
              <a:ea typeface="Sarabun"/>
              <a:cs typeface="Sarabun"/>
              <a:sym typeface="Sarabun"/>
            </a:endParaRPr>
          </a:p>
          <a:p>
            <a:pPr marL="0" lvl="0" indent="0" algn="l" rtl="0">
              <a:lnSpc>
                <a:spcPct val="100000"/>
              </a:lnSpc>
              <a:spcBef>
                <a:spcPts val="0"/>
              </a:spcBef>
              <a:spcAft>
                <a:spcPts val="0"/>
              </a:spcAft>
              <a:buSzPts val="1100"/>
              <a:buNone/>
            </a:pPr>
            <a:r>
              <a:rPr lang="en-GB" sz="1400">
                <a:solidFill>
                  <a:schemeClr val="dk1"/>
                </a:solidFill>
                <a:latin typeface="Sarabun"/>
                <a:ea typeface="Sarabun"/>
                <a:cs typeface="Sarabun"/>
                <a:sym typeface="Sarabun"/>
              </a:rPr>
              <a:t>Our process:</a:t>
            </a:r>
            <a:endParaRPr sz="1400">
              <a:solidFill>
                <a:schemeClr val="dk1"/>
              </a:solidFill>
              <a:latin typeface="Sarabun"/>
              <a:ea typeface="Sarabun"/>
              <a:cs typeface="Sarabun"/>
              <a:sym typeface="Sarabun"/>
            </a:endParaRPr>
          </a:p>
          <a:p>
            <a:pPr marL="457200" lvl="0" indent="-317500" algn="l" rtl="0">
              <a:lnSpc>
                <a:spcPct val="100000"/>
              </a:lnSpc>
              <a:spcBef>
                <a:spcPts val="0"/>
              </a:spcBef>
              <a:spcAft>
                <a:spcPts val="0"/>
              </a:spcAft>
              <a:buClr>
                <a:schemeClr val="dk1"/>
              </a:buClr>
              <a:buSzPts val="1400"/>
              <a:buFont typeface="Sarabun"/>
              <a:buAutoNum type="arabicPeriod"/>
            </a:pPr>
            <a:r>
              <a:rPr lang="en-GB" sz="1400">
                <a:solidFill>
                  <a:schemeClr val="dk1"/>
                </a:solidFill>
                <a:latin typeface="Sarabun"/>
                <a:ea typeface="Sarabun"/>
                <a:cs typeface="Sarabun"/>
                <a:sym typeface="Sarabun"/>
              </a:rPr>
              <a:t>A safeguarding concern identified </a:t>
            </a:r>
            <a:endParaRPr sz="1400">
              <a:solidFill>
                <a:schemeClr val="dk1"/>
              </a:solidFill>
              <a:latin typeface="Sarabun"/>
              <a:ea typeface="Sarabun"/>
              <a:cs typeface="Sarabun"/>
              <a:sym typeface="Sarabun"/>
            </a:endParaRPr>
          </a:p>
          <a:p>
            <a:pPr marL="457200" lvl="0" indent="-317500" algn="l" rtl="0">
              <a:lnSpc>
                <a:spcPct val="100000"/>
              </a:lnSpc>
              <a:spcBef>
                <a:spcPts val="0"/>
              </a:spcBef>
              <a:spcAft>
                <a:spcPts val="0"/>
              </a:spcAft>
              <a:buClr>
                <a:schemeClr val="dk1"/>
              </a:buClr>
              <a:buSzPts val="1400"/>
              <a:buFont typeface="Sarabun"/>
              <a:buAutoNum type="arabicPeriod"/>
            </a:pPr>
            <a:r>
              <a:rPr lang="en-GB" sz="1400">
                <a:solidFill>
                  <a:schemeClr val="dk1"/>
                </a:solidFill>
                <a:latin typeface="Sarabun"/>
                <a:ea typeface="Sarabun"/>
                <a:cs typeface="Sarabun"/>
                <a:sym typeface="Sarabun"/>
              </a:rPr>
              <a:t>We seek identifiable information </a:t>
            </a:r>
            <a:endParaRPr sz="1400">
              <a:solidFill>
                <a:schemeClr val="dk1"/>
              </a:solidFill>
              <a:latin typeface="Sarabun"/>
              <a:ea typeface="Sarabun"/>
              <a:cs typeface="Sarabun"/>
              <a:sym typeface="Sarabun"/>
            </a:endParaRPr>
          </a:p>
          <a:p>
            <a:pPr marL="457200" lvl="0" indent="-317500" algn="l" rtl="0">
              <a:lnSpc>
                <a:spcPct val="100000"/>
              </a:lnSpc>
              <a:spcBef>
                <a:spcPts val="0"/>
              </a:spcBef>
              <a:spcAft>
                <a:spcPts val="0"/>
              </a:spcAft>
              <a:buClr>
                <a:schemeClr val="dk1"/>
              </a:buClr>
              <a:buSzPts val="1400"/>
              <a:buFont typeface="Sarabun"/>
              <a:buAutoNum type="arabicPeriod"/>
            </a:pPr>
            <a:r>
              <a:rPr lang="en-GB" sz="1400">
                <a:solidFill>
                  <a:schemeClr val="dk1"/>
                </a:solidFill>
                <a:latin typeface="Sarabun"/>
                <a:ea typeface="Sarabun"/>
                <a:cs typeface="Sarabun"/>
                <a:sym typeface="Sarabun"/>
              </a:rPr>
              <a:t>Practitioner escalates to Level 4 trained senior manager for advice, guidance and oversight</a:t>
            </a:r>
            <a:endParaRPr sz="1400">
              <a:solidFill>
                <a:schemeClr val="dk1"/>
              </a:solidFill>
              <a:latin typeface="Sarabun"/>
              <a:ea typeface="Sarabun"/>
              <a:cs typeface="Sarabun"/>
              <a:sym typeface="Sarabun"/>
            </a:endParaRPr>
          </a:p>
          <a:p>
            <a:pPr marL="0" lvl="0" indent="0" algn="l" rtl="0">
              <a:lnSpc>
                <a:spcPct val="100000"/>
              </a:lnSpc>
              <a:spcBef>
                <a:spcPts val="0"/>
              </a:spcBef>
              <a:spcAft>
                <a:spcPts val="0"/>
              </a:spcAft>
              <a:buSzPts val="1100"/>
              <a:buNone/>
            </a:pPr>
            <a:endParaRPr sz="1400">
              <a:solidFill>
                <a:schemeClr val="dk1"/>
              </a:solidFill>
              <a:latin typeface="Sarabun"/>
              <a:ea typeface="Sarabun"/>
              <a:cs typeface="Sarabun"/>
              <a:sym typeface="Sarabun"/>
            </a:endParaRPr>
          </a:p>
          <a:p>
            <a:pPr marL="0" lvl="0" indent="0" algn="l" rtl="0">
              <a:lnSpc>
                <a:spcPct val="100000"/>
              </a:lnSpc>
              <a:spcBef>
                <a:spcPts val="0"/>
              </a:spcBef>
              <a:spcAft>
                <a:spcPts val="0"/>
              </a:spcAft>
              <a:buSzPts val="1100"/>
              <a:buNone/>
            </a:pPr>
            <a:r>
              <a:rPr lang="en-GB" sz="1400">
                <a:solidFill>
                  <a:schemeClr val="dk1"/>
                </a:solidFill>
                <a:latin typeface="Sarabun"/>
                <a:ea typeface="Sarabun"/>
                <a:cs typeface="Sarabun"/>
                <a:sym typeface="Sarabun"/>
              </a:rPr>
              <a:t>If a) the young person is presenting with </a:t>
            </a:r>
            <a:r>
              <a:rPr lang="en-GB" sz="1400" b="1">
                <a:solidFill>
                  <a:schemeClr val="dk1"/>
                </a:solidFill>
                <a:latin typeface="Sarabun"/>
                <a:ea typeface="Sarabun"/>
                <a:cs typeface="Sarabun"/>
                <a:sym typeface="Sarabun"/>
              </a:rPr>
              <a:t>an imminent risk</a:t>
            </a:r>
            <a:r>
              <a:rPr lang="en-GB" sz="1400">
                <a:solidFill>
                  <a:schemeClr val="dk1"/>
                </a:solidFill>
                <a:latin typeface="Sarabun"/>
                <a:ea typeface="Sarabun"/>
                <a:cs typeface="Sarabun"/>
                <a:sym typeface="Sarabun"/>
              </a:rPr>
              <a:t> and has given identifiable information we </a:t>
            </a:r>
            <a:r>
              <a:rPr lang="en-GB" sz="1400" b="1">
                <a:solidFill>
                  <a:schemeClr val="dk1"/>
                </a:solidFill>
                <a:latin typeface="Sarabun"/>
                <a:ea typeface="Sarabun"/>
                <a:cs typeface="Sarabun"/>
                <a:sym typeface="Sarabun"/>
              </a:rPr>
              <a:t>carry out immediate actions eg. call emergency services</a:t>
            </a:r>
            <a:endParaRPr sz="1400" b="1">
              <a:solidFill>
                <a:schemeClr val="dk1"/>
              </a:solidFill>
              <a:latin typeface="Sarabun"/>
              <a:ea typeface="Sarabun"/>
              <a:cs typeface="Sarabun"/>
              <a:sym typeface="Sarabun"/>
            </a:endParaRPr>
          </a:p>
          <a:p>
            <a:pPr marL="0" lvl="0" indent="0" algn="l" rtl="0">
              <a:lnSpc>
                <a:spcPct val="100000"/>
              </a:lnSpc>
              <a:spcBef>
                <a:spcPts val="0"/>
              </a:spcBef>
              <a:spcAft>
                <a:spcPts val="0"/>
              </a:spcAft>
              <a:buSzPts val="1100"/>
              <a:buNone/>
            </a:pPr>
            <a:r>
              <a:rPr lang="en-GB" sz="1400">
                <a:solidFill>
                  <a:schemeClr val="dk1"/>
                </a:solidFill>
                <a:latin typeface="Sarabun"/>
                <a:ea typeface="Sarabun"/>
                <a:cs typeface="Sarabun"/>
                <a:sym typeface="Sarabun"/>
              </a:rPr>
              <a:t>If b) the young person is presenting with </a:t>
            </a:r>
            <a:r>
              <a:rPr lang="en-GB" sz="1400" b="1">
                <a:solidFill>
                  <a:schemeClr val="dk1"/>
                </a:solidFill>
                <a:latin typeface="Sarabun"/>
                <a:ea typeface="Sarabun"/>
                <a:cs typeface="Sarabun"/>
                <a:sym typeface="Sarabun"/>
              </a:rPr>
              <a:t>risk of harm</a:t>
            </a:r>
            <a:r>
              <a:rPr lang="en-GB" sz="1400">
                <a:solidFill>
                  <a:schemeClr val="dk1"/>
                </a:solidFill>
                <a:latin typeface="Sarabun"/>
                <a:ea typeface="Sarabun"/>
                <a:cs typeface="Sarabun"/>
                <a:sym typeface="Sarabun"/>
              </a:rPr>
              <a:t> and has given identifiable information we </a:t>
            </a:r>
            <a:r>
              <a:rPr lang="en-GB" sz="1400" b="1">
                <a:solidFill>
                  <a:schemeClr val="dk1"/>
                </a:solidFill>
                <a:latin typeface="Sarabun"/>
                <a:ea typeface="Sarabun"/>
                <a:cs typeface="Sarabun"/>
                <a:sym typeface="Sarabun"/>
              </a:rPr>
              <a:t>consult and/or submit referral to an external agency</a:t>
            </a:r>
            <a:r>
              <a:rPr lang="en-GB" sz="1400">
                <a:solidFill>
                  <a:schemeClr val="dk1"/>
                </a:solidFill>
                <a:latin typeface="Sarabun"/>
                <a:ea typeface="Sarabun"/>
                <a:cs typeface="Sarabun"/>
                <a:sym typeface="Sarabun"/>
              </a:rPr>
              <a:t> (with consent if this is required)</a:t>
            </a:r>
            <a:endParaRPr sz="1400">
              <a:solidFill>
                <a:schemeClr val="dk1"/>
              </a:solidFill>
              <a:latin typeface="Sarabun"/>
              <a:ea typeface="Sarabun"/>
              <a:cs typeface="Sarabun"/>
              <a:sym typeface="Sarabun"/>
            </a:endParaRPr>
          </a:p>
          <a:p>
            <a:pPr marL="0" lvl="0" indent="0" algn="l" rtl="0">
              <a:lnSpc>
                <a:spcPct val="100000"/>
              </a:lnSpc>
              <a:spcBef>
                <a:spcPts val="0"/>
              </a:spcBef>
              <a:spcAft>
                <a:spcPts val="0"/>
              </a:spcAft>
              <a:buSzPts val="1100"/>
              <a:buNone/>
            </a:pPr>
            <a:endParaRPr sz="1400">
              <a:solidFill>
                <a:schemeClr val="dk1"/>
              </a:solidFill>
              <a:latin typeface="Sarabun"/>
              <a:ea typeface="Sarabun"/>
              <a:cs typeface="Sarabun"/>
              <a:sym typeface="Sarabun"/>
            </a:endParaRPr>
          </a:p>
          <a:p>
            <a:pPr marL="457200" lvl="0" indent="-317500" algn="l" rtl="0">
              <a:lnSpc>
                <a:spcPct val="100000"/>
              </a:lnSpc>
              <a:spcBef>
                <a:spcPts val="0"/>
              </a:spcBef>
              <a:spcAft>
                <a:spcPts val="0"/>
              </a:spcAft>
              <a:buClr>
                <a:schemeClr val="dk1"/>
              </a:buClr>
              <a:buSzPts val="1400"/>
              <a:buFont typeface="Sarabun"/>
              <a:buAutoNum type="arabicPeriod"/>
            </a:pPr>
            <a:r>
              <a:rPr lang="en-GB" sz="1400">
                <a:solidFill>
                  <a:schemeClr val="dk1"/>
                </a:solidFill>
                <a:latin typeface="Sarabun"/>
                <a:ea typeface="Sarabun"/>
                <a:cs typeface="Sarabun"/>
                <a:sym typeface="Sarabun"/>
              </a:rPr>
              <a:t>Safeguarding case record is kept and followed up with oversight from senior manager and safeguarding team.  All safeguarding cases are quality assured within one working day by a Level 4 trained senior manager</a:t>
            </a:r>
            <a:endParaRPr sz="1400">
              <a:solidFill>
                <a:schemeClr val="dk1"/>
              </a:solidFill>
              <a:latin typeface="Sarabun"/>
              <a:ea typeface="Sarabun"/>
              <a:cs typeface="Sarabun"/>
              <a:sym typeface="Sarabun"/>
            </a:endParaRPr>
          </a:p>
          <a:p>
            <a:pPr marL="0" lvl="0" indent="0" algn="l" rtl="0">
              <a:lnSpc>
                <a:spcPct val="100000"/>
              </a:lnSpc>
              <a:spcBef>
                <a:spcPts val="0"/>
              </a:spcBef>
              <a:spcAft>
                <a:spcPts val="0"/>
              </a:spcAft>
              <a:buSzPts val="1100"/>
              <a:buNone/>
            </a:pPr>
            <a:endParaRPr sz="1400">
              <a:solidFill>
                <a:schemeClr val="dk1"/>
              </a:solidFill>
              <a:latin typeface="Sarabun"/>
              <a:ea typeface="Sarabun"/>
              <a:cs typeface="Sarabun"/>
              <a:sym typeface="Sarabu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8a60d09273_0_1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g28a60d09273_0_16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a:solidFill>
                <a:schemeClr val="dk1"/>
              </a:solidFill>
              <a:latin typeface="Maitree"/>
              <a:ea typeface="Maitree"/>
              <a:cs typeface="Maitree"/>
              <a:sym typeface="Maitre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8a60d09273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 name="Google Shape;466;g28a60d09273_0_4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GB" sz="1350">
                <a:solidFill>
                  <a:srgbClr val="555454"/>
                </a:solidFill>
                <a:highlight>
                  <a:schemeClr val="lt1"/>
                </a:highlight>
              </a:rPr>
              <a:t>Just 1 in 3 children and young people with a diagnosable mental health condition get access to NHS care and treatment </a:t>
            </a:r>
            <a:endParaRPr sz="1350">
              <a:solidFill>
                <a:srgbClr val="555454"/>
              </a:solidFill>
              <a:highlight>
                <a:schemeClr val="lt1"/>
              </a:highlight>
            </a:endParaRPr>
          </a:p>
          <a:p>
            <a:pPr marL="0" lvl="0" indent="0" algn="l" rtl="0">
              <a:lnSpc>
                <a:spcPct val="115000"/>
              </a:lnSpc>
              <a:spcBef>
                <a:spcPts val="0"/>
              </a:spcBef>
              <a:spcAft>
                <a:spcPts val="0"/>
              </a:spcAft>
              <a:buSzPts val="1100"/>
              <a:buNone/>
            </a:pPr>
            <a:endParaRPr sz="1350">
              <a:solidFill>
                <a:srgbClr val="555454"/>
              </a:solidFill>
              <a:highlight>
                <a:schemeClr val="lt1"/>
              </a:highlight>
            </a:endParaRPr>
          </a:p>
          <a:p>
            <a:pPr marL="0" lvl="0" indent="0" algn="l" rtl="0">
              <a:lnSpc>
                <a:spcPct val="115000"/>
              </a:lnSpc>
              <a:spcBef>
                <a:spcPts val="0"/>
              </a:spcBef>
              <a:spcAft>
                <a:spcPts val="0"/>
              </a:spcAft>
              <a:buSzPts val="1100"/>
              <a:buNone/>
            </a:pPr>
            <a:r>
              <a:rPr lang="en-GB" sz="1350">
                <a:solidFill>
                  <a:srgbClr val="555454"/>
                </a:solidFill>
                <a:highlight>
                  <a:schemeClr val="lt1"/>
                </a:highlight>
              </a:rPr>
              <a:t>In a YoungMinds survey, three-quarters (76%) of parents said that their child's mental health had deteriorated while waiting for support from Child and Adolescent Mental Health Services (CAMHS)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8a60d09273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 name="Google Shape;474;g28a60d09273_0_4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1">
                <a:solidFill>
                  <a:schemeClr val="dk1"/>
                </a:solidFill>
              </a:rPr>
              <a:t>Speaker notes:</a:t>
            </a:r>
            <a:endParaRPr b="1">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Staff Training &amp; Webinars - supporting your staff to confidently refer students to Kooth</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Assemblies - whole school and / or year groups to highlight benefits of signing up to Kooth - includes walk through of registration process. Topical content - these focus on top presenting issues as highlighted by our data and conversations with you e.g. exam stress, online safety, school transition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Print &amp; Digital resources - a bank of resources you can request and we will send free of charge (print) as well as digital resources that can be used in your own comms. Pre-recorded presentations - available to be used at your convenience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Activity Sheets - a raft of resources to support you meet RSHE (PSHE) curriculum requirements, as well as holiday activity packs</a:t>
            </a:r>
            <a:endParaRPr sz="1400">
              <a:solidFill>
                <a:schemeClr val="dk1"/>
              </a:solidFill>
              <a:latin typeface="Maitree"/>
              <a:ea typeface="Maitree"/>
              <a:cs typeface="Maitree"/>
              <a:sym typeface="Maitree"/>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8a8f46d80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g28a8f46d80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8694061e74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28694061e74_0_3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800" b="1" u="sng">
                <a:solidFill>
                  <a:schemeClr val="dk1"/>
                </a:solidFill>
                <a:latin typeface="Maitree"/>
                <a:ea typeface="Maitree"/>
                <a:cs typeface="Maitree"/>
                <a:sym typeface="Maitree"/>
              </a:rPr>
              <a:t>Please do not </a:t>
            </a:r>
            <a:r>
              <a:rPr lang="en-GB" sz="1200" b="1">
                <a:solidFill>
                  <a:schemeClr val="dk1"/>
                </a:solidFill>
                <a:latin typeface="Maitree"/>
                <a:ea typeface="Maitree"/>
                <a:cs typeface="Maitree"/>
                <a:sym typeface="Maitree"/>
              </a:rPr>
              <a:t> make changes to this master document</a:t>
            </a:r>
            <a:endParaRPr sz="1200" b="1">
              <a:solidFill>
                <a:schemeClr val="dk1"/>
              </a:solidFill>
              <a:latin typeface="Maitree"/>
              <a:ea typeface="Maitree"/>
              <a:cs typeface="Maitree"/>
              <a:sym typeface="Maitree"/>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latin typeface="Maitree"/>
              <a:ea typeface="Maitree"/>
              <a:cs typeface="Maitree"/>
              <a:sym typeface="Maitree"/>
            </a:endParaRPr>
          </a:p>
          <a:p>
            <a:pPr marL="0" lvl="0" indent="0" algn="l" rtl="0">
              <a:lnSpc>
                <a:spcPct val="100000"/>
              </a:lnSpc>
              <a:spcBef>
                <a:spcPts val="0"/>
              </a:spcBef>
              <a:spcAft>
                <a:spcPts val="0"/>
              </a:spcAft>
              <a:buClr>
                <a:schemeClr val="dk1"/>
              </a:buClr>
              <a:buSzPts val="1100"/>
              <a:buFont typeface="Arial"/>
              <a:buNone/>
            </a:pPr>
            <a:r>
              <a:rPr lang="en-GB" sz="1200">
                <a:solidFill>
                  <a:schemeClr val="dk1"/>
                </a:solidFill>
                <a:latin typeface="Maitree"/>
                <a:ea typeface="Maitree"/>
                <a:cs typeface="Maitree"/>
                <a:sym typeface="Maitree"/>
              </a:rPr>
              <a:t>These slides are to be presented to people working in the </a:t>
            </a:r>
            <a:r>
              <a:rPr lang="en-GB" sz="1200" b="1">
                <a:solidFill>
                  <a:schemeClr val="dk1"/>
                </a:solidFill>
                <a:latin typeface="Maitree"/>
                <a:ea typeface="Maitree"/>
                <a:cs typeface="Maitree"/>
                <a:sym typeface="Maitree"/>
              </a:rPr>
              <a:t>education sector.</a:t>
            </a:r>
            <a:endParaRPr sz="1200" b="1">
              <a:solidFill>
                <a:schemeClr val="dk1"/>
              </a:solidFill>
              <a:latin typeface="Maitree"/>
              <a:ea typeface="Maitree"/>
              <a:cs typeface="Maitree"/>
              <a:sym typeface="Maitree"/>
            </a:endParaRPr>
          </a:p>
          <a:p>
            <a:pPr marL="0" lvl="0" indent="0" algn="l" rtl="0">
              <a:lnSpc>
                <a:spcPct val="100000"/>
              </a:lnSpc>
              <a:spcBef>
                <a:spcPts val="0"/>
              </a:spcBef>
              <a:spcAft>
                <a:spcPts val="0"/>
              </a:spcAft>
              <a:buClr>
                <a:schemeClr val="dk1"/>
              </a:buClr>
              <a:buSzPts val="1100"/>
              <a:buFont typeface="Arial"/>
              <a:buNone/>
            </a:pPr>
            <a:r>
              <a:rPr lang="en-GB" sz="1200" b="1">
                <a:solidFill>
                  <a:schemeClr val="dk1"/>
                </a:solidFill>
                <a:latin typeface="Maitree"/>
                <a:ea typeface="Maitree"/>
                <a:cs typeface="Maitree"/>
                <a:sym typeface="Maitree"/>
              </a:rPr>
              <a:t>The aim is to:</a:t>
            </a:r>
            <a:endParaRPr sz="1200" b="1">
              <a:solidFill>
                <a:schemeClr val="dk1"/>
              </a:solidFill>
              <a:latin typeface="Maitree"/>
              <a:ea typeface="Maitree"/>
              <a:cs typeface="Maitree"/>
              <a:sym typeface="Maitree"/>
            </a:endParaRPr>
          </a:p>
          <a:p>
            <a:pPr marL="0" lvl="0" indent="0" algn="l" rtl="0">
              <a:lnSpc>
                <a:spcPct val="100000"/>
              </a:lnSpc>
              <a:spcBef>
                <a:spcPts val="0"/>
              </a:spcBef>
              <a:spcAft>
                <a:spcPts val="0"/>
              </a:spcAft>
              <a:buClr>
                <a:schemeClr val="dk1"/>
              </a:buClr>
              <a:buSzPts val="1100"/>
              <a:buFont typeface="Arial"/>
              <a:buNone/>
            </a:pPr>
            <a:r>
              <a:rPr lang="en-GB" sz="1200" b="1">
                <a:solidFill>
                  <a:schemeClr val="dk1"/>
                </a:solidFill>
                <a:latin typeface="Maitree"/>
                <a:ea typeface="Maitree"/>
                <a:cs typeface="Maitree"/>
                <a:sym typeface="Maitree"/>
              </a:rPr>
              <a:t>1. raise awareness of Kooth</a:t>
            </a:r>
            <a:endParaRPr sz="1200" b="1">
              <a:solidFill>
                <a:schemeClr val="dk1"/>
              </a:solidFill>
              <a:latin typeface="Maitree"/>
              <a:ea typeface="Maitree"/>
              <a:cs typeface="Maitree"/>
              <a:sym typeface="Maitree"/>
            </a:endParaRPr>
          </a:p>
          <a:p>
            <a:pPr marL="0" lvl="0" indent="0" algn="l" rtl="0">
              <a:lnSpc>
                <a:spcPct val="100000"/>
              </a:lnSpc>
              <a:spcBef>
                <a:spcPts val="0"/>
              </a:spcBef>
              <a:spcAft>
                <a:spcPts val="0"/>
              </a:spcAft>
              <a:buClr>
                <a:schemeClr val="dk1"/>
              </a:buClr>
              <a:buSzPts val="1100"/>
              <a:buFont typeface="Arial"/>
              <a:buNone/>
            </a:pPr>
            <a:r>
              <a:rPr lang="en-GB" sz="1200" b="1">
                <a:solidFill>
                  <a:schemeClr val="dk1"/>
                </a:solidFill>
                <a:latin typeface="Maitree"/>
                <a:ea typeface="Maitree"/>
                <a:cs typeface="Maitree"/>
                <a:sym typeface="Maitree"/>
              </a:rPr>
              <a:t>2. reassure professionals that we are a safe, NHS commissioned nationwide service </a:t>
            </a:r>
            <a:endParaRPr sz="1200" b="1">
              <a:solidFill>
                <a:schemeClr val="dk1"/>
              </a:solidFill>
              <a:latin typeface="Maitree"/>
              <a:ea typeface="Maitree"/>
              <a:cs typeface="Maitree"/>
              <a:sym typeface="Maitree"/>
            </a:endParaRPr>
          </a:p>
          <a:p>
            <a:pPr marL="0" lvl="0" indent="0" algn="l" rtl="0">
              <a:lnSpc>
                <a:spcPct val="100000"/>
              </a:lnSpc>
              <a:spcBef>
                <a:spcPts val="0"/>
              </a:spcBef>
              <a:spcAft>
                <a:spcPts val="0"/>
              </a:spcAft>
              <a:buClr>
                <a:schemeClr val="dk1"/>
              </a:buClr>
              <a:buSzPts val="1100"/>
              <a:buFont typeface="Arial"/>
              <a:buNone/>
            </a:pPr>
            <a:r>
              <a:rPr lang="en-GB" sz="1200" b="1">
                <a:solidFill>
                  <a:schemeClr val="dk1"/>
                </a:solidFill>
                <a:latin typeface="Maitree"/>
                <a:ea typeface="Maitree"/>
                <a:cs typeface="Maitree"/>
                <a:sym typeface="Maitree"/>
              </a:rPr>
              <a:t>3. remind teaching professionals that we can help learning goals if we support the mental wellbeing of pupils.</a:t>
            </a:r>
            <a:endParaRPr sz="1200" b="1">
              <a:solidFill>
                <a:schemeClr val="dk1"/>
              </a:solidFill>
              <a:latin typeface="Maitree"/>
              <a:ea typeface="Maitree"/>
              <a:cs typeface="Maitree"/>
              <a:sym typeface="Maitree"/>
            </a:endParaRPr>
          </a:p>
          <a:p>
            <a:pPr marL="0" lvl="0" indent="0" algn="l" rtl="0">
              <a:lnSpc>
                <a:spcPct val="100000"/>
              </a:lnSpc>
              <a:spcBef>
                <a:spcPts val="0"/>
              </a:spcBef>
              <a:spcAft>
                <a:spcPts val="0"/>
              </a:spcAft>
              <a:buSzPts val="1100"/>
              <a:buNone/>
            </a:pPr>
            <a:endParaRPr>
              <a:solidFill>
                <a:schemeClr val="dk1"/>
              </a:solidFill>
              <a:latin typeface="Maitree"/>
              <a:ea typeface="Maitree"/>
              <a:cs typeface="Maitree"/>
              <a:sym typeface="Maitree"/>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latin typeface="Maitree"/>
              <a:ea typeface="Maitree"/>
              <a:cs typeface="Maitree"/>
              <a:sym typeface="Maitree"/>
            </a:endParaRPr>
          </a:p>
          <a:p>
            <a:pPr marL="0" lvl="0" indent="0" algn="l" rtl="0">
              <a:lnSpc>
                <a:spcPct val="100000"/>
              </a:lnSpc>
              <a:spcBef>
                <a:spcPts val="0"/>
              </a:spcBef>
              <a:spcAft>
                <a:spcPts val="0"/>
              </a:spcAft>
              <a:buSzPts val="1100"/>
              <a:buNone/>
            </a:pPr>
            <a:r>
              <a:rPr lang="en-GB" sz="1800" b="1" u="sng">
                <a:solidFill>
                  <a:schemeClr val="dk1"/>
                </a:solidFill>
                <a:latin typeface="Maitree"/>
                <a:ea typeface="Maitree"/>
                <a:cs typeface="Maitree"/>
                <a:sym typeface="Maitree"/>
              </a:rPr>
              <a:t>Presentation preparation:</a:t>
            </a:r>
            <a:endParaRPr b="1">
              <a:solidFill>
                <a:srgbClr val="FF0000"/>
              </a:solidFill>
              <a:latin typeface="Maitree"/>
              <a:ea typeface="Maitree"/>
              <a:cs typeface="Maitree"/>
              <a:sym typeface="Maitree"/>
            </a:endParaRPr>
          </a:p>
          <a:p>
            <a:pPr marL="457200" lvl="0" indent="0" algn="l" rtl="0">
              <a:lnSpc>
                <a:spcPct val="100000"/>
              </a:lnSpc>
              <a:spcBef>
                <a:spcPts val="0"/>
              </a:spcBef>
              <a:spcAft>
                <a:spcPts val="0"/>
              </a:spcAft>
              <a:buClr>
                <a:schemeClr val="dk1"/>
              </a:buClr>
              <a:buSzPts val="1100"/>
              <a:buFont typeface="Arial"/>
              <a:buNone/>
            </a:pPr>
            <a:endParaRPr b="1">
              <a:solidFill>
                <a:srgbClr val="FF0000"/>
              </a:solidFill>
              <a:latin typeface="Maitree"/>
              <a:ea typeface="Maitree"/>
              <a:cs typeface="Maitree"/>
              <a:sym typeface="Maitree"/>
            </a:endParaRPr>
          </a:p>
          <a:p>
            <a:pPr marL="457200" lvl="0" indent="-298450" algn="l" rtl="0">
              <a:lnSpc>
                <a:spcPct val="100000"/>
              </a:lnSpc>
              <a:spcBef>
                <a:spcPts val="0"/>
              </a:spcBef>
              <a:spcAft>
                <a:spcPts val="0"/>
              </a:spcAft>
              <a:buClr>
                <a:schemeClr val="dk1"/>
              </a:buClr>
              <a:buSzPts val="1100"/>
              <a:buFont typeface="Maitree"/>
              <a:buChar char="●"/>
            </a:pPr>
            <a:r>
              <a:rPr lang="en-GB">
                <a:solidFill>
                  <a:schemeClr val="dk1"/>
                </a:solidFill>
                <a:latin typeface="Maitree"/>
                <a:ea typeface="Maitree"/>
                <a:cs typeface="Maitree"/>
                <a:sym typeface="Maitree"/>
              </a:rPr>
              <a:t>There are </a:t>
            </a:r>
            <a:r>
              <a:rPr lang="en-GB" b="1">
                <a:solidFill>
                  <a:schemeClr val="dk1"/>
                </a:solidFill>
                <a:latin typeface="Maitree"/>
                <a:ea typeface="Maitree"/>
                <a:cs typeface="Maitree"/>
                <a:sym typeface="Maitree"/>
              </a:rPr>
              <a:t>18 core information slides</a:t>
            </a:r>
            <a:r>
              <a:rPr lang="en-GB">
                <a:solidFill>
                  <a:schemeClr val="dk1"/>
                </a:solidFill>
                <a:latin typeface="Maitree"/>
                <a:ea typeface="Maitree"/>
                <a:cs typeface="Maitree"/>
                <a:sym typeface="Maitree"/>
              </a:rPr>
              <a:t>: the presentation can be delivered in c.30 minutes allowing for 10 mins of questions at the end: </a:t>
            </a:r>
            <a:r>
              <a:rPr lang="en-GB" b="1">
                <a:solidFill>
                  <a:srgbClr val="FF0000"/>
                </a:solidFill>
                <a:latin typeface="Maitree"/>
                <a:ea typeface="Maitree"/>
                <a:cs typeface="Maitree"/>
                <a:sym typeface="Maitree"/>
              </a:rPr>
              <a:t>Allow 45 mins total</a:t>
            </a:r>
            <a:endParaRPr b="1">
              <a:solidFill>
                <a:srgbClr val="FF0000"/>
              </a:solidFill>
              <a:latin typeface="Maitree"/>
              <a:ea typeface="Maitree"/>
              <a:cs typeface="Maitree"/>
              <a:sym typeface="Maitree"/>
            </a:endParaRPr>
          </a:p>
          <a:p>
            <a:pPr marL="457200" lvl="0" indent="0" algn="l" rtl="0">
              <a:lnSpc>
                <a:spcPct val="100000"/>
              </a:lnSpc>
              <a:spcBef>
                <a:spcPts val="0"/>
              </a:spcBef>
              <a:spcAft>
                <a:spcPts val="0"/>
              </a:spcAft>
              <a:buClr>
                <a:schemeClr val="dk1"/>
              </a:buClr>
              <a:buSzPts val="1100"/>
              <a:buFont typeface="Arial"/>
              <a:buNone/>
            </a:pPr>
            <a:endParaRPr b="1">
              <a:solidFill>
                <a:srgbClr val="FF0000"/>
              </a:solidFill>
              <a:latin typeface="Maitree"/>
              <a:ea typeface="Maitree"/>
              <a:cs typeface="Maitree"/>
              <a:sym typeface="Maitree"/>
            </a:endParaRPr>
          </a:p>
          <a:p>
            <a:pPr marL="0" lvl="0" indent="0" algn="l" rtl="0">
              <a:lnSpc>
                <a:spcPct val="100000"/>
              </a:lnSpc>
              <a:spcBef>
                <a:spcPts val="0"/>
              </a:spcBef>
              <a:spcAft>
                <a:spcPts val="0"/>
              </a:spcAft>
              <a:buClr>
                <a:schemeClr val="dk1"/>
              </a:buClr>
              <a:buSzPts val="1100"/>
              <a:buFont typeface="Arial"/>
              <a:buNone/>
            </a:pPr>
            <a:r>
              <a:rPr lang="en-GB" sz="1800" b="1" u="sng">
                <a:solidFill>
                  <a:schemeClr val="dk1"/>
                </a:solidFill>
                <a:latin typeface="Maitree"/>
                <a:ea typeface="Maitree"/>
                <a:cs typeface="Maitree"/>
                <a:sym typeface="Maitree"/>
              </a:rPr>
              <a:t>Presentation guidelines: </a:t>
            </a:r>
            <a:endParaRPr sz="1800" b="1" u="sng">
              <a:solidFill>
                <a:schemeClr val="dk1"/>
              </a:solidFill>
              <a:latin typeface="Maitree"/>
              <a:ea typeface="Maitree"/>
              <a:cs typeface="Maitree"/>
              <a:sym typeface="Maitree"/>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latin typeface="Maitree"/>
              <a:ea typeface="Maitree"/>
              <a:cs typeface="Maitree"/>
              <a:sym typeface="Maitree"/>
            </a:endParaRPr>
          </a:p>
          <a:p>
            <a:pPr marL="0" lvl="0" indent="0" algn="l" rtl="0">
              <a:lnSpc>
                <a:spcPct val="100000"/>
              </a:lnSpc>
              <a:spcBef>
                <a:spcPts val="0"/>
              </a:spcBef>
              <a:spcAft>
                <a:spcPts val="0"/>
              </a:spcAft>
              <a:buClr>
                <a:schemeClr val="dk1"/>
              </a:buClr>
              <a:buSzPts val="1100"/>
              <a:buFont typeface="Arial"/>
              <a:buNone/>
            </a:pPr>
            <a:r>
              <a:rPr lang="en-GB" sz="1200" b="1">
                <a:solidFill>
                  <a:schemeClr val="dk1"/>
                </a:solidFill>
                <a:latin typeface="Maitree"/>
                <a:ea typeface="Maitree"/>
                <a:cs typeface="Maitree"/>
                <a:sym typeface="Maitree"/>
              </a:rPr>
              <a:t>Personalising this presentation:</a:t>
            </a:r>
            <a:endParaRPr sz="1200" b="1">
              <a:solidFill>
                <a:schemeClr val="dk1"/>
              </a:solidFill>
              <a:latin typeface="Maitree"/>
              <a:ea typeface="Maitree"/>
              <a:cs typeface="Maitree"/>
              <a:sym typeface="Maitree"/>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latin typeface="Maitree"/>
              <a:ea typeface="Maitree"/>
              <a:cs typeface="Maitree"/>
              <a:sym typeface="Maitree"/>
            </a:endParaRPr>
          </a:p>
          <a:p>
            <a:pPr marL="457200" lvl="0" indent="-298450" algn="l" rtl="0">
              <a:lnSpc>
                <a:spcPct val="100000"/>
              </a:lnSpc>
              <a:spcBef>
                <a:spcPts val="0"/>
              </a:spcBef>
              <a:spcAft>
                <a:spcPts val="0"/>
              </a:spcAft>
              <a:buClr>
                <a:schemeClr val="accent3"/>
              </a:buClr>
              <a:buSzPts val="1100"/>
              <a:buFont typeface="Maitree"/>
              <a:buChar char="●"/>
            </a:pPr>
            <a:r>
              <a:rPr lang="en-GB" b="1">
                <a:solidFill>
                  <a:schemeClr val="accent3"/>
                </a:solidFill>
                <a:latin typeface="Maitree"/>
                <a:ea typeface="Maitree"/>
                <a:cs typeface="Maitree"/>
                <a:sym typeface="Maitree"/>
              </a:rPr>
              <a:t>If your presentation is on a specific topic please add in 4-6 additional slides </a:t>
            </a:r>
            <a:r>
              <a:rPr lang="en-GB" sz="1200" b="1">
                <a:solidFill>
                  <a:srgbClr val="0D172C"/>
                </a:solidFill>
                <a:latin typeface="Maitree"/>
                <a:ea typeface="Maitree"/>
                <a:cs typeface="Maitree"/>
                <a:sym typeface="Maitree"/>
              </a:rPr>
              <a:t>after slide </a:t>
            </a:r>
            <a:r>
              <a:rPr lang="en-GB" b="1">
                <a:solidFill>
                  <a:schemeClr val="accent3"/>
                </a:solidFill>
                <a:latin typeface="Maitree"/>
                <a:ea typeface="Maitree"/>
                <a:cs typeface="Maitree"/>
                <a:sym typeface="Maitree"/>
              </a:rPr>
              <a:t>from the KEL slide library (coming soon)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8a60d09273_0_1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g28a60d09273_0_16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8694061e74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g28694061e74_0_3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350">
                <a:solidFill>
                  <a:srgbClr val="202A30"/>
                </a:solidFill>
                <a:highlight>
                  <a:srgbClr val="FFFFFF"/>
                </a:highlight>
                <a:latin typeface="Roboto"/>
                <a:ea typeface="Roboto"/>
                <a:cs typeface="Roboto"/>
                <a:sym typeface="Roboto"/>
              </a:rPr>
              <a:t>We are commissioned to support </a:t>
            </a:r>
            <a:r>
              <a:rPr lang="en-GB" sz="1350" b="1">
                <a:solidFill>
                  <a:srgbClr val="202A30"/>
                </a:solidFill>
                <a:highlight>
                  <a:srgbClr val="FFFFFF"/>
                </a:highlight>
                <a:latin typeface="Roboto"/>
                <a:ea typeface="Roboto"/>
                <a:cs typeface="Roboto"/>
                <a:sym typeface="Roboto"/>
              </a:rPr>
              <a:t>85% of children and young people in England</a:t>
            </a:r>
            <a:r>
              <a:rPr lang="en-GB" sz="1350">
                <a:solidFill>
                  <a:srgbClr val="202A30"/>
                </a:solidFill>
                <a:highlight>
                  <a:srgbClr val="FFFFFF"/>
                </a:highlight>
                <a:latin typeface="Roboto"/>
                <a:ea typeface="Roboto"/>
                <a:cs typeface="Roboto"/>
                <a:sym typeface="Roboto"/>
              </a:rPr>
              <a:t> and 45% in Wales and 50% Scotland (correct as of October 2023)</a:t>
            </a:r>
            <a:endParaRPr sz="1350">
              <a:solidFill>
                <a:srgbClr val="202A30"/>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n-GB" sz="1350">
                <a:solidFill>
                  <a:srgbClr val="202A30"/>
                </a:solidFill>
                <a:highlight>
                  <a:srgbClr val="FFFFFF"/>
                </a:highlight>
                <a:latin typeface="Roboto"/>
                <a:ea typeface="Roboto"/>
                <a:cs typeface="Roboto"/>
                <a:sym typeface="Roboto"/>
              </a:rPr>
              <a:t>Note: some ICBs commission us to support children from the age of 10 and young people up to the age of 25</a:t>
            </a:r>
            <a:endParaRPr sz="1350">
              <a:solidFill>
                <a:srgbClr val="202A30"/>
              </a:solidFill>
              <a:highlight>
                <a:srgbClr val="FFFFFF"/>
              </a:highlight>
              <a:latin typeface="Roboto"/>
              <a:ea typeface="Roboto"/>
              <a:cs typeface="Roboto"/>
              <a:sym typeface="Robo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8a60d09273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g28a60d09273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sz="1350">
              <a:solidFill>
                <a:srgbClr val="555454"/>
              </a:solidFill>
              <a:highlight>
                <a:srgbClr val="FFFFFF"/>
              </a:highlight>
            </a:endParaRPr>
          </a:p>
          <a:p>
            <a:pPr marL="0" lvl="0" indent="0" algn="l" rtl="0">
              <a:lnSpc>
                <a:spcPct val="115000"/>
              </a:lnSpc>
              <a:spcBef>
                <a:spcPts val="0"/>
              </a:spcBef>
              <a:spcAft>
                <a:spcPts val="0"/>
              </a:spcAft>
              <a:buSzPts val="1100"/>
              <a:buNone/>
            </a:pPr>
            <a:r>
              <a:rPr lang="en-GB" sz="1350">
                <a:solidFill>
                  <a:srgbClr val="555454"/>
                </a:solidFill>
                <a:highlight>
                  <a:srgbClr val="FFFFFF"/>
                </a:highlight>
              </a:rPr>
              <a:t>In a YoungMinds commissioned survey by Censuswide, two-thirds (67%) of young people said they would prefer to be able to access mental health support without going to see their GP but half (53%) said they didn't know how else to access this help</a:t>
            </a:r>
            <a:endParaRPr sz="1350">
              <a:solidFill>
                <a:srgbClr val="555454"/>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400" b="1" u="sng">
              <a:solidFill>
                <a:srgbClr val="1D1C1D"/>
              </a:solidFill>
              <a:latin typeface="Maitree"/>
              <a:ea typeface="Maitree"/>
              <a:cs typeface="Maitree"/>
              <a:sym typeface="Maitree"/>
            </a:endParaRPr>
          </a:p>
          <a:p>
            <a:pPr marL="0" lvl="0" indent="0" algn="l" rtl="0">
              <a:lnSpc>
                <a:spcPct val="115000"/>
              </a:lnSpc>
              <a:spcBef>
                <a:spcPts val="0"/>
              </a:spcBef>
              <a:spcAft>
                <a:spcPts val="0"/>
              </a:spcAft>
              <a:buSzPts val="1100"/>
              <a:buNone/>
            </a:pPr>
            <a:endParaRPr sz="1400" b="1" u="sng">
              <a:solidFill>
                <a:srgbClr val="1D1C1D"/>
              </a:solidFill>
              <a:latin typeface="Maitree"/>
              <a:ea typeface="Maitree"/>
              <a:cs typeface="Maitree"/>
              <a:sym typeface="Maitree"/>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8a60d09273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g28a60d09273_0_4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GB" sz="1350">
                <a:solidFill>
                  <a:srgbClr val="555454"/>
                </a:solidFill>
                <a:highlight>
                  <a:schemeClr val="lt1"/>
                </a:highlight>
              </a:rPr>
              <a:t>Just 1 in 3 children and young people with a diagnosable mental health condition get access to NHS care and treatment </a:t>
            </a:r>
            <a:endParaRPr sz="1350">
              <a:solidFill>
                <a:srgbClr val="555454"/>
              </a:solidFill>
              <a:highlight>
                <a:schemeClr val="lt1"/>
              </a:highlight>
            </a:endParaRPr>
          </a:p>
          <a:p>
            <a:pPr marL="0" lvl="0" indent="0" algn="l" rtl="0">
              <a:lnSpc>
                <a:spcPct val="115000"/>
              </a:lnSpc>
              <a:spcBef>
                <a:spcPts val="0"/>
              </a:spcBef>
              <a:spcAft>
                <a:spcPts val="0"/>
              </a:spcAft>
              <a:buSzPts val="1100"/>
              <a:buNone/>
            </a:pPr>
            <a:endParaRPr sz="1350">
              <a:solidFill>
                <a:srgbClr val="555454"/>
              </a:solidFill>
              <a:highlight>
                <a:schemeClr val="lt1"/>
              </a:highlight>
            </a:endParaRPr>
          </a:p>
          <a:p>
            <a:pPr marL="0" lvl="0" indent="0" algn="l" rtl="0">
              <a:lnSpc>
                <a:spcPct val="115000"/>
              </a:lnSpc>
              <a:spcBef>
                <a:spcPts val="0"/>
              </a:spcBef>
              <a:spcAft>
                <a:spcPts val="0"/>
              </a:spcAft>
              <a:buSzPts val="1100"/>
              <a:buNone/>
            </a:pPr>
            <a:r>
              <a:rPr lang="en-GB" sz="1350">
                <a:solidFill>
                  <a:srgbClr val="555454"/>
                </a:solidFill>
                <a:highlight>
                  <a:schemeClr val="lt1"/>
                </a:highlight>
              </a:rPr>
              <a:t>In a YoungMinds survey, three-quarters (76%) of parents said that their child's mental health had deteriorated while waiting for support from Child and Adolescent Mental Health Services (CAMHS)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8a60d09273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28a60d09273_0_3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Clr>
                <a:schemeClr val="dk1"/>
              </a:buClr>
              <a:buSzPts val="1100"/>
              <a:buFont typeface="Maitree"/>
              <a:buNone/>
            </a:pPr>
            <a:endParaRPr>
              <a:solidFill>
                <a:schemeClr val="dk1"/>
              </a:solidFill>
              <a:latin typeface="Maitree"/>
              <a:ea typeface="Maitree"/>
              <a:cs typeface="Maitree"/>
              <a:sym typeface="Maitre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8a60d09273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g28a60d09273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GB"/>
              <a:t>The flexibility and choice of the Kooth platform allows young people to autonomously access Kooth at whatever point meets their needs.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8b6daa0a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28b6daa0a6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This is a diagram to help explain the range of support Kooth can provide.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Firstly, it’s important to say that student’s are entirely anonymous - they are encouraged to create a username that is not their own name - it also means that everyone is treating equally - without discrimination or stigma</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We don’t prescribe the way young people use Kooth - they can</a:t>
            </a:r>
            <a:r>
              <a:rPr lang="en-GB" b="1">
                <a:solidFill>
                  <a:schemeClr val="dk1"/>
                </a:solidFill>
              </a:rPr>
              <a:t> pick and mix how and when they want to use the different  support we offer</a:t>
            </a:r>
            <a:r>
              <a:rPr lang="en-GB">
                <a:solidFill>
                  <a:schemeClr val="dk1"/>
                </a:solidFill>
              </a:rPr>
              <a:t> - whether that’s self help resources, chatting to other young people like them who are going through similar challenges, or speaking to one of our expert practitioners to get help and advice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8b6daa0a6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g28b6daa0a69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4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49"/>
          <p:cNvSpPr txBox="1">
            <a:spLocks noGrp="1"/>
          </p:cNvSpPr>
          <p:nvPr>
            <p:ph type="title"/>
          </p:nvPr>
        </p:nvSpPr>
        <p:spPr>
          <a:xfrm>
            <a:off x="946404" y="274320"/>
            <a:ext cx="7269600" cy="994200"/>
          </a:xfrm>
          <a:prstGeom prst="rect">
            <a:avLst/>
          </a:prstGeom>
          <a:noFill/>
          <a:ln>
            <a:noFill/>
          </a:ln>
        </p:spPr>
        <p:txBody>
          <a:bodyPr spcFirstLastPara="1" wrap="square" lIns="83800" tIns="41900" rIns="83800" bIns="41900" anchor="b" anchorCtr="0">
            <a:normAutofit/>
          </a:bodyPr>
          <a:lstStyle>
            <a:lvl1pPr lvl="0" algn="l">
              <a:lnSpc>
                <a:spcPct val="90000"/>
              </a:lnSpc>
              <a:spcBef>
                <a:spcPts val="0"/>
              </a:spcBef>
              <a:spcAft>
                <a:spcPts val="0"/>
              </a:spcAft>
              <a:buClr>
                <a:schemeClr val="dk1"/>
              </a:buClr>
              <a:buSzPts val="1700"/>
              <a:buNone/>
              <a:defRPr/>
            </a:lvl1pPr>
            <a:lvl2pPr lvl="1" algn="l">
              <a:lnSpc>
                <a:spcPct val="100000"/>
              </a:lnSpc>
              <a:spcBef>
                <a:spcPts val="0"/>
              </a:spcBef>
              <a:spcAft>
                <a:spcPts val="0"/>
              </a:spcAft>
              <a:buSzPts val="2600"/>
              <a:buNone/>
              <a:defRPr/>
            </a:lvl2pPr>
            <a:lvl3pPr lvl="2" algn="l">
              <a:lnSpc>
                <a:spcPct val="100000"/>
              </a:lnSpc>
              <a:spcBef>
                <a:spcPts val="0"/>
              </a:spcBef>
              <a:spcAft>
                <a:spcPts val="0"/>
              </a:spcAft>
              <a:buSzPts val="2600"/>
              <a:buNone/>
              <a:defRPr/>
            </a:lvl3pPr>
            <a:lvl4pPr lvl="3" algn="l">
              <a:lnSpc>
                <a:spcPct val="100000"/>
              </a:lnSpc>
              <a:spcBef>
                <a:spcPts val="0"/>
              </a:spcBef>
              <a:spcAft>
                <a:spcPts val="0"/>
              </a:spcAft>
              <a:buSzPts val="2600"/>
              <a:buNone/>
              <a:defRPr/>
            </a:lvl4pPr>
            <a:lvl5pPr lvl="4" algn="l">
              <a:lnSpc>
                <a:spcPct val="100000"/>
              </a:lnSpc>
              <a:spcBef>
                <a:spcPts val="0"/>
              </a:spcBef>
              <a:spcAft>
                <a:spcPts val="0"/>
              </a:spcAft>
              <a:buSzPts val="2600"/>
              <a:buNone/>
              <a:defRPr/>
            </a:lvl5pPr>
            <a:lvl6pPr lvl="5" algn="l">
              <a:lnSpc>
                <a:spcPct val="100000"/>
              </a:lnSpc>
              <a:spcBef>
                <a:spcPts val="0"/>
              </a:spcBef>
              <a:spcAft>
                <a:spcPts val="0"/>
              </a:spcAft>
              <a:buSzPts val="2600"/>
              <a:buNone/>
              <a:defRPr/>
            </a:lvl6pPr>
            <a:lvl7pPr lvl="6" algn="l">
              <a:lnSpc>
                <a:spcPct val="100000"/>
              </a:lnSpc>
              <a:spcBef>
                <a:spcPts val="0"/>
              </a:spcBef>
              <a:spcAft>
                <a:spcPts val="0"/>
              </a:spcAft>
              <a:buSzPts val="2600"/>
              <a:buNone/>
              <a:defRPr/>
            </a:lvl7pPr>
            <a:lvl8pPr lvl="7" algn="l">
              <a:lnSpc>
                <a:spcPct val="100000"/>
              </a:lnSpc>
              <a:spcBef>
                <a:spcPts val="0"/>
              </a:spcBef>
              <a:spcAft>
                <a:spcPts val="0"/>
              </a:spcAft>
              <a:buSzPts val="2600"/>
              <a:buNone/>
              <a:defRPr/>
            </a:lvl8pPr>
            <a:lvl9pPr lvl="8" algn="l">
              <a:lnSpc>
                <a:spcPct val="100000"/>
              </a:lnSpc>
              <a:spcBef>
                <a:spcPts val="0"/>
              </a:spcBef>
              <a:spcAft>
                <a:spcPts val="0"/>
              </a:spcAft>
              <a:buSzPts val="2600"/>
              <a:buNone/>
              <a:defRPr/>
            </a:lvl9pPr>
          </a:lstStyle>
          <a:p>
            <a:endParaRPr/>
          </a:p>
        </p:txBody>
      </p:sp>
      <p:sp>
        <p:nvSpPr>
          <p:cNvPr id="52" name="Google Shape;52;p49"/>
          <p:cNvSpPr txBox="1">
            <a:spLocks noGrp="1"/>
          </p:cNvSpPr>
          <p:nvPr>
            <p:ph type="body" idx="1"/>
          </p:nvPr>
        </p:nvSpPr>
        <p:spPr>
          <a:xfrm>
            <a:off x="946404" y="1371601"/>
            <a:ext cx="6446400" cy="3263400"/>
          </a:xfrm>
          <a:prstGeom prst="rect">
            <a:avLst/>
          </a:prstGeom>
          <a:noFill/>
          <a:ln>
            <a:noFill/>
          </a:ln>
        </p:spPr>
        <p:txBody>
          <a:bodyPr spcFirstLastPara="1" wrap="square" lIns="83800" tIns="41900" rIns="83800" bIns="41900" anchor="t" anchorCtr="0">
            <a:normAutofit/>
          </a:bodyPr>
          <a:lstStyle>
            <a:lvl1pPr marL="457200" lvl="0" indent="-317500" algn="l">
              <a:lnSpc>
                <a:spcPct val="95000"/>
              </a:lnSpc>
              <a:spcBef>
                <a:spcPts val="1300"/>
              </a:spcBef>
              <a:spcAft>
                <a:spcPts val="0"/>
              </a:spcAft>
              <a:buSzPts val="1400"/>
              <a:buChar char="●"/>
              <a:defRPr/>
            </a:lvl1pPr>
            <a:lvl2pPr marL="914400" lvl="1" indent="-336550" algn="l">
              <a:lnSpc>
                <a:spcPct val="90000"/>
              </a:lnSpc>
              <a:spcBef>
                <a:spcPts val="300"/>
              </a:spcBef>
              <a:spcAft>
                <a:spcPts val="0"/>
              </a:spcAft>
              <a:buSzPts val="1700"/>
              <a:buChar char="○"/>
              <a:defRPr/>
            </a:lvl2pPr>
            <a:lvl3pPr marL="1371600" lvl="2" indent="-336550" algn="l">
              <a:lnSpc>
                <a:spcPct val="90000"/>
              </a:lnSpc>
              <a:spcBef>
                <a:spcPts val="300"/>
              </a:spcBef>
              <a:spcAft>
                <a:spcPts val="0"/>
              </a:spcAft>
              <a:buSzPts val="1700"/>
              <a:buChar char="■"/>
              <a:defRPr/>
            </a:lvl3pPr>
            <a:lvl4pPr marL="1828800" lvl="3" indent="-336550" algn="l">
              <a:lnSpc>
                <a:spcPct val="90000"/>
              </a:lnSpc>
              <a:spcBef>
                <a:spcPts val="300"/>
              </a:spcBef>
              <a:spcAft>
                <a:spcPts val="0"/>
              </a:spcAft>
              <a:buSzPts val="1700"/>
              <a:buChar char="●"/>
              <a:defRPr/>
            </a:lvl4pPr>
            <a:lvl5pPr marL="2286000" lvl="4" indent="-336550" algn="l">
              <a:lnSpc>
                <a:spcPct val="90000"/>
              </a:lnSpc>
              <a:spcBef>
                <a:spcPts val="300"/>
              </a:spcBef>
              <a:spcAft>
                <a:spcPts val="0"/>
              </a:spcAft>
              <a:buSzPts val="1700"/>
              <a:buChar char="○"/>
              <a:defRPr/>
            </a:lvl5pPr>
            <a:lvl6pPr marL="2743200" lvl="5" indent="-336550" algn="l">
              <a:lnSpc>
                <a:spcPct val="90000"/>
              </a:lnSpc>
              <a:spcBef>
                <a:spcPts val="300"/>
              </a:spcBef>
              <a:spcAft>
                <a:spcPts val="0"/>
              </a:spcAft>
              <a:buSzPts val="1700"/>
              <a:buChar char="■"/>
              <a:defRPr/>
            </a:lvl6pPr>
            <a:lvl7pPr marL="3200400" lvl="6" indent="-336550" algn="l">
              <a:lnSpc>
                <a:spcPct val="90000"/>
              </a:lnSpc>
              <a:spcBef>
                <a:spcPts val="300"/>
              </a:spcBef>
              <a:spcAft>
                <a:spcPts val="0"/>
              </a:spcAft>
              <a:buSzPts val="1700"/>
              <a:buChar char="●"/>
              <a:defRPr/>
            </a:lvl7pPr>
            <a:lvl8pPr marL="3657600" lvl="7" indent="-336550" algn="l">
              <a:lnSpc>
                <a:spcPct val="90000"/>
              </a:lnSpc>
              <a:spcBef>
                <a:spcPts val="300"/>
              </a:spcBef>
              <a:spcAft>
                <a:spcPts val="0"/>
              </a:spcAft>
              <a:buSzPts val="1700"/>
              <a:buChar char="○"/>
              <a:defRPr/>
            </a:lvl8pPr>
            <a:lvl9pPr marL="4114800" lvl="8" indent="-336550" algn="l">
              <a:lnSpc>
                <a:spcPct val="90000"/>
              </a:lnSpc>
              <a:spcBef>
                <a:spcPts val="300"/>
              </a:spcBef>
              <a:spcAft>
                <a:spcPts val="300"/>
              </a:spcAft>
              <a:buSzPts val="1700"/>
              <a:buChar char="■"/>
              <a:defRPr/>
            </a:lvl9pPr>
          </a:lstStyle>
          <a:p>
            <a:endParaRPr/>
          </a:p>
        </p:txBody>
      </p:sp>
      <p:sp>
        <p:nvSpPr>
          <p:cNvPr id="53" name="Google Shape;53;p49"/>
          <p:cNvSpPr txBox="1">
            <a:spLocks noGrp="1"/>
          </p:cNvSpPr>
          <p:nvPr>
            <p:ph type="dt" idx="10"/>
          </p:nvPr>
        </p:nvSpPr>
        <p:spPr>
          <a:xfrm rot="-5400000">
            <a:off x="8069683" y="748949"/>
            <a:ext cx="1428600" cy="273900"/>
          </a:xfrm>
          <a:prstGeom prst="rect">
            <a:avLst/>
          </a:prstGeom>
          <a:noFill/>
          <a:ln>
            <a:noFill/>
          </a:ln>
        </p:spPr>
        <p:txBody>
          <a:bodyPr spcFirstLastPara="1" wrap="square" lIns="83800" tIns="41900" rIns="83800" bIns="41900" anchor="ctr" anchorCtr="0">
            <a:noAutofit/>
          </a:bodyPr>
          <a:lstStyle>
            <a:lvl1pPr marR="0" lvl="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endParaRPr/>
          </a:p>
        </p:txBody>
      </p:sp>
      <p:sp>
        <p:nvSpPr>
          <p:cNvPr id="54" name="Google Shape;54;p49"/>
          <p:cNvSpPr txBox="1">
            <a:spLocks noGrp="1"/>
          </p:cNvSpPr>
          <p:nvPr>
            <p:ph type="ftr" idx="11"/>
          </p:nvPr>
        </p:nvSpPr>
        <p:spPr>
          <a:xfrm rot="-5400000">
            <a:off x="7441033" y="3034950"/>
            <a:ext cx="2685900" cy="273900"/>
          </a:xfrm>
          <a:prstGeom prst="rect">
            <a:avLst/>
          </a:prstGeom>
          <a:noFill/>
          <a:ln>
            <a:noFill/>
          </a:ln>
        </p:spPr>
        <p:txBody>
          <a:bodyPr spcFirstLastPara="1" wrap="square" lIns="83800" tIns="41900" rIns="83800" bIns="41900" anchor="ctr" anchorCtr="0">
            <a:noAutofit/>
          </a:bodyPr>
          <a:lstStyle>
            <a:lvl1pPr marR="0" lvl="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endParaRPr/>
          </a:p>
        </p:txBody>
      </p:sp>
      <p:sp>
        <p:nvSpPr>
          <p:cNvPr id="55" name="Google Shape;55;p49"/>
          <p:cNvSpPr txBox="1">
            <a:spLocks noGrp="1"/>
          </p:cNvSpPr>
          <p:nvPr>
            <p:ph type="sldNum" idx="12"/>
          </p:nvPr>
        </p:nvSpPr>
        <p:spPr>
          <a:xfrm>
            <a:off x="8441055" y="4629151"/>
            <a:ext cx="685800" cy="445200"/>
          </a:xfrm>
          <a:prstGeom prst="rect">
            <a:avLst/>
          </a:prstGeom>
          <a:noFill/>
          <a:ln>
            <a:noFill/>
          </a:ln>
        </p:spPr>
        <p:txBody>
          <a:bodyPr spcFirstLastPara="1" wrap="square" lIns="25150" tIns="41900" rIns="25150" bIns="41900" anchor="ctr" anchorCtr="0">
            <a:norm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3" name="Google Shape;63;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4"/>
        <p:cNvGrpSpPr/>
        <p:nvPr/>
      </p:nvGrpSpPr>
      <p:grpSpPr>
        <a:xfrm>
          <a:off x="0" y="0"/>
          <a:ext cx="0" cy="0"/>
          <a:chOff x="0" y="0"/>
          <a:chExt cx="0" cy="0"/>
        </a:xfrm>
      </p:grpSpPr>
      <p:sp>
        <p:nvSpPr>
          <p:cNvPr id="65" name="Google Shape;65;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 name="Google Shape;66;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7" name="Google Shape;67;p3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8" name="Google Shape;68;p3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9" name="Google Shape;69;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0"/>
        <p:cNvGrpSpPr/>
        <p:nvPr/>
      </p:nvGrpSpPr>
      <p:grpSpPr>
        <a:xfrm>
          <a:off x="0" y="0"/>
          <a:ext cx="0" cy="0"/>
          <a:chOff x="0" y="0"/>
          <a:chExt cx="0" cy="0"/>
        </a:xfrm>
      </p:grpSpPr>
      <p:sp>
        <p:nvSpPr>
          <p:cNvPr id="71" name="Google Shape;71;p8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72" name="Google Shape;72;p8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3" name="Google Shape;73;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
        <p:cNvGrpSpPr/>
        <p:nvPr/>
      </p:nvGrpSpPr>
      <p:grpSpPr>
        <a:xfrm>
          <a:off x="0" y="0"/>
          <a:ext cx="0" cy="0"/>
          <a:chOff x="0" y="0"/>
          <a:chExt cx="0" cy="0"/>
        </a:xfrm>
      </p:grpSpPr>
      <p:sp>
        <p:nvSpPr>
          <p:cNvPr id="75" name="Google Shape;75;p8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6" name="Google Shape;76;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7"/>
        <p:cNvGrpSpPr/>
        <p:nvPr/>
      </p:nvGrpSpPr>
      <p:grpSpPr>
        <a:xfrm>
          <a:off x="0" y="0"/>
          <a:ext cx="0" cy="0"/>
          <a:chOff x="0" y="0"/>
          <a:chExt cx="0" cy="0"/>
        </a:xfrm>
      </p:grpSpPr>
      <p:sp>
        <p:nvSpPr>
          <p:cNvPr id="78" name="Google Shape;78;p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 name="Google Shape;79;p8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0" name="Google Shape;80;p8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1" name="Google Shape;81;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8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4" name="Google Shape;84;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5"/>
        <p:cNvGrpSpPr/>
        <p:nvPr/>
      </p:nvGrpSpPr>
      <p:grpSpPr>
        <a:xfrm>
          <a:off x="0" y="0"/>
          <a:ext cx="0" cy="0"/>
          <a:chOff x="0" y="0"/>
          <a:chExt cx="0" cy="0"/>
        </a:xfrm>
      </p:grpSpPr>
      <p:sp>
        <p:nvSpPr>
          <p:cNvPr id="86" name="Google Shape;86;p8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7" name="Google Shape;87;p8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8" name="Google Shape;88;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g28694061e74_0_4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g28694061e74_0_4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g28694061e74_0_4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9"/>
        <p:cNvGrpSpPr/>
        <p:nvPr/>
      </p:nvGrpSpPr>
      <p:grpSpPr>
        <a:xfrm>
          <a:off x="0" y="0"/>
          <a:ext cx="0" cy="0"/>
          <a:chOff x="0" y="0"/>
          <a:chExt cx="0" cy="0"/>
        </a:xfrm>
      </p:grpSpPr>
      <p:sp>
        <p:nvSpPr>
          <p:cNvPr id="90" name="Google Shape;90;p8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1" name="Google Shape;91;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2"/>
        <p:cNvGrpSpPr/>
        <p:nvPr/>
      </p:nvGrpSpPr>
      <p:grpSpPr>
        <a:xfrm>
          <a:off x="0" y="0"/>
          <a:ext cx="0" cy="0"/>
          <a:chOff x="0" y="0"/>
          <a:chExt cx="0" cy="0"/>
        </a:xfrm>
      </p:grpSpPr>
      <p:sp>
        <p:nvSpPr>
          <p:cNvPr id="93" name="Google Shape;93;p8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8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5" name="Google Shape;95;p8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6" name="Google Shape;96;p8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7" name="Google Shape;97;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8"/>
        <p:cNvGrpSpPr/>
        <p:nvPr/>
      </p:nvGrpSpPr>
      <p:grpSpPr>
        <a:xfrm>
          <a:off x="0" y="0"/>
          <a:ext cx="0" cy="0"/>
          <a:chOff x="0" y="0"/>
          <a:chExt cx="0" cy="0"/>
        </a:xfrm>
      </p:grpSpPr>
      <p:sp>
        <p:nvSpPr>
          <p:cNvPr id="99" name="Google Shape;99;p8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0" name="Google Shape;100;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1"/>
        <p:cNvGrpSpPr/>
        <p:nvPr/>
      </p:nvGrpSpPr>
      <p:grpSpPr>
        <a:xfrm>
          <a:off x="0" y="0"/>
          <a:ext cx="0" cy="0"/>
          <a:chOff x="0" y="0"/>
          <a:chExt cx="0" cy="0"/>
        </a:xfrm>
      </p:grpSpPr>
      <p:sp>
        <p:nvSpPr>
          <p:cNvPr id="102" name="Google Shape;102;p90"/>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103" name="Google Shape;103;p9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4" name="Google Shape;104;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5"/>
        <p:cNvGrpSpPr/>
        <p:nvPr/>
      </p:nvGrpSpPr>
      <p:grpSpPr>
        <a:xfrm>
          <a:off x="0" y="0"/>
          <a:ext cx="0" cy="0"/>
          <a:chOff x="0" y="0"/>
          <a:chExt cx="0" cy="0"/>
        </a:xfrm>
      </p:grpSpPr>
      <p:sp>
        <p:nvSpPr>
          <p:cNvPr id="106" name="Google Shape;106;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357504"/>
            <a:ext cx="8424936" cy="3857309"/>
          </a:xfrm>
          <a:prstGeom prst="rect">
            <a:avLst/>
          </a:prstGeom>
        </p:spPr>
        <p:txBody>
          <a:bodyPr anchor="ctr"/>
          <a:lstStyle>
            <a:lvl1pPr marL="0" indent="0" algn="l">
              <a:buNone/>
              <a:defRPr sz="4500" b="1">
                <a:solidFill>
                  <a:srgbClr val="87005B"/>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3220545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FACT SLIDE">
    <p:spTree>
      <p:nvGrpSpPr>
        <p:cNvPr id="1" name=""/>
        <p:cNvGrpSpPr/>
        <p:nvPr/>
      </p:nvGrpSpPr>
      <p:grpSpPr>
        <a:xfrm>
          <a:off x="0" y="0"/>
          <a:ext cx="0" cy="0"/>
          <a:chOff x="0" y="0"/>
          <a:chExt cx="0" cy="0"/>
        </a:xfrm>
      </p:grpSpPr>
      <p:sp>
        <p:nvSpPr>
          <p:cNvPr id="2" name="Title 1"/>
          <p:cNvSpPr>
            <a:spLocks noGrp="1"/>
          </p:cNvSpPr>
          <p:nvPr>
            <p:ph type="title"/>
          </p:nvPr>
        </p:nvSpPr>
        <p:spPr>
          <a:xfrm>
            <a:off x="443046" y="692632"/>
            <a:ext cx="8233526" cy="474923"/>
          </a:xfrm>
          <a:prstGeom prst="rect">
            <a:avLst/>
          </a:prstGeom>
        </p:spPr>
        <p:txBody>
          <a:bodyPr/>
          <a:lstStyle>
            <a:lvl1pPr algn="l">
              <a:defRPr sz="18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467430" y="1304145"/>
            <a:ext cx="8209140" cy="3211875"/>
          </a:xfrm>
          <a:prstGeom prst="rect">
            <a:avLst/>
          </a:prstGeom>
        </p:spPr>
        <p:txBody>
          <a:bodyPr anchor="ctr"/>
          <a:lstStyle>
            <a:lvl1pPr marL="0" indent="0">
              <a:buNone/>
              <a:defRPr sz="45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3816414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357504"/>
            <a:ext cx="8424936" cy="3857309"/>
          </a:xfrm>
          <a:prstGeom prst="rect">
            <a:avLst/>
          </a:prstGeom>
        </p:spPr>
        <p:txBody>
          <a:bodyPr anchor="ctr"/>
          <a:lstStyle>
            <a:lvl1pPr marL="0" indent="0" algn="l">
              <a:buNone/>
              <a:defRPr sz="4500" b="1">
                <a:solidFill>
                  <a:srgbClr val="87005B"/>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3769903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2 COLUMN SLIDE">
    <p:spTree>
      <p:nvGrpSpPr>
        <p:cNvPr id="1" name=""/>
        <p:cNvGrpSpPr/>
        <p:nvPr/>
      </p:nvGrpSpPr>
      <p:grpSpPr>
        <a:xfrm>
          <a:off x="0" y="0"/>
          <a:ext cx="0" cy="0"/>
          <a:chOff x="0" y="0"/>
          <a:chExt cx="0" cy="0"/>
        </a:xfrm>
      </p:grpSpPr>
      <p:sp>
        <p:nvSpPr>
          <p:cNvPr id="3" name="Content Placeholder 4"/>
          <p:cNvSpPr>
            <a:spLocks noGrp="1"/>
          </p:cNvSpPr>
          <p:nvPr>
            <p:ph sz="half" idx="2"/>
          </p:nvPr>
        </p:nvSpPr>
        <p:spPr>
          <a:xfrm>
            <a:off x="4648200" y="1304145"/>
            <a:ext cx="4038600" cy="3265883"/>
          </a:xfrm>
          <a:prstGeom prst="rect">
            <a:avLst/>
          </a:prstGeom>
        </p:spPr>
        <p:txBody>
          <a:bodyPr/>
          <a:lstStyle>
            <a:lvl1pPr marL="0" indent="0">
              <a:buNone/>
              <a:defRPr sz="1350" b="0">
                <a:solidFill>
                  <a:srgbClr val="002D47"/>
                </a:solidFill>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1"/>
          </p:nvPr>
        </p:nvSpPr>
        <p:spPr>
          <a:xfrm>
            <a:off x="457200" y="1304145"/>
            <a:ext cx="4038600" cy="3265883"/>
          </a:xfrm>
          <a:prstGeom prst="rect">
            <a:avLst/>
          </a:prstGeom>
        </p:spPr>
        <p:txBody>
          <a:bodyPr/>
          <a:lstStyle>
            <a:lvl1pPr marL="0" indent="0">
              <a:buNone/>
              <a:defRPr sz="1350" b="0" baseline="0">
                <a:solidFill>
                  <a:srgbClr val="002D47"/>
                </a:solidFill>
              </a:defRPr>
            </a:lvl1pPr>
          </a:lstStyle>
          <a:p>
            <a:pPr lvl="0"/>
            <a:r>
              <a:rPr lang="en-GB"/>
              <a:t>Click to edit Master text styles</a:t>
            </a:r>
          </a:p>
        </p:txBody>
      </p:sp>
      <p:sp>
        <p:nvSpPr>
          <p:cNvPr id="5" name="Title 1"/>
          <p:cNvSpPr>
            <a:spLocks noGrp="1"/>
          </p:cNvSpPr>
          <p:nvPr>
            <p:ph type="title"/>
          </p:nvPr>
        </p:nvSpPr>
        <p:spPr>
          <a:xfrm>
            <a:off x="443046" y="692632"/>
            <a:ext cx="8233526" cy="474923"/>
          </a:xfrm>
          <a:prstGeom prst="rect">
            <a:avLst/>
          </a:prstGeom>
        </p:spPr>
        <p:txBody>
          <a:bodyPr/>
          <a:lstStyle>
            <a:lvl1pPr algn="l">
              <a:defRPr sz="1800" b="1">
                <a:solidFill>
                  <a:srgbClr val="87005B"/>
                </a:solidFill>
              </a:defRPr>
            </a:lvl1pPr>
          </a:lstStyle>
          <a:p>
            <a:r>
              <a:rPr lang="en-GB"/>
              <a:t>Click to edit Master title style</a:t>
            </a:r>
            <a:endParaRPr lang="en-GB" dirty="0"/>
          </a:p>
        </p:txBody>
      </p:sp>
    </p:spTree>
    <p:extLst>
      <p:ext uri="{BB962C8B-B14F-4D97-AF65-F5344CB8AC3E}">
        <p14:creationId xmlns:p14="http://schemas.microsoft.com/office/powerpoint/2010/main" val="2995750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DIAGRAM / IMAGE SLIDE">
    <p:spTree>
      <p:nvGrpSpPr>
        <p:cNvPr id="1" name=""/>
        <p:cNvGrpSpPr/>
        <p:nvPr/>
      </p:nvGrpSpPr>
      <p:grpSpPr>
        <a:xfrm>
          <a:off x="0" y="0"/>
          <a:ext cx="0" cy="0"/>
          <a:chOff x="0" y="0"/>
          <a:chExt cx="0" cy="0"/>
        </a:xfrm>
      </p:grpSpPr>
      <p:sp>
        <p:nvSpPr>
          <p:cNvPr id="2" name="Title 1"/>
          <p:cNvSpPr>
            <a:spLocks noGrp="1"/>
          </p:cNvSpPr>
          <p:nvPr>
            <p:ph type="title"/>
          </p:nvPr>
        </p:nvSpPr>
        <p:spPr>
          <a:xfrm>
            <a:off x="443046" y="692632"/>
            <a:ext cx="8233526" cy="474923"/>
          </a:xfrm>
          <a:prstGeom prst="rect">
            <a:avLst/>
          </a:prstGeom>
        </p:spPr>
        <p:txBody>
          <a:bodyPr/>
          <a:lstStyle>
            <a:lvl1pPr algn="l">
              <a:defRPr sz="18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467430" y="1304145"/>
            <a:ext cx="8209140" cy="403509"/>
          </a:xfrm>
          <a:prstGeom prst="rect">
            <a:avLst/>
          </a:prstGeom>
        </p:spPr>
        <p:txBody>
          <a:bodyPr anchor="ctr"/>
          <a:lstStyle>
            <a:lvl1pPr marL="0" indent="0">
              <a:buNone/>
              <a:defRPr sz="135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779675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4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4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2F2F2"/>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push/>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8" name="Google Shape;58;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9" name="Google Shape;59;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med">
    <p:push/>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4755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lgn="ctr" rtl="0" eaLnBrk="1" fontAlgn="base" hangingPunct="1">
        <a:spcBef>
          <a:spcPct val="0"/>
        </a:spcBef>
        <a:spcAft>
          <a:spcPct val="0"/>
        </a:spcAft>
        <a:defRPr sz="33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3300">
          <a:solidFill>
            <a:schemeClr val="tx1"/>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3300">
          <a:solidFill>
            <a:schemeClr val="tx1"/>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3300">
          <a:solidFill>
            <a:schemeClr val="tx1"/>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3300">
          <a:solidFill>
            <a:schemeClr val="tx1"/>
          </a:solidFill>
          <a:latin typeface="Calibri" pitchFamily="34" charset="0"/>
          <a:ea typeface="ＭＳ Ｐゴシック" charset="0"/>
          <a:cs typeface="ＭＳ Ｐゴシック"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0"/>
        </a:defRPr>
      </a:lvl1pPr>
      <a:lvl2pPr marL="557213" indent="-214313" algn="l"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ＭＳ Ｐゴシック" charset="0"/>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3pPr>
      <a:lvl4pPr marL="12001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kooth.com/" TargetMode="External"/><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healthierblackpool.co.uk/" TargetMode="External"/><Relationship Id="rId5" Type="http://schemas.openxmlformats.org/officeDocument/2006/relationships/hyperlink" Target="mailto:kel@kooth.com" TargetMode="External"/><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2.m4a"/><Relationship Id="rId7" Type="http://schemas.openxmlformats.org/officeDocument/2006/relationships/image" Target="../media/image15.png"/><Relationship Id="rId2" Type="http://schemas.microsoft.com/office/2007/relationships/media" Target="../media/media12.m4a"/><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mailto:kel@kooth.com" TargetMode="External"/><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hyperlink" Target="https://cloud.brandmaster.com/brandcenter/en/koothplc/component/default/103665" TargetMode="External"/><Relationship Id="rId4" Type="http://schemas.openxmlformats.org/officeDocument/2006/relationships/notesSlide" Target="../notesSlides/notesSlide19.xm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gov.kooth.com/uk" TargetMode="External"/><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457200" y="1707654"/>
            <a:ext cx="4978896" cy="1908724"/>
          </a:xfrm>
        </p:spPr>
        <p:txBody>
          <a:bodyPr numCol="1" spcCol="360000"/>
          <a:lstStyle/>
          <a:p>
            <a:pPr algn="just"/>
            <a:r>
              <a:rPr lang="en-GB" b="1" dirty="0" smtClean="0">
                <a:solidFill>
                  <a:srgbClr val="830065"/>
                </a:solidFill>
                <a:effectLst/>
                <a:latin typeface="Calibri" panose="020F0502020204030204" pitchFamily="34" charset="0"/>
                <a:cs typeface="Calibri" panose="020F0502020204030204" pitchFamily="34" charset="0"/>
              </a:rPr>
              <a:t>This briefing has been developed by the Public Health Team </a:t>
            </a:r>
            <a:r>
              <a:rPr lang="en-GB" b="1" dirty="0" smtClean="0">
                <a:solidFill>
                  <a:srgbClr val="830065"/>
                </a:solidFill>
                <a:effectLst/>
                <a:latin typeface="Calibri" panose="020F0502020204030204" pitchFamily="34" charset="0"/>
                <a:cs typeface="Calibri" panose="020F0502020204030204" pitchFamily="34" charset="0"/>
              </a:rPr>
              <a:t>&amp; </a:t>
            </a:r>
            <a:r>
              <a:rPr lang="en-GB" b="1" dirty="0" err="1" smtClean="0">
                <a:solidFill>
                  <a:srgbClr val="830065"/>
                </a:solidFill>
                <a:effectLst/>
                <a:latin typeface="Calibri" panose="020F0502020204030204" pitchFamily="34" charset="0"/>
                <a:cs typeface="Calibri" panose="020F0502020204030204" pitchFamily="34" charset="0"/>
              </a:rPr>
              <a:t>Kooth</a:t>
            </a:r>
            <a:r>
              <a:rPr lang="en-GB" b="1" dirty="0" smtClean="0">
                <a:solidFill>
                  <a:srgbClr val="830065"/>
                </a:solidFill>
                <a:effectLst/>
                <a:latin typeface="Calibri" panose="020F0502020204030204" pitchFamily="34" charset="0"/>
                <a:cs typeface="Calibri" panose="020F0502020204030204" pitchFamily="34" charset="0"/>
              </a:rPr>
              <a:t>. All information in this briefing is accurate as of </a:t>
            </a:r>
            <a:r>
              <a:rPr lang="en-GB" b="1" dirty="0" smtClean="0">
                <a:solidFill>
                  <a:srgbClr val="830065"/>
                </a:solidFill>
                <a:latin typeface="Calibri" panose="020F0502020204030204" pitchFamily="34" charset="0"/>
                <a:cs typeface="Calibri" panose="020F0502020204030204" pitchFamily="34" charset="0"/>
              </a:rPr>
              <a:t>April 2024. </a:t>
            </a:r>
          </a:p>
          <a:p>
            <a:pPr algn="just"/>
            <a:endParaRPr lang="en-GB" b="1" dirty="0">
              <a:solidFill>
                <a:srgbClr val="830065"/>
              </a:solidFill>
              <a:latin typeface="Calibri" panose="020F0502020204030204" pitchFamily="34" charset="0"/>
              <a:cs typeface="Calibri" panose="020F0502020204030204" pitchFamily="34" charset="0"/>
            </a:endParaRPr>
          </a:p>
          <a:p>
            <a:pPr algn="just"/>
            <a:r>
              <a:rPr lang="en-GB" dirty="0" smtClean="0">
                <a:solidFill>
                  <a:schemeClr val="tx1"/>
                </a:solidFill>
                <a:latin typeface="Calibri Light" panose="020F0302020204030204" pitchFamily="34" charset="0"/>
              </a:rPr>
              <a:t>This </a:t>
            </a:r>
            <a:r>
              <a:rPr lang="en-GB" dirty="0" smtClean="0">
                <a:solidFill>
                  <a:schemeClr val="tx1"/>
                </a:solidFill>
                <a:latin typeface="Calibri Light" panose="020F0302020204030204" pitchFamily="34" charset="0"/>
              </a:rPr>
              <a:t>briefing will give an overview of </a:t>
            </a:r>
            <a:r>
              <a:rPr lang="en-GB" dirty="0" err="1" smtClean="0">
                <a:solidFill>
                  <a:schemeClr val="tx1"/>
                </a:solidFill>
                <a:latin typeface="Calibri Light" panose="020F0302020204030204" pitchFamily="34" charset="0"/>
              </a:rPr>
              <a:t>Kooth’s</a:t>
            </a:r>
            <a:r>
              <a:rPr lang="en-GB" dirty="0" smtClean="0">
                <a:solidFill>
                  <a:schemeClr val="tx1"/>
                </a:solidFill>
                <a:latin typeface="Calibri Light" panose="020F0302020204030204" pitchFamily="34" charset="0"/>
              </a:rPr>
              <a:t> digital offer to young people and is aimed at those within Education who are supporting young people. </a:t>
            </a:r>
          </a:p>
          <a:p>
            <a:pPr algn="just"/>
            <a:endParaRPr lang="en-GB" dirty="0">
              <a:solidFill>
                <a:schemeClr val="tx1"/>
              </a:solidFill>
              <a:latin typeface="Calibri Light" panose="020F0302020204030204" pitchFamily="34" charset="0"/>
            </a:endParaRPr>
          </a:p>
          <a:p>
            <a:pPr algn="just"/>
            <a:r>
              <a:rPr lang="en-GB" dirty="0" smtClean="0">
                <a:solidFill>
                  <a:schemeClr val="tx1"/>
                </a:solidFill>
                <a:latin typeface="Calibri Light" panose="020F0302020204030204" pitchFamily="34" charset="0"/>
              </a:rPr>
              <a:t>If you want further information about </a:t>
            </a:r>
            <a:r>
              <a:rPr lang="en-GB" dirty="0" err="1" smtClean="0">
                <a:solidFill>
                  <a:schemeClr val="tx1"/>
                </a:solidFill>
                <a:latin typeface="Calibri Light" panose="020F0302020204030204" pitchFamily="34" charset="0"/>
              </a:rPr>
              <a:t>Kooth</a:t>
            </a:r>
            <a:r>
              <a:rPr lang="en-GB" dirty="0" smtClean="0">
                <a:solidFill>
                  <a:schemeClr val="tx1"/>
                </a:solidFill>
                <a:latin typeface="Calibri Light" panose="020F0302020204030204" pitchFamily="34" charset="0"/>
              </a:rPr>
              <a:t> you can contact </a:t>
            </a:r>
            <a:r>
              <a:rPr lang="en-GB" dirty="0" smtClean="0">
                <a:solidFill>
                  <a:schemeClr val="tx1"/>
                </a:solidFill>
                <a:latin typeface="Calibri Light" panose="020F0302020204030204" pitchFamily="34" charset="0"/>
                <a:hlinkClick r:id="rId5"/>
              </a:rPr>
              <a:t>kel@kooth.com</a:t>
            </a:r>
            <a:r>
              <a:rPr lang="en-GB" dirty="0" smtClean="0">
                <a:solidFill>
                  <a:schemeClr val="tx1"/>
                </a:solidFill>
                <a:latin typeface="Calibri Light" panose="020F0302020204030204" pitchFamily="34" charset="0"/>
              </a:rPr>
              <a:t> or click the image on the right of this briefing to go directly to the </a:t>
            </a:r>
            <a:r>
              <a:rPr lang="en-GB" dirty="0" err="1" smtClean="0">
                <a:solidFill>
                  <a:schemeClr val="tx1"/>
                </a:solidFill>
                <a:latin typeface="Calibri Light" panose="020F0302020204030204" pitchFamily="34" charset="0"/>
              </a:rPr>
              <a:t>Kooth</a:t>
            </a:r>
            <a:r>
              <a:rPr lang="en-GB" dirty="0" smtClean="0">
                <a:solidFill>
                  <a:schemeClr val="tx1"/>
                </a:solidFill>
                <a:latin typeface="Calibri Light" panose="020F0302020204030204" pitchFamily="34" charset="0"/>
              </a:rPr>
              <a:t> website. </a:t>
            </a: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443046" y="692632"/>
            <a:ext cx="8233526" cy="1015022"/>
          </a:xfrm>
        </p:spPr>
        <p:txBody>
          <a:bodyPr/>
          <a:lstStyle/>
          <a:p>
            <a:r>
              <a:rPr lang="en-GB" sz="3000" dirty="0">
                <a:solidFill>
                  <a:srgbClr val="8A0066"/>
                </a:solidFill>
                <a:latin typeface="Calibri" panose="020F0502020204030204" pitchFamily="34" charset="0"/>
              </a:rPr>
              <a:t>Public Health</a:t>
            </a:r>
            <a:r>
              <a:rPr lang="en-GB" sz="3000" dirty="0">
                <a:solidFill>
                  <a:srgbClr val="8A0066"/>
                </a:solidFill>
                <a:latin typeface="Calibri" panose="020F0502020204030204" pitchFamily="34" charset="0"/>
              </a:rPr>
              <a:t> </a:t>
            </a:r>
            <a:r>
              <a:rPr lang="en-GB" sz="3000" dirty="0">
                <a:solidFill>
                  <a:srgbClr val="8A0066"/>
                </a:solidFill>
                <a:latin typeface="Calibri" panose="020F0502020204030204" pitchFamily="34" charset="0"/>
              </a:rPr>
              <a:t>Briefing: </a:t>
            </a:r>
            <a:r>
              <a:rPr lang="en-GB" sz="3000" dirty="0" err="1">
                <a:solidFill>
                  <a:srgbClr val="8A0066"/>
                </a:solidFill>
                <a:latin typeface="Calibri" panose="020F0502020204030204" pitchFamily="34" charset="0"/>
              </a:rPr>
              <a:t>Kooth</a:t>
            </a:r>
            <a:endParaRPr lang="en-US" sz="3000" dirty="0"/>
          </a:p>
        </p:txBody>
      </p:sp>
      <p:pic>
        <p:nvPicPr>
          <p:cNvPr id="2" name="Picture 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3261" y="2301720"/>
            <a:ext cx="2753311" cy="907573"/>
          </a:xfrm>
          <a:prstGeom prst="rect">
            <a:avLst/>
          </a:prstGeom>
        </p:spPr>
      </p:pic>
      <p:pic>
        <p:nvPicPr>
          <p:cNvPr id="3" name="Picture 2">
            <a:hlinkClick r:id="rId8"/>
          </p:cNvPr>
          <p:cNvPicPr>
            <a:picLocks noChangeAspect="1"/>
          </p:cNvPicPr>
          <p:nvPr/>
        </p:nvPicPr>
        <p:blipFill>
          <a:blip r:embed="rId9"/>
          <a:stretch>
            <a:fillRect/>
          </a:stretch>
        </p:blipFill>
        <p:spPr>
          <a:xfrm>
            <a:off x="5930152" y="1140298"/>
            <a:ext cx="2709770" cy="1014479"/>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57123114"/>
      </p:ext>
    </p:extLst>
  </p:cSld>
  <p:clrMapOvr>
    <a:masterClrMapping/>
  </p:clrMapOvr>
  <mc:AlternateContent xmlns:mc="http://schemas.openxmlformats.org/markup-compatibility/2006">
    <mc:Choice xmlns:p14="http://schemas.microsoft.com/office/powerpoint/2010/main" Requires="p14">
      <p:transition spd="slow" p14:dur="2000" advTm="39033"/>
    </mc:Choice>
    <mc:Fallback>
      <p:transition spd="slow" advTm="39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09"/>
        <p:cNvGrpSpPr/>
        <p:nvPr/>
      </p:nvGrpSpPr>
      <p:grpSpPr>
        <a:xfrm>
          <a:off x="0" y="0"/>
          <a:ext cx="0" cy="0"/>
          <a:chOff x="0" y="0"/>
          <a:chExt cx="0" cy="0"/>
        </a:xfrm>
      </p:grpSpPr>
      <p:cxnSp>
        <p:nvCxnSpPr>
          <p:cNvPr id="310" name="Google Shape;310;g28b6daa0a69_0_70"/>
          <p:cNvCxnSpPr/>
          <p:nvPr/>
        </p:nvCxnSpPr>
        <p:spPr>
          <a:xfrm>
            <a:off x="1396875" y="1607925"/>
            <a:ext cx="6205800" cy="0"/>
          </a:xfrm>
          <a:prstGeom prst="straightConnector1">
            <a:avLst/>
          </a:prstGeom>
          <a:noFill/>
          <a:ln w="19050" cap="flat" cmpd="sng">
            <a:solidFill>
              <a:srgbClr val="0D172C"/>
            </a:solidFill>
            <a:prstDash val="solid"/>
            <a:miter lim="800000"/>
            <a:headEnd type="none" w="sm" len="sm"/>
            <a:tailEnd type="none" w="sm" len="sm"/>
          </a:ln>
        </p:spPr>
      </p:cxnSp>
      <p:cxnSp>
        <p:nvCxnSpPr>
          <p:cNvPr id="311" name="Google Shape;311;g28b6daa0a69_0_70"/>
          <p:cNvCxnSpPr/>
          <p:nvPr/>
        </p:nvCxnSpPr>
        <p:spPr>
          <a:xfrm rot="10800000">
            <a:off x="7625773" y="1595153"/>
            <a:ext cx="10800" cy="855300"/>
          </a:xfrm>
          <a:prstGeom prst="straightConnector1">
            <a:avLst/>
          </a:prstGeom>
          <a:noFill/>
          <a:ln w="19050" cap="flat" cmpd="sng">
            <a:solidFill>
              <a:srgbClr val="0D172C"/>
            </a:solidFill>
            <a:prstDash val="solid"/>
            <a:miter lim="800000"/>
            <a:headEnd type="none" w="sm" len="sm"/>
            <a:tailEnd type="none" w="sm" len="sm"/>
          </a:ln>
        </p:spPr>
      </p:cxnSp>
      <p:cxnSp>
        <p:nvCxnSpPr>
          <p:cNvPr id="312" name="Google Shape;312;g28b6daa0a69_0_70"/>
          <p:cNvCxnSpPr/>
          <p:nvPr/>
        </p:nvCxnSpPr>
        <p:spPr>
          <a:xfrm rot="10800000">
            <a:off x="4481700" y="1608200"/>
            <a:ext cx="0" cy="788400"/>
          </a:xfrm>
          <a:prstGeom prst="straightConnector1">
            <a:avLst/>
          </a:prstGeom>
          <a:noFill/>
          <a:ln w="19050" cap="flat" cmpd="sng">
            <a:solidFill>
              <a:srgbClr val="0D172C"/>
            </a:solidFill>
            <a:prstDash val="solid"/>
            <a:miter lim="800000"/>
            <a:headEnd type="none" w="sm" len="sm"/>
            <a:tailEnd type="none" w="sm" len="sm"/>
          </a:ln>
        </p:spPr>
      </p:cxnSp>
      <p:cxnSp>
        <p:nvCxnSpPr>
          <p:cNvPr id="313" name="Google Shape;313;g28b6daa0a69_0_70"/>
          <p:cNvCxnSpPr/>
          <p:nvPr/>
        </p:nvCxnSpPr>
        <p:spPr>
          <a:xfrm rot="10800000" flipH="1">
            <a:off x="1410523" y="1607929"/>
            <a:ext cx="3300" cy="887700"/>
          </a:xfrm>
          <a:prstGeom prst="straightConnector1">
            <a:avLst/>
          </a:prstGeom>
          <a:noFill/>
          <a:ln w="19050" cap="flat" cmpd="sng">
            <a:solidFill>
              <a:srgbClr val="0D172C"/>
            </a:solidFill>
            <a:prstDash val="solid"/>
            <a:miter lim="800000"/>
            <a:headEnd type="none" w="sm" len="sm"/>
            <a:tailEnd type="none" w="sm" len="sm"/>
          </a:ln>
        </p:spPr>
      </p:cxnSp>
      <p:sp>
        <p:nvSpPr>
          <p:cNvPr id="314" name="Google Shape;314;g28b6daa0a69_0_70"/>
          <p:cNvSpPr/>
          <p:nvPr/>
        </p:nvSpPr>
        <p:spPr>
          <a:xfrm>
            <a:off x="3945083" y="3184075"/>
            <a:ext cx="1120867" cy="1701850"/>
          </a:xfrm>
          <a:prstGeom prst="flowChartOffpageConnector">
            <a:avLst/>
          </a:prstGeom>
          <a:solidFill>
            <a:srgbClr val="1F64C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g28b6daa0a69_0_70"/>
          <p:cNvSpPr/>
          <p:nvPr/>
        </p:nvSpPr>
        <p:spPr>
          <a:xfrm>
            <a:off x="5204196" y="3184075"/>
            <a:ext cx="1120867" cy="1701850"/>
          </a:xfrm>
          <a:prstGeom prst="flowChartOffpageConnector">
            <a:avLst/>
          </a:prstGeom>
          <a:solidFill>
            <a:srgbClr val="0B68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g28b6daa0a69_0_70"/>
          <p:cNvSpPr/>
          <p:nvPr/>
        </p:nvSpPr>
        <p:spPr>
          <a:xfrm>
            <a:off x="2717925" y="3184075"/>
            <a:ext cx="1120867" cy="1701850"/>
          </a:xfrm>
          <a:prstGeom prst="flowChartOffpageConnector">
            <a:avLst/>
          </a:prstGeom>
          <a:solidFill>
            <a:srgbClr val="57A8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17" name="Google Shape;317;g28b6daa0a69_0_70"/>
          <p:cNvCxnSpPr/>
          <p:nvPr/>
        </p:nvCxnSpPr>
        <p:spPr>
          <a:xfrm rot="10800000">
            <a:off x="4972863" y="2703775"/>
            <a:ext cx="1356300" cy="0"/>
          </a:xfrm>
          <a:prstGeom prst="straightConnector1">
            <a:avLst/>
          </a:prstGeom>
          <a:noFill/>
          <a:ln w="19050" cap="flat" cmpd="sng">
            <a:solidFill>
              <a:srgbClr val="44546A"/>
            </a:solidFill>
            <a:prstDash val="solid"/>
            <a:round/>
            <a:headEnd type="none" w="sm" len="sm"/>
            <a:tailEnd type="none" w="sm" len="sm"/>
          </a:ln>
        </p:spPr>
      </p:cxnSp>
      <p:cxnSp>
        <p:nvCxnSpPr>
          <p:cNvPr id="318" name="Google Shape;318;g28b6daa0a69_0_70"/>
          <p:cNvCxnSpPr/>
          <p:nvPr/>
        </p:nvCxnSpPr>
        <p:spPr>
          <a:xfrm>
            <a:off x="6332470" y="2698984"/>
            <a:ext cx="0" cy="218400"/>
          </a:xfrm>
          <a:prstGeom prst="straightConnector1">
            <a:avLst/>
          </a:prstGeom>
          <a:noFill/>
          <a:ln w="19050" cap="flat" cmpd="sng">
            <a:solidFill>
              <a:srgbClr val="44546A"/>
            </a:solidFill>
            <a:prstDash val="solid"/>
            <a:round/>
            <a:headEnd type="none" w="sm" len="sm"/>
            <a:tailEnd type="none" w="sm" len="sm"/>
          </a:ln>
        </p:spPr>
      </p:cxnSp>
      <p:cxnSp>
        <p:nvCxnSpPr>
          <p:cNvPr id="319" name="Google Shape;319;g28b6daa0a69_0_70"/>
          <p:cNvCxnSpPr/>
          <p:nvPr/>
        </p:nvCxnSpPr>
        <p:spPr>
          <a:xfrm rot="10800000">
            <a:off x="2718838" y="2703775"/>
            <a:ext cx="1242000" cy="0"/>
          </a:xfrm>
          <a:prstGeom prst="straightConnector1">
            <a:avLst/>
          </a:prstGeom>
          <a:noFill/>
          <a:ln w="19050" cap="flat" cmpd="sng">
            <a:solidFill>
              <a:srgbClr val="44546A"/>
            </a:solidFill>
            <a:prstDash val="solid"/>
            <a:round/>
            <a:headEnd type="none" w="sm" len="sm"/>
            <a:tailEnd type="none" w="sm" len="sm"/>
          </a:ln>
        </p:spPr>
      </p:cxnSp>
      <p:cxnSp>
        <p:nvCxnSpPr>
          <p:cNvPr id="320" name="Google Shape;320;g28b6daa0a69_0_70"/>
          <p:cNvCxnSpPr/>
          <p:nvPr/>
        </p:nvCxnSpPr>
        <p:spPr>
          <a:xfrm>
            <a:off x="2718820" y="2698984"/>
            <a:ext cx="0" cy="218400"/>
          </a:xfrm>
          <a:prstGeom prst="straightConnector1">
            <a:avLst/>
          </a:prstGeom>
          <a:noFill/>
          <a:ln w="19050" cap="flat" cmpd="sng">
            <a:solidFill>
              <a:srgbClr val="44546A"/>
            </a:solidFill>
            <a:prstDash val="solid"/>
            <a:round/>
            <a:headEnd type="none" w="sm" len="sm"/>
            <a:tailEnd type="none" w="sm" len="sm"/>
          </a:ln>
        </p:spPr>
      </p:cxnSp>
      <p:sp>
        <p:nvSpPr>
          <p:cNvPr id="321" name="Google Shape;321;g28b6daa0a69_0_70"/>
          <p:cNvSpPr/>
          <p:nvPr/>
        </p:nvSpPr>
        <p:spPr>
          <a:xfrm>
            <a:off x="6485359" y="3184075"/>
            <a:ext cx="1120867" cy="1701850"/>
          </a:xfrm>
          <a:prstGeom prst="flowChartOffpageConnector">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22" name="Google Shape;322;g28b6daa0a69_0_70"/>
          <p:cNvCxnSpPr/>
          <p:nvPr/>
        </p:nvCxnSpPr>
        <p:spPr>
          <a:xfrm rot="10800000">
            <a:off x="8274750" y="2698975"/>
            <a:ext cx="528600" cy="0"/>
          </a:xfrm>
          <a:prstGeom prst="straightConnector1">
            <a:avLst/>
          </a:prstGeom>
          <a:noFill/>
          <a:ln w="19050" cap="flat" cmpd="sng">
            <a:solidFill>
              <a:srgbClr val="44546A"/>
            </a:solidFill>
            <a:prstDash val="solid"/>
            <a:round/>
            <a:headEnd type="none" w="sm" len="sm"/>
            <a:tailEnd type="none" w="sm" len="sm"/>
          </a:ln>
        </p:spPr>
      </p:cxnSp>
      <p:cxnSp>
        <p:nvCxnSpPr>
          <p:cNvPr id="323" name="Google Shape;323;g28b6daa0a69_0_70"/>
          <p:cNvCxnSpPr/>
          <p:nvPr/>
        </p:nvCxnSpPr>
        <p:spPr>
          <a:xfrm>
            <a:off x="8806658" y="2694084"/>
            <a:ext cx="0" cy="218400"/>
          </a:xfrm>
          <a:prstGeom prst="straightConnector1">
            <a:avLst/>
          </a:prstGeom>
          <a:noFill/>
          <a:ln w="19050" cap="flat" cmpd="sng">
            <a:solidFill>
              <a:srgbClr val="44546A"/>
            </a:solidFill>
            <a:prstDash val="solid"/>
            <a:round/>
            <a:headEnd type="none" w="sm" len="sm"/>
            <a:tailEnd type="none" w="sm" len="sm"/>
          </a:ln>
        </p:spPr>
      </p:cxnSp>
      <p:cxnSp>
        <p:nvCxnSpPr>
          <p:cNvPr id="324" name="Google Shape;324;g28b6daa0a69_0_70"/>
          <p:cNvCxnSpPr/>
          <p:nvPr/>
        </p:nvCxnSpPr>
        <p:spPr>
          <a:xfrm flipH="1">
            <a:off x="6485275" y="2703475"/>
            <a:ext cx="516600" cy="300"/>
          </a:xfrm>
          <a:prstGeom prst="straightConnector1">
            <a:avLst/>
          </a:prstGeom>
          <a:noFill/>
          <a:ln w="19050" cap="flat" cmpd="sng">
            <a:solidFill>
              <a:srgbClr val="44546A"/>
            </a:solidFill>
            <a:prstDash val="solid"/>
            <a:round/>
            <a:headEnd type="none" w="sm" len="sm"/>
            <a:tailEnd type="none" w="sm" len="sm"/>
          </a:ln>
        </p:spPr>
      </p:cxnSp>
      <p:cxnSp>
        <p:nvCxnSpPr>
          <p:cNvPr id="325" name="Google Shape;325;g28b6daa0a69_0_70"/>
          <p:cNvCxnSpPr/>
          <p:nvPr/>
        </p:nvCxnSpPr>
        <p:spPr>
          <a:xfrm>
            <a:off x="6485358" y="2698984"/>
            <a:ext cx="0" cy="218400"/>
          </a:xfrm>
          <a:prstGeom prst="straightConnector1">
            <a:avLst/>
          </a:prstGeom>
          <a:noFill/>
          <a:ln w="19050" cap="flat" cmpd="sng">
            <a:solidFill>
              <a:srgbClr val="44546A"/>
            </a:solidFill>
            <a:prstDash val="solid"/>
            <a:round/>
            <a:headEnd type="none" w="sm" len="sm"/>
            <a:tailEnd type="none" w="sm" len="sm"/>
          </a:ln>
        </p:spPr>
      </p:cxnSp>
      <p:cxnSp>
        <p:nvCxnSpPr>
          <p:cNvPr id="326" name="Google Shape;326;g28b6daa0a69_0_70"/>
          <p:cNvCxnSpPr/>
          <p:nvPr/>
        </p:nvCxnSpPr>
        <p:spPr>
          <a:xfrm>
            <a:off x="230270" y="2698984"/>
            <a:ext cx="0" cy="218400"/>
          </a:xfrm>
          <a:prstGeom prst="straightConnector1">
            <a:avLst/>
          </a:prstGeom>
          <a:noFill/>
          <a:ln w="19050" cap="flat" cmpd="sng">
            <a:solidFill>
              <a:srgbClr val="44546A"/>
            </a:solidFill>
            <a:prstDash val="solid"/>
            <a:round/>
            <a:headEnd type="none" w="sm" len="sm"/>
            <a:tailEnd type="none" w="sm" len="sm"/>
          </a:ln>
        </p:spPr>
      </p:cxnSp>
      <p:sp>
        <p:nvSpPr>
          <p:cNvPr id="327" name="Google Shape;327;g28b6daa0a69_0_70"/>
          <p:cNvSpPr/>
          <p:nvPr/>
        </p:nvSpPr>
        <p:spPr>
          <a:xfrm>
            <a:off x="214556" y="3184075"/>
            <a:ext cx="1120867" cy="1701850"/>
          </a:xfrm>
          <a:prstGeom prst="flowChartOffpageConnector">
            <a:avLst/>
          </a:prstGeom>
          <a:solidFill>
            <a:srgbClr val="B2D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g28b6daa0a69_0_70"/>
          <p:cNvSpPr/>
          <p:nvPr/>
        </p:nvSpPr>
        <p:spPr>
          <a:xfrm>
            <a:off x="1482283" y="3184075"/>
            <a:ext cx="1120867" cy="1701850"/>
          </a:xfrm>
          <a:prstGeom prst="flowChartOffpageConnector">
            <a:avLst/>
          </a:prstGeom>
          <a:solidFill>
            <a:srgbClr val="1217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29" name="Google Shape;329;g28b6daa0a69_0_70"/>
          <p:cNvCxnSpPr/>
          <p:nvPr/>
        </p:nvCxnSpPr>
        <p:spPr>
          <a:xfrm rot="10800000">
            <a:off x="2299788" y="2698975"/>
            <a:ext cx="267900" cy="0"/>
          </a:xfrm>
          <a:prstGeom prst="straightConnector1">
            <a:avLst/>
          </a:prstGeom>
          <a:noFill/>
          <a:ln w="19050" cap="flat" cmpd="sng">
            <a:solidFill>
              <a:srgbClr val="44546A"/>
            </a:solidFill>
            <a:prstDash val="solid"/>
            <a:round/>
            <a:headEnd type="none" w="sm" len="sm"/>
            <a:tailEnd type="none" w="sm" len="sm"/>
          </a:ln>
        </p:spPr>
      </p:cxnSp>
      <p:cxnSp>
        <p:nvCxnSpPr>
          <p:cNvPr id="330" name="Google Shape;330;g28b6daa0a69_0_70"/>
          <p:cNvCxnSpPr/>
          <p:nvPr/>
        </p:nvCxnSpPr>
        <p:spPr>
          <a:xfrm>
            <a:off x="2567695" y="2694084"/>
            <a:ext cx="0" cy="218400"/>
          </a:xfrm>
          <a:prstGeom prst="straightConnector1">
            <a:avLst/>
          </a:prstGeom>
          <a:noFill/>
          <a:ln w="19050" cap="flat" cmpd="sng">
            <a:solidFill>
              <a:srgbClr val="44546A"/>
            </a:solidFill>
            <a:prstDash val="solid"/>
            <a:round/>
            <a:headEnd type="none" w="sm" len="sm"/>
            <a:tailEnd type="none" w="sm" len="sm"/>
          </a:ln>
        </p:spPr>
      </p:cxnSp>
      <p:cxnSp>
        <p:nvCxnSpPr>
          <p:cNvPr id="331" name="Google Shape;331;g28b6daa0a69_0_70"/>
          <p:cNvCxnSpPr/>
          <p:nvPr/>
        </p:nvCxnSpPr>
        <p:spPr>
          <a:xfrm rot="10800000">
            <a:off x="230263" y="2698975"/>
            <a:ext cx="267900" cy="0"/>
          </a:xfrm>
          <a:prstGeom prst="straightConnector1">
            <a:avLst/>
          </a:prstGeom>
          <a:noFill/>
          <a:ln w="19050" cap="flat" cmpd="sng">
            <a:solidFill>
              <a:srgbClr val="44546A"/>
            </a:solidFill>
            <a:prstDash val="solid"/>
            <a:round/>
            <a:headEnd type="none" w="sm" len="sm"/>
            <a:tailEnd type="none" w="sm" len="sm"/>
          </a:ln>
        </p:spPr>
      </p:cxnSp>
      <p:grpSp>
        <p:nvGrpSpPr>
          <p:cNvPr id="332" name="Google Shape;332;g28b6daa0a69_0_70"/>
          <p:cNvGrpSpPr/>
          <p:nvPr/>
        </p:nvGrpSpPr>
        <p:grpSpPr>
          <a:xfrm>
            <a:off x="4173687" y="1251661"/>
            <a:ext cx="606325" cy="606325"/>
            <a:chOff x="1633935" y="-4547087"/>
            <a:chExt cx="1052100" cy="1052100"/>
          </a:xfrm>
        </p:grpSpPr>
        <p:sp>
          <p:nvSpPr>
            <p:cNvPr id="333" name="Google Shape;333;g28b6daa0a69_0_70"/>
            <p:cNvSpPr/>
            <p:nvPr/>
          </p:nvSpPr>
          <p:spPr>
            <a:xfrm>
              <a:off x="1633935" y="-4547087"/>
              <a:ext cx="1052100" cy="1052100"/>
            </a:xfrm>
            <a:prstGeom prst="ellipse">
              <a:avLst/>
            </a:prstGeom>
            <a:solidFill>
              <a:srgbClr val="B2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B6873"/>
                </a:solidFill>
                <a:latin typeface="Arial"/>
                <a:ea typeface="Arial"/>
                <a:cs typeface="Arial"/>
                <a:sym typeface="Arial"/>
              </a:endParaRPr>
            </a:p>
          </p:txBody>
        </p:sp>
        <p:pic>
          <p:nvPicPr>
            <p:cNvPr id="334" name="Google Shape;334;g28b6daa0a69_0_70"/>
            <p:cNvPicPr preferRelativeResize="0"/>
            <p:nvPr/>
          </p:nvPicPr>
          <p:blipFill rotWithShape="1">
            <a:blip r:embed="rId6">
              <a:alphaModFix/>
            </a:blip>
            <a:srcRect/>
            <a:stretch/>
          </p:blipFill>
          <p:spPr>
            <a:xfrm>
              <a:off x="1815015" y="-4319169"/>
              <a:ext cx="678007" cy="678007"/>
            </a:xfrm>
            <a:prstGeom prst="rect">
              <a:avLst/>
            </a:prstGeom>
            <a:noFill/>
            <a:ln>
              <a:noFill/>
            </a:ln>
          </p:spPr>
        </p:pic>
      </p:grpSp>
      <p:sp>
        <p:nvSpPr>
          <p:cNvPr id="335" name="Google Shape;335;g28b6daa0a69_0_70"/>
          <p:cNvSpPr txBox="1"/>
          <p:nvPr/>
        </p:nvSpPr>
        <p:spPr>
          <a:xfrm>
            <a:off x="402987" y="2450453"/>
            <a:ext cx="2022600" cy="4002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Sarabun"/>
                <a:ea typeface="Sarabun"/>
                <a:cs typeface="Sarabun"/>
                <a:sym typeface="Sarabun"/>
              </a:rPr>
              <a:t>Self-help Resources</a:t>
            </a:r>
            <a:endParaRPr sz="1400" b="1" i="0" u="none" strike="noStrike" cap="none">
              <a:solidFill>
                <a:srgbClr val="000000"/>
              </a:solidFill>
              <a:latin typeface="Sarabun"/>
              <a:ea typeface="Sarabun"/>
              <a:cs typeface="Sarabun"/>
              <a:sym typeface="Sarabun"/>
            </a:endParaRPr>
          </a:p>
        </p:txBody>
      </p:sp>
      <p:sp>
        <p:nvSpPr>
          <p:cNvPr id="336" name="Google Shape;336;g28b6daa0a69_0_70"/>
          <p:cNvSpPr txBox="1"/>
          <p:nvPr/>
        </p:nvSpPr>
        <p:spPr>
          <a:xfrm>
            <a:off x="3629804" y="2374253"/>
            <a:ext cx="1646100" cy="615600"/>
          </a:xfrm>
          <a:prstGeom prst="rect">
            <a:avLst/>
          </a:prstGeom>
          <a:solidFill>
            <a:srgbClr val="FE845A"/>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Sarabun"/>
                <a:ea typeface="Sarabun"/>
                <a:cs typeface="Sarabun"/>
                <a:sym typeface="Sarabun"/>
              </a:rPr>
              <a:t>Community</a:t>
            </a:r>
            <a:endParaRPr sz="1400" b="1" i="0" u="none" strike="noStrike" cap="none">
              <a:solidFill>
                <a:schemeClr val="lt1"/>
              </a:solidFill>
              <a:latin typeface="Sarabun"/>
              <a:ea typeface="Sarabun"/>
              <a:cs typeface="Sarabun"/>
              <a:sym typeface="Sarabun"/>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Sarabun"/>
                <a:ea typeface="Sarabun"/>
                <a:cs typeface="Sarabun"/>
                <a:sym typeface="Sarabun"/>
              </a:rPr>
              <a:t>Support</a:t>
            </a:r>
            <a:endParaRPr sz="1400" b="1" i="0" u="none" strike="noStrike" cap="none">
              <a:solidFill>
                <a:schemeClr val="lt1"/>
              </a:solidFill>
              <a:latin typeface="Sarabun"/>
              <a:ea typeface="Sarabun"/>
              <a:cs typeface="Sarabun"/>
              <a:sym typeface="Sarabun"/>
            </a:endParaRPr>
          </a:p>
        </p:txBody>
      </p:sp>
      <p:sp>
        <p:nvSpPr>
          <p:cNvPr id="337" name="Google Shape;337;g28b6daa0a69_0_70"/>
          <p:cNvSpPr txBox="1"/>
          <p:nvPr/>
        </p:nvSpPr>
        <p:spPr>
          <a:xfrm>
            <a:off x="2717975" y="3184075"/>
            <a:ext cx="1120800" cy="16722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FFFFFF"/>
              </a:buClr>
              <a:buSzPts val="4000"/>
              <a:buFont typeface="Arial"/>
              <a:buNone/>
            </a:pPr>
            <a:r>
              <a:rPr lang="en-GB" sz="1400" b="1" i="0" u="none" strike="noStrike" cap="none">
                <a:solidFill>
                  <a:schemeClr val="lt1"/>
                </a:solidFill>
                <a:latin typeface="Maitree"/>
                <a:ea typeface="Maitree"/>
                <a:cs typeface="Maitree"/>
                <a:sym typeface="Maitree"/>
              </a:rPr>
              <a:t>Activities </a:t>
            </a:r>
            <a:endParaRPr sz="1400" b="1" i="0" u="none" strike="noStrike" cap="none">
              <a:solidFill>
                <a:schemeClr val="lt1"/>
              </a:solidFill>
              <a:latin typeface="Maitree"/>
              <a:ea typeface="Maitree"/>
              <a:cs typeface="Maitree"/>
              <a:sym typeface="Maitree"/>
            </a:endParaRPr>
          </a:p>
          <a:p>
            <a:pPr marL="0" marR="0" lvl="0" indent="0" algn="ctr" rtl="0">
              <a:lnSpc>
                <a:spcPct val="115000"/>
              </a:lnSpc>
              <a:spcBef>
                <a:spcPts val="0"/>
              </a:spcBef>
              <a:spcAft>
                <a:spcPts val="0"/>
              </a:spcAft>
              <a:buClr>
                <a:schemeClr val="dk1"/>
              </a:buClr>
              <a:buSzPts val="1100"/>
              <a:buFont typeface="Arial"/>
              <a:buNone/>
            </a:pPr>
            <a:r>
              <a:rPr lang="en-GB" sz="800" b="0" i="0" u="none" strike="noStrike" cap="none">
                <a:solidFill>
                  <a:schemeClr val="lt1"/>
                </a:solidFill>
                <a:latin typeface="Maitree"/>
                <a:ea typeface="Maitree"/>
                <a:cs typeface="Maitree"/>
                <a:sym typeface="Maitree"/>
              </a:rPr>
              <a:t>Our inclusive and accessible mini-activites support in building a range of healthy habits, combined with peer support</a:t>
            </a:r>
            <a:endParaRPr sz="800" b="0" i="0" u="none" strike="noStrike" cap="none">
              <a:solidFill>
                <a:schemeClr val="lt1"/>
              </a:solidFill>
              <a:latin typeface="Maitree"/>
              <a:ea typeface="Maitree"/>
              <a:cs typeface="Maitree"/>
              <a:sym typeface="Maitree"/>
            </a:endParaRPr>
          </a:p>
          <a:p>
            <a:pPr marL="0" marR="0" lvl="0" indent="0" algn="ctr" rtl="0">
              <a:lnSpc>
                <a:spcPct val="115000"/>
              </a:lnSpc>
              <a:spcBef>
                <a:spcPts val="0"/>
              </a:spcBef>
              <a:spcAft>
                <a:spcPts val="0"/>
              </a:spcAft>
              <a:buClr>
                <a:schemeClr val="dk1"/>
              </a:buClr>
              <a:buSzPts val="1100"/>
              <a:buFont typeface="Arial"/>
              <a:buNone/>
            </a:pPr>
            <a:endParaRPr sz="800" b="0" i="0" u="none" strike="noStrike" cap="none">
              <a:solidFill>
                <a:schemeClr val="dk1"/>
              </a:solidFill>
              <a:latin typeface="Maitree"/>
              <a:ea typeface="Maitree"/>
              <a:cs typeface="Maitree"/>
              <a:sym typeface="Maitree"/>
            </a:endParaRPr>
          </a:p>
        </p:txBody>
      </p:sp>
      <p:sp>
        <p:nvSpPr>
          <p:cNvPr id="338" name="Google Shape;338;g28b6daa0a69_0_70"/>
          <p:cNvSpPr txBox="1"/>
          <p:nvPr/>
        </p:nvSpPr>
        <p:spPr>
          <a:xfrm>
            <a:off x="3934371" y="3386698"/>
            <a:ext cx="1120800" cy="13683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FFFFFF"/>
              </a:buClr>
              <a:buSzPts val="4000"/>
              <a:buFont typeface="Arial"/>
              <a:buNone/>
            </a:pPr>
            <a:r>
              <a:rPr lang="en-GB" sz="1300" b="1" i="0" u="none" strike="noStrike" cap="none">
                <a:solidFill>
                  <a:schemeClr val="lt1"/>
                </a:solidFill>
                <a:latin typeface="Maitree"/>
                <a:ea typeface="Maitree"/>
                <a:cs typeface="Maitree"/>
                <a:sym typeface="Maitree"/>
              </a:rPr>
              <a:t>Discussion</a:t>
            </a:r>
            <a:endParaRPr sz="1300" b="1" i="0" u="none" strike="noStrike" cap="none">
              <a:solidFill>
                <a:schemeClr val="lt1"/>
              </a:solidFill>
              <a:latin typeface="Maitree"/>
              <a:ea typeface="Maitree"/>
              <a:cs typeface="Maitree"/>
              <a:sym typeface="Maitree"/>
            </a:endParaRPr>
          </a:p>
          <a:p>
            <a:pPr marL="0" marR="0" lvl="0" indent="0" algn="ctr" rtl="0">
              <a:lnSpc>
                <a:spcPct val="100000"/>
              </a:lnSpc>
              <a:spcBef>
                <a:spcPts val="0"/>
              </a:spcBef>
              <a:spcAft>
                <a:spcPts val="0"/>
              </a:spcAft>
              <a:buClr>
                <a:srgbClr val="FFFFFF"/>
              </a:buClr>
              <a:buSzPts val="4000"/>
              <a:buFont typeface="Arial"/>
              <a:buNone/>
            </a:pPr>
            <a:r>
              <a:rPr lang="en-GB" sz="1300" b="1" i="0" u="none" strike="noStrike" cap="none">
                <a:solidFill>
                  <a:schemeClr val="lt1"/>
                </a:solidFill>
                <a:latin typeface="Maitree"/>
                <a:ea typeface="Maitree"/>
                <a:cs typeface="Maitree"/>
                <a:sym typeface="Maitree"/>
              </a:rPr>
              <a:t>Boards</a:t>
            </a:r>
            <a:r>
              <a:rPr lang="en-GB" sz="1400" b="1" i="0" u="none" strike="noStrike" cap="none">
                <a:solidFill>
                  <a:schemeClr val="lt1"/>
                </a:solidFill>
                <a:latin typeface="Maitree"/>
                <a:ea typeface="Maitree"/>
                <a:cs typeface="Maitree"/>
                <a:sym typeface="Maitree"/>
              </a:rPr>
              <a:t> </a:t>
            </a:r>
            <a:endParaRPr sz="1400" b="1" i="0" u="none" strike="noStrike" cap="none">
              <a:solidFill>
                <a:schemeClr val="lt1"/>
              </a:solidFill>
              <a:latin typeface="Maitree"/>
              <a:ea typeface="Maitree"/>
              <a:cs typeface="Maitree"/>
              <a:sym typeface="Maitree"/>
            </a:endParaRPr>
          </a:p>
          <a:p>
            <a:pPr marL="0" marR="0" lvl="0" indent="0" algn="ctr" rtl="0">
              <a:lnSpc>
                <a:spcPct val="115000"/>
              </a:lnSpc>
              <a:spcBef>
                <a:spcPts val="0"/>
              </a:spcBef>
              <a:spcAft>
                <a:spcPts val="0"/>
              </a:spcAft>
              <a:buClr>
                <a:schemeClr val="dk1"/>
              </a:buClr>
              <a:buSzPts val="1100"/>
              <a:buFont typeface="Arial"/>
              <a:buNone/>
            </a:pPr>
            <a:r>
              <a:rPr lang="en-GB" sz="900" b="0" i="0" u="none" strike="noStrike" cap="none">
                <a:solidFill>
                  <a:srgbClr val="FFFFFF"/>
                </a:solidFill>
                <a:latin typeface="Maitree"/>
                <a:ea typeface="Maitree"/>
                <a:cs typeface="Maitree"/>
                <a:sym typeface="Maitree"/>
              </a:rPr>
              <a:t>Our vibrant community interacts with other users via our peer to peer  support forums</a:t>
            </a:r>
            <a:endParaRPr sz="900" b="0" i="0" u="none" strike="noStrike" cap="none">
              <a:solidFill>
                <a:srgbClr val="FFFFFF"/>
              </a:solidFill>
              <a:latin typeface="Maitree"/>
              <a:ea typeface="Maitree"/>
              <a:cs typeface="Maitree"/>
              <a:sym typeface="Maitree"/>
            </a:endParaRPr>
          </a:p>
        </p:txBody>
      </p:sp>
      <p:sp>
        <p:nvSpPr>
          <p:cNvPr id="339" name="Google Shape;339;g28b6daa0a69_0_70"/>
          <p:cNvSpPr txBox="1"/>
          <p:nvPr/>
        </p:nvSpPr>
        <p:spPr>
          <a:xfrm>
            <a:off x="5215534" y="3350850"/>
            <a:ext cx="1120800" cy="13683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FFFFFF"/>
              </a:buClr>
              <a:buSzPts val="4000"/>
              <a:buFont typeface="Arial"/>
              <a:buNone/>
            </a:pPr>
            <a:r>
              <a:rPr lang="en-GB" sz="1300" b="1" i="0" u="none" strike="noStrike" cap="none">
                <a:solidFill>
                  <a:schemeClr val="lt1"/>
                </a:solidFill>
                <a:latin typeface="Maitree"/>
                <a:ea typeface="Maitree"/>
                <a:cs typeface="Maitree"/>
                <a:sym typeface="Maitree"/>
              </a:rPr>
              <a:t>Magazine &amp; Podcasts</a:t>
            </a:r>
            <a:endParaRPr sz="1400" b="1" i="0" u="none" strike="noStrike" cap="none">
              <a:solidFill>
                <a:schemeClr val="lt1"/>
              </a:solidFill>
              <a:latin typeface="Maitree"/>
              <a:ea typeface="Maitree"/>
              <a:cs typeface="Maitree"/>
              <a:sym typeface="Maitree"/>
            </a:endParaRPr>
          </a:p>
          <a:p>
            <a:pPr marL="0" marR="0" lvl="0" indent="0" algn="ctr" rtl="0">
              <a:lnSpc>
                <a:spcPct val="115000"/>
              </a:lnSpc>
              <a:spcBef>
                <a:spcPts val="0"/>
              </a:spcBef>
              <a:spcAft>
                <a:spcPts val="0"/>
              </a:spcAft>
              <a:buClr>
                <a:schemeClr val="dk1"/>
              </a:buClr>
              <a:buSzPts val="1100"/>
              <a:buFont typeface="Arial"/>
              <a:buNone/>
            </a:pPr>
            <a:r>
              <a:rPr lang="en-GB" sz="900" b="0" i="0" u="none" strike="noStrike" cap="none">
                <a:solidFill>
                  <a:srgbClr val="FFFFFF"/>
                </a:solidFill>
                <a:latin typeface="Maitree"/>
                <a:ea typeface="Maitree"/>
                <a:cs typeface="Maitree"/>
                <a:sym typeface="Maitree"/>
              </a:rPr>
              <a:t>Over 100,000 articles,</a:t>
            </a:r>
            <a:endParaRPr sz="900" b="0" i="0" u="none" strike="noStrike" cap="none">
              <a:solidFill>
                <a:srgbClr val="FFFFFF"/>
              </a:solidFill>
              <a:latin typeface="Maitree"/>
              <a:ea typeface="Maitree"/>
              <a:cs typeface="Maitree"/>
              <a:sym typeface="Maitree"/>
            </a:endParaRPr>
          </a:p>
          <a:p>
            <a:pPr marL="0" marR="0" lvl="0" indent="0" algn="ctr" rtl="0">
              <a:lnSpc>
                <a:spcPct val="115000"/>
              </a:lnSpc>
              <a:spcBef>
                <a:spcPts val="0"/>
              </a:spcBef>
              <a:spcAft>
                <a:spcPts val="0"/>
              </a:spcAft>
              <a:buClr>
                <a:schemeClr val="dk1"/>
              </a:buClr>
              <a:buSzPts val="1100"/>
              <a:buFont typeface="Arial"/>
              <a:buNone/>
            </a:pPr>
            <a:r>
              <a:rPr lang="en-GB" sz="900" b="0" i="0" u="none" strike="noStrike" cap="none">
                <a:solidFill>
                  <a:srgbClr val="FFFFFF"/>
                </a:solidFill>
                <a:latin typeface="Maitree"/>
                <a:ea typeface="Maitree"/>
                <a:cs typeface="Maitree"/>
                <a:sym typeface="Maitree"/>
              </a:rPr>
              <a:t>pre-moderated and 70% user generated</a:t>
            </a:r>
            <a:endParaRPr sz="900" b="0" i="0" u="none" strike="noStrike" cap="none">
              <a:solidFill>
                <a:srgbClr val="FFFFFF"/>
              </a:solidFill>
              <a:latin typeface="Maitree"/>
              <a:ea typeface="Maitree"/>
              <a:cs typeface="Maitree"/>
              <a:sym typeface="Maitree"/>
            </a:endParaRPr>
          </a:p>
        </p:txBody>
      </p:sp>
      <p:sp>
        <p:nvSpPr>
          <p:cNvPr id="340" name="Google Shape;340;g28b6daa0a69_0_70"/>
          <p:cNvSpPr/>
          <p:nvPr/>
        </p:nvSpPr>
        <p:spPr>
          <a:xfrm>
            <a:off x="7711729" y="3184075"/>
            <a:ext cx="1120867" cy="1701850"/>
          </a:xfrm>
          <a:prstGeom prst="flowChartOffpageConnector">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1" name="Google Shape;341;g28b6daa0a69_0_70"/>
          <p:cNvPicPr preferRelativeResize="0"/>
          <p:nvPr/>
        </p:nvPicPr>
        <p:blipFill rotWithShape="1">
          <a:blip r:embed="rId7">
            <a:alphaModFix/>
          </a:blip>
          <a:srcRect/>
          <a:stretch/>
        </p:blipFill>
        <p:spPr>
          <a:xfrm>
            <a:off x="6335775" y="276275"/>
            <a:ext cx="3118551" cy="4748549"/>
          </a:xfrm>
          <a:prstGeom prst="rect">
            <a:avLst/>
          </a:prstGeom>
          <a:noFill/>
          <a:ln>
            <a:noFill/>
          </a:ln>
        </p:spPr>
      </p:pic>
      <p:sp>
        <p:nvSpPr>
          <p:cNvPr id="342" name="Google Shape;342;g28b6daa0a69_0_70"/>
          <p:cNvSpPr txBox="1"/>
          <p:nvPr/>
        </p:nvSpPr>
        <p:spPr>
          <a:xfrm>
            <a:off x="3533250" y="735850"/>
            <a:ext cx="2077500" cy="431100"/>
          </a:xfrm>
          <a:prstGeom prst="rect">
            <a:avLst/>
          </a:prstGeom>
          <a:solidFill>
            <a:srgbClr val="FE845A"/>
          </a:solid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chemeClr val="lt1"/>
                </a:solidFill>
                <a:latin typeface="Maitree"/>
                <a:ea typeface="Maitree"/>
                <a:cs typeface="Maitree"/>
                <a:sym typeface="Maitree"/>
              </a:rPr>
              <a:t>Personal Choice</a:t>
            </a:r>
            <a:endParaRPr sz="1300" b="0" i="0" u="none" strike="noStrike" cap="none">
              <a:solidFill>
                <a:srgbClr val="0D172C"/>
              </a:solidFill>
              <a:latin typeface="Maitree"/>
              <a:ea typeface="Maitree"/>
              <a:cs typeface="Maitree"/>
              <a:sym typeface="Maitree"/>
            </a:endParaRPr>
          </a:p>
        </p:txBody>
      </p:sp>
      <p:sp>
        <p:nvSpPr>
          <p:cNvPr id="343" name="Google Shape;343;g28b6daa0a69_0_70"/>
          <p:cNvSpPr txBox="1"/>
          <p:nvPr/>
        </p:nvSpPr>
        <p:spPr>
          <a:xfrm>
            <a:off x="402987" y="2450453"/>
            <a:ext cx="2022600" cy="400200"/>
          </a:xfrm>
          <a:prstGeom prst="rect">
            <a:avLst/>
          </a:prstGeom>
          <a:solidFill>
            <a:schemeClr val="dk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Sarabun"/>
                <a:ea typeface="Sarabun"/>
                <a:cs typeface="Sarabun"/>
                <a:sym typeface="Sarabun"/>
              </a:rPr>
              <a:t>Self-help Resources</a:t>
            </a:r>
            <a:endParaRPr sz="1400" b="1" i="0" u="none" strike="noStrike" cap="none">
              <a:solidFill>
                <a:schemeClr val="lt1"/>
              </a:solidFill>
              <a:latin typeface="Sarabun"/>
              <a:ea typeface="Sarabun"/>
              <a:cs typeface="Sarabun"/>
              <a:sym typeface="Sarabun"/>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cSld>
  <p:clrMapOvr>
    <a:masterClrMapping/>
  </p:clrMapOvr>
  <p:transition spd="med" advTm="7940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47"/>
        <p:cNvGrpSpPr/>
        <p:nvPr/>
      </p:nvGrpSpPr>
      <p:grpSpPr>
        <a:xfrm>
          <a:off x="0" y="0"/>
          <a:ext cx="0" cy="0"/>
          <a:chOff x="0" y="0"/>
          <a:chExt cx="0" cy="0"/>
        </a:xfrm>
      </p:grpSpPr>
      <p:cxnSp>
        <p:nvCxnSpPr>
          <p:cNvPr id="348" name="Google Shape;348;g28b6daa0a69_0_107"/>
          <p:cNvCxnSpPr/>
          <p:nvPr/>
        </p:nvCxnSpPr>
        <p:spPr>
          <a:xfrm>
            <a:off x="1396875" y="1607925"/>
            <a:ext cx="6205800" cy="0"/>
          </a:xfrm>
          <a:prstGeom prst="straightConnector1">
            <a:avLst/>
          </a:prstGeom>
          <a:noFill/>
          <a:ln w="19050" cap="flat" cmpd="sng">
            <a:solidFill>
              <a:srgbClr val="0D172C"/>
            </a:solidFill>
            <a:prstDash val="solid"/>
            <a:miter lim="800000"/>
            <a:headEnd type="none" w="sm" len="sm"/>
            <a:tailEnd type="none" w="sm" len="sm"/>
          </a:ln>
        </p:spPr>
      </p:cxnSp>
      <p:cxnSp>
        <p:nvCxnSpPr>
          <p:cNvPr id="349" name="Google Shape;349;g28b6daa0a69_0_107"/>
          <p:cNvCxnSpPr/>
          <p:nvPr/>
        </p:nvCxnSpPr>
        <p:spPr>
          <a:xfrm rot="10800000">
            <a:off x="7625773" y="1595153"/>
            <a:ext cx="10800" cy="855300"/>
          </a:xfrm>
          <a:prstGeom prst="straightConnector1">
            <a:avLst/>
          </a:prstGeom>
          <a:noFill/>
          <a:ln w="19050" cap="flat" cmpd="sng">
            <a:solidFill>
              <a:srgbClr val="0D172C"/>
            </a:solidFill>
            <a:prstDash val="solid"/>
            <a:miter lim="800000"/>
            <a:headEnd type="none" w="sm" len="sm"/>
            <a:tailEnd type="none" w="sm" len="sm"/>
          </a:ln>
        </p:spPr>
      </p:cxnSp>
      <p:cxnSp>
        <p:nvCxnSpPr>
          <p:cNvPr id="350" name="Google Shape;350;g28b6daa0a69_0_107"/>
          <p:cNvCxnSpPr/>
          <p:nvPr/>
        </p:nvCxnSpPr>
        <p:spPr>
          <a:xfrm rot="10800000">
            <a:off x="4481700" y="1608200"/>
            <a:ext cx="0" cy="788400"/>
          </a:xfrm>
          <a:prstGeom prst="straightConnector1">
            <a:avLst/>
          </a:prstGeom>
          <a:noFill/>
          <a:ln w="19050" cap="flat" cmpd="sng">
            <a:solidFill>
              <a:srgbClr val="0D172C"/>
            </a:solidFill>
            <a:prstDash val="solid"/>
            <a:miter lim="800000"/>
            <a:headEnd type="none" w="sm" len="sm"/>
            <a:tailEnd type="none" w="sm" len="sm"/>
          </a:ln>
        </p:spPr>
      </p:cxnSp>
      <p:cxnSp>
        <p:nvCxnSpPr>
          <p:cNvPr id="351" name="Google Shape;351;g28b6daa0a69_0_107"/>
          <p:cNvCxnSpPr/>
          <p:nvPr/>
        </p:nvCxnSpPr>
        <p:spPr>
          <a:xfrm rot="10800000" flipH="1">
            <a:off x="1410523" y="1607929"/>
            <a:ext cx="3300" cy="887700"/>
          </a:xfrm>
          <a:prstGeom prst="straightConnector1">
            <a:avLst/>
          </a:prstGeom>
          <a:noFill/>
          <a:ln w="19050" cap="flat" cmpd="sng">
            <a:solidFill>
              <a:srgbClr val="0D172C"/>
            </a:solidFill>
            <a:prstDash val="solid"/>
            <a:miter lim="800000"/>
            <a:headEnd type="none" w="sm" len="sm"/>
            <a:tailEnd type="none" w="sm" len="sm"/>
          </a:ln>
        </p:spPr>
      </p:cxnSp>
      <p:sp>
        <p:nvSpPr>
          <p:cNvPr id="352" name="Google Shape;352;g28b6daa0a69_0_107"/>
          <p:cNvSpPr/>
          <p:nvPr/>
        </p:nvSpPr>
        <p:spPr>
          <a:xfrm>
            <a:off x="3945083" y="3184075"/>
            <a:ext cx="1120867" cy="1701850"/>
          </a:xfrm>
          <a:prstGeom prst="flowChartOffpageConnector">
            <a:avLst/>
          </a:prstGeom>
          <a:solidFill>
            <a:srgbClr val="1F64C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g28b6daa0a69_0_107"/>
          <p:cNvSpPr/>
          <p:nvPr/>
        </p:nvSpPr>
        <p:spPr>
          <a:xfrm>
            <a:off x="5204196" y="3184075"/>
            <a:ext cx="1120867" cy="1701850"/>
          </a:xfrm>
          <a:prstGeom prst="flowChartOffpageConnector">
            <a:avLst/>
          </a:prstGeom>
          <a:solidFill>
            <a:srgbClr val="0B68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28b6daa0a69_0_107"/>
          <p:cNvSpPr/>
          <p:nvPr/>
        </p:nvSpPr>
        <p:spPr>
          <a:xfrm>
            <a:off x="2717925" y="3184075"/>
            <a:ext cx="1120867" cy="1701850"/>
          </a:xfrm>
          <a:prstGeom prst="flowChartOffpageConnector">
            <a:avLst/>
          </a:prstGeom>
          <a:solidFill>
            <a:srgbClr val="57A8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g28b6daa0a69_0_107"/>
          <p:cNvSpPr txBox="1"/>
          <p:nvPr/>
        </p:nvSpPr>
        <p:spPr>
          <a:xfrm>
            <a:off x="3629804" y="2374253"/>
            <a:ext cx="16461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Sarabun"/>
                <a:ea typeface="Sarabun"/>
                <a:cs typeface="Sarabun"/>
                <a:sym typeface="Sarabun"/>
              </a:rPr>
              <a:t>Community</a:t>
            </a:r>
            <a:endParaRPr sz="1400" b="1" i="0" u="none" strike="noStrike" cap="none">
              <a:solidFill>
                <a:srgbClr val="000000"/>
              </a:solidFill>
              <a:latin typeface="Sarabun"/>
              <a:ea typeface="Sarabun"/>
              <a:cs typeface="Sarabun"/>
              <a:sym typeface="Sarabun"/>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Sarabun"/>
                <a:ea typeface="Sarabun"/>
                <a:cs typeface="Sarabun"/>
                <a:sym typeface="Sarabun"/>
              </a:rPr>
              <a:t>Support</a:t>
            </a:r>
            <a:endParaRPr sz="1400" b="1" i="0" u="none" strike="noStrike" cap="none">
              <a:solidFill>
                <a:srgbClr val="000000"/>
              </a:solidFill>
              <a:latin typeface="Sarabun"/>
              <a:ea typeface="Sarabun"/>
              <a:cs typeface="Sarabun"/>
              <a:sym typeface="Sarabun"/>
            </a:endParaRPr>
          </a:p>
        </p:txBody>
      </p:sp>
      <p:cxnSp>
        <p:nvCxnSpPr>
          <p:cNvPr id="356" name="Google Shape;356;g28b6daa0a69_0_107"/>
          <p:cNvCxnSpPr/>
          <p:nvPr/>
        </p:nvCxnSpPr>
        <p:spPr>
          <a:xfrm rot="10800000">
            <a:off x="4972863" y="2703775"/>
            <a:ext cx="1356300" cy="0"/>
          </a:xfrm>
          <a:prstGeom prst="straightConnector1">
            <a:avLst/>
          </a:prstGeom>
          <a:noFill/>
          <a:ln w="19050" cap="flat" cmpd="sng">
            <a:solidFill>
              <a:srgbClr val="44546A"/>
            </a:solidFill>
            <a:prstDash val="solid"/>
            <a:round/>
            <a:headEnd type="none" w="sm" len="sm"/>
            <a:tailEnd type="none" w="sm" len="sm"/>
          </a:ln>
        </p:spPr>
      </p:cxnSp>
      <p:cxnSp>
        <p:nvCxnSpPr>
          <p:cNvPr id="357" name="Google Shape;357;g28b6daa0a69_0_107"/>
          <p:cNvCxnSpPr/>
          <p:nvPr/>
        </p:nvCxnSpPr>
        <p:spPr>
          <a:xfrm>
            <a:off x="6332470" y="2698984"/>
            <a:ext cx="0" cy="218400"/>
          </a:xfrm>
          <a:prstGeom prst="straightConnector1">
            <a:avLst/>
          </a:prstGeom>
          <a:noFill/>
          <a:ln w="19050" cap="flat" cmpd="sng">
            <a:solidFill>
              <a:srgbClr val="44546A"/>
            </a:solidFill>
            <a:prstDash val="solid"/>
            <a:round/>
            <a:headEnd type="none" w="sm" len="sm"/>
            <a:tailEnd type="none" w="sm" len="sm"/>
          </a:ln>
        </p:spPr>
      </p:cxnSp>
      <p:cxnSp>
        <p:nvCxnSpPr>
          <p:cNvPr id="358" name="Google Shape;358;g28b6daa0a69_0_107"/>
          <p:cNvCxnSpPr/>
          <p:nvPr/>
        </p:nvCxnSpPr>
        <p:spPr>
          <a:xfrm rot="10800000">
            <a:off x="2718838" y="2703775"/>
            <a:ext cx="1242000" cy="0"/>
          </a:xfrm>
          <a:prstGeom prst="straightConnector1">
            <a:avLst/>
          </a:prstGeom>
          <a:noFill/>
          <a:ln w="19050" cap="flat" cmpd="sng">
            <a:solidFill>
              <a:srgbClr val="44546A"/>
            </a:solidFill>
            <a:prstDash val="solid"/>
            <a:round/>
            <a:headEnd type="none" w="sm" len="sm"/>
            <a:tailEnd type="none" w="sm" len="sm"/>
          </a:ln>
        </p:spPr>
      </p:cxnSp>
      <p:cxnSp>
        <p:nvCxnSpPr>
          <p:cNvPr id="359" name="Google Shape;359;g28b6daa0a69_0_107"/>
          <p:cNvCxnSpPr/>
          <p:nvPr/>
        </p:nvCxnSpPr>
        <p:spPr>
          <a:xfrm>
            <a:off x="2718820" y="2698984"/>
            <a:ext cx="0" cy="218400"/>
          </a:xfrm>
          <a:prstGeom prst="straightConnector1">
            <a:avLst/>
          </a:prstGeom>
          <a:noFill/>
          <a:ln w="19050" cap="flat" cmpd="sng">
            <a:solidFill>
              <a:srgbClr val="44546A"/>
            </a:solidFill>
            <a:prstDash val="solid"/>
            <a:round/>
            <a:headEnd type="none" w="sm" len="sm"/>
            <a:tailEnd type="none" w="sm" len="sm"/>
          </a:ln>
        </p:spPr>
      </p:cxnSp>
      <p:sp>
        <p:nvSpPr>
          <p:cNvPr id="360" name="Google Shape;360;g28b6daa0a69_0_107"/>
          <p:cNvSpPr/>
          <p:nvPr/>
        </p:nvSpPr>
        <p:spPr>
          <a:xfrm>
            <a:off x="6485359" y="3184075"/>
            <a:ext cx="1120867" cy="1701850"/>
          </a:xfrm>
          <a:prstGeom prst="flowChartOffpageConnector">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61" name="Google Shape;361;g28b6daa0a69_0_107"/>
          <p:cNvCxnSpPr/>
          <p:nvPr/>
        </p:nvCxnSpPr>
        <p:spPr>
          <a:xfrm rot="10800000">
            <a:off x="8274750" y="2698975"/>
            <a:ext cx="528600" cy="0"/>
          </a:xfrm>
          <a:prstGeom prst="straightConnector1">
            <a:avLst/>
          </a:prstGeom>
          <a:noFill/>
          <a:ln w="19050" cap="flat" cmpd="sng">
            <a:solidFill>
              <a:srgbClr val="44546A"/>
            </a:solidFill>
            <a:prstDash val="solid"/>
            <a:round/>
            <a:headEnd type="none" w="sm" len="sm"/>
            <a:tailEnd type="none" w="sm" len="sm"/>
          </a:ln>
        </p:spPr>
      </p:cxnSp>
      <p:cxnSp>
        <p:nvCxnSpPr>
          <p:cNvPr id="362" name="Google Shape;362;g28b6daa0a69_0_107"/>
          <p:cNvCxnSpPr/>
          <p:nvPr/>
        </p:nvCxnSpPr>
        <p:spPr>
          <a:xfrm>
            <a:off x="8806658" y="2694084"/>
            <a:ext cx="0" cy="218400"/>
          </a:xfrm>
          <a:prstGeom prst="straightConnector1">
            <a:avLst/>
          </a:prstGeom>
          <a:noFill/>
          <a:ln w="19050" cap="flat" cmpd="sng">
            <a:solidFill>
              <a:srgbClr val="44546A"/>
            </a:solidFill>
            <a:prstDash val="solid"/>
            <a:round/>
            <a:headEnd type="none" w="sm" len="sm"/>
            <a:tailEnd type="none" w="sm" len="sm"/>
          </a:ln>
        </p:spPr>
      </p:cxnSp>
      <p:cxnSp>
        <p:nvCxnSpPr>
          <p:cNvPr id="363" name="Google Shape;363;g28b6daa0a69_0_107"/>
          <p:cNvCxnSpPr/>
          <p:nvPr/>
        </p:nvCxnSpPr>
        <p:spPr>
          <a:xfrm flipH="1">
            <a:off x="6485275" y="2703475"/>
            <a:ext cx="516600" cy="300"/>
          </a:xfrm>
          <a:prstGeom prst="straightConnector1">
            <a:avLst/>
          </a:prstGeom>
          <a:noFill/>
          <a:ln w="19050" cap="flat" cmpd="sng">
            <a:solidFill>
              <a:srgbClr val="44546A"/>
            </a:solidFill>
            <a:prstDash val="solid"/>
            <a:round/>
            <a:headEnd type="none" w="sm" len="sm"/>
            <a:tailEnd type="none" w="sm" len="sm"/>
          </a:ln>
        </p:spPr>
      </p:cxnSp>
      <p:cxnSp>
        <p:nvCxnSpPr>
          <p:cNvPr id="364" name="Google Shape;364;g28b6daa0a69_0_107"/>
          <p:cNvCxnSpPr/>
          <p:nvPr/>
        </p:nvCxnSpPr>
        <p:spPr>
          <a:xfrm>
            <a:off x="6485358" y="2698984"/>
            <a:ext cx="0" cy="218400"/>
          </a:xfrm>
          <a:prstGeom prst="straightConnector1">
            <a:avLst/>
          </a:prstGeom>
          <a:noFill/>
          <a:ln w="19050" cap="flat" cmpd="sng">
            <a:solidFill>
              <a:srgbClr val="44546A"/>
            </a:solidFill>
            <a:prstDash val="solid"/>
            <a:round/>
            <a:headEnd type="none" w="sm" len="sm"/>
            <a:tailEnd type="none" w="sm" len="sm"/>
          </a:ln>
        </p:spPr>
      </p:cxnSp>
      <p:cxnSp>
        <p:nvCxnSpPr>
          <p:cNvPr id="365" name="Google Shape;365;g28b6daa0a69_0_107"/>
          <p:cNvCxnSpPr/>
          <p:nvPr/>
        </p:nvCxnSpPr>
        <p:spPr>
          <a:xfrm>
            <a:off x="230270" y="2698984"/>
            <a:ext cx="0" cy="218400"/>
          </a:xfrm>
          <a:prstGeom prst="straightConnector1">
            <a:avLst/>
          </a:prstGeom>
          <a:noFill/>
          <a:ln w="19050" cap="flat" cmpd="sng">
            <a:solidFill>
              <a:srgbClr val="44546A"/>
            </a:solidFill>
            <a:prstDash val="solid"/>
            <a:round/>
            <a:headEnd type="none" w="sm" len="sm"/>
            <a:tailEnd type="none" w="sm" len="sm"/>
          </a:ln>
        </p:spPr>
      </p:cxnSp>
      <p:sp>
        <p:nvSpPr>
          <p:cNvPr id="366" name="Google Shape;366;g28b6daa0a69_0_107"/>
          <p:cNvSpPr/>
          <p:nvPr/>
        </p:nvSpPr>
        <p:spPr>
          <a:xfrm>
            <a:off x="214556" y="3184075"/>
            <a:ext cx="1120867" cy="1701850"/>
          </a:xfrm>
          <a:prstGeom prst="flowChartOffpageConnector">
            <a:avLst/>
          </a:prstGeom>
          <a:solidFill>
            <a:srgbClr val="B2D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g28b6daa0a69_0_107"/>
          <p:cNvSpPr/>
          <p:nvPr/>
        </p:nvSpPr>
        <p:spPr>
          <a:xfrm>
            <a:off x="1482283" y="3184075"/>
            <a:ext cx="1120867" cy="1701850"/>
          </a:xfrm>
          <a:prstGeom prst="flowChartOffpageConnector">
            <a:avLst/>
          </a:prstGeom>
          <a:solidFill>
            <a:srgbClr val="1217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g28b6daa0a69_0_107"/>
          <p:cNvSpPr txBox="1"/>
          <p:nvPr/>
        </p:nvSpPr>
        <p:spPr>
          <a:xfrm>
            <a:off x="402987" y="2450453"/>
            <a:ext cx="20226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Sarabun"/>
                <a:ea typeface="Sarabun"/>
                <a:cs typeface="Sarabun"/>
                <a:sym typeface="Sarabun"/>
              </a:rPr>
              <a:t>Self-h</a:t>
            </a:r>
            <a:r>
              <a:rPr lang="en-GB" sz="1400" b="1" i="0" u="none" strike="noStrike" cap="none">
                <a:solidFill>
                  <a:schemeClr val="lt1"/>
                </a:solidFill>
                <a:latin typeface="Sarabun"/>
                <a:ea typeface="Sarabun"/>
                <a:cs typeface="Sarabun"/>
                <a:sym typeface="Sarabun"/>
              </a:rPr>
              <a:t>Self-help </a:t>
            </a:r>
            <a:endParaRPr sz="1400" b="1" i="0" u="none" strike="noStrike" cap="none">
              <a:solidFill>
                <a:srgbClr val="000000"/>
              </a:solidFill>
              <a:latin typeface="Sarabun"/>
              <a:ea typeface="Sarabun"/>
              <a:cs typeface="Sarabun"/>
              <a:sym typeface="Sarabun"/>
            </a:endParaRPr>
          </a:p>
        </p:txBody>
      </p:sp>
      <p:cxnSp>
        <p:nvCxnSpPr>
          <p:cNvPr id="369" name="Google Shape;369;g28b6daa0a69_0_107"/>
          <p:cNvCxnSpPr/>
          <p:nvPr/>
        </p:nvCxnSpPr>
        <p:spPr>
          <a:xfrm rot="10800000">
            <a:off x="2299788" y="2698975"/>
            <a:ext cx="267900" cy="0"/>
          </a:xfrm>
          <a:prstGeom prst="straightConnector1">
            <a:avLst/>
          </a:prstGeom>
          <a:noFill/>
          <a:ln w="19050" cap="flat" cmpd="sng">
            <a:solidFill>
              <a:srgbClr val="44546A"/>
            </a:solidFill>
            <a:prstDash val="solid"/>
            <a:round/>
            <a:headEnd type="none" w="sm" len="sm"/>
            <a:tailEnd type="none" w="sm" len="sm"/>
          </a:ln>
        </p:spPr>
      </p:cxnSp>
      <p:cxnSp>
        <p:nvCxnSpPr>
          <p:cNvPr id="370" name="Google Shape;370;g28b6daa0a69_0_107"/>
          <p:cNvCxnSpPr/>
          <p:nvPr/>
        </p:nvCxnSpPr>
        <p:spPr>
          <a:xfrm>
            <a:off x="2567695" y="2694084"/>
            <a:ext cx="0" cy="218400"/>
          </a:xfrm>
          <a:prstGeom prst="straightConnector1">
            <a:avLst/>
          </a:prstGeom>
          <a:noFill/>
          <a:ln w="19050" cap="flat" cmpd="sng">
            <a:solidFill>
              <a:srgbClr val="44546A"/>
            </a:solidFill>
            <a:prstDash val="solid"/>
            <a:round/>
            <a:headEnd type="none" w="sm" len="sm"/>
            <a:tailEnd type="none" w="sm" len="sm"/>
          </a:ln>
        </p:spPr>
      </p:cxnSp>
      <p:cxnSp>
        <p:nvCxnSpPr>
          <p:cNvPr id="371" name="Google Shape;371;g28b6daa0a69_0_107"/>
          <p:cNvCxnSpPr/>
          <p:nvPr/>
        </p:nvCxnSpPr>
        <p:spPr>
          <a:xfrm rot="10800000">
            <a:off x="230263" y="2698975"/>
            <a:ext cx="267900" cy="0"/>
          </a:xfrm>
          <a:prstGeom prst="straightConnector1">
            <a:avLst/>
          </a:prstGeom>
          <a:noFill/>
          <a:ln w="19050" cap="flat" cmpd="sng">
            <a:solidFill>
              <a:srgbClr val="44546A"/>
            </a:solidFill>
            <a:prstDash val="solid"/>
            <a:round/>
            <a:headEnd type="none" w="sm" len="sm"/>
            <a:tailEnd type="none" w="sm" len="sm"/>
          </a:ln>
        </p:spPr>
      </p:cxnSp>
      <p:grpSp>
        <p:nvGrpSpPr>
          <p:cNvPr id="372" name="Google Shape;372;g28b6daa0a69_0_107"/>
          <p:cNvGrpSpPr/>
          <p:nvPr/>
        </p:nvGrpSpPr>
        <p:grpSpPr>
          <a:xfrm>
            <a:off x="4173687" y="1251661"/>
            <a:ext cx="606325" cy="606325"/>
            <a:chOff x="1633935" y="-4547087"/>
            <a:chExt cx="1052100" cy="1052100"/>
          </a:xfrm>
        </p:grpSpPr>
        <p:sp>
          <p:nvSpPr>
            <p:cNvPr id="373" name="Google Shape;373;g28b6daa0a69_0_107"/>
            <p:cNvSpPr/>
            <p:nvPr/>
          </p:nvSpPr>
          <p:spPr>
            <a:xfrm>
              <a:off x="1633935" y="-4547087"/>
              <a:ext cx="1052100" cy="1052100"/>
            </a:xfrm>
            <a:prstGeom prst="ellipse">
              <a:avLst/>
            </a:prstGeom>
            <a:solidFill>
              <a:srgbClr val="B2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B6873"/>
                </a:solidFill>
                <a:latin typeface="Arial"/>
                <a:ea typeface="Arial"/>
                <a:cs typeface="Arial"/>
                <a:sym typeface="Arial"/>
              </a:endParaRPr>
            </a:p>
          </p:txBody>
        </p:sp>
        <p:pic>
          <p:nvPicPr>
            <p:cNvPr id="374" name="Google Shape;374;g28b6daa0a69_0_107"/>
            <p:cNvPicPr preferRelativeResize="0"/>
            <p:nvPr/>
          </p:nvPicPr>
          <p:blipFill rotWithShape="1">
            <a:blip r:embed="rId6">
              <a:alphaModFix/>
            </a:blip>
            <a:srcRect/>
            <a:stretch/>
          </p:blipFill>
          <p:spPr>
            <a:xfrm>
              <a:off x="1815015" y="-4319169"/>
              <a:ext cx="678007" cy="678007"/>
            </a:xfrm>
            <a:prstGeom prst="rect">
              <a:avLst/>
            </a:prstGeom>
            <a:noFill/>
            <a:ln>
              <a:noFill/>
            </a:ln>
          </p:spPr>
        </p:pic>
      </p:grpSp>
      <p:sp>
        <p:nvSpPr>
          <p:cNvPr id="375" name="Google Shape;375;g28b6daa0a69_0_107"/>
          <p:cNvSpPr txBox="1"/>
          <p:nvPr/>
        </p:nvSpPr>
        <p:spPr>
          <a:xfrm>
            <a:off x="6399589" y="3419100"/>
            <a:ext cx="1206600" cy="13683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FFFFFF"/>
              </a:buClr>
              <a:buSzPts val="4000"/>
              <a:buFont typeface="Arial"/>
              <a:buNone/>
            </a:pPr>
            <a:r>
              <a:rPr lang="en-GB" sz="1300" b="1" i="0" u="none" strike="noStrike" cap="none">
                <a:solidFill>
                  <a:schemeClr val="dk1"/>
                </a:solidFill>
                <a:latin typeface="Maitree"/>
                <a:ea typeface="Maitree"/>
                <a:cs typeface="Maitree"/>
                <a:sym typeface="Maitree"/>
              </a:rPr>
              <a:t>Live Chat</a:t>
            </a:r>
            <a:endParaRPr sz="1400" b="1" i="0" u="none" strike="noStrike" cap="none">
              <a:solidFill>
                <a:schemeClr val="dk1"/>
              </a:solidFill>
              <a:latin typeface="Maitree"/>
              <a:ea typeface="Maitree"/>
              <a:cs typeface="Maitree"/>
              <a:sym typeface="Maitree"/>
            </a:endParaRPr>
          </a:p>
          <a:p>
            <a:pPr marL="0" marR="0" lvl="0" indent="0" algn="ctr" rtl="0">
              <a:lnSpc>
                <a:spcPct val="115000"/>
              </a:lnSpc>
              <a:spcBef>
                <a:spcPts val="0"/>
              </a:spcBef>
              <a:spcAft>
                <a:spcPts val="0"/>
              </a:spcAft>
              <a:buClr>
                <a:schemeClr val="dk1"/>
              </a:buClr>
              <a:buSzPts val="1100"/>
              <a:buFont typeface="Arial"/>
              <a:buNone/>
            </a:pPr>
            <a:r>
              <a:rPr lang="en-GB" sz="900" b="0" i="0" u="none" strike="noStrike" cap="none">
                <a:solidFill>
                  <a:schemeClr val="dk1"/>
                </a:solidFill>
                <a:latin typeface="Maitree"/>
                <a:ea typeface="Maitree"/>
                <a:cs typeface="Maitree"/>
                <a:sym typeface="Maitree"/>
              </a:rPr>
              <a:t>Same day access to qualified practitioners </a:t>
            </a:r>
            <a:endParaRPr sz="900" b="0" i="0" u="none" strike="noStrike" cap="none">
              <a:solidFill>
                <a:schemeClr val="dk1"/>
              </a:solidFill>
              <a:latin typeface="Maitree"/>
              <a:ea typeface="Maitree"/>
              <a:cs typeface="Maitree"/>
              <a:sym typeface="Maitree"/>
            </a:endParaRPr>
          </a:p>
          <a:p>
            <a:pPr marL="0" marR="0" lvl="0" indent="0" algn="ctr" rtl="0">
              <a:lnSpc>
                <a:spcPct val="115000"/>
              </a:lnSpc>
              <a:spcBef>
                <a:spcPts val="0"/>
              </a:spcBef>
              <a:spcAft>
                <a:spcPts val="0"/>
              </a:spcAft>
              <a:buClr>
                <a:schemeClr val="dk1"/>
              </a:buClr>
              <a:buSzPts val="1100"/>
              <a:buFont typeface="Arial"/>
              <a:buNone/>
            </a:pPr>
            <a:r>
              <a:rPr lang="en-GB" sz="900" b="0" i="0" u="none" strike="noStrike" cap="none">
                <a:solidFill>
                  <a:schemeClr val="dk1"/>
                </a:solidFill>
                <a:latin typeface="Maitree"/>
                <a:ea typeface="Maitree"/>
                <a:cs typeface="Maitree"/>
                <a:sym typeface="Maitree"/>
              </a:rPr>
              <a:t>(real people not bots)</a:t>
            </a:r>
            <a:endParaRPr sz="900" b="0" i="0" u="none" strike="noStrike" cap="none">
              <a:solidFill>
                <a:schemeClr val="dk1"/>
              </a:solidFill>
              <a:latin typeface="Maitree"/>
              <a:ea typeface="Maitree"/>
              <a:cs typeface="Maitree"/>
              <a:sym typeface="Maitree"/>
            </a:endParaRPr>
          </a:p>
          <a:p>
            <a:pPr marL="0" marR="0" lvl="0" indent="0" algn="ctr" rtl="0">
              <a:lnSpc>
                <a:spcPct val="115000"/>
              </a:lnSpc>
              <a:spcBef>
                <a:spcPts val="0"/>
              </a:spcBef>
              <a:spcAft>
                <a:spcPts val="0"/>
              </a:spcAft>
              <a:buClr>
                <a:schemeClr val="dk1"/>
              </a:buClr>
              <a:buSzPts val="1100"/>
              <a:buFont typeface="Arial"/>
              <a:buNone/>
            </a:pPr>
            <a:r>
              <a:rPr lang="en-GB" sz="900" b="0" i="0" u="none" strike="noStrike" cap="none">
                <a:solidFill>
                  <a:schemeClr val="dk1"/>
                </a:solidFill>
                <a:latin typeface="Maitree"/>
                <a:ea typeface="Maitree"/>
                <a:cs typeface="Maitree"/>
                <a:sym typeface="Maitree"/>
              </a:rPr>
              <a:t>through drop-in</a:t>
            </a:r>
            <a:endParaRPr sz="900" b="0" i="0" u="none" strike="noStrike" cap="none">
              <a:solidFill>
                <a:schemeClr val="dk1"/>
              </a:solidFill>
              <a:latin typeface="Maitree"/>
              <a:ea typeface="Maitree"/>
              <a:cs typeface="Maitree"/>
              <a:sym typeface="Maitree"/>
            </a:endParaRPr>
          </a:p>
          <a:p>
            <a:pPr marL="0" marR="0" lvl="0" indent="0" algn="ctr" rtl="0">
              <a:lnSpc>
                <a:spcPct val="115000"/>
              </a:lnSpc>
              <a:spcBef>
                <a:spcPts val="0"/>
              </a:spcBef>
              <a:spcAft>
                <a:spcPts val="0"/>
              </a:spcAft>
              <a:buClr>
                <a:schemeClr val="dk1"/>
              </a:buClr>
              <a:buSzPts val="1100"/>
              <a:buFont typeface="Arial"/>
              <a:buNone/>
            </a:pPr>
            <a:r>
              <a:rPr lang="en-GB" sz="900" b="0" i="0" u="none" strike="noStrike" cap="none">
                <a:solidFill>
                  <a:schemeClr val="dk1"/>
                </a:solidFill>
                <a:latin typeface="Maitree"/>
                <a:ea typeface="Maitree"/>
                <a:cs typeface="Maitree"/>
                <a:sym typeface="Maitree"/>
              </a:rPr>
              <a:t> or pre-arranged  online chat</a:t>
            </a:r>
            <a:endParaRPr sz="900" b="0" i="0" u="none" strike="noStrike" cap="none">
              <a:solidFill>
                <a:schemeClr val="dk1"/>
              </a:solidFill>
              <a:latin typeface="Maitree"/>
              <a:ea typeface="Maitree"/>
              <a:cs typeface="Maitree"/>
              <a:sym typeface="Maitree"/>
            </a:endParaRPr>
          </a:p>
        </p:txBody>
      </p:sp>
      <p:sp>
        <p:nvSpPr>
          <p:cNvPr id="376" name="Google Shape;376;g28b6daa0a69_0_107"/>
          <p:cNvSpPr txBox="1"/>
          <p:nvPr/>
        </p:nvSpPr>
        <p:spPr>
          <a:xfrm>
            <a:off x="6813523" y="2374253"/>
            <a:ext cx="1646100" cy="400200"/>
          </a:xfrm>
          <a:prstGeom prst="rect">
            <a:avLst/>
          </a:prstGeom>
          <a:solidFill>
            <a:srgbClr val="FE845A"/>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Sarabun"/>
                <a:ea typeface="Sarabun"/>
                <a:cs typeface="Sarabun"/>
                <a:sym typeface="Sarabun"/>
              </a:rPr>
              <a:t>1-1 support</a:t>
            </a:r>
            <a:endParaRPr sz="1400" b="1" i="0" u="none" strike="noStrike" cap="none">
              <a:solidFill>
                <a:schemeClr val="lt1"/>
              </a:solidFill>
              <a:latin typeface="Sarabun"/>
              <a:ea typeface="Sarabun"/>
              <a:cs typeface="Sarabun"/>
              <a:sym typeface="Sarabun"/>
            </a:endParaRPr>
          </a:p>
        </p:txBody>
      </p:sp>
      <p:sp>
        <p:nvSpPr>
          <p:cNvPr id="377" name="Google Shape;377;g28b6daa0a69_0_107"/>
          <p:cNvSpPr/>
          <p:nvPr/>
        </p:nvSpPr>
        <p:spPr>
          <a:xfrm>
            <a:off x="7711729" y="3184075"/>
            <a:ext cx="1120867" cy="1701850"/>
          </a:xfrm>
          <a:prstGeom prst="flowChartOffpageConnector">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g28b6daa0a69_0_107"/>
          <p:cNvSpPr txBox="1"/>
          <p:nvPr/>
        </p:nvSpPr>
        <p:spPr>
          <a:xfrm>
            <a:off x="7692235" y="3339694"/>
            <a:ext cx="1120800" cy="13683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FFFFFF"/>
              </a:buClr>
              <a:buSzPts val="4000"/>
              <a:buFont typeface="Arial"/>
              <a:buNone/>
            </a:pPr>
            <a:r>
              <a:rPr lang="en-GB" sz="1300" b="1" i="0" u="none" strike="noStrike" cap="none">
                <a:solidFill>
                  <a:schemeClr val="lt1"/>
                </a:solidFill>
                <a:latin typeface="Maitree"/>
                <a:ea typeface="Maitree"/>
                <a:cs typeface="Maitree"/>
                <a:sym typeface="Maitree"/>
              </a:rPr>
              <a:t>Messaging</a:t>
            </a:r>
            <a:endParaRPr sz="1400" b="1" i="0" u="none" strike="noStrike" cap="none">
              <a:solidFill>
                <a:schemeClr val="lt1"/>
              </a:solidFill>
              <a:latin typeface="Maitree"/>
              <a:ea typeface="Maitree"/>
              <a:cs typeface="Maitree"/>
              <a:sym typeface="Maitree"/>
            </a:endParaRPr>
          </a:p>
          <a:p>
            <a:pPr marL="0" marR="0" lvl="0" indent="0" algn="ctr" rtl="0">
              <a:lnSpc>
                <a:spcPct val="115000"/>
              </a:lnSpc>
              <a:spcBef>
                <a:spcPts val="0"/>
              </a:spcBef>
              <a:spcAft>
                <a:spcPts val="0"/>
              </a:spcAft>
              <a:buClr>
                <a:schemeClr val="dk1"/>
              </a:buClr>
              <a:buSzPts val="1100"/>
              <a:buFont typeface="Arial"/>
              <a:buNone/>
            </a:pPr>
            <a:r>
              <a:rPr lang="en-GB" sz="900" b="0" i="0" u="none" strike="noStrike" cap="none">
                <a:solidFill>
                  <a:schemeClr val="lt1"/>
                </a:solidFill>
                <a:latin typeface="Maitree"/>
                <a:ea typeface="Maitree"/>
                <a:cs typeface="Maitree"/>
                <a:sym typeface="Maitree"/>
              </a:rPr>
              <a:t>Message any time of the day and receive a response from a practitioner within 24-48 hrs</a:t>
            </a:r>
            <a:endParaRPr sz="900" b="0" i="0" u="none" strike="noStrike" cap="none">
              <a:solidFill>
                <a:schemeClr val="lt1"/>
              </a:solidFill>
              <a:latin typeface="Maitree"/>
              <a:ea typeface="Maitree"/>
              <a:cs typeface="Maitree"/>
              <a:sym typeface="Maitree"/>
            </a:endParaRPr>
          </a:p>
        </p:txBody>
      </p:sp>
      <p:sp>
        <p:nvSpPr>
          <p:cNvPr id="379" name="Google Shape;379;g28b6daa0a69_0_107"/>
          <p:cNvSpPr txBox="1"/>
          <p:nvPr/>
        </p:nvSpPr>
        <p:spPr>
          <a:xfrm>
            <a:off x="3533250" y="735850"/>
            <a:ext cx="2077500" cy="431100"/>
          </a:xfrm>
          <a:prstGeom prst="rect">
            <a:avLst/>
          </a:prstGeom>
          <a:solidFill>
            <a:srgbClr val="FE845A"/>
          </a:solid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chemeClr val="lt1"/>
                </a:solidFill>
                <a:latin typeface="Maitree"/>
                <a:ea typeface="Maitree"/>
                <a:cs typeface="Maitree"/>
                <a:sym typeface="Maitree"/>
              </a:rPr>
              <a:t>Personal Choice</a:t>
            </a:r>
            <a:endParaRPr sz="1300" b="0" i="0" u="none" strike="noStrike" cap="none">
              <a:solidFill>
                <a:srgbClr val="0D172C"/>
              </a:solidFill>
              <a:latin typeface="Maitree"/>
              <a:ea typeface="Maitree"/>
              <a:cs typeface="Maitree"/>
              <a:sym typeface="Maitree"/>
            </a:endParaRPr>
          </a:p>
        </p:txBody>
      </p:sp>
      <p:sp>
        <p:nvSpPr>
          <p:cNvPr id="380" name="Google Shape;380;g28b6daa0a69_0_107"/>
          <p:cNvSpPr txBox="1"/>
          <p:nvPr/>
        </p:nvSpPr>
        <p:spPr>
          <a:xfrm>
            <a:off x="402987" y="2450453"/>
            <a:ext cx="2022600" cy="400200"/>
          </a:xfrm>
          <a:prstGeom prst="rect">
            <a:avLst/>
          </a:prstGeom>
          <a:solidFill>
            <a:schemeClr val="dk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Sarabun"/>
                <a:ea typeface="Sarabun"/>
                <a:cs typeface="Sarabun"/>
                <a:sym typeface="Sarabun"/>
              </a:rPr>
              <a:t>Self-help Resources</a:t>
            </a:r>
            <a:endParaRPr sz="1400" b="1" i="0" u="none" strike="noStrike" cap="none">
              <a:solidFill>
                <a:schemeClr val="lt1"/>
              </a:solidFill>
              <a:latin typeface="Sarabun"/>
              <a:ea typeface="Sarabun"/>
              <a:cs typeface="Sarabun"/>
              <a:sym typeface="Sarabun"/>
            </a:endParaRPr>
          </a:p>
        </p:txBody>
      </p:sp>
      <p:sp>
        <p:nvSpPr>
          <p:cNvPr id="381" name="Google Shape;381;g28b6daa0a69_0_107"/>
          <p:cNvSpPr txBox="1"/>
          <p:nvPr/>
        </p:nvSpPr>
        <p:spPr>
          <a:xfrm>
            <a:off x="3629804" y="2374253"/>
            <a:ext cx="1646100" cy="615600"/>
          </a:xfrm>
          <a:prstGeom prst="rect">
            <a:avLst/>
          </a:prstGeom>
          <a:solidFill>
            <a:schemeClr val="dk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Sarabun"/>
                <a:ea typeface="Sarabun"/>
                <a:cs typeface="Sarabun"/>
                <a:sym typeface="Sarabun"/>
              </a:rPr>
              <a:t>Community</a:t>
            </a:r>
            <a:endParaRPr sz="1400" b="1" i="0" u="none" strike="noStrike" cap="none">
              <a:solidFill>
                <a:schemeClr val="lt1"/>
              </a:solidFill>
              <a:latin typeface="Sarabun"/>
              <a:ea typeface="Sarabun"/>
              <a:cs typeface="Sarabun"/>
              <a:sym typeface="Sarabun"/>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Sarabun"/>
                <a:ea typeface="Sarabun"/>
                <a:cs typeface="Sarabun"/>
                <a:sym typeface="Sarabun"/>
              </a:rPr>
              <a:t>Support</a:t>
            </a:r>
            <a:endParaRPr sz="1400" b="1" i="0" u="none" strike="noStrike" cap="none">
              <a:solidFill>
                <a:schemeClr val="lt1"/>
              </a:solidFill>
              <a:latin typeface="Sarabun"/>
              <a:ea typeface="Sarabun"/>
              <a:cs typeface="Sarabun"/>
              <a:sym typeface="Sarabun"/>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cSld>
  <p:clrMapOvr>
    <a:masterClrMapping/>
  </p:clrMapOvr>
  <p:transition spd="med" advTm="6208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385"/>
        <p:cNvGrpSpPr/>
        <p:nvPr/>
      </p:nvGrpSpPr>
      <p:grpSpPr>
        <a:xfrm>
          <a:off x="0" y="0"/>
          <a:ext cx="0" cy="0"/>
          <a:chOff x="0" y="0"/>
          <a:chExt cx="0" cy="0"/>
        </a:xfrm>
      </p:grpSpPr>
      <p:sp>
        <p:nvSpPr>
          <p:cNvPr id="386" name="Google Shape;386;g28a60d09273_0_297"/>
          <p:cNvSpPr txBox="1"/>
          <p:nvPr/>
        </p:nvSpPr>
        <p:spPr>
          <a:xfrm>
            <a:off x="276975" y="1994988"/>
            <a:ext cx="5815500" cy="1794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GB" sz="1400" b="1" i="0" u="none" strike="noStrike" cap="none">
                <a:solidFill>
                  <a:srgbClr val="0D172C"/>
                </a:solidFill>
                <a:latin typeface="Maitree"/>
                <a:ea typeface="Maitree"/>
                <a:cs typeface="Maitree"/>
                <a:sym typeface="Maitree"/>
              </a:rPr>
              <a:t>When young people first come to chat, we will:</a:t>
            </a:r>
            <a:endParaRPr sz="1400" b="1" i="0" u="none" strike="noStrike" cap="none">
              <a:solidFill>
                <a:srgbClr val="0D172C"/>
              </a:solidFill>
              <a:latin typeface="Maitree"/>
              <a:ea typeface="Maitree"/>
              <a:cs typeface="Maitree"/>
              <a:sym typeface="Maitree"/>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rgbClr val="0D172C"/>
              </a:solidFill>
              <a:latin typeface="Maitree"/>
              <a:ea typeface="Maitree"/>
              <a:cs typeface="Maitree"/>
              <a:sym typeface="Maitree"/>
            </a:endParaRPr>
          </a:p>
          <a:p>
            <a:pPr marL="457200" marR="0" lvl="0" indent="-317500" algn="l" rtl="0">
              <a:lnSpc>
                <a:spcPct val="115000"/>
              </a:lnSpc>
              <a:spcBef>
                <a:spcPts val="0"/>
              </a:spcBef>
              <a:spcAft>
                <a:spcPts val="0"/>
              </a:spcAft>
              <a:buClr>
                <a:srgbClr val="0D172C"/>
              </a:buClr>
              <a:buSzPts val="1400"/>
              <a:buFont typeface="Maitree"/>
              <a:buChar char="●"/>
            </a:pPr>
            <a:r>
              <a:rPr lang="en-GB" sz="1400" b="0" i="0" u="none" strike="noStrike" cap="none">
                <a:solidFill>
                  <a:srgbClr val="0D172C"/>
                </a:solidFill>
                <a:latin typeface="Maitree"/>
                <a:ea typeface="Maitree"/>
                <a:cs typeface="Maitree"/>
                <a:sym typeface="Maitree"/>
              </a:rPr>
              <a:t>Listen and talk to understand more about them and their life</a:t>
            </a:r>
            <a:endParaRPr sz="1400" b="0" i="0" u="none" strike="noStrike" cap="none">
              <a:solidFill>
                <a:srgbClr val="0D172C"/>
              </a:solidFill>
              <a:latin typeface="Maitree"/>
              <a:ea typeface="Maitree"/>
              <a:cs typeface="Maitree"/>
              <a:sym typeface="Maitree"/>
            </a:endParaRPr>
          </a:p>
          <a:p>
            <a:pPr marL="457200" marR="0" lvl="0" indent="-317500" algn="l" rtl="0">
              <a:lnSpc>
                <a:spcPct val="115000"/>
              </a:lnSpc>
              <a:spcBef>
                <a:spcPts val="0"/>
              </a:spcBef>
              <a:spcAft>
                <a:spcPts val="0"/>
              </a:spcAft>
              <a:buClr>
                <a:srgbClr val="0D172C"/>
              </a:buClr>
              <a:buSzPts val="1400"/>
              <a:buFont typeface="Maitree"/>
              <a:buChar char="●"/>
            </a:pPr>
            <a:r>
              <a:rPr lang="en-GB" sz="1400" b="0" i="0" u="none" strike="noStrike" cap="none">
                <a:solidFill>
                  <a:srgbClr val="0D172C"/>
                </a:solidFill>
                <a:latin typeface="Maitree"/>
                <a:ea typeface="Maitree"/>
                <a:cs typeface="Maitree"/>
                <a:sym typeface="Maitree"/>
              </a:rPr>
              <a:t>Explore current difficulties and what's brought them to Kooth</a:t>
            </a:r>
            <a:endParaRPr sz="1400" b="0" i="0" u="none" strike="noStrike" cap="none">
              <a:solidFill>
                <a:srgbClr val="0D172C"/>
              </a:solidFill>
              <a:latin typeface="Maitree"/>
              <a:ea typeface="Maitree"/>
              <a:cs typeface="Maitree"/>
              <a:sym typeface="Maitree"/>
            </a:endParaRPr>
          </a:p>
          <a:p>
            <a:pPr marL="457200" marR="0" lvl="0" indent="-317500" algn="l" rtl="0">
              <a:lnSpc>
                <a:spcPct val="115000"/>
              </a:lnSpc>
              <a:spcBef>
                <a:spcPts val="0"/>
              </a:spcBef>
              <a:spcAft>
                <a:spcPts val="0"/>
              </a:spcAft>
              <a:buClr>
                <a:srgbClr val="0D172C"/>
              </a:buClr>
              <a:buSzPts val="1400"/>
              <a:buFont typeface="Maitree"/>
              <a:buChar char="●"/>
            </a:pPr>
            <a:r>
              <a:rPr lang="en-GB" sz="1400" b="0" i="0" u="none" strike="noStrike" cap="none">
                <a:solidFill>
                  <a:srgbClr val="0D172C"/>
                </a:solidFill>
                <a:latin typeface="Maitree"/>
                <a:ea typeface="Maitree"/>
                <a:cs typeface="Maitree"/>
                <a:sym typeface="Maitree"/>
              </a:rPr>
              <a:t>Discuss together the best way we can support them</a:t>
            </a:r>
            <a:endParaRPr sz="1400" b="0" i="0" u="none" strike="noStrike" cap="none">
              <a:solidFill>
                <a:srgbClr val="0D172C"/>
              </a:solidFill>
              <a:latin typeface="Maitree"/>
              <a:ea typeface="Maitree"/>
              <a:cs typeface="Maitree"/>
              <a:sym typeface="Maitree"/>
            </a:endParaRPr>
          </a:p>
          <a:p>
            <a:pPr marL="457200" marR="0" lvl="0" indent="-317500" algn="l" rtl="0">
              <a:lnSpc>
                <a:spcPct val="115000"/>
              </a:lnSpc>
              <a:spcBef>
                <a:spcPts val="0"/>
              </a:spcBef>
              <a:spcAft>
                <a:spcPts val="0"/>
              </a:spcAft>
              <a:buClr>
                <a:srgbClr val="0D172C"/>
              </a:buClr>
              <a:buSzPts val="1400"/>
              <a:buFont typeface="Maitree"/>
              <a:buChar char="●"/>
            </a:pPr>
            <a:r>
              <a:rPr lang="en-GB" sz="1400" b="0" i="0" u="none" strike="noStrike" cap="none">
                <a:solidFill>
                  <a:srgbClr val="0D172C"/>
                </a:solidFill>
                <a:latin typeface="Maitree"/>
                <a:ea typeface="Maitree"/>
                <a:cs typeface="Maitree"/>
                <a:sym typeface="Maitree"/>
              </a:rPr>
              <a:t>During the conversation we assess level of risk</a:t>
            </a:r>
            <a:endParaRPr sz="1400" b="0" i="0" u="none" strike="noStrike" cap="none">
              <a:solidFill>
                <a:srgbClr val="0D172C"/>
              </a:solidFill>
              <a:latin typeface="Maitree"/>
              <a:ea typeface="Maitree"/>
              <a:cs typeface="Maitree"/>
              <a:sym typeface="Maitree"/>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rgbClr val="0D172C"/>
              </a:solidFill>
              <a:latin typeface="Maitree"/>
              <a:ea typeface="Maitree"/>
              <a:cs typeface="Maitree"/>
              <a:sym typeface="Maitree"/>
            </a:endParaRPr>
          </a:p>
        </p:txBody>
      </p:sp>
      <p:sp>
        <p:nvSpPr>
          <p:cNvPr id="387" name="Google Shape;387;g28a60d09273_0_297"/>
          <p:cNvSpPr txBox="1"/>
          <p:nvPr/>
        </p:nvSpPr>
        <p:spPr>
          <a:xfrm>
            <a:off x="276975" y="1106113"/>
            <a:ext cx="51822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GB" sz="3000" b="0" i="0" u="none" strike="noStrike" cap="none">
                <a:solidFill>
                  <a:srgbClr val="0D172C"/>
                </a:solidFill>
                <a:latin typeface="Sarabun"/>
                <a:ea typeface="Sarabun"/>
                <a:cs typeface="Sarabun"/>
                <a:sym typeface="Sarabun"/>
              </a:rPr>
              <a:t>The first</a:t>
            </a:r>
            <a:r>
              <a:rPr lang="en-GB" sz="3000" b="1" i="0" u="none" strike="noStrike" cap="none">
                <a:solidFill>
                  <a:srgbClr val="0A6973"/>
                </a:solidFill>
                <a:latin typeface="Sarabun"/>
                <a:ea typeface="Sarabun"/>
                <a:cs typeface="Sarabun"/>
                <a:sym typeface="Sarabun"/>
              </a:rPr>
              <a:t> chat session</a:t>
            </a:r>
            <a:endParaRPr sz="3000" b="1" i="0" u="none" strike="noStrike" cap="none">
              <a:solidFill>
                <a:srgbClr val="0A6973"/>
              </a:solidFill>
              <a:latin typeface="Sarabun"/>
              <a:ea typeface="Sarabun"/>
              <a:cs typeface="Sarabun"/>
              <a:sym typeface="Sarabun"/>
            </a:endParaRPr>
          </a:p>
        </p:txBody>
      </p:sp>
      <p:pic>
        <p:nvPicPr>
          <p:cNvPr id="388" name="Google Shape;388;g28a60d09273_0_297"/>
          <p:cNvPicPr preferRelativeResize="0"/>
          <p:nvPr/>
        </p:nvPicPr>
        <p:blipFill rotWithShape="1">
          <a:blip r:embed="rId7">
            <a:alphaModFix/>
          </a:blip>
          <a:srcRect/>
          <a:stretch/>
        </p:blipFill>
        <p:spPr>
          <a:xfrm>
            <a:off x="8076662" y="4775188"/>
            <a:ext cx="1001876" cy="293025"/>
          </a:xfrm>
          <a:prstGeom prst="rect">
            <a:avLst/>
          </a:prstGeom>
          <a:noFill/>
          <a:ln>
            <a:noFill/>
          </a:ln>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4521200"/>
            <a:ext cx="406400" cy="406400"/>
          </a:xfrm>
          <a:prstGeom prst="rect">
            <a:avLst/>
          </a:prstGeom>
        </p:spPr>
      </p:pic>
    </p:spTree>
    <p:custDataLst>
      <p:tags r:id="rId1"/>
    </p:custDataLst>
  </p:cSld>
  <p:clrMapOvr>
    <a:masterClrMapping/>
  </p:clrMapOvr>
  <p:transition spd="med" advTm="6564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86">
                                            <p:txEl>
                                              <p:pRg st="0" end="0"/>
                                            </p:txEl>
                                          </p:spTgt>
                                        </p:tgtEl>
                                        <p:attrNameLst>
                                          <p:attrName>style.visibility</p:attrName>
                                        </p:attrNameLst>
                                      </p:cBhvr>
                                      <p:to>
                                        <p:strVal val="visible"/>
                                      </p:to>
                                    </p:set>
                                    <p:animEffect transition="in" filter="fade">
                                      <p:cBhvr>
                                        <p:cTn id="11" dur="1000"/>
                                        <p:tgtEl>
                                          <p:spTgt spid="38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86">
                                            <p:txEl>
                                              <p:pRg st="1" end="1"/>
                                            </p:txEl>
                                          </p:spTgt>
                                        </p:tgtEl>
                                        <p:attrNameLst>
                                          <p:attrName>style.visibility</p:attrName>
                                        </p:attrNameLst>
                                      </p:cBhvr>
                                      <p:to>
                                        <p:strVal val="visible"/>
                                      </p:to>
                                    </p:set>
                                    <p:animEffect transition="in" filter="fade">
                                      <p:cBhvr>
                                        <p:cTn id="16" dur="1000"/>
                                        <p:tgtEl>
                                          <p:spTgt spid="38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86">
                                            <p:txEl>
                                              <p:pRg st="2" end="2"/>
                                            </p:txEl>
                                          </p:spTgt>
                                        </p:tgtEl>
                                        <p:attrNameLst>
                                          <p:attrName>style.visibility</p:attrName>
                                        </p:attrNameLst>
                                      </p:cBhvr>
                                      <p:to>
                                        <p:strVal val="visible"/>
                                      </p:to>
                                    </p:set>
                                    <p:animEffect transition="in" filter="fade">
                                      <p:cBhvr>
                                        <p:cTn id="21" dur="1000"/>
                                        <p:tgtEl>
                                          <p:spTgt spid="38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86">
                                            <p:txEl>
                                              <p:pRg st="3" end="3"/>
                                            </p:txEl>
                                          </p:spTgt>
                                        </p:tgtEl>
                                        <p:attrNameLst>
                                          <p:attrName>style.visibility</p:attrName>
                                        </p:attrNameLst>
                                      </p:cBhvr>
                                      <p:to>
                                        <p:strVal val="visible"/>
                                      </p:to>
                                    </p:set>
                                    <p:animEffect transition="in" filter="fade">
                                      <p:cBhvr>
                                        <p:cTn id="26" dur="1000"/>
                                        <p:tgtEl>
                                          <p:spTgt spid="38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86">
                                            <p:txEl>
                                              <p:pRg st="4" end="4"/>
                                            </p:txEl>
                                          </p:spTgt>
                                        </p:tgtEl>
                                        <p:attrNameLst>
                                          <p:attrName>style.visibility</p:attrName>
                                        </p:attrNameLst>
                                      </p:cBhvr>
                                      <p:to>
                                        <p:strVal val="visible"/>
                                      </p:to>
                                    </p:set>
                                    <p:animEffect transition="in" filter="fade">
                                      <p:cBhvr>
                                        <p:cTn id="31" dur="1000"/>
                                        <p:tgtEl>
                                          <p:spTgt spid="38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86">
                                            <p:txEl>
                                              <p:pRg st="5" end="5"/>
                                            </p:txEl>
                                          </p:spTgt>
                                        </p:tgtEl>
                                        <p:attrNameLst>
                                          <p:attrName>style.visibility</p:attrName>
                                        </p:attrNameLst>
                                      </p:cBhvr>
                                      <p:to>
                                        <p:strVal val="visible"/>
                                      </p:to>
                                    </p:set>
                                    <p:animEffect transition="in" filter="fade">
                                      <p:cBhvr>
                                        <p:cTn id="36" dur="1000"/>
                                        <p:tgtEl>
                                          <p:spTgt spid="38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86">
                                            <p:txEl>
                                              <p:pRg st="6" end="6"/>
                                            </p:txEl>
                                          </p:spTgt>
                                        </p:tgtEl>
                                        <p:attrNameLst>
                                          <p:attrName>style.visibility</p:attrName>
                                        </p:attrNameLst>
                                      </p:cBhvr>
                                      <p:to>
                                        <p:strVal val="visible"/>
                                      </p:to>
                                    </p:set>
                                    <p:animEffect transition="in" filter="fade">
                                      <p:cBhvr>
                                        <p:cTn id="41" dur="1000"/>
                                        <p:tgtEl>
                                          <p:spTgt spid="386">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98"/>
        <p:cNvGrpSpPr/>
        <p:nvPr/>
      </p:nvGrpSpPr>
      <p:grpSpPr>
        <a:xfrm>
          <a:off x="0" y="0"/>
          <a:ext cx="0" cy="0"/>
          <a:chOff x="0" y="0"/>
          <a:chExt cx="0" cy="0"/>
        </a:xfrm>
      </p:grpSpPr>
      <p:sp>
        <p:nvSpPr>
          <p:cNvPr id="399" name="Google Shape;399;g28a60d09273_0_401"/>
          <p:cNvSpPr txBox="1"/>
          <p:nvPr/>
        </p:nvSpPr>
        <p:spPr>
          <a:xfrm>
            <a:off x="394100" y="1366350"/>
            <a:ext cx="4481400" cy="2900400"/>
          </a:xfrm>
          <a:prstGeom prst="rect">
            <a:avLst/>
          </a:prstGeom>
          <a:noFill/>
          <a:ln>
            <a:noFill/>
          </a:ln>
        </p:spPr>
        <p:txBody>
          <a:bodyPr spcFirstLastPara="1" wrap="square" lIns="91425" tIns="91425" rIns="91425" bIns="91425" anchor="t" anchorCtr="0">
            <a:spAutoFit/>
          </a:bodyPr>
          <a:lstStyle/>
          <a:p>
            <a:pPr marL="0" marR="0" lvl="0" indent="0" algn="l" rtl="0">
              <a:lnSpc>
                <a:spcPct val="138750"/>
              </a:lnSpc>
              <a:spcBef>
                <a:spcPts val="0"/>
              </a:spcBef>
              <a:spcAft>
                <a:spcPts val="0"/>
              </a:spcAft>
              <a:buClr>
                <a:srgbClr val="000000"/>
              </a:buClr>
              <a:buSzPts val="1400"/>
              <a:buFont typeface="Arial"/>
              <a:buNone/>
            </a:pPr>
            <a:endParaRPr sz="1400" b="0" i="0" u="none" strike="noStrike" cap="none">
              <a:solidFill>
                <a:srgbClr val="0D172C"/>
              </a:solidFill>
              <a:latin typeface="Maitree"/>
              <a:ea typeface="Maitree"/>
              <a:cs typeface="Maitree"/>
              <a:sym typeface="Maitree"/>
            </a:endParaRPr>
          </a:p>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chemeClr val="dk1"/>
                </a:solidFill>
                <a:latin typeface="Maitree"/>
                <a:ea typeface="Maitree"/>
                <a:cs typeface="Maitree"/>
                <a:sym typeface="Maitree"/>
              </a:rPr>
              <a:t>Because our service is </a:t>
            </a:r>
            <a:endParaRPr sz="1900" b="0" i="0" u="none" strike="noStrike" cap="none">
              <a:solidFill>
                <a:schemeClr val="dk1"/>
              </a:solidFill>
              <a:latin typeface="Maitree"/>
              <a:ea typeface="Maitree"/>
              <a:cs typeface="Maitree"/>
              <a:sym typeface="Maitree"/>
            </a:endParaRPr>
          </a:p>
          <a:p>
            <a:pPr marL="0" marR="0" lvl="0" indent="0" algn="l" rtl="0">
              <a:lnSpc>
                <a:spcPct val="100000"/>
              </a:lnSpc>
              <a:spcBef>
                <a:spcPts val="0"/>
              </a:spcBef>
              <a:spcAft>
                <a:spcPts val="0"/>
              </a:spcAft>
              <a:buClr>
                <a:srgbClr val="000000"/>
              </a:buClr>
              <a:buSzPts val="1900"/>
              <a:buFont typeface="Arial"/>
              <a:buNone/>
            </a:pPr>
            <a:r>
              <a:rPr lang="en-GB" sz="1900" b="1" i="0" u="none" strike="noStrike" cap="none">
                <a:solidFill>
                  <a:schemeClr val="dk1"/>
                </a:solidFill>
                <a:latin typeface="Maitree"/>
                <a:ea typeface="Maitree"/>
                <a:cs typeface="Maitree"/>
                <a:sym typeface="Maitree"/>
              </a:rPr>
              <a:t>anonymous and fully moderated, </a:t>
            </a:r>
            <a:endParaRPr sz="1900" b="1" i="0" u="none" strike="noStrike" cap="none">
              <a:solidFill>
                <a:schemeClr val="dk1"/>
              </a:solidFill>
              <a:latin typeface="Maitree"/>
              <a:ea typeface="Maitree"/>
              <a:cs typeface="Maitree"/>
              <a:sym typeface="Maitree"/>
            </a:endParaRPr>
          </a:p>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chemeClr val="dk1"/>
                </a:solidFill>
                <a:latin typeface="Maitree"/>
                <a:ea typeface="Maitree"/>
                <a:cs typeface="Maitree"/>
                <a:sym typeface="Maitree"/>
              </a:rPr>
              <a:t>no bullying, trolling or discrimination can occur and no one can exchange phone numbers or private messages</a:t>
            </a:r>
            <a:endParaRPr sz="1900" b="0" i="0" u="none" strike="noStrike" cap="none">
              <a:solidFill>
                <a:schemeClr val="dk1"/>
              </a:solidFill>
              <a:latin typeface="Maitree"/>
              <a:ea typeface="Maitree"/>
              <a:cs typeface="Maitree"/>
              <a:sym typeface="Maitree"/>
            </a:endParaRPr>
          </a:p>
          <a:p>
            <a:pPr marL="0" marR="0" lvl="0" indent="0" algn="l" rtl="0">
              <a:lnSpc>
                <a:spcPct val="138750"/>
              </a:lnSpc>
              <a:spcBef>
                <a:spcPts val="0"/>
              </a:spcBef>
              <a:spcAft>
                <a:spcPts val="0"/>
              </a:spcAft>
              <a:buClr>
                <a:srgbClr val="000000"/>
              </a:buClr>
              <a:buSzPts val="2300"/>
              <a:buFont typeface="Arial"/>
              <a:buNone/>
            </a:pPr>
            <a:endParaRPr sz="2300" b="1" i="0" u="none" strike="noStrike" cap="none">
              <a:solidFill>
                <a:srgbClr val="0D172C"/>
              </a:solidFill>
              <a:latin typeface="Maitree"/>
              <a:ea typeface="Maitree"/>
              <a:cs typeface="Maitree"/>
              <a:sym typeface="Maitree"/>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D172C"/>
              </a:solidFill>
              <a:latin typeface="Maitree"/>
              <a:ea typeface="Maitree"/>
              <a:cs typeface="Maitree"/>
              <a:sym typeface="Maitree"/>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D172C"/>
              </a:solidFill>
              <a:latin typeface="Maitree"/>
              <a:ea typeface="Maitree"/>
              <a:cs typeface="Maitree"/>
              <a:sym typeface="Maitree"/>
            </a:endParaRPr>
          </a:p>
        </p:txBody>
      </p:sp>
      <p:sp>
        <p:nvSpPr>
          <p:cNvPr id="400" name="Google Shape;400;g28a60d09273_0_401"/>
          <p:cNvSpPr txBox="1"/>
          <p:nvPr/>
        </p:nvSpPr>
        <p:spPr>
          <a:xfrm>
            <a:off x="304800" y="381000"/>
            <a:ext cx="55896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3000"/>
              <a:buFont typeface="Arial"/>
              <a:buNone/>
            </a:pPr>
            <a:r>
              <a:rPr lang="en-GB" sz="3000" b="0" i="0" u="none" strike="noStrike" cap="none">
                <a:solidFill>
                  <a:srgbClr val="0D172C"/>
                </a:solidFill>
                <a:latin typeface="Sarabun"/>
                <a:ea typeface="Sarabun"/>
                <a:cs typeface="Sarabun"/>
                <a:sym typeface="Sarabun"/>
              </a:rPr>
              <a:t>Your students are </a:t>
            </a:r>
            <a:r>
              <a:rPr lang="en-GB" sz="3000" b="1" i="0" u="none" strike="noStrike" cap="none">
                <a:solidFill>
                  <a:srgbClr val="0A6973"/>
                </a:solidFill>
                <a:latin typeface="Sarabun"/>
                <a:ea typeface="Sarabun"/>
                <a:cs typeface="Sarabun"/>
                <a:sym typeface="Sarabun"/>
              </a:rPr>
              <a:t>safe on Kooth</a:t>
            </a:r>
            <a:endParaRPr sz="3000" b="0" i="0" u="none" strike="noStrike" cap="none">
              <a:solidFill>
                <a:srgbClr val="0D172C"/>
              </a:solidFill>
              <a:latin typeface="Sarabun"/>
              <a:ea typeface="Sarabun"/>
              <a:cs typeface="Sarabun"/>
              <a:sym typeface="Sarabun"/>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cSld>
  <p:clrMapOvr>
    <a:masterClrMapping/>
  </p:clrMapOvr>
  <p:transition spd="med" advTm="3305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04"/>
        <p:cNvGrpSpPr/>
        <p:nvPr/>
      </p:nvGrpSpPr>
      <p:grpSpPr>
        <a:xfrm>
          <a:off x="0" y="0"/>
          <a:ext cx="0" cy="0"/>
          <a:chOff x="0" y="0"/>
          <a:chExt cx="0" cy="0"/>
        </a:xfrm>
      </p:grpSpPr>
      <p:sp>
        <p:nvSpPr>
          <p:cNvPr id="405" name="Google Shape;405;g28a60d09273_0_303"/>
          <p:cNvSpPr txBox="1"/>
          <p:nvPr/>
        </p:nvSpPr>
        <p:spPr>
          <a:xfrm>
            <a:off x="379375" y="312600"/>
            <a:ext cx="58326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3000"/>
              <a:buFont typeface="Arial"/>
              <a:buNone/>
            </a:pPr>
            <a:r>
              <a:rPr lang="en-GB" sz="3000" b="1" i="0" u="none" strike="noStrike" cap="none">
                <a:solidFill>
                  <a:srgbClr val="0B6873"/>
                </a:solidFill>
                <a:latin typeface="Sarabun"/>
                <a:ea typeface="Sarabun"/>
                <a:cs typeface="Sarabun"/>
                <a:sym typeface="Sarabun"/>
              </a:rPr>
              <a:t>Safeguarding: our duty of care</a:t>
            </a:r>
            <a:endParaRPr sz="2200" b="0" i="0" u="none" strike="noStrike" cap="none">
              <a:solidFill>
                <a:srgbClr val="0B6873"/>
              </a:solidFill>
              <a:latin typeface="Sarabun"/>
              <a:ea typeface="Sarabun"/>
              <a:cs typeface="Sarabun"/>
              <a:sym typeface="Sarabun"/>
            </a:endParaRPr>
          </a:p>
        </p:txBody>
      </p:sp>
      <p:sp>
        <p:nvSpPr>
          <p:cNvPr id="406" name="Google Shape;406;g28a60d09273_0_303"/>
          <p:cNvSpPr txBox="1"/>
          <p:nvPr/>
        </p:nvSpPr>
        <p:spPr>
          <a:xfrm>
            <a:off x="328200" y="1032450"/>
            <a:ext cx="7544400" cy="25074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50000"/>
              </a:lnSpc>
              <a:spcBef>
                <a:spcPts val="0"/>
              </a:spcBef>
              <a:spcAft>
                <a:spcPts val="0"/>
              </a:spcAft>
              <a:buClr>
                <a:srgbClr val="0D172C"/>
              </a:buClr>
              <a:buSzPts val="1400"/>
              <a:buFont typeface="Maitree"/>
              <a:buChar char="●"/>
            </a:pPr>
            <a:r>
              <a:rPr lang="en-GB" sz="1400" b="0" i="0" u="none" strike="noStrike" cap="none">
                <a:solidFill>
                  <a:srgbClr val="0D172C"/>
                </a:solidFill>
                <a:latin typeface="Maitree"/>
                <a:ea typeface="Maitree"/>
                <a:cs typeface="Maitree"/>
                <a:sym typeface="Maitree"/>
              </a:rPr>
              <a:t>If a young person is considered a risk to themselves or from others, our practitioner will develop a safety plan with the young person</a:t>
            </a:r>
            <a:endParaRPr sz="1400" b="0" i="0" u="none" strike="noStrike" cap="none">
              <a:solidFill>
                <a:srgbClr val="0D172C"/>
              </a:solidFill>
              <a:latin typeface="Maitree"/>
              <a:ea typeface="Maitree"/>
              <a:cs typeface="Maitree"/>
              <a:sym typeface="Maitree"/>
            </a:endParaRPr>
          </a:p>
          <a:p>
            <a:pPr marL="457200" marR="0" lvl="0" indent="-317500" algn="l" rtl="0">
              <a:lnSpc>
                <a:spcPct val="150000"/>
              </a:lnSpc>
              <a:spcBef>
                <a:spcPts val="0"/>
              </a:spcBef>
              <a:spcAft>
                <a:spcPts val="0"/>
              </a:spcAft>
              <a:buClr>
                <a:srgbClr val="0D172C"/>
              </a:buClr>
              <a:buSzPts val="1400"/>
              <a:buFont typeface="Maitree"/>
              <a:buChar char="●"/>
            </a:pPr>
            <a:r>
              <a:rPr lang="en-GB" sz="1400" b="0" i="0" u="none" strike="noStrike" cap="none">
                <a:solidFill>
                  <a:srgbClr val="0D172C"/>
                </a:solidFill>
                <a:latin typeface="Maitree"/>
                <a:ea typeface="Maitree"/>
                <a:cs typeface="Maitree"/>
                <a:sym typeface="Maitree"/>
              </a:rPr>
              <a:t>When their safety is a concern, we ask for personal identification information and their consent to share with external services</a:t>
            </a:r>
            <a:endParaRPr sz="1400" b="0" i="0" u="none" strike="noStrike" cap="none">
              <a:solidFill>
                <a:srgbClr val="0D172C"/>
              </a:solidFill>
              <a:latin typeface="Maitree"/>
              <a:ea typeface="Maitree"/>
              <a:cs typeface="Maitree"/>
              <a:sym typeface="Maitree"/>
            </a:endParaRPr>
          </a:p>
          <a:p>
            <a:pPr marL="457200" marR="0" lvl="0" indent="-317500" algn="l" rtl="0">
              <a:lnSpc>
                <a:spcPct val="150000"/>
              </a:lnSpc>
              <a:spcBef>
                <a:spcPts val="0"/>
              </a:spcBef>
              <a:spcAft>
                <a:spcPts val="0"/>
              </a:spcAft>
              <a:buClr>
                <a:srgbClr val="0D172C"/>
              </a:buClr>
              <a:buSzPts val="1400"/>
              <a:buFont typeface="Maitree"/>
              <a:buChar char="●"/>
            </a:pPr>
            <a:r>
              <a:rPr lang="en-GB" sz="1400" b="0" i="0" u="none" strike="noStrike" cap="none">
                <a:solidFill>
                  <a:srgbClr val="0D172C"/>
                </a:solidFill>
                <a:highlight>
                  <a:schemeClr val="lt1"/>
                </a:highlight>
                <a:latin typeface="Maitree"/>
                <a:ea typeface="Maitree"/>
                <a:cs typeface="Maitree"/>
                <a:sym typeface="Maitree"/>
              </a:rPr>
              <a:t>If</a:t>
            </a:r>
            <a:r>
              <a:rPr lang="en-GB" sz="1400" b="0" i="0" u="none" strike="noStrike" cap="none">
                <a:solidFill>
                  <a:srgbClr val="0D172C"/>
                </a:solidFill>
                <a:highlight>
                  <a:schemeClr val="lt1"/>
                </a:highlight>
                <a:latin typeface="Maitree"/>
                <a:ea typeface="Maitree"/>
                <a:cs typeface="Maitree"/>
                <a:sym typeface="Maitre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 we feel a young person is in danger, we collaborate with emergency services</a:t>
            </a:r>
            <a:r>
              <a:rPr lang="en-GB" sz="1100" b="0" i="0" u="none" strike="noStrike" cap="none">
                <a:solidFill>
                  <a:schemeClr val="dk1"/>
                </a:solidFill>
                <a:latin typeface="Maitree"/>
                <a:ea typeface="Maitree"/>
                <a:cs typeface="Maitree"/>
                <a:sym typeface="Maitree"/>
              </a:rPr>
              <a:t> </a:t>
            </a:r>
            <a:endParaRPr sz="1400" b="1" i="0" u="none" strike="noStrike" cap="none">
              <a:solidFill>
                <a:srgbClr val="0D172C"/>
              </a:solidFill>
              <a:highlight>
                <a:schemeClr val="lt1"/>
              </a:highlight>
              <a:latin typeface="Maitree"/>
              <a:ea typeface="Maitree"/>
              <a:cs typeface="Maitree"/>
              <a:sym typeface="Maitree"/>
            </a:endParaRPr>
          </a:p>
        </p:txBody>
      </p:sp>
      <p:pic>
        <p:nvPicPr>
          <p:cNvPr id="407" name="Google Shape;407;g28a60d09273_0_303"/>
          <p:cNvPicPr preferRelativeResize="0"/>
          <p:nvPr/>
        </p:nvPicPr>
        <p:blipFill rotWithShape="1">
          <a:blip r:embed="rId6">
            <a:alphaModFix/>
          </a:blip>
          <a:srcRect/>
          <a:stretch/>
        </p:blipFill>
        <p:spPr>
          <a:xfrm>
            <a:off x="5028925" y="2678375"/>
            <a:ext cx="2898150" cy="2465126"/>
          </a:xfrm>
          <a:prstGeom prst="rect">
            <a:avLst/>
          </a:prstGeom>
          <a:noFill/>
          <a:ln>
            <a:noFill/>
          </a:ln>
        </p:spPr>
      </p:pic>
      <p:pic>
        <p:nvPicPr>
          <p:cNvPr id="408" name="Google Shape;408;g28a60d09273_0_303"/>
          <p:cNvPicPr preferRelativeResize="0"/>
          <p:nvPr/>
        </p:nvPicPr>
        <p:blipFill rotWithShape="1">
          <a:blip r:embed="rId7">
            <a:alphaModFix/>
          </a:blip>
          <a:srcRect/>
          <a:stretch/>
        </p:blipFill>
        <p:spPr>
          <a:xfrm>
            <a:off x="8034750" y="4699900"/>
            <a:ext cx="1109248" cy="443599"/>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cSld>
  <p:clrMapOvr>
    <a:masterClrMapping/>
  </p:clrMapOvr>
  <p:transition spd="med" advTm="3487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12"/>
        <p:cNvGrpSpPr/>
        <p:nvPr/>
      </p:nvGrpSpPr>
      <p:grpSpPr>
        <a:xfrm>
          <a:off x="0" y="0"/>
          <a:ext cx="0" cy="0"/>
          <a:chOff x="0" y="0"/>
          <a:chExt cx="0" cy="0"/>
        </a:xfrm>
      </p:grpSpPr>
      <p:sp>
        <p:nvSpPr>
          <p:cNvPr id="413" name="Google Shape;413;g297edd04ca8_0_0"/>
          <p:cNvSpPr txBox="1"/>
          <p:nvPr/>
        </p:nvSpPr>
        <p:spPr>
          <a:xfrm>
            <a:off x="398500" y="312600"/>
            <a:ext cx="58326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3000"/>
              <a:buFont typeface="Arial"/>
              <a:buNone/>
            </a:pPr>
            <a:r>
              <a:rPr lang="en-GB" sz="3000" b="1" i="0" u="none" strike="noStrike" cap="none">
                <a:solidFill>
                  <a:srgbClr val="0B6873"/>
                </a:solidFill>
                <a:latin typeface="Sarabun"/>
                <a:ea typeface="Sarabun"/>
                <a:cs typeface="Sarabun"/>
                <a:sym typeface="Sarabun"/>
              </a:rPr>
              <a:t>Safeguarding: our duty of care</a:t>
            </a:r>
            <a:endParaRPr sz="2200" b="0" i="0" u="none" strike="noStrike" cap="none">
              <a:solidFill>
                <a:srgbClr val="0B6873"/>
              </a:solidFill>
              <a:latin typeface="Sarabun"/>
              <a:ea typeface="Sarabun"/>
              <a:cs typeface="Sarabun"/>
              <a:sym typeface="Sarabun"/>
            </a:endParaRPr>
          </a:p>
        </p:txBody>
      </p:sp>
      <p:sp>
        <p:nvSpPr>
          <p:cNvPr id="414" name="Google Shape;414;g297edd04ca8_0_0"/>
          <p:cNvSpPr txBox="1"/>
          <p:nvPr/>
        </p:nvSpPr>
        <p:spPr>
          <a:xfrm>
            <a:off x="509925" y="1087700"/>
            <a:ext cx="7614900" cy="25074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chemeClr val="dk1"/>
              </a:buClr>
              <a:buSzPts val="1100"/>
              <a:buFont typeface="Maitree"/>
              <a:buChar char="●"/>
            </a:pPr>
            <a:r>
              <a:rPr lang="en-GB" sz="1100" b="0" i="0" u="none" strike="noStrike" cap="none">
                <a:solidFill>
                  <a:schemeClr val="dk1"/>
                </a:solidFill>
                <a:latin typeface="Maitree"/>
                <a:ea typeface="Maitree"/>
                <a:cs typeface="Maitree"/>
                <a:sym typeface="Maitree"/>
              </a:rPr>
              <a:t>Where we don’t have identifiable information, we work with the young person to reduce risk and develop a safety plan, whilst attempting to understand and address the barriers to accessing other services. We’ll also provide psychoeducation and signpost them to other relevant services </a:t>
            </a:r>
            <a:endParaRPr sz="1100" b="0" i="0" u="none" strike="noStrike" cap="none">
              <a:solidFill>
                <a:schemeClr val="dk1"/>
              </a:solidFill>
              <a:latin typeface="Maitree"/>
              <a:ea typeface="Maitree"/>
              <a:cs typeface="Maitree"/>
              <a:sym typeface="Maitree"/>
            </a:endParaRPr>
          </a:p>
          <a:p>
            <a:pPr marL="45720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Maitree"/>
              <a:ea typeface="Maitree"/>
              <a:cs typeface="Maitree"/>
              <a:sym typeface="Maitree"/>
            </a:endParaRPr>
          </a:p>
          <a:p>
            <a:pPr marL="457200" marR="0" lvl="0" indent="-298450" algn="l" rtl="0">
              <a:lnSpc>
                <a:spcPct val="100000"/>
              </a:lnSpc>
              <a:spcBef>
                <a:spcPts val="0"/>
              </a:spcBef>
              <a:spcAft>
                <a:spcPts val="0"/>
              </a:spcAft>
              <a:buClr>
                <a:schemeClr val="dk1"/>
              </a:buClr>
              <a:buSzPts val="1100"/>
              <a:buFont typeface="Maitree"/>
              <a:buChar char="●"/>
            </a:pPr>
            <a:r>
              <a:rPr lang="en-GB" sz="1100" b="0" i="0" u="none" strike="noStrike" cap="none">
                <a:solidFill>
                  <a:schemeClr val="dk1"/>
                </a:solidFill>
                <a:latin typeface="Maitree"/>
                <a:ea typeface="Maitree"/>
                <a:cs typeface="Maitree"/>
                <a:sym typeface="Maitree"/>
              </a:rPr>
              <a:t>We believe that our anonymity supports effective safeguarding, rather than acting as a barrier, and that someone who is actively choosing to sign up and seek help is taking a really positive step for themselves</a:t>
            </a:r>
            <a:endParaRPr sz="1100" b="0" i="0" u="none" strike="noStrike" cap="none">
              <a:solidFill>
                <a:schemeClr val="dk1"/>
              </a:solidFill>
              <a:latin typeface="Maitree"/>
              <a:ea typeface="Maitree"/>
              <a:cs typeface="Maitree"/>
              <a:sym typeface="Maitree"/>
            </a:endParaRPr>
          </a:p>
          <a:p>
            <a:pPr marL="45720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Maitree"/>
              <a:ea typeface="Maitree"/>
              <a:cs typeface="Maitree"/>
              <a:sym typeface="Maitree"/>
            </a:endParaRPr>
          </a:p>
          <a:p>
            <a:pPr marL="457200" marR="0" lvl="0" indent="-298450" algn="l" rtl="0">
              <a:lnSpc>
                <a:spcPct val="100000"/>
              </a:lnSpc>
              <a:spcBef>
                <a:spcPts val="0"/>
              </a:spcBef>
              <a:spcAft>
                <a:spcPts val="0"/>
              </a:spcAft>
              <a:buClr>
                <a:schemeClr val="dk1"/>
              </a:buClr>
              <a:buSzPts val="1100"/>
              <a:buFont typeface="Maitree"/>
              <a:buChar char="●"/>
            </a:pPr>
            <a:r>
              <a:rPr lang="en-GB" sz="1100" b="0" i="0" u="none" strike="noStrike" cap="none">
                <a:solidFill>
                  <a:schemeClr val="dk1"/>
                </a:solidFill>
                <a:latin typeface="Maitree"/>
                <a:ea typeface="Maitree"/>
                <a:cs typeface="Maitree"/>
                <a:sym typeface="Maitree"/>
              </a:rPr>
              <a:t>Our users consistently tell us that the anonymity aspect of our service enables them to share things that they wouldn’t otherwise tell anyone</a:t>
            </a:r>
            <a:endParaRPr sz="1100" b="0" i="0" u="none" strike="noStrike" cap="none">
              <a:solidFill>
                <a:schemeClr val="dk1"/>
              </a:solidFill>
              <a:latin typeface="Maitree"/>
              <a:ea typeface="Maitree"/>
              <a:cs typeface="Maitree"/>
              <a:sym typeface="Maitree"/>
            </a:endParaRPr>
          </a:p>
          <a:p>
            <a:pPr marL="45720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D172C"/>
              </a:solidFill>
              <a:latin typeface="Maitree"/>
              <a:ea typeface="Maitree"/>
              <a:cs typeface="Maitree"/>
              <a:sym typeface="Maitree"/>
            </a:endParaRPr>
          </a:p>
        </p:txBody>
      </p:sp>
      <p:pic>
        <p:nvPicPr>
          <p:cNvPr id="415" name="Google Shape;415;g297edd04ca8_0_0"/>
          <p:cNvPicPr preferRelativeResize="0"/>
          <p:nvPr/>
        </p:nvPicPr>
        <p:blipFill rotWithShape="1">
          <a:blip r:embed="rId6">
            <a:alphaModFix/>
          </a:blip>
          <a:srcRect/>
          <a:stretch/>
        </p:blipFill>
        <p:spPr>
          <a:xfrm>
            <a:off x="8034750" y="4699900"/>
            <a:ext cx="1109248" cy="443599"/>
          </a:xfrm>
          <a:prstGeom prst="rect">
            <a:avLst/>
          </a:prstGeom>
          <a:noFill/>
          <a:ln>
            <a:noFill/>
          </a:ln>
        </p:spPr>
      </p:pic>
      <p:pic>
        <p:nvPicPr>
          <p:cNvPr id="416" name="Google Shape;416;g297edd04ca8_0_0"/>
          <p:cNvPicPr preferRelativeResize="0"/>
          <p:nvPr/>
        </p:nvPicPr>
        <p:blipFill rotWithShape="1">
          <a:blip r:embed="rId7">
            <a:alphaModFix/>
          </a:blip>
          <a:srcRect/>
          <a:stretch/>
        </p:blipFill>
        <p:spPr>
          <a:xfrm>
            <a:off x="5028925" y="2678375"/>
            <a:ext cx="2898150" cy="2465126"/>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cSld>
  <p:clrMapOvr>
    <a:masterClrMapping/>
  </p:clrMapOvr>
  <p:transition spd="med" advTm="8372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20"/>
        <p:cNvGrpSpPr/>
        <p:nvPr/>
      </p:nvGrpSpPr>
      <p:grpSpPr>
        <a:xfrm>
          <a:off x="0" y="0"/>
          <a:ext cx="0" cy="0"/>
          <a:chOff x="0" y="0"/>
          <a:chExt cx="0" cy="0"/>
        </a:xfrm>
      </p:grpSpPr>
      <p:pic>
        <p:nvPicPr>
          <p:cNvPr id="421" name="Google Shape;421;g28a60d09273_0_1696"/>
          <p:cNvPicPr preferRelativeResize="0"/>
          <p:nvPr/>
        </p:nvPicPr>
        <p:blipFill rotWithShape="1">
          <a:blip r:embed="rId6">
            <a:alphaModFix/>
          </a:blip>
          <a:srcRect/>
          <a:stretch/>
        </p:blipFill>
        <p:spPr>
          <a:xfrm>
            <a:off x="-90675" y="2687825"/>
            <a:ext cx="3371177" cy="2846098"/>
          </a:xfrm>
          <a:prstGeom prst="rect">
            <a:avLst/>
          </a:prstGeom>
          <a:noFill/>
          <a:ln>
            <a:noFill/>
          </a:ln>
        </p:spPr>
      </p:pic>
      <p:sp>
        <p:nvSpPr>
          <p:cNvPr id="422" name="Google Shape;422;g28a60d09273_0_1696"/>
          <p:cNvSpPr txBox="1"/>
          <p:nvPr/>
        </p:nvSpPr>
        <p:spPr>
          <a:xfrm>
            <a:off x="354575" y="444100"/>
            <a:ext cx="78708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GB" sz="3000" b="1" i="0" u="none" strike="noStrike" cap="none">
                <a:solidFill>
                  <a:srgbClr val="0A6973"/>
                </a:solidFill>
                <a:latin typeface="Sarabun"/>
                <a:ea typeface="Sarabun"/>
                <a:cs typeface="Sarabun"/>
                <a:sym typeface="Sarabun"/>
              </a:rPr>
              <a:t>No problem is ever too big or small at Kooth</a:t>
            </a:r>
            <a:endParaRPr sz="3000" b="1" i="0" u="none" strike="noStrike" cap="none">
              <a:solidFill>
                <a:srgbClr val="0A6973"/>
              </a:solidFill>
              <a:latin typeface="Sarabun"/>
              <a:ea typeface="Sarabun"/>
              <a:cs typeface="Sarabun"/>
              <a:sym typeface="Sarabun"/>
            </a:endParaRPr>
          </a:p>
        </p:txBody>
      </p:sp>
      <p:sp>
        <p:nvSpPr>
          <p:cNvPr id="423" name="Google Shape;423;g28a60d09273_0_1696"/>
          <p:cNvSpPr txBox="1"/>
          <p:nvPr/>
        </p:nvSpPr>
        <p:spPr>
          <a:xfrm>
            <a:off x="354575" y="1457850"/>
            <a:ext cx="5668200" cy="587813"/>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GB" sz="1400" b="0" i="0" u="none" strike="noStrike" cap="none">
                <a:solidFill>
                  <a:srgbClr val="1D1C1D"/>
                </a:solidFill>
                <a:latin typeface="Maitree"/>
                <a:ea typeface="Maitree"/>
                <a:cs typeface="Maitree"/>
                <a:sym typeface="Maitree"/>
              </a:rPr>
              <a:t>If it’s on a student’s mind, we’re here to help </a:t>
            </a:r>
            <a:endParaRPr sz="1400" b="0" i="0" u="none" strike="noStrike" cap="none">
              <a:solidFill>
                <a:srgbClr val="1D1C1D"/>
              </a:solidFill>
              <a:latin typeface="Maitree"/>
              <a:ea typeface="Maitree"/>
              <a:cs typeface="Maitree"/>
              <a:sym typeface="Maitree"/>
            </a:endParaRPr>
          </a:p>
          <a:p>
            <a:pPr marL="0" marR="0" lvl="0" indent="0" algn="l" rtl="0">
              <a:lnSpc>
                <a:spcPct val="115000"/>
              </a:lnSpc>
              <a:spcBef>
                <a:spcPts val="0"/>
              </a:spcBef>
              <a:spcAft>
                <a:spcPts val="0"/>
              </a:spcAft>
              <a:buClr>
                <a:srgbClr val="000000"/>
              </a:buClr>
              <a:buSzPts val="1400"/>
              <a:buFont typeface="Arial"/>
              <a:buNone/>
            </a:pPr>
            <a:r>
              <a:rPr lang="en-GB" sz="1400" b="0" i="0" u="none" strike="noStrike" cap="none">
                <a:solidFill>
                  <a:srgbClr val="1D1C1D"/>
                </a:solidFill>
                <a:latin typeface="Maitree"/>
                <a:ea typeface="Maitree"/>
                <a:cs typeface="Maitree"/>
                <a:sym typeface="Maitree"/>
              </a:rPr>
              <a:t>Some of the feelings or difficulties we support with include:</a:t>
            </a:r>
            <a:endParaRPr sz="2000" b="0" i="0" u="none" strike="noStrike" cap="none">
              <a:solidFill>
                <a:srgbClr val="1D1C1D"/>
              </a:solidFill>
              <a:latin typeface="Maitree"/>
              <a:ea typeface="Maitree"/>
              <a:cs typeface="Maitree"/>
              <a:sym typeface="Maitree"/>
            </a:endParaRPr>
          </a:p>
        </p:txBody>
      </p:sp>
      <p:sp>
        <p:nvSpPr>
          <p:cNvPr id="424" name="Google Shape;424;g28a60d09273_0_1696"/>
          <p:cNvSpPr txBox="1"/>
          <p:nvPr/>
        </p:nvSpPr>
        <p:spPr>
          <a:xfrm>
            <a:off x="3127700" y="2136900"/>
            <a:ext cx="2622000" cy="1546800"/>
          </a:xfrm>
          <a:prstGeom prst="rect">
            <a:avLst/>
          </a:prstGeom>
          <a:noFill/>
          <a:ln>
            <a:noFill/>
          </a:ln>
        </p:spPr>
        <p:txBody>
          <a:bodyPr spcFirstLastPara="1" wrap="square" lIns="91425" tIns="45700" rIns="91425" bIns="45700" anchor="t" anchorCtr="0">
            <a:spAutoFit/>
          </a:bodyPr>
          <a:lstStyle/>
          <a:p>
            <a:pPr marL="457200" marR="0" lvl="0" indent="-317500" algn="l" rtl="0">
              <a:lnSpc>
                <a:spcPct val="115000"/>
              </a:lnSpc>
              <a:spcBef>
                <a:spcPts val="0"/>
              </a:spcBef>
              <a:spcAft>
                <a:spcPts val="0"/>
              </a:spcAft>
              <a:buClr>
                <a:srgbClr val="0A6973"/>
              </a:buClr>
              <a:buSzPts val="1400"/>
              <a:buFont typeface="Maitree"/>
              <a:buChar char="●"/>
            </a:pPr>
            <a:r>
              <a:rPr lang="en-GB" sz="1400" b="1" i="0" u="none" strike="noStrike" cap="none">
                <a:solidFill>
                  <a:srgbClr val="0A6973"/>
                </a:solidFill>
                <a:latin typeface="Maitree"/>
                <a:ea typeface="Maitree"/>
                <a:cs typeface="Maitree"/>
                <a:sym typeface="Maitree"/>
              </a:rPr>
              <a:t>Stress</a:t>
            </a:r>
            <a:endParaRPr sz="1400" b="1" i="0" u="none" strike="noStrike" cap="none">
              <a:solidFill>
                <a:srgbClr val="0A6973"/>
              </a:solidFill>
              <a:latin typeface="Maitree"/>
              <a:ea typeface="Maitree"/>
              <a:cs typeface="Maitree"/>
              <a:sym typeface="Maitree"/>
            </a:endParaRPr>
          </a:p>
          <a:p>
            <a:pPr marL="457200" marR="0" lvl="0" indent="-317500" algn="l" rtl="0">
              <a:lnSpc>
                <a:spcPct val="115000"/>
              </a:lnSpc>
              <a:spcBef>
                <a:spcPts val="0"/>
              </a:spcBef>
              <a:spcAft>
                <a:spcPts val="0"/>
              </a:spcAft>
              <a:buClr>
                <a:srgbClr val="0A6973"/>
              </a:buClr>
              <a:buSzPts val="1400"/>
              <a:buFont typeface="Maitree"/>
              <a:buChar char="●"/>
            </a:pPr>
            <a:r>
              <a:rPr lang="en-GB" sz="1400" b="1" i="0" u="none" strike="noStrike" cap="none">
                <a:solidFill>
                  <a:srgbClr val="0A6973"/>
                </a:solidFill>
                <a:latin typeface="Maitree"/>
                <a:ea typeface="Maitree"/>
                <a:cs typeface="Maitree"/>
                <a:sym typeface="Maitree"/>
              </a:rPr>
              <a:t>Anxiety</a:t>
            </a:r>
            <a:endParaRPr sz="1400" b="1" i="0" u="none" strike="noStrike" cap="none">
              <a:solidFill>
                <a:srgbClr val="0A6973"/>
              </a:solidFill>
              <a:latin typeface="Maitree"/>
              <a:ea typeface="Maitree"/>
              <a:cs typeface="Maitree"/>
              <a:sym typeface="Maitree"/>
            </a:endParaRPr>
          </a:p>
          <a:p>
            <a:pPr marL="457200" marR="0" lvl="0" indent="-317500" algn="l" rtl="0">
              <a:lnSpc>
                <a:spcPct val="115000"/>
              </a:lnSpc>
              <a:spcBef>
                <a:spcPts val="0"/>
              </a:spcBef>
              <a:spcAft>
                <a:spcPts val="0"/>
              </a:spcAft>
              <a:buClr>
                <a:srgbClr val="0A6973"/>
              </a:buClr>
              <a:buSzPts val="1400"/>
              <a:buFont typeface="Maitree"/>
              <a:buChar char="●"/>
            </a:pPr>
            <a:r>
              <a:rPr lang="en-GB" sz="1400" b="1" i="0" u="none" strike="noStrike" cap="none">
                <a:solidFill>
                  <a:srgbClr val="0A6973"/>
                </a:solidFill>
                <a:latin typeface="Maitree"/>
                <a:ea typeface="Maitree"/>
                <a:cs typeface="Maitree"/>
                <a:sym typeface="Maitree"/>
              </a:rPr>
              <a:t>Confidence</a:t>
            </a:r>
            <a:endParaRPr sz="1400" b="1" i="0" u="none" strike="noStrike" cap="none">
              <a:solidFill>
                <a:srgbClr val="0A6973"/>
              </a:solidFill>
              <a:latin typeface="Maitree"/>
              <a:ea typeface="Maitree"/>
              <a:cs typeface="Maitree"/>
              <a:sym typeface="Maitree"/>
            </a:endParaRPr>
          </a:p>
          <a:p>
            <a:pPr marL="457200" marR="0" lvl="0" indent="-317500" algn="l" rtl="0">
              <a:lnSpc>
                <a:spcPct val="115000"/>
              </a:lnSpc>
              <a:spcBef>
                <a:spcPts val="0"/>
              </a:spcBef>
              <a:spcAft>
                <a:spcPts val="0"/>
              </a:spcAft>
              <a:buClr>
                <a:srgbClr val="0A6973"/>
              </a:buClr>
              <a:buSzPts val="1400"/>
              <a:buFont typeface="Maitree"/>
              <a:buChar char="●"/>
            </a:pPr>
            <a:r>
              <a:rPr lang="en-GB" sz="1400" b="1" i="0" u="none" strike="noStrike" cap="none">
                <a:solidFill>
                  <a:srgbClr val="0A6973"/>
                </a:solidFill>
                <a:latin typeface="Maitree"/>
                <a:ea typeface="Maitree"/>
                <a:cs typeface="Maitree"/>
                <a:sym typeface="Maitree"/>
              </a:rPr>
              <a:t>Friendships</a:t>
            </a:r>
            <a:endParaRPr sz="1400" b="1" i="0" u="none" strike="noStrike" cap="none">
              <a:solidFill>
                <a:srgbClr val="0A6973"/>
              </a:solidFill>
              <a:latin typeface="Maitree"/>
              <a:ea typeface="Maitree"/>
              <a:cs typeface="Maitree"/>
              <a:sym typeface="Maitree"/>
            </a:endParaRPr>
          </a:p>
          <a:p>
            <a:pPr marL="457200" marR="0" lvl="0" indent="-317500" algn="l" rtl="0">
              <a:lnSpc>
                <a:spcPct val="115000"/>
              </a:lnSpc>
              <a:spcBef>
                <a:spcPts val="0"/>
              </a:spcBef>
              <a:spcAft>
                <a:spcPts val="0"/>
              </a:spcAft>
              <a:buClr>
                <a:srgbClr val="0A6973"/>
              </a:buClr>
              <a:buSzPts val="1400"/>
              <a:buFont typeface="Maitree"/>
              <a:buChar char="●"/>
            </a:pPr>
            <a:r>
              <a:rPr lang="en-GB" sz="1400" b="1" i="0" u="none" strike="noStrike" cap="none">
                <a:solidFill>
                  <a:srgbClr val="0A6973"/>
                </a:solidFill>
                <a:latin typeface="Maitree"/>
                <a:ea typeface="Maitree"/>
                <a:cs typeface="Maitree"/>
                <a:sym typeface="Maitree"/>
              </a:rPr>
              <a:t>Exam pressures</a:t>
            </a:r>
            <a:endParaRPr sz="1400" b="1" i="0" u="none" strike="noStrike" cap="none">
              <a:solidFill>
                <a:srgbClr val="0A6973"/>
              </a:solidFill>
              <a:latin typeface="Maitree"/>
              <a:ea typeface="Maitree"/>
              <a:cs typeface="Maitree"/>
              <a:sym typeface="Maitree"/>
            </a:endParaRPr>
          </a:p>
          <a:p>
            <a:pPr marL="457200" marR="0" lvl="0" indent="-317500" algn="l" rtl="0">
              <a:lnSpc>
                <a:spcPct val="115000"/>
              </a:lnSpc>
              <a:spcBef>
                <a:spcPts val="0"/>
              </a:spcBef>
              <a:spcAft>
                <a:spcPts val="0"/>
              </a:spcAft>
              <a:buClr>
                <a:srgbClr val="0A6973"/>
              </a:buClr>
              <a:buSzPts val="1400"/>
              <a:buFont typeface="Maitree"/>
              <a:buChar char="●"/>
            </a:pPr>
            <a:r>
              <a:rPr lang="en-GB" sz="1400" b="1" i="0" u="none" strike="noStrike" cap="none">
                <a:solidFill>
                  <a:srgbClr val="0A6973"/>
                </a:solidFill>
                <a:latin typeface="Maitree"/>
                <a:ea typeface="Maitree"/>
                <a:cs typeface="Maitree"/>
                <a:sym typeface="Maitree"/>
              </a:rPr>
              <a:t>Eating difficulties</a:t>
            </a:r>
            <a:endParaRPr sz="2300" b="1" i="0" u="none" strike="noStrike" cap="none">
              <a:solidFill>
                <a:srgbClr val="0A6973"/>
              </a:solidFill>
              <a:latin typeface="Maitree"/>
              <a:ea typeface="Maitree"/>
              <a:cs typeface="Maitree"/>
              <a:sym typeface="Maitree"/>
            </a:endParaRPr>
          </a:p>
        </p:txBody>
      </p:sp>
      <p:sp>
        <p:nvSpPr>
          <p:cNvPr id="425" name="Google Shape;425;g28a60d09273_0_1696"/>
          <p:cNvSpPr txBox="1"/>
          <p:nvPr/>
        </p:nvSpPr>
        <p:spPr>
          <a:xfrm>
            <a:off x="5360050" y="2136900"/>
            <a:ext cx="2865300" cy="2181000"/>
          </a:xfrm>
          <a:prstGeom prst="rect">
            <a:avLst/>
          </a:prstGeom>
          <a:noFill/>
          <a:ln>
            <a:noFill/>
          </a:ln>
        </p:spPr>
        <p:txBody>
          <a:bodyPr spcFirstLastPara="1" wrap="square" lIns="91425" tIns="45700" rIns="91425" bIns="45700" anchor="t" anchorCtr="0">
            <a:spAutoFit/>
          </a:bodyPr>
          <a:lstStyle/>
          <a:p>
            <a:pPr marL="457200" marR="0" lvl="0" indent="-317500" algn="l" rtl="0">
              <a:lnSpc>
                <a:spcPct val="115000"/>
              </a:lnSpc>
              <a:spcBef>
                <a:spcPts val="0"/>
              </a:spcBef>
              <a:spcAft>
                <a:spcPts val="0"/>
              </a:spcAft>
              <a:buClr>
                <a:srgbClr val="0A6973"/>
              </a:buClr>
              <a:buSzPts val="1400"/>
              <a:buFont typeface="Maitree"/>
              <a:buChar char="●"/>
            </a:pPr>
            <a:r>
              <a:rPr lang="en-GB" sz="1400" b="1" i="0" u="none" strike="noStrike" cap="none">
                <a:solidFill>
                  <a:srgbClr val="0A6973"/>
                </a:solidFill>
                <a:latin typeface="Maitree"/>
                <a:ea typeface="Maitree"/>
                <a:cs typeface="Maitree"/>
                <a:sym typeface="Maitree"/>
              </a:rPr>
              <a:t>Loneliness</a:t>
            </a:r>
            <a:endParaRPr sz="1400" b="1" i="0" u="none" strike="noStrike" cap="none">
              <a:solidFill>
                <a:srgbClr val="0A6973"/>
              </a:solidFill>
              <a:latin typeface="Maitree"/>
              <a:ea typeface="Maitree"/>
              <a:cs typeface="Maitree"/>
              <a:sym typeface="Maitree"/>
            </a:endParaRPr>
          </a:p>
          <a:p>
            <a:pPr marL="457200" marR="0" lvl="0" indent="-317500" algn="l" rtl="0">
              <a:lnSpc>
                <a:spcPct val="115000"/>
              </a:lnSpc>
              <a:spcBef>
                <a:spcPts val="0"/>
              </a:spcBef>
              <a:spcAft>
                <a:spcPts val="0"/>
              </a:spcAft>
              <a:buClr>
                <a:srgbClr val="0A6973"/>
              </a:buClr>
              <a:buSzPts val="1400"/>
              <a:buFont typeface="Maitree"/>
              <a:buChar char="●"/>
            </a:pPr>
            <a:r>
              <a:rPr lang="en-GB" sz="1400" b="1" i="0" u="none" strike="noStrike" cap="none">
                <a:solidFill>
                  <a:srgbClr val="0A6973"/>
                </a:solidFill>
                <a:latin typeface="Maitree"/>
                <a:ea typeface="Maitree"/>
                <a:cs typeface="Maitree"/>
                <a:sym typeface="Maitree"/>
              </a:rPr>
              <a:t>Body image concerns</a:t>
            </a:r>
            <a:endParaRPr sz="1400" b="1" i="0" u="none" strike="noStrike" cap="none">
              <a:solidFill>
                <a:srgbClr val="0A6973"/>
              </a:solidFill>
              <a:latin typeface="Maitree"/>
              <a:ea typeface="Maitree"/>
              <a:cs typeface="Maitree"/>
              <a:sym typeface="Maitree"/>
            </a:endParaRPr>
          </a:p>
          <a:p>
            <a:pPr marL="457200" marR="0" lvl="0" indent="-317500" algn="l" rtl="0">
              <a:lnSpc>
                <a:spcPct val="115000"/>
              </a:lnSpc>
              <a:spcBef>
                <a:spcPts val="0"/>
              </a:spcBef>
              <a:spcAft>
                <a:spcPts val="0"/>
              </a:spcAft>
              <a:buClr>
                <a:srgbClr val="0A6973"/>
              </a:buClr>
              <a:buSzPts val="1400"/>
              <a:buFont typeface="Maitree"/>
              <a:buChar char="●"/>
            </a:pPr>
            <a:r>
              <a:rPr lang="en-GB" sz="1400" b="1" i="0" u="none" strike="noStrike" cap="none">
                <a:solidFill>
                  <a:srgbClr val="0A6973"/>
                </a:solidFill>
                <a:latin typeface="Maitree"/>
                <a:ea typeface="Maitree"/>
                <a:cs typeface="Maitree"/>
                <a:sym typeface="Maitree"/>
              </a:rPr>
              <a:t>Anger</a:t>
            </a:r>
            <a:endParaRPr sz="1400" b="1" i="0" u="none" strike="noStrike" cap="none">
              <a:solidFill>
                <a:srgbClr val="0A6973"/>
              </a:solidFill>
              <a:latin typeface="Maitree"/>
              <a:ea typeface="Maitree"/>
              <a:cs typeface="Maitree"/>
              <a:sym typeface="Maitree"/>
            </a:endParaRPr>
          </a:p>
          <a:p>
            <a:pPr marL="457200" marR="0" lvl="0" indent="-317500" algn="l" rtl="0">
              <a:lnSpc>
                <a:spcPct val="115000"/>
              </a:lnSpc>
              <a:spcBef>
                <a:spcPts val="0"/>
              </a:spcBef>
              <a:spcAft>
                <a:spcPts val="0"/>
              </a:spcAft>
              <a:buClr>
                <a:srgbClr val="0A6973"/>
              </a:buClr>
              <a:buSzPts val="1400"/>
              <a:buFont typeface="Maitree"/>
              <a:buChar char="●"/>
            </a:pPr>
            <a:r>
              <a:rPr lang="en-GB" sz="1400" b="1" i="0" u="none" strike="noStrike" cap="none">
                <a:solidFill>
                  <a:srgbClr val="0A6973"/>
                </a:solidFill>
                <a:latin typeface="Maitree"/>
                <a:ea typeface="Maitree"/>
                <a:cs typeface="Maitree"/>
                <a:sym typeface="Maitree"/>
              </a:rPr>
              <a:t>Moving schools</a:t>
            </a:r>
            <a:endParaRPr sz="1400" b="1" i="0" u="none" strike="noStrike" cap="none">
              <a:solidFill>
                <a:srgbClr val="0A6973"/>
              </a:solidFill>
              <a:latin typeface="Maitree"/>
              <a:ea typeface="Maitree"/>
              <a:cs typeface="Maitree"/>
              <a:sym typeface="Maitree"/>
            </a:endParaRPr>
          </a:p>
          <a:p>
            <a:pPr marL="457200" marR="0" lvl="0" indent="-317500" algn="l" rtl="0">
              <a:lnSpc>
                <a:spcPct val="115000"/>
              </a:lnSpc>
              <a:spcBef>
                <a:spcPts val="0"/>
              </a:spcBef>
              <a:spcAft>
                <a:spcPts val="0"/>
              </a:spcAft>
              <a:buClr>
                <a:srgbClr val="0A6973"/>
              </a:buClr>
              <a:buSzPts val="1400"/>
              <a:buFont typeface="Maitree"/>
              <a:buChar char="●"/>
            </a:pPr>
            <a:r>
              <a:rPr lang="en-GB" sz="1400" b="1" i="0" u="none" strike="noStrike" cap="none">
                <a:solidFill>
                  <a:srgbClr val="0A6973"/>
                </a:solidFill>
                <a:latin typeface="Maitree"/>
                <a:ea typeface="Maitree"/>
                <a:cs typeface="Maitree"/>
                <a:sym typeface="Maitree"/>
              </a:rPr>
              <a:t>Social media</a:t>
            </a:r>
            <a:endParaRPr sz="1400" b="1" i="0" u="none" strike="noStrike" cap="none">
              <a:solidFill>
                <a:srgbClr val="0A6973"/>
              </a:solidFill>
              <a:latin typeface="Maitree"/>
              <a:ea typeface="Maitree"/>
              <a:cs typeface="Maitree"/>
              <a:sym typeface="Maitree"/>
            </a:endParaRPr>
          </a:p>
          <a:p>
            <a:pPr marL="457200" marR="0" lvl="0" indent="-317500" algn="l" rtl="0">
              <a:lnSpc>
                <a:spcPct val="115000"/>
              </a:lnSpc>
              <a:spcBef>
                <a:spcPts val="0"/>
              </a:spcBef>
              <a:spcAft>
                <a:spcPts val="0"/>
              </a:spcAft>
              <a:buClr>
                <a:srgbClr val="0A6973"/>
              </a:buClr>
              <a:buSzPts val="1400"/>
              <a:buFont typeface="Maitree"/>
              <a:buChar char="●"/>
            </a:pPr>
            <a:r>
              <a:rPr lang="en-GB" sz="1400" b="1" i="0" u="none" strike="noStrike" cap="none">
                <a:solidFill>
                  <a:srgbClr val="0A6973"/>
                </a:solidFill>
                <a:latin typeface="Maitree"/>
                <a:ea typeface="Maitree"/>
                <a:cs typeface="Maitree"/>
                <a:sym typeface="Maitree"/>
              </a:rPr>
              <a:t>Suicidal thoughts</a:t>
            </a:r>
            <a:endParaRPr sz="1400" b="1" i="0" u="none" strike="noStrike" cap="none">
              <a:solidFill>
                <a:srgbClr val="0A6973"/>
              </a:solidFill>
              <a:latin typeface="Maitree"/>
              <a:ea typeface="Maitree"/>
              <a:cs typeface="Maitree"/>
              <a:sym typeface="Maitree"/>
            </a:endParaRPr>
          </a:p>
          <a:p>
            <a:pPr marL="457200" marR="0" lvl="0" indent="0" algn="l" rtl="0">
              <a:lnSpc>
                <a:spcPct val="115000"/>
              </a:lnSpc>
              <a:spcBef>
                <a:spcPts val="0"/>
              </a:spcBef>
              <a:spcAft>
                <a:spcPts val="0"/>
              </a:spcAft>
              <a:buClr>
                <a:srgbClr val="000000"/>
              </a:buClr>
              <a:buSzPts val="1400"/>
              <a:buFont typeface="Arial"/>
              <a:buNone/>
            </a:pPr>
            <a:endParaRPr sz="1400" b="1" i="0" u="none" strike="noStrike" cap="none">
              <a:solidFill>
                <a:srgbClr val="0A6973"/>
              </a:solidFill>
              <a:latin typeface="Maitree"/>
              <a:ea typeface="Maitree"/>
              <a:cs typeface="Maitree"/>
              <a:sym typeface="Maitree"/>
            </a:endParaRPr>
          </a:p>
          <a:p>
            <a:pPr marL="457200" marR="0" lvl="0" indent="0" algn="l" rtl="0">
              <a:lnSpc>
                <a:spcPct val="115000"/>
              </a:lnSpc>
              <a:spcBef>
                <a:spcPts val="0"/>
              </a:spcBef>
              <a:spcAft>
                <a:spcPts val="0"/>
              </a:spcAft>
              <a:buClr>
                <a:srgbClr val="000000"/>
              </a:buClr>
              <a:buSzPts val="2300"/>
              <a:buFont typeface="Arial"/>
              <a:buNone/>
            </a:pPr>
            <a:endParaRPr sz="2300" b="1" i="0" u="none" strike="noStrike" cap="none">
              <a:solidFill>
                <a:srgbClr val="0A6973"/>
              </a:solidFill>
              <a:latin typeface="Maitree"/>
              <a:ea typeface="Maitree"/>
              <a:cs typeface="Maitree"/>
              <a:sym typeface="Maitree"/>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cSld>
  <p:clrMapOvr>
    <a:masterClrMapping/>
  </p:clrMapOvr>
  <p:transition spd="med" advTm="2641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67"/>
        <p:cNvGrpSpPr/>
        <p:nvPr/>
      </p:nvGrpSpPr>
      <p:grpSpPr>
        <a:xfrm>
          <a:off x="0" y="0"/>
          <a:ext cx="0" cy="0"/>
          <a:chOff x="0" y="0"/>
          <a:chExt cx="0" cy="0"/>
        </a:xfrm>
      </p:grpSpPr>
      <p:sp>
        <p:nvSpPr>
          <p:cNvPr id="468" name="Google Shape;468;g28a60d09273_0_433"/>
          <p:cNvSpPr txBox="1"/>
          <p:nvPr/>
        </p:nvSpPr>
        <p:spPr>
          <a:xfrm>
            <a:off x="2929450" y="1202350"/>
            <a:ext cx="4795800" cy="727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3000"/>
              <a:buFont typeface="Arial"/>
              <a:buNone/>
            </a:pPr>
            <a:endParaRPr sz="1500" b="0" i="0" u="none" strike="noStrike" cap="none">
              <a:solidFill>
                <a:schemeClr val="dk1"/>
              </a:solidFill>
              <a:latin typeface="Sarabun"/>
              <a:ea typeface="Sarabun"/>
              <a:cs typeface="Sarabun"/>
              <a:sym typeface="Sarabun"/>
            </a:endParaRPr>
          </a:p>
          <a:p>
            <a:pPr marL="0" marR="0" lvl="0" indent="0" algn="ctr" rtl="0">
              <a:lnSpc>
                <a:spcPct val="115000"/>
              </a:lnSpc>
              <a:spcBef>
                <a:spcPts val="0"/>
              </a:spcBef>
              <a:spcAft>
                <a:spcPts val="0"/>
              </a:spcAft>
              <a:buClr>
                <a:srgbClr val="000000"/>
              </a:buClr>
              <a:buSzPts val="3000"/>
              <a:buFont typeface="Arial"/>
              <a:buNone/>
            </a:pPr>
            <a:r>
              <a:rPr lang="en-GB" sz="1800" b="0" i="0" u="none" strike="noStrike" cap="none">
                <a:solidFill>
                  <a:schemeClr val="dk1"/>
                </a:solidFill>
                <a:latin typeface="Sarabun"/>
                <a:ea typeface="Sarabun"/>
                <a:cs typeface="Sarabun"/>
                <a:sym typeface="Sarabun"/>
              </a:rPr>
              <a:t> </a:t>
            </a:r>
            <a:endParaRPr sz="2500" b="0" i="0" u="none" strike="noStrike" cap="none">
              <a:solidFill>
                <a:srgbClr val="000000"/>
              </a:solidFill>
              <a:latin typeface="Sarabun"/>
              <a:ea typeface="Sarabun"/>
              <a:cs typeface="Sarabun"/>
              <a:sym typeface="Sarabun"/>
            </a:endParaRPr>
          </a:p>
        </p:txBody>
      </p:sp>
      <p:sp>
        <p:nvSpPr>
          <p:cNvPr id="469" name="Google Shape;469;g28a60d09273_0_433"/>
          <p:cNvSpPr txBox="1"/>
          <p:nvPr/>
        </p:nvSpPr>
        <p:spPr>
          <a:xfrm>
            <a:off x="321450" y="310000"/>
            <a:ext cx="2342100" cy="3062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GB" sz="2300" b="1" i="0" u="none" strike="noStrike" cap="none">
                <a:solidFill>
                  <a:schemeClr val="lt1"/>
                </a:solidFill>
                <a:latin typeface="Sarabun"/>
                <a:ea typeface="Sarabun"/>
                <a:cs typeface="Sarabun"/>
                <a:sym typeface="Sarabun"/>
              </a:rPr>
              <a:t>How Kooth works alongside schools and colleges</a:t>
            </a:r>
            <a:endParaRPr sz="3000" b="1" i="0" u="none" strike="noStrike" cap="none">
              <a:solidFill>
                <a:schemeClr val="lt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In</a:t>
            </a:r>
            <a:endParaRPr sz="1400" b="0" i="0" u="none" strike="noStrike" cap="none">
              <a:solidFill>
                <a:schemeClr val="lt1"/>
              </a:solidFill>
              <a:latin typeface="Arial"/>
              <a:ea typeface="Arial"/>
              <a:cs typeface="Arial"/>
              <a:sym typeface="Arial"/>
            </a:endParaRPr>
          </a:p>
        </p:txBody>
      </p:sp>
      <p:sp>
        <p:nvSpPr>
          <p:cNvPr id="470" name="Google Shape;470;g28a60d09273_0_433"/>
          <p:cNvSpPr txBox="1"/>
          <p:nvPr/>
        </p:nvSpPr>
        <p:spPr>
          <a:xfrm>
            <a:off x="2929450" y="1202350"/>
            <a:ext cx="4632300" cy="2900700"/>
          </a:xfrm>
          <a:prstGeom prst="rect">
            <a:avLst/>
          </a:prstGeom>
          <a:noFill/>
          <a:ln>
            <a:noFill/>
          </a:ln>
        </p:spPr>
        <p:txBody>
          <a:bodyPr spcFirstLastPara="1" wrap="square" lIns="91425" tIns="91425" rIns="91425" bIns="91425" anchor="t" anchorCtr="0">
            <a:spAutoFit/>
          </a:bodyPr>
          <a:lstStyle/>
          <a:p>
            <a:pPr marL="457200" marR="0" lvl="0" indent="-311150" algn="l" rtl="0">
              <a:lnSpc>
                <a:spcPct val="115000"/>
              </a:lnSpc>
              <a:spcBef>
                <a:spcPts val="0"/>
              </a:spcBef>
              <a:spcAft>
                <a:spcPts val="0"/>
              </a:spcAft>
              <a:buClr>
                <a:srgbClr val="000000"/>
              </a:buClr>
              <a:buSzPts val="1300"/>
              <a:buFont typeface="Maitree"/>
              <a:buChar char="●"/>
            </a:pPr>
            <a:r>
              <a:rPr lang="en-GB" sz="1300" b="0" i="0" u="none" strike="noStrike" cap="none">
                <a:solidFill>
                  <a:srgbClr val="0D172C"/>
                </a:solidFill>
                <a:latin typeface="Maitree"/>
                <a:ea typeface="Maitree"/>
                <a:cs typeface="Maitree"/>
                <a:sym typeface="Maitree"/>
              </a:rPr>
              <a:t>We can compliment your </a:t>
            </a:r>
            <a:r>
              <a:rPr lang="en-GB" sz="1300" b="1" i="0" u="none" strike="noStrike" cap="none">
                <a:solidFill>
                  <a:srgbClr val="0D172C"/>
                </a:solidFill>
                <a:latin typeface="Maitree"/>
                <a:ea typeface="Maitree"/>
                <a:cs typeface="Maitree"/>
                <a:sym typeface="Maitree"/>
              </a:rPr>
              <a:t>Mental Health Support </a:t>
            </a:r>
            <a:r>
              <a:rPr lang="en-GB" sz="1300" b="0" i="0" u="none" strike="noStrike" cap="none">
                <a:solidFill>
                  <a:srgbClr val="0D172C"/>
                </a:solidFill>
                <a:latin typeface="Maitree"/>
                <a:ea typeface="Maitree"/>
                <a:cs typeface="Maitree"/>
                <a:sym typeface="Maitree"/>
              </a:rPr>
              <a:t>and </a:t>
            </a:r>
            <a:r>
              <a:rPr lang="en-GB" sz="1300" b="1" i="0" u="none" strike="noStrike" cap="none">
                <a:solidFill>
                  <a:srgbClr val="0D172C"/>
                </a:solidFill>
                <a:latin typeface="Maitree"/>
                <a:ea typeface="Maitree"/>
                <a:cs typeface="Maitree"/>
                <a:sym typeface="Maitree"/>
              </a:rPr>
              <a:t>Pastoral teams</a:t>
            </a:r>
            <a:r>
              <a:rPr lang="en-GB" sz="1300" b="0" i="0" u="none" strike="noStrike" cap="none">
                <a:solidFill>
                  <a:srgbClr val="0D172C"/>
                </a:solidFill>
                <a:latin typeface="Maitree"/>
                <a:ea typeface="Maitree"/>
                <a:cs typeface="Maitree"/>
                <a:sym typeface="Maitree"/>
              </a:rPr>
              <a:t>, providing somewhere to signpost young people in need </a:t>
            </a:r>
            <a:endParaRPr sz="1300" b="0" i="0" u="none" strike="noStrike" cap="none">
              <a:solidFill>
                <a:srgbClr val="0D172C"/>
              </a:solidFill>
              <a:latin typeface="Maitree"/>
              <a:ea typeface="Maitree"/>
              <a:cs typeface="Maitree"/>
              <a:sym typeface="Maitree"/>
            </a:endParaRPr>
          </a:p>
          <a:p>
            <a:pPr marL="457200" marR="0" lvl="0" indent="-311150" algn="l" rtl="0">
              <a:lnSpc>
                <a:spcPct val="115000"/>
              </a:lnSpc>
              <a:spcBef>
                <a:spcPts val="0"/>
              </a:spcBef>
              <a:spcAft>
                <a:spcPts val="0"/>
              </a:spcAft>
              <a:buClr>
                <a:srgbClr val="000000"/>
              </a:buClr>
              <a:buSzPts val="1300"/>
              <a:buFont typeface="Maitree"/>
              <a:buChar char="●"/>
            </a:pPr>
            <a:r>
              <a:rPr lang="en-GB" sz="1300" b="0" i="0" u="none" strike="noStrike" cap="none">
                <a:solidFill>
                  <a:srgbClr val="0D172C"/>
                </a:solidFill>
                <a:latin typeface="Maitree"/>
                <a:ea typeface="Maitree"/>
                <a:cs typeface="Maitree"/>
                <a:sym typeface="Maitree"/>
              </a:rPr>
              <a:t>Free topic specific information and content for </a:t>
            </a:r>
            <a:r>
              <a:rPr lang="en-GB" sz="1300" b="1" i="0" u="none" strike="noStrike" cap="none">
                <a:solidFill>
                  <a:srgbClr val="0D172C"/>
                </a:solidFill>
                <a:latin typeface="Maitree"/>
                <a:ea typeface="Maitree"/>
                <a:cs typeface="Maitree"/>
                <a:sym typeface="Maitree"/>
              </a:rPr>
              <a:t>RSHE/PSHE </a:t>
            </a:r>
            <a:r>
              <a:rPr lang="en-GB" sz="1300" b="0" i="0" u="none" strike="noStrike" cap="none">
                <a:solidFill>
                  <a:srgbClr val="0D172C"/>
                </a:solidFill>
                <a:latin typeface="Maitree"/>
                <a:ea typeface="Maitree"/>
                <a:cs typeface="Maitree"/>
                <a:sym typeface="Maitree"/>
              </a:rPr>
              <a:t>lessons</a:t>
            </a:r>
            <a:endParaRPr sz="1300" b="0" i="0" u="none" strike="noStrike" cap="none">
              <a:solidFill>
                <a:srgbClr val="0D172C"/>
              </a:solidFill>
              <a:latin typeface="Maitree"/>
              <a:ea typeface="Maitree"/>
              <a:cs typeface="Maitree"/>
              <a:sym typeface="Maitree"/>
            </a:endParaRPr>
          </a:p>
          <a:p>
            <a:pPr marL="457200" marR="0" lvl="0" indent="-311150" algn="l" rtl="0">
              <a:lnSpc>
                <a:spcPct val="115000"/>
              </a:lnSpc>
              <a:spcBef>
                <a:spcPts val="0"/>
              </a:spcBef>
              <a:spcAft>
                <a:spcPts val="0"/>
              </a:spcAft>
              <a:buClr>
                <a:srgbClr val="000000"/>
              </a:buClr>
              <a:buSzPts val="1300"/>
              <a:buFont typeface="Maitree"/>
              <a:buChar char="●"/>
            </a:pPr>
            <a:r>
              <a:rPr lang="en-GB" sz="1300" b="0" i="0" u="none" strike="noStrike" cap="none">
                <a:solidFill>
                  <a:schemeClr val="dk1"/>
                </a:solidFill>
                <a:latin typeface="Maitree"/>
                <a:ea typeface="Maitree"/>
                <a:cs typeface="Maitree"/>
                <a:sym typeface="Maitree"/>
              </a:rPr>
              <a:t>Help during </a:t>
            </a:r>
            <a:r>
              <a:rPr lang="en-GB" sz="1300" b="1" i="0" u="none" strike="noStrike" cap="none">
                <a:solidFill>
                  <a:schemeClr val="dk1"/>
                </a:solidFill>
                <a:latin typeface="Maitree"/>
                <a:ea typeface="Maitree"/>
                <a:cs typeface="Maitree"/>
                <a:sym typeface="Maitree"/>
              </a:rPr>
              <a:t>out of school &amp; term time </a:t>
            </a:r>
            <a:r>
              <a:rPr lang="en-GB" sz="1300" b="0" i="0" u="none" strike="noStrike" cap="none">
                <a:solidFill>
                  <a:srgbClr val="0D172C"/>
                </a:solidFill>
                <a:latin typeface="Maitree"/>
                <a:ea typeface="Maitree"/>
                <a:cs typeface="Maitree"/>
                <a:sym typeface="Maitree"/>
              </a:rPr>
              <a:t>as our practitioners are online until 10pm every day</a:t>
            </a:r>
            <a:endParaRPr sz="1300" b="0" i="0" u="none" strike="noStrike" cap="none">
              <a:solidFill>
                <a:srgbClr val="0D172C"/>
              </a:solidFill>
              <a:latin typeface="Maitree"/>
              <a:ea typeface="Maitree"/>
              <a:cs typeface="Maitree"/>
              <a:sym typeface="Maitree"/>
            </a:endParaRPr>
          </a:p>
          <a:p>
            <a:pPr marL="457200" marR="0" lvl="0" indent="-311150" algn="l" rtl="0">
              <a:lnSpc>
                <a:spcPct val="115000"/>
              </a:lnSpc>
              <a:spcBef>
                <a:spcPts val="0"/>
              </a:spcBef>
              <a:spcAft>
                <a:spcPts val="0"/>
              </a:spcAft>
              <a:buClr>
                <a:schemeClr val="dk1"/>
              </a:buClr>
              <a:buSzPts val="1300"/>
              <a:buFont typeface="Maitree"/>
              <a:buChar char="●"/>
            </a:pPr>
            <a:r>
              <a:rPr lang="en-GB" sz="1300" b="0" i="0" u="none" strike="noStrike" cap="none">
                <a:solidFill>
                  <a:schemeClr val="dk1"/>
                </a:solidFill>
                <a:latin typeface="Maitree"/>
                <a:ea typeface="Maitree"/>
                <a:cs typeface="Maitree"/>
                <a:sym typeface="Maitree"/>
              </a:rPr>
              <a:t>Student awareness and access to Kooth’s free service aligns with </a:t>
            </a:r>
            <a:r>
              <a:rPr lang="en-GB" sz="1300" b="1" i="0" u="none" strike="noStrike" cap="none">
                <a:solidFill>
                  <a:schemeClr val="dk1"/>
                </a:solidFill>
                <a:latin typeface="Maitree"/>
                <a:ea typeface="Maitree"/>
                <a:cs typeface="Maitree"/>
                <a:sym typeface="Maitree"/>
              </a:rPr>
              <a:t>Ofsted</a:t>
            </a:r>
            <a:r>
              <a:rPr lang="en-GB" sz="1300" b="0" i="0" u="none" strike="noStrike" cap="none">
                <a:solidFill>
                  <a:schemeClr val="dk1"/>
                </a:solidFill>
                <a:latin typeface="Maitree"/>
                <a:ea typeface="Maitree"/>
                <a:cs typeface="Maitree"/>
                <a:sym typeface="Maitree"/>
              </a:rPr>
              <a:t> quality assessment criteria: “</a:t>
            </a:r>
            <a:r>
              <a:rPr lang="en-GB" sz="1300" b="0" i="1" u="none" strike="noStrike" cap="none">
                <a:solidFill>
                  <a:schemeClr val="dk1"/>
                </a:solidFill>
                <a:highlight>
                  <a:srgbClr val="FFFFFF"/>
                </a:highlight>
                <a:latin typeface="Arial"/>
                <a:ea typeface="Arial"/>
                <a:cs typeface="Arial"/>
                <a:sym typeface="Arial"/>
              </a:rPr>
              <a:t>personal development, keeping pupils physically and </a:t>
            </a:r>
            <a:r>
              <a:rPr lang="en-GB" sz="1300" b="1" i="1" u="none" strike="noStrike" cap="none">
                <a:solidFill>
                  <a:schemeClr val="dk1"/>
                </a:solidFill>
                <a:highlight>
                  <a:srgbClr val="FFFFFF"/>
                </a:highlight>
                <a:latin typeface="Arial"/>
                <a:ea typeface="Arial"/>
                <a:cs typeface="Arial"/>
                <a:sym typeface="Arial"/>
              </a:rPr>
              <a:t>mentally healthy”</a:t>
            </a:r>
            <a:endParaRPr sz="1300" b="0" i="0" u="none" strike="noStrike" cap="none">
              <a:solidFill>
                <a:schemeClr val="dk1"/>
              </a:solidFill>
              <a:latin typeface="Maitree"/>
              <a:ea typeface="Maitree"/>
              <a:cs typeface="Maitree"/>
              <a:sym typeface="Maitree"/>
            </a:endParaRPr>
          </a:p>
          <a:p>
            <a:pPr marL="45720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Maitree"/>
              <a:ea typeface="Maitree"/>
              <a:cs typeface="Maitree"/>
              <a:sym typeface="Maitree"/>
            </a:endParaRPr>
          </a:p>
        </p:txBody>
      </p:sp>
      <p:pic>
        <p:nvPicPr>
          <p:cNvPr id="471" name="Google Shape;471;g28a60d09273_0_433"/>
          <p:cNvPicPr preferRelativeResize="0"/>
          <p:nvPr/>
        </p:nvPicPr>
        <p:blipFill rotWithShape="1">
          <a:blip r:embed="rId6">
            <a:alphaModFix/>
          </a:blip>
          <a:srcRect/>
          <a:stretch/>
        </p:blipFill>
        <p:spPr>
          <a:xfrm>
            <a:off x="8076662" y="4775188"/>
            <a:ext cx="1001876" cy="2930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cSld>
  <p:clrMapOvr>
    <a:masterClrMapping/>
  </p:clrMapOvr>
  <p:transition spd="med" advTm="5060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75"/>
        <p:cNvGrpSpPr/>
        <p:nvPr/>
      </p:nvGrpSpPr>
      <p:grpSpPr>
        <a:xfrm>
          <a:off x="0" y="0"/>
          <a:ext cx="0" cy="0"/>
          <a:chOff x="0" y="0"/>
          <a:chExt cx="0" cy="0"/>
        </a:xfrm>
      </p:grpSpPr>
      <p:sp>
        <p:nvSpPr>
          <p:cNvPr id="476" name="Google Shape;476;g28a60d09273_0_440"/>
          <p:cNvSpPr txBox="1"/>
          <p:nvPr/>
        </p:nvSpPr>
        <p:spPr>
          <a:xfrm>
            <a:off x="354575" y="256975"/>
            <a:ext cx="7870800" cy="52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990"/>
              <a:buFont typeface="Arial"/>
              <a:buNone/>
            </a:pPr>
            <a:r>
              <a:rPr lang="en-GB" sz="2820" b="1" i="0" u="none" strike="noStrike" cap="none">
                <a:solidFill>
                  <a:srgbClr val="0B6873"/>
                </a:solidFill>
                <a:latin typeface="Sarabun"/>
                <a:ea typeface="Sarabun"/>
                <a:cs typeface="Sarabun"/>
                <a:sym typeface="Sarabun"/>
              </a:rPr>
              <a:t>O</a:t>
            </a:r>
            <a:r>
              <a:rPr lang="en-GB" sz="2820" b="1" i="0" u="none" strike="noStrike" cap="none">
                <a:solidFill>
                  <a:srgbClr val="0B6873"/>
                </a:solidFill>
                <a:latin typeface="Sarabun"/>
                <a:ea typeface="Sarabun"/>
                <a:cs typeface="Sarabun"/>
                <a:sym typeface="Sarabu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ur </a:t>
            </a:r>
            <a:r>
              <a:rPr lang="en-GB" sz="2820" b="1" i="1" u="none" strike="noStrike" cap="none">
                <a:solidFill>
                  <a:schemeClr val="dk1"/>
                </a:solidFill>
                <a:latin typeface="Sarabun"/>
                <a:ea typeface="Sarabun"/>
                <a:cs typeface="Sarabun"/>
                <a:sym typeface="Sarabu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no cost</a:t>
            </a:r>
            <a:r>
              <a:rPr lang="en-GB" sz="2820" b="1" i="0" u="none" strike="noStrike" cap="none">
                <a:solidFill>
                  <a:srgbClr val="0B6873"/>
                </a:solidFill>
                <a:latin typeface="Sarabun"/>
                <a:ea typeface="Sarabun"/>
                <a:cs typeface="Sarabun"/>
                <a:sym typeface="Sarabu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 </a:t>
            </a:r>
            <a:r>
              <a:rPr lang="en-GB" sz="2820" b="1" i="0" u="none" strike="noStrike" cap="none">
                <a:solidFill>
                  <a:srgbClr val="2D6871"/>
                </a:solidFill>
                <a:latin typeface="Sarabun"/>
                <a:ea typeface="Sarabun"/>
                <a:cs typeface="Sarabun"/>
                <a:sym typeface="Sarabu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offer to schools &amp; colleges</a:t>
            </a:r>
            <a:r>
              <a:rPr lang="en-GB" sz="2820" b="1" i="0" u="none" strike="noStrike" cap="none">
                <a:solidFill>
                  <a:srgbClr val="2D6871"/>
                </a:solidFill>
                <a:latin typeface="Sarabun"/>
                <a:ea typeface="Sarabun"/>
                <a:cs typeface="Sarabun"/>
                <a:sym typeface="Sarabun"/>
              </a:rPr>
              <a:t> </a:t>
            </a:r>
            <a:endParaRPr sz="2920" b="1" i="0" u="none" strike="noStrike" cap="none">
              <a:solidFill>
                <a:srgbClr val="0A6973"/>
              </a:solidFill>
              <a:latin typeface="Sarabun"/>
              <a:ea typeface="Sarabun"/>
              <a:cs typeface="Sarabun"/>
              <a:sym typeface="Sarabun"/>
            </a:endParaRPr>
          </a:p>
        </p:txBody>
      </p:sp>
      <p:grpSp>
        <p:nvGrpSpPr>
          <p:cNvPr id="477" name="Google Shape;477;g28a60d09273_0_440"/>
          <p:cNvGrpSpPr/>
          <p:nvPr/>
        </p:nvGrpSpPr>
        <p:grpSpPr>
          <a:xfrm>
            <a:off x="354552" y="2504148"/>
            <a:ext cx="8577697" cy="643500"/>
            <a:chOff x="1593000" y="2322568"/>
            <a:chExt cx="5957975" cy="643500"/>
          </a:xfrm>
        </p:grpSpPr>
        <p:sp>
          <p:nvSpPr>
            <p:cNvPr id="478" name="Google Shape;478;g28a60d09273_0_440"/>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479" name="Google Shape;479;g28a60d09273_0_440"/>
            <p:cNvSpPr/>
            <p:nvPr/>
          </p:nvSpPr>
          <p:spPr>
            <a:xfrm flipH="1">
              <a:off x="2283025" y="2322575"/>
              <a:ext cx="1844400" cy="642600"/>
            </a:xfrm>
            <a:prstGeom prst="rect">
              <a:avLst/>
            </a:prstGeom>
            <a:solidFill>
              <a:srgbClr val="1B78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480" name="Google Shape;480;g28a60d09273_0_440"/>
            <p:cNvSpPr/>
            <p:nvPr/>
          </p:nvSpPr>
          <p:spPr>
            <a:xfrm rot="-5400000">
              <a:off x="3501574" y="1934671"/>
              <a:ext cx="643356" cy="1419149"/>
            </a:xfrm>
            <a:prstGeom prst="flowChartOffpageConnector">
              <a:avLst/>
            </a:prstGeom>
            <a:solidFill>
              <a:srgbClr val="1B78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481" name="Google Shape;481;g28a60d09273_0_440"/>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000"/>
                <a:buFont typeface="Arial"/>
                <a:buNone/>
              </a:pPr>
              <a:r>
                <a:rPr lang="en-GB" sz="1000" b="0" i="0" u="none" strike="noStrike" cap="none">
                  <a:solidFill>
                    <a:srgbClr val="FFFFFF"/>
                  </a:solidFill>
                  <a:latin typeface="Maitree Medium"/>
                  <a:ea typeface="Maitree Medium"/>
                  <a:cs typeface="Maitree Medium"/>
                  <a:sym typeface="Maitree Medium"/>
                </a:rPr>
                <a:t>Lorem ipsum dolor sit amet at nec at adipiscing</a:t>
              </a:r>
              <a:endParaRPr sz="1000" b="0" i="0" u="none" strike="noStrike" cap="none">
                <a:solidFill>
                  <a:srgbClr val="FFFFFF"/>
                </a:solidFill>
                <a:latin typeface="Maitree"/>
                <a:ea typeface="Maitree"/>
                <a:cs typeface="Maitree"/>
                <a:sym typeface="Maitree"/>
              </a:endParaRPr>
            </a:p>
          </p:txBody>
        </p:sp>
        <p:sp>
          <p:nvSpPr>
            <p:cNvPr id="482" name="Google Shape;482;g28a60d09273_0_440"/>
            <p:cNvSpPr/>
            <p:nvPr/>
          </p:nvSpPr>
          <p:spPr>
            <a:xfrm>
              <a:off x="1593000" y="2322568"/>
              <a:ext cx="690000" cy="642300"/>
            </a:xfrm>
            <a:prstGeom prst="rect">
              <a:avLst/>
            </a:prstGeom>
            <a:solidFill>
              <a:srgbClr val="1D7E74"/>
            </a:solidFill>
            <a:ln>
              <a:noFill/>
            </a:ln>
            <a:effectLst>
              <a:outerShdw blurRad="71438" dist="28575" dir="2700000" algn="bl" rotWithShape="0">
                <a:srgbClr val="000000">
                  <a:alpha val="1607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483" name="Google Shape;483;g28a60d09273_0_440"/>
            <p:cNvSpPr/>
            <p:nvPr/>
          </p:nvSpPr>
          <p:spPr>
            <a:xfrm>
              <a:off x="1593000" y="2322575"/>
              <a:ext cx="690000" cy="642600"/>
            </a:xfrm>
            <a:prstGeom prst="rect">
              <a:avLst/>
            </a:prstGeom>
            <a:solidFill>
              <a:srgbClr val="1F887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GB" sz="2600" b="0" i="0" u="none" strike="noStrike" cap="none">
                  <a:solidFill>
                    <a:srgbClr val="FFFFFF"/>
                  </a:solidFill>
                  <a:latin typeface="Maitree ExtraLight"/>
                  <a:ea typeface="Maitree ExtraLight"/>
                  <a:cs typeface="Maitree ExtraLight"/>
                  <a:sym typeface="Maitree ExtraLight"/>
                </a:rPr>
                <a:t>03</a:t>
              </a:r>
              <a:endParaRPr sz="2600" b="0" i="0" u="none" strike="noStrike" cap="none">
                <a:solidFill>
                  <a:srgbClr val="FFFFFF"/>
                </a:solidFill>
                <a:latin typeface="Maitree ExtraLight"/>
                <a:ea typeface="Maitree ExtraLight"/>
                <a:cs typeface="Maitree ExtraLight"/>
                <a:sym typeface="Maitree ExtraLight"/>
              </a:endParaRPr>
            </a:p>
          </p:txBody>
        </p:sp>
        <p:sp>
          <p:nvSpPr>
            <p:cNvPr id="484" name="Google Shape;484;g28a60d09273_0_440"/>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marR="0" lvl="0" indent="-279400" algn="l" rtl="0">
                <a:lnSpc>
                  <a:spcPct val="115000"/>
                </a:lnSpc>
                <a:spcBef>
                  <a:spcPts val="0"/>
                </a:spcBef>
                <a:spcAft>
                  <a:spcPts val="0"/>
                </a:spcAft>
                <a:buClr>
                  <a:srgbClr val="1B786E"/>
                </a:buClr>
                <a:buSzPts val="800"/>
                <a:buFont typeface="Maitree"/>
                <a:buChar char="●"/>
              </a:pPr>
              <a:r>
                <a:rPr lang="en-GB" sz="800" b="0" i="0" u="none" strike="noStrike" cap="none">
                  <a:solidFill>
                    <a:srgbClr val="1B786E"/>
                  </a:solidFill>
                  <a:latin typeface="Maitree"/>
                  <a:ea typeface="Maitree"/>
                  <a:cs typeface="Maitree"/>
                  <a:sym typeface="Maitree"/>
                </a:rPr>
                <a:t>Donec risus dolor porta venenatis </a:t>
              </a:r>
              <a:endParaRPr sz="800" b="0" i="0" u="none" strike="noStrike" cap="none">
                <a:solidFill>
                  <a:srgbClr val="1B786E"/>
                </a:solidFill>
                <a:latin typeface="Maitree"/>
                <a:ea typeface="Maitree"/>
                <a:cs typeface="Maitree"/>
                <a:sym typeface="Maitree"/>
              </a:endParaRPr>
            </a:p>
            <a:p>
              <a:pPr marL="457200" marR="0" lvl="0" indent="-279400" algn="l" rtl="0">
                <a:lnSpc>
                  <a:spcPct val="115000"/>
                </a:lnSpc>
                <a:spcBef>
                  <a:spcPts val="0"/>
                </a:spcBef>
                <a:spcAft>
                  <a:spcPts val="0"/>
                </a:spcAft>
                <a:buClr>
                  <a:srgbClr val="1B786E"/>
                </a:buClr>
                <a:buSzPts val="800"/>
                <a:buFont typeface="Maitree"/>
                <a:buChar char="●"/>
              </a:pPr>
              <a:r>
                <a:rPr lang="en-GB" sz="800" b="0" i="0" u="none" strike="noStrike" cap="none">
                  <a:solidFill>
                    <a:srgbClr val="1B786E"/>
                  </a:solidFill>
                  <a:latin typeface="Maitree"/>
                  <a:ea typeface="Maitree"/>
                  <a:cs typeface="Maitree"/>
                  <a:sym typeface="Maitree"/>
                </a:rPr>
                <a:t>Pharetra luctus felis</a:t>
              </a:r>
              <a:endParaRPr sz="800" b="0" i="0" u="none" strike="noStrike" cap="none">
                <a:solidFill>
                  <a:srgbClr val="1B786E"/>
                </a:solidFill>
                <a:latin typeface="Maitree"/>
                <a:ea typeface="Maitree"/>
                <a:cs typeface="Maitree"/>
                <a:sym typeface="Maitree"/>
              </a:endParaRPr>
            </a:p>
            <a:p>
              <a:pPr marL="457200" marR="0" lvl="0" indent="-279400" algn="l" rtl="0">
                <a:lnSpc>
                  <a:spcPct val="115000"/>
                </a:lnSpc>
                <a:spcBef>
                  <a:spcPts val="0"/>
                </a:spcBef>
                <a:spcAft>
                  <a:spcPts val="0"/>
                </a:spcAft>
                <a:buClr>
                  <a:srgbClr val="1B786E"/>
                </a:buClr>
                <a:buSzPts val="800"/>
                <a:buFont typeface="Maitree"/>
                <a:buChar char="●"/>
              </a:pPr>
              <a:r>
                <a:rPr lang="en-GB" sz="800" b="0" i="0" u="none" strike="noStrike" cap="none">
                  <a:solidFill>
                    <a:srgbClr val="1B786E"/>
                  </a:solidFill>
                  <a:latin typeface="Maitree"/>
                  <a:ea typeface="Maitree"/>
                  <a:cs typeface="Maitree"/>
                  <a:sym typeface="Maitree"/>
                </a:rPr>
                <a:t>Proin in tellus felis volutpat </a:t>
              </a:r>
              <a:endParaRPr sz="800" b="0" i="0" u="none" strike="noStrike" cap="none">
                <a:solidFill>
                  <a:srgbClr val="1B786E"/>
                </a:solidFill>
                <a:latin typeface="Maitree"/>
                <a:ea typeface="Maitree"/>
                <a:cs typeface="Maitree"/>
                <a:sym typeface="Maitree"/>
              </a:endParaRPr>
            </a:p>
          </p:txBody>
        </p:sp>
      </p:grpSp>
      <p:grpSp>
        <p:nvGrpSpPr>
          <p:cNvPr id="485" name="Google Shape;485;g28a60d09273_0_440"/>
          <p:cNvGrpSpPr/>
          <p:nvPr/>
        </p:nvGrpSpPr>
        <p:grpSpPr>
          <a:xfrm>
            <a:off x="354552" y="1849029"/>
            <a:ext cx="8577697" cy="643500"/>
            <a:chOff x="1593000" y="2322568"/>
            <a:chExt cx="5957975" cy="643500"/>
          </a:xfrm>
        </p:grpSpPr>
        <p:sp>
          <p:nvSpPr>
            <p:cNvPr id="486" name="Google Shape;486;g28a60d09273_0_440"/>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487" name="Google Shape;487;g28a60d09273_0_440"/>
            <p:cNvSpPr/>
            <p:nvPr/>
          </p:nvSpPr>
          <p:spPr>
            <a:xfrm flipH="1">
              <a:off x="2283025" y="2322575"/>
              <a:ext cx="1844400" cy="642600"/>
            </a:xfrm>
            <a:prstGeom prst="rect">
              <a:avLst/>
            </a:prstGeom>
            <a:solidFill>
              <a:srgbClr val="1B78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488" name="Google Shape;488;g28a60d09273_0_440"/>
            <p:cNvSpPr/>
            <p:nvPr/>
          </p:nvSpPr>
          <p:spPr>
            <a:xfrm rot="-5400000">
              <a:off x="3501574" y="1934671"/>
              <a:ext cx="643356" cy="1419149"/>
            </a:xfrm>
            <a:prstGeom prst="flowChartOffpageConnector">
              <a:avLst/>
            </a:prstGeom>
            <a:solidFill>
              <a:srgbClr val="1B78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489" name="Google Shape;489;g28a60d09273_0_440"/>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000"/>
                <a:buFont typeface="Arial"/>
                <a:buNone/>
              </a:pPr>
              <a:r>
                <a:rPr lang="en-GB" sz="1000" b="0" i="0" u="none" strike="noStrike" cap="none">
                  <a:solidFill>
                    <a:srgbClr val="FFFFFF"/>
                  </a:solidFill>
                  <a:latin typeface="Maitree Medium"/>
                  <a:ea typeface="Maitree Medium"/>
                  <a:cs typeface="Maitree Medium"/>
                  <a:sym typeface="Maitree Medium"/>
                </a:rPr>
                <a:t>Lorem ipsum dolor sit amet at nec at adipiscing</a:t>
              </a:r>
              <a:endParaRPr sz="1000" b="0" i="0" u="none" strike="noStrike" cap="none">
                <a:solidFill>
                  <a:srgbClr val="FFFFFF"/>
                </a:solidFill>
                <a:latin typeface="Maitree"/>
                <a:ea typeface="Maitree"/>
                <a:cs typeface="Maitree"/>
                <a:sym typeface="Maitree"/>
              </a:endParaRPr>
            </a:p>
          </p:txBody>
        </p:sp>
        <p:sp>
          <p:nvSpPr>
            <p:cNvPr id="490" name="Google Shape;490;g28a60d09273_0_440"/>
            <p:cNvSpPr/>
            <p:nvPr/>
          </p:nvSpPr>
          <p:spPr>
            <a:xfrm>
              <a:off x="1593000" y="2322568"/>
              <a:ext cx="690000" cy="642300"/>
            </a:xfrm>
            <a:prstGeom prst="rect">
              <a:avLst/>
            </a:prstGeom>
            <a:solidFill>
              <a:srgbClr val="1D7E74"/>
            </a:solidFill>
            <a:ln>
              <a:noFill/>
            </a:ln>
            <a:effectLst>
              <a:outerShdw blurRad="71438" dist="28575" dir="2700000" algn="bl" rotWithShape="0">
                <a:srgbClr val="000000">
                  <a:alpha val="1607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491" name="Google Shape;491;g28a60d09273_0_440"/>
            <p:cNvSpPr/>
            <p:nvPr/>
          </p:nvSpPr>
          <p:spPr>
            <a:xfrm>
              <a:off x="1593000" y="2322575"/>
              <a:ext cx="690000" cy="642600"/>
            </a:xfrm>
            <a:prstGeom prst="rect">
              <a:avLst/>
            </a:prstGeom>
            <a:solidFill>
              <a:srgbClr val="1F887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GB" sz="2600" b="0" i="0" u="none" strike="noStrike" cap="none">
                  <a:solidFill>
                    <a:srgbClr val="FFFFFF"/>
                  </a:solidFill>
                  <a:latin typeface="Maitree ExtraLight"/>
                  <a:ea typeface="Maitree ExtraLight"/>
                  <a:cs typeface="Maitree ExtraLight"/>
                  <a:sym typeface="Maitree ExtraLight"/>
                </a:rPr>
                <a:t>02</a:t>
              </a:r>
              <a:endParaRPr sz="2600" b="0" i="0" u="none" strike="noStrike" cap="none">
                <a:solidFill>
                  <a:srgbClr val="FFFFFF"/>
                </a:solidFill>
                <a:latin typeface="Maitree ExtraLight"/>
                <a:ea typeface="Maitree ExtraLight"/>
                <a:cs typeface="Maitree ExtraLight"/>
                <a:sym typeface="Maitree ExtraLight"/>
              </a:endParaRPr>
            </a:p>
          </p:txBody>
        </p:sp>
        <p:sp>
          <p:nvSpPr>
            <p:cNvPr id="492" name="Google Shape;492;g28a60d09273_0_440"/>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marR="0" lvl="0" indent="-279400" algn="l" rtl="0">
                <a:lnSpc>
                  <a:spcPct val="115000"/>
                </a:lnSpc>
                <a:spcBef>
                  <a:spcPts val="0"/>
                </a:spcBef>
                <a:spcAft>
                  <a:spcPts val="0"/>
                </a:spcAft>
                <a:buClr>
                  <a:srgbClr val="1B786E"/>
                </a:buClr>
                <a:buSzPts val="800"/>
                <a:buFont typeface="Maitree"/>
                <a:buChar char="●"/>
              </a:pPr>
              <a:r>
                <a:rPr lang="en-GB" sz="800" b="0" i="0" u="none" strike="noStrike" cap="none">
                  <a:solidFill>
                    <a:srgbClr val="1B786E"/>
                  </a:solidFill>
                  <a:latin typeface="Maitree"/>
                  <a:ea typeface="Maitree"/>
                  <a:cs typeface="Maitree"/>
                  <a:sym typeface="Maitree"/>
                </a:rPr>
                <a:t>Donec risus dolor porta venenatis </a:t>
              </a:r>
              <a:endParaRPr sz="800" b="0" i="0" u="none" strike="noStrike" cap="none">
                <a:solidFill>
                  <a:srgbClr val="1B786E"/>
                </a:solidFill>
                <a:latin typeface="Maitree"/>
                <a:ea typeface="Maitree"/>
                <a:cs typeface="Maitree"/>
                <a:sym typeface="Maitree"/>
              </a:endParaRPr>
            </a:p>
            <a:p>
              <a:pPr marL="457200" marR="0" lvl="0" indent="-279400" algn="l" rtl="0">
                <a:lnSpc>
                  <a:spcPct val="115000"/>
                </a:lnSpc>
                <a:spcBef>
                  <a:spcPts val="0"/>
                </a:spcBef>
                <a:spcAft>
                  <a:spcPts val="0"/>
                </a:spcAft>
                <a:buClr>
                  <a:srgbClr val="1B786E"/>
                </a:buClr>
                <a:buSzPts val="800"/>
                <a:buFont typeface="Maitree"/>
                <a:buChar char="●"/>
              </a:pPr>
              <a:r>
                <a:rPr lang="en-GB" sz="800" b="0" i="0" u="none" strike="noStrike" cap="none">
                  <a:solidFill>
                    <a:srgbClr val="1B786E"/>
                  </a:solidFill>
                  <a:latin typeface="Maitree"/>
                  <a:ea typeface="Maitree"/>
                  <a:cs typeface="Maitree"/>
                  <a:sym typeface="Maitree"/>
                </a:rPr>
                <a:t>Pharetra luctus felis</a:t>
              </a:r>
              <a:endParaRPr sz="800" b="0" i="0" u="none" strike="noStrike" cap="none">
                <a:solidFill>
                  <a:srgbClr val="1B786E"/>
                </a:solidFill>
                <a:latin typeface="Maitree"/>
                <a:ea typeface="Maitree"/>
                <a:cs typeface="Maitree"/>
                <a:sym typeface="Maitree"/>
              </a:endParaRPr>
            </a:p>
            <a:p>
              <a:pPr marL="457200" marR="0" lvl="0" indent="-279400" algn="l" rtl="0">
                <a:lnSpc>
                  <a:spcPct val="115000"/>
                </a:lnSpc>
                <a:spcBef>
                  <a:spcPts val="0"/>
                </a:spcBef>
                <a:spcAft>
                  <a:spcPts val="0"/>
                </a:spcAft>
                <a:buClr>
                  <a:srgbClr val="1B786E"/>
                </a:buClr>
                <a:buSzPts val="800"/>
                <a:buFont typeface="Maitree"/>
                <a:buChar char="●"/>
              </a:pPr>
              <a:r>
                <a:rPr lang="en-GB" sz="800" b="0" i="0" u="none" strike="noStrike" cap="none">
                  <a:solidFill>
                    <a:srgbClr val="1B786E"/>
                  </a:solidFill>
                  <a:latin typeface="Maitree"/>
                  <a:ea typeface="Maitree"/>
                  <a:cs typeface="Maitree"/>
                  <a:sym typeface="Maitree"/>
                </a:rPr>
                <a:t>Proin in tellus felis volutpat </a:t>
              </a:r>
              <a:endParaRPr sz="800" b="0" i="0" u="none" strike="noStrike" cap="none">
                <a:solidFill>
                  <a:srgbClr val="1B786E"/>
                </a:solidFill>
                <a:latin typeface="Maitree"/>
                <a:ea typeface="Maitree"/>
                <a:cs typeface="Maitree"/>
                <a:sym typeface="Maitree"/>
              </a:endParaRPr>
            </a:p>
          </p:txBody>
        </p:sp>
      </p:grpSp>
      <p:grpSp>
        <p:nvGrpSpPr>
          <p:cNvPr id="493" name="Google Shape;493;g28a60d09273_0_440"/>
          <p:cNvGrpSpPr/>
          <p:nvPr/>
        </p:nvGrpSpPr>
        <p:grpSpPr>
          <a:xfrm>
            <a:off x="354552" y="1193900"/>
            <a:ext cx="8577697" cy="643500"/>
            <a:chOff x="1593000" y="2322568"/>
            <a:chExt cx="5957975" cy="643500"/>
          </a:xfrm>
        </p:grpSpPr>
        <p:sp>
          <p:nvSpPr>
            <p:cNvPr id="494" name="Google Shape;494;g28a60d09273_0_440"/>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495" name="Google Shape;495;g28a60d09273_0_440"/>
            <p:cNvSpPr/>
            <p:nvPr/>
          </p:nvSpPr>
          <p:spPr>
            <a:xfrm flipH="1">
              <a:off x="2283025" y="2322575"/>
              <a:ext cx="1844400" cy="642600"/>
            </a:xfrm>
            <a:prstGeom prst="rect">
              <a:avLst/>
            </a:prstGeom>
            <a:solidFill>
              <a:srgbClr val="1B78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496" name="Google Shape;496;g28a60d09273_0_440"/>
            <p:cNvSpPr/>
            <p:nvPr/>
          </p:nvSpPr>
          <p:spPr>
            <a:xfrm rot="-5400000">
              <a:off x="3501574" y="1934671"/>
              <a:ext cx="643356" cy="1419149"/>
            </a:xfrm>
            <a:prstGeom prst="flowChartOffpageConnector">
              <a:avLst/>
            </a:prstGeom>
            <a:solidFill>
              <a:srgbClr val="1B78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497" name="Google Shape;497;g28a60d09273_0_440"/>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000"/>
                <a:buFont typeface="Arial"/>
                <a:buNone/>
              </a:pPr>
              <a:r>
                <a:rPr lang="en-GB" sz="1000" b="0" i="0" u="none" strike="noStrike" cap="none">
                  <a:solidFill>
                    <a:srgbClr val="FFFFFF"/>
                  </a:solidFill>
                  <a:latin typeface="Maitree Medium"/>
                  <a:ea typeface="Maitree Medium"/>
                  <a:cs typeface="Maitree Medium"/>
                  <a:sym typeface="Maitree Medium"/>
                </a:rPr>
                <a:t>Lorem ipsum dolor sit amet at nec at adipiscing</a:t>
              </a:r>
              <a:endParaRPr sz="1000" b="0" i="0" u="none" strike="noStrike" cap="none">
                <a:solidFill>
                  <a:srgbClr val="FFFFFF"/>
                </a:solidFill>
                <a:latin typeface="Maitree"/>
                <a:ea typeface="Maitree"/>
                <a:cs typeface="Maitree"/>
                <a:sym typeface="Maitree"/>
              </a:endParaRPr>
            </a:p>
          </p:txBody>
        </p:sp>
        <p:sp>
          <p:nvSpPr>
            <p:cNvPr id="498" name="Google Shape;498;g28a60d09273_0_440"/>
            <p:cNvSpPr/>
            <p:nvPr/>
          </p:nvSpPr>
          <p:spPr>
            <a:xfrm>
              <a:off x="1593000" y="2322568"/>
              <a:ext cx="690000" cy="642300"/>
            </a:xfrm>
            <a:prstGeom prst="rect">
              <a:avLst/>
            </a:prstGeom>
            <a:solidFill>
              <a:srgbClr val="1D7E74"/>
            </a:solidFill>
            <a:ln>
              <a:noFill/>
            </a:ln>
            <a:effectLst>
              <a:outerShdw blurRad="71438" dist="28575" dir="2700000" algn="bl" rotWithShape="0">
                <a:srgbClr val="000000">
                  <a:alpha val="1607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499" name="Google Shape;499;g28a60d09273_0_440"/>
            <p:cNvSpPr/>
            <p:nvPr/>
          </p:nvSpPr>
          <p:spPr>
            <a:xfrm>
              <a:off x="1593000" y="2322575"/>
              <a:ext cx="690000" cy="642600"/>
            </a:xfrm>
            <a:prstGeom prst="rect">
              <a:avLst/>
            </a:prstGeom>
            <a:solidFill>
              <a:srgbClr val="1F887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GB" sz="2600" b="0" i="0" u="none" strike="noStrike" cap="none">
                  <a:solidFill>
                    <a:srgbClr val="FFFFFF"/>
                  </a:solidFill>
                  <a:latin typeface="Maitree ExtraLight"/>
                  <a:ea typeface="Maitree ExtraLight"/>
                  <a:cs typeface="Maitree ExtraLight"/>
                  <a:sym typeface="Maitree ExtraLight"/>
                </a:rPr>
                <a:t>01</a:t>
              </a:r>
              <a:endParaRPr sz="2600" b="0" i="0" u="none" strike="noStrike" cap="none">
                <a:solidFill>
                  <a:srgbClr val="FFFFFF"/>
                </a:solidFill>
                <a:latin typeface="Maitree ExtraLight"/>
                <a:ea typeface="Maitree ExtraLight"/>
                <a:cs typeface="Maitree ExtraLight"/>
                <a:sym typeface="Maitree ExtraLight"/>
              </a:endParaRPr>
            </a:p>
          </p:txBody>
        </p:sp>
        <p:sp>
          <p:nvSpPr>
            <p:cNvPr id="500" name="Google Shape;500;g28a60d09273_0_440"/>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marR="0" lvl="0" indent="-279400" algn="l" rtl="0">
                <a:lnSpc>
                  <a:spcPct val="115000"/>
                </a:lnSpc>
                <a:spcBef>
                  <a:spcPts val="0"/>
                </a:spcBef>
                <a:spcAft>
                  <a:spcPts val="0"/>
                </a:spcAft>
                <a:buClr>
                  <a:srgbClr val="1B786E"/>
                </a:buClr>
                <a:buSzPts val="800"/>
                <a:buFont typeface="Maitree"/>
                <a:buChar char="●"/>
              </a:pPr>
              <a:r>
                <a:rPr lang="en-GB" sz="800" b="0" i="0" u="none" strike="noStrike" cap="none">
                  <a:solidFill>
                    <a:srgbClr val="1B786E"/>
                  </a:solidFill>
                  <a:latin typeface="Maitree"/>
                  <a:ea typeface="Maitree"/>
                  <a:cs typeface="Maitree"/>
                  <a:sym typeface="Maitree"/>
                </a:rPr>
                <a:t>Donec risus dolor porta venenatis </a:t>
              </a:r>
              <a:endParaRPr sz="800" b="0" i="0" u="none" strike="noStrike" cap="none">
                <a:solidFill>
                  <a:srgbClr val="1B786E"/>
                </a:solidFill>
                <a:latin typeface="Maitree"/>
                <a:ea typeface="Maitree"/>
                <a:cs typeface="Maitree"/>
                <a:sym typeface="Maitree"/>
              </a:endParaRPr>
            </a:p>
            <a:p>
              <a:pPr marL="457200" marR="0" lvl="0" indent="-279400" algn="l" rtl="0">
                <a:lnSpc>
                  <a:spcPct val="115000"/>
                </a:lnSpc>
                <a:spcBef>
                  <a:spcPts val="0"/>
                </a:spcBef>
                <a:spcAft>
                  <a:spcPts val="0"/>
                </a:spcAft>
                <a:buClr>
                  <a:srgbClr val="1B786E"/>
                </a:buClr>
                <a:buSzPts val="800"/>
                <a:buFont typeface="Maitree"/>
                <a:buChar char="●"/>
              </a:pPr>
              <a:r>
                <a:rPr lang="en-GB" sz="800" b="0" i="0" u="none" strike="noStrike" cap="none">
                  <a:solidFill>
                    <a:srgbClr val="1B786E"/>
                  </a:solidFill>
                  <a:latin typeface="Maitree"/>
                  <a:ea typeface="Maitree"/>
                  <a:cs typeface="Maitree"/>
                  <a:sym typeface="Maitree"/>
                </a:rPr>
                <a:t>Pharetra luctus felis</a:t>
              </a:r>
              <a:endParaRPr sz="800" b="0" i="0" u="none" strike="noStrike" cap="none">
                <a:solidFill>
                  <a:srgbClr val="1B786E"/>
                </a:solidFill>
                <a:latin typeface="Maitree"/>
                <a:ea typeface="Maitree"/>
                <a:cs typeface="Maitree"/>
                <a:sym typeface="Maitree"/>
              </a:endParaRPr>
            </a:p>
            <a:p>
              <a:pPr marL="457200" marR="0" lvl="0" indent="-279400" algn="l" rtl="0">
                <a:lnSpc>
                  <a:spcPct val="115000"/>
                </a:lnSpc>
                <a:spcBef>
                  <a:spcPts val="0"/>
                </a:spcBef>
                <a:spcAft>
                  <a:spcPts val="0"/>
                </a:spcAft>
                <a:buClr>
                  <a:srgbClr val="1B786E"/>
                </a:buClr>
                <a:buSzPts val="800"/>
                <a:buFont typeface="Maitree"/>
                <a:buChar char="●"/>
              </a:pPr>
              <a:r>
                <a:rPr lang="en-GB" sz="800" b="0" i="0" u="none" strike="noStrike" cap="none">
                  <a:solidFill>
                    <a:srgbClr val="1B786E"/>
                  </a:solidFill>
                  <a:latin typeface="Maitree"/>
                  <a:ea typeface="Maitree"/>
                  <a:cs typeface="Maitree"/>
                  <a:sym typeface="Maitree"/>
                </a:rPr>
                <a:t>Proin in tellus felis volutpat </a:t>
              </a:r>
              <a:endParaRPr sz="800" b="0" i="0" u="none" strike="noStrike" cap="none">
                <a:solidFill>
                  <a:srgbClr val="1B786E"/>
                </a:solidFill>
                <a:latin typeface="Maitree"/>
                <a:ea typeface="Maitree"/>
                <a:cs typeface="Maitree"/>
                <a:sym typeface="Maitree"/>
              </a:endParaRPr>
            </a:p>
          </p:txBody>
        </p:sp>
      </p:grpSp>
      <p:grpSp>
        <p:nvGrpSpPr>
          <p:cNvPr id="501" name="Google Shape;501;g28a60d09273_0_440"/>
          <p:cNvGrpSpPr/>
          <p:nvPr/>
        </p:nvGrpSpPr>
        <p:grpSpPr>
          <a:xfrm>
            <a:off x="354534" y="3813649"/>
            <a:ext cx="8577697" cy="643500"/>
            <a:chOff x="1593000" y="2322568"/>
            <a:chExt cx="5957975" cy="643500"/>
          </a:xfrm>
        </p:grpSpPr>
        <p:sp>
          <p:nvSpPr>
            <p:cNvPr id="502" name="Google Shape;502;g28a60d09273_0_440"/>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03" name="Google Shape;503;g28a60d09273_0_440"/>
            <p:cNvSpPr/>
            <p:nvPr/>
          </p:nvSpPr>
          <p:spPr>
            <a:xfrm flipH="1">
              <a:off x="2283025" y="2322575"/>
              <a:ext cx="1844400" cy="642600"/>
            </a:xfrm>
            <a:prstGeom prst="rect">
              <a:avLst/>
            </a:prstGeom>
            <a:solidFill>
              <a:srgbClr val="06737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04" name="Google Shape;504;g28a60d09273_0_440"/>
            <p:cNvSpPr/>
            <p:nvPr/>
          </p:nvSpPr>
          <p:spPr>
            <a:xfrm rot="-5400000">
              <a:off x="3501574" y="1934671"/>
              <a:ext cx="643356" cy="1419149"/>
            </a:xfrm>
            <a:prstGeom prst="flowChartOffpageConnector">
              <a:avLst/>
            </a:prstGeom>
            <a:solidFill>
              <a:srgbClr val="06737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05" name="Google Shape;505;g28a60d09273_0_440"/>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GB" sz="1200" b="1" i="0" u="none" strike="noStrike" cap="none">
                  <a:solidFill>
                    <a:srgbClr val="FFFFFF"/>
                  </a:solidFill>
                  <a:latin typeface="Maitree"/>
                  <a:ea typeface="Maitree"/>
                  <a:cs typeface="Maitree"/>
                  <a:sym typeface="Maitree"/>
                </a:rPr>
                <a:t>Information for parents &amp; carers</a:t>
              </a:r>
              <a:endParaRPr sz="1200" b="1" i="0" u="none" strike="noStrike" cap="none">
                <a:solidFill>
                  <a:srgbClr val="FFFFFF"/>
                </a:solidFill>
                <a:latin typeface="Maitree"/>
                <a:ea typeface="Maitree"/>
                <a:cs typeface="Maitree"/>
                <a:sym typeface="Maitree"/>
              </a:endParaRPr>
            </a:p>
          </p:txBody>
        </p:sp>
        <p:sp>
          <p:nvSpPr>
            <p:cNvPr id="506" name="Google Shape;506;g28a60d09273_0_440"/>
            <p:cNvSpPr/>
            <p:nvPr/>
          </p:nvSpPr>
          <p:spPr>
            <a:xfrm>
              <a:off x="1593000" y="2322568"/>
              <a:ext cx="690000" cy="642300"/>
            </a:xfrm>
            <a:prstGeom prst="rect">
              <a:avLst/>
            </a:prstGeom>
            <a:solidFill>
              <a:srgbClr val="1D7E74"/>
            </a:solidFill>
            <a:ln>
              <a:noFill/>
            </a:ln>
            <a:effectLst>
              <a:outerShdw blurRad="71438" dist="28575" dir="2700000" algn="bl" rotWithShape="0">
                <a:srgbClr val="000000">
                  <a:alpha val="1607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07" name="Google Shape;507;g28a60d09273_0_440"/>
            <p:cNvSpPr/>
            <p:nvPr/>
          </p:nvSpPr>
          <p:spPr>
            <a:xfrm>
              <a:off x="1593000" y="2322575"/>
              <a:ext cx="690000" cy="642600"/>
            </a:xfrm>
            <a:prstGeom prst="rect">
              <a:avLst/>
            </a:prstGeom>
            <a:solidFill>
              <a:srgbClr val="06737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GB" sz="2600" b="1" i="0" u="none" strike="noStrike" cap="none">
                  <a:solidFill>
                    <a:srgbClr val="FFFFFF"/>
                  </a:solidFill>
                  <a:latin typeface="Sarabun"/>
                  <a:ea typeface="Sarabun"/>
                  <a:cs typeface="Sarabun"/>
                  <a:sym typeface="Sarabun"/>
                </a:rPr>
                <a:t>05</a:t>
              </a:r>
              <a:endParaRPr sz="2600" b="1" i="0" u="none" strike="noStrike" cap="none">
                <a:solidFill>
                  <a:srgbClr val="FFFFFF"/>
                </a:solidFill>
                <a:latin typeface="Sarabun"/>
                <a:ea typeface="Sarabun"/>
                <a:cs typeface="Sarabun"/>
                <a:sym typeface="Sarabun"/>
              </a:endParaRPr>
            </a:p>
          </p:txBody>
        </p:sp>
        <p:sp>
          <p:nvSpPr>
            <p:cNvPr id="508" name="Google Shape;508;g28a60d09273_0_440"/>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marR="0" lvl="0" indent="-285750" algn="l" rtl="0">
                <a:lnSpc>
                  <a:spcPct val="115000"/>
                </a:lnSpc>
                <a:spcBef>
                  <a:spcPts val="0"/>
                </a:spcBef>
                <a:spcAft>
                  <a:spcPts val="0"/>
                </a:spcAft>
                <a:buClr>
                  <a:schemeClr val="dk1"/>
                </a:buClr>
                <a:buSzPts val="900"/>
                <a:buFont typeface="Maitree"/>
                <a:buChar char="●"/>
              </a:pPr>
              <a:r>
                <a:rPr lang="en-GB" sz="900" b="1" i="0" u="none" strike="noStrike" cap="none">
                  <a:solidFill>
                    <a:schemeClr val="dk1"/>
                  </a:solidFill>
                  <a:latin typeface="Maitree"/>
                  <a:ea typeface="Maitree"/>
                  <a:cs typeface="Maitree"/>
                  <a:sym typeface="Maitree"/>
                </a:rPr>
                <a:t>Letter templates to send to parents about Kooth</a:t>
              </a:r>
              <a:endParaRPr sz="900" b="1" i="0" u="none" strike="noStrike" cap="none">
                <a:solidFill>
                  <a:schemeClr val="dk1"/>
                </a:solidFill>
                <a:latin typeface="Maitree"/>
                <a:ea typeface="Maitree"/>
                <a:cs typeface="Maitree"/>
                <a:sym typeface="Maitree"/>
              </a:endParaRPr>
            </a:p>
            <a:p>
              <a:pPr marL="457200" marR="0" lvl="0" indent="-285750" algn="l" rtl="0">
                <a:lnSpc>
                  <a:spcPct val="115000"/>
                </a:lnSpc>
                <a:spcBef>
                  <a:spcPts val="0"/>
                </a:spcBef>
                <a:spcAft>
                  <a:spcPts val="0"/>
                </a:spcAft>
                <a:buClr>
                  <a:schemeClr val="dk1"/>
                </a:buClr>
                <a:buSzPts val="900"/>
                <a:buFont typeface="Maitree"/>
                <a:buChar char="●"/>
              </a:pPr>
              <a:r>
                <a:rPr lang="en-GB" sz="900" b="1" i="0" u="none" strike="noStrike" cap="none">
                  <a:solidFill>
                    <a:schemeClr val="dk1"/>
                  </a:solidFill>
                  <a:latin typeface="Maitree"/>
                  <a:ea typeface="Maitree"/>
                  <a:cs typeface="Maitree"/>
                  <a:sym typeface="Maitree"/>
                </a:rPr>
                <a:t>Information booklets </a:t>
              </a:r>
              <a:endParaRPr sz="900" b="1" i="0" u="none" strike="noStrike" cap="none">
                <a:solidFill>
                  <a:schemeClr val="dk1"/>
                </a:solidFill>
                <a:latin typeface="Maitree"/>
                <a:ea typeface="Maitree"/>
                <a:cs typeface="Maitree"/>
                <a:sym typeface="Maitree"/>
              </a:endParaRPr>
            </a:p>
          </p:txBody>
        </p:sp>
      </p:grpSp>
      <p:grpSp>
        <p:nvGrpSpPr>
          <p:cNvPr id="509" name="Google Shape;509;g28a60d09273_0_440"/>
          <p:cNvGrpSpPr/>
          <p:nvPr/>
        </p:nvGrpSpPr>
        <p:grpSpPr>
          <a:xfrm>
            <a:off x="354534" y="3158782"/>
            <a:ext cx="8577697" cy="643500"/>
            <a:chOff x="1593000" y="2322568"/>
            <a:chExt cx="5957975" cy="643500"/>
          </a:xfrm>
        </p:grpSpPr>
        <p:sp>
          <p:nvSpPr>
            <p:cNvPr id="510" name="Google Shape;510;g28a60d09273_0_440"/>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11" name="Google Shape;511;g28a60d09273_0_440"/>
            <p:cNvSpPr/>
            <p:nvPr/>
          </p:nvSpPr>
          <p:spPr>
            <a:xfrm flipH="1">
              <a:off x="2283025" y="2322575"/>
              <a:ext cx="1844400" cy="642600"/>
            </a:xfrm>
            <a:prstGeom prst="rect">
              <a:avLst/>
            </a:prstGeom>
            <a:solidFill>
              <a:srgbClr val="06737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12" name="Google Shape;512;g28a60d09273_0_440"/>
            <p:cNvSpPr/>
            <p:nvPr/>
          </p:nvSpPr>
          <p:spPr>
            <a:xfrm rot="-5400000">
              <a:off x="3501574" y="1934671"/>
              <a:ext cx="643356" cy="1419149"/>
            </a:xfrm>
            <a:prstGeom prst="flowChartOffpageConnector">
              <a:avLst/>
            </a:prstGeom>
            <a:solidFill>
              <a:srgbClr val="06737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13" name="Google Shape;513;g28a60d09273_0_440"/>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GB" sz="1200" b="1" i="0" u="none" strike="noStrike" cap="none">
                  <a:solidFill>
                    <a:srgbClr val="FFFFFF"/>
                  </a:solidFill>
                  <a:latin typeface="Maitree"/>
                  <a:ea typeface="Maitree"/>
                  <a:cs typeface="Maitree"/>
                  <a:sym typeface="Maitree"/>
                </a:rPr>
                <a:t>Digital &amp; print resources</a:t>
              </a:r>
              <a:endParaRPr sz="1200" b="1" i="0" u="none" strike="noStrike" cap="none">
                <a:solidFill>
                  <a:srgbClr val="FFFFFF"/>
                </a:solidFill>
                <a:latin typeface="Maitree"/>
                <a:ea typeface="Maitree"/>
                <a:cs typeface="Maitree"/>
                <a:sym typeface="Maitree"/>
              </a:endParaRPr>
            </a:p>
          </p:txBody>
        </p:sp>
        <p:sp>
          <p:nvSpPr>
            <p:cNvPr id="514" name="Google Shape;514;g28a60d09273_0_440"/>
            <p:cNvSpPr/>
            <p:nvPr/>
          </p:nvSpPr>
          <p:spPr>
            <a:xfrm>
              <a:off x="1593000" y="2322568"/>
              <a:ext cx="690000" cy="642300"/>
            </a:xfrm>
            <a:prstGeom prst="rect">
              <a:avLst/>
            </a:prstGeom>
            <a:solidFill>
              <a:srgbClr val="1D7E74"/>
            </a:solidFill>
            <a:ln>
              <a:noFill/>
            </a:ln>
            <a:effectLst>
              <a:outerShdw blurRad="71438" dist="28575" dir="2700000" algn="bl" rotWithShape="0">
                <a:srgbClr val="000000">
                  <a:alpha val="1607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15" name="Google Shape;515;g28a60d09273_0_440"/>
            <p:cNvSpPr/>
            <p:nvPr/>
          </p:nvSpPr>
          <p:spPr>
            <a:xfrm>
              <a:off x="1593000" y="2322575"/>
              <a:ext cx="690000" cy="642600"/>
            </a:xfrm>
            <a:prstGeom prst="rect">
              <a:avLst/>
            </a:prstGeom>
            <a:solidFill>
              <a:srgbClr val="06737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GB" sz="2600" b="1" i="0" u="none" strike="noStrike" cap="none">
                  <a:solidFill>
                    <a:srgbClr val="FFFFFF"/>
                  </a:solidFill>
                  <a:latin typeface="Sarabun"/>
                  <a:ea typeface="Sarabun"/>
                  <a:cs typeface="Sarabun"/>
                  <a:sym typeface="Sarabun"/>
                </a:rPr>
                <a:t>04</a:t>
              </a:r>
              <a:endParaRPr sz="2600" b="1" i="0" u="none" strike="noStrike" cap="none">
                <a:solidFill>
                  <a:srgbClr val="FFFFFF"/>
                </a:solidFill>
                <a:latin typeface="Sarabun"/>
                <a:ea typeface="Sarabun"/>
                <a:cs typeface="Sarabun"/>
                <a:sym typeface="Sarabun"/>
              </a:endParaRPr>
            </a:p>
          </p:txBody>
        </p:sp>
        <p:sp>
          <p:nvSpPr>
            <p:cNvPr id="516" name="Google Shape;516;g28a60d09273_0_440"/>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marR="0" lvl="0" indent="-285750" algn="l" rtl="0">
                <a:lnSpc>
                  <a:spcPct val="115000"/>
                </a:lnSpc>
                <a:spcBef>
                  <a:spcPts val="0"/>
                </a:spcBef>
                <a:spcAft>
                  <a:spcPts val="0"/>
                </a:spcAft>
                <a:buClr>
                  <a:srgbClr val="111111"/>
                </a:buClr>
                <a:buSzPts val="900"/>
                <a:buFont typeface="Maitree"/>
                <a:buChar char="●"/>
              </a:pPr>
              <a:r>
                <a:rPr lang="en-GB" sz="900" b="1" i="0" u="none" strike="noStrike" cap="none">
                  <a:solidFill>
                    <a:srgbClr val="111111"/>
                  </a:solidFill>
                  <a:latin typeface="Maitree"/>
                  <a:ea typeface="Maitree"/>
                  <a:cs typeface="Maitree"/>
                  <a:sym typeface="Maitree"/>
                </a:rPr>
                <a:t>Wallet cards for students</a:t>
              </a:r>
              <a:endParaRPr sz="900" b="1" i="0" u="none" strike="noStrike" cap="none">
                <a:solidFill>
                  <a:srgbClr val="111111"/>
                </a:solidFill>
                <a:latin typeface="Maitree"/>
                <a:ea typeface="Maitree"/>
                <a:cs typeface="Maitree"/>
                <a:sym typeface="Maitree"/>
              </a:endParaRPr>
            </a:p>
            <a:p>
              <a:pPr marL="457200" marR="0" lvl="0" indent="-292100" algn="l" rtl="0">
                <a:lnSpc>
                  <a:spcPct val="115000"/>
                </a:lnSpc>
                <a:spcBef>
                  <a:spcPts val="0"/>
                </a:spcBef>
                <a:spcAft>
                  <a:spcPts val="0"/>
                </a:spcAft>
                <a:buClr>
                  <a:srgbClr val="111111"/>
                </a:buClr>
                <a:buSzPts val="1000"/>
                <a:buFont typeface="Maitree"/>
                <a:buChar char="●"/>
              </a:pPr>
              <a:r>
                <a:rPr lang="en-GB" sz="900" b="1" i="0" u="none" strike="noStrike" cap="none">
                  <a:solidFill>
                    <a:srgbClr val="111111"/>
                  </a:solidFill>
                  <a:latin typeface="Maitree"/>
                  <a:ea typeface="Maitree"/>
                  <a:cs typeface="Maitree"/>
                  <a:sym typeface="Maitree"/>
                </a:rPr>
                <a:t>Posters for backs of toilet doors</a:t>
              </a:r>
              <a:endParaRPr sz="900" b="1" i="0" u="none" strike="noStrike" cap="none">
                <a:solidFill>
                  <a:srgbClr val="111111"/>
                </a:solidFill>
                <a:latin typeface="Maitree"/>
                <a:ea typeface="Maitree"/>
                <a:cs typeface="Maitree"/>
                <a:sym typeface="Maitree"/>
              </a:endParaRPr>
            </a:p>
            <a:p>
              <a:pPr marL="457200" marR="0" lvl="0" indent="-292100" algn="l" rtl="0">
                <a:lnSpc>
                  <a:spcPct val="115000"/>
                </a:lnSpc>
                <a:spcBef>
                  <a:spcPts val="0"/>
                </a:spcBef>
                <a:spcAft>
                  <a:spcPts val="0"/>
                </a:spcAft>
                <a:buClr>
                  <a:srgbClr val="111111"/>
                </a:buClr>
                <a:buSzPts val="1000"/>
                <a:buFont typeface="Maitree"/>
                <a:buChar char="●"/>
              </a:pPr>
              <a:r>
                <a:rPr lang="en-GB" sz="900" b="1" i="0" u="none" strike="noStrike" cap="none">
                  <a:solidFill>
                    <a:srgbClr val="111111"/>
                  </a:solidFill>
                  <a:latin typeface="Maitree"/>
                  <a:ea typeface="Maitree"/>
                  <a:cs typeface="Maitree"/>
                  <a:sym typeface="Maitree"/>
                </a:rPr>
                <a:t>Information for school website </a:t>
              </a:r>
              <a:endParaRPr sz="900" b="1" i="0" u="none" strike="noStrike" cap="none">
                <a:solidFill>
                  <a:srgbClr val="111111"/>
                </a:solidFill>
                <a:latin typeface="Maitree"/>
                <a:ea typeface="Maitree"/>
                <a:cs typeface="Maitree"/>
                <a:sym typeface="Maitree"/>
              </a:endParaRPr>
            </a:p>
            <a:p>
              <a:pPr marL="457200" marR="0" lvl="0" indent="-285750" algn="l" rtl="0">
                <a:lnSpc>
                  <a:spcPct val="115000"/>
                </a:lnSpc>
                <a:spcBef>
                  <a:spcPts val="0"/>
                </a:spcBef>
                <a:spcAft>
                  <a:spcPts val="0"/>
                </a:spcAft>
                <a:buClr>
                  <a:srgbClr val="111111"/>
                </a:buClr>
                <a:buSzPts val="900"/>
                <a:buFont typeface="Maitree"/>
                <a:buChar char="●"/>
              </a:pPr>
              <a:r>
                <a:rPr lang="en-GB" sz="900" b="1" i="0" u="none" strike="noStrike" cap="none">
                  <a:solidFill>
                    <a:srgbClr val="111111"/>
                  </a:solidFill>
                  <a:latin typeface="Maitree"/>
                  <a:ea typeface="Maitree"/>
                  <a:cs typeface="Maitree"/>
                  <a:sym typeface="Maitree"/>
                </a:rPr>
                <a:t>Activity sheets for tutor/ form/ RSHE/ advisory time</a:t>
              </a:r>
              <a:endParaRPr sz="900" b="1" i="0" u="none" strike="noStrike" cap="none">
                <a:solidFill>
                  <a:srgbClr val="111111"/>
                </a:solidFill>
                <a:latin typeface="Maitree"/>
                <a:ea typeface="Maitree"/>
                <a:cs typeface="Maitree"/>
                <a:sym typeface="Maitree"/>
              </a:endParaRPr>
            </a:p>
          </p:txBody>
        </p:sp>
      </p:grpSp>
      <p:grpSp>
        <p:nvGrpSpPr>
          <p:cNvPr id="517" name="Google Shape;517;g28a60d09273_0_440"/>
          <p:cNvGrpSpPr/>
          <p:nvPr/>
        </p:nvGrpSpPr>
        <p:grpSpPr>
          <a:xfrm>
            <a:off x="354534" y="2503888"/>
            <a:ext cx="8577697" cy="643500"/>
            <a:chOff x="1593000" y="2322568"/>
            <a:chExt cx="5957975" cy="643500"/>
          </a:xfrm>
        </p:grpSpPr>
        <p:sp>
          <p:nvSpPr>
            <p:cNvPr id="518" name="Google Shape;518;g28a60d09273_0_440"/>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19" name="Google Shape;519;g28a60d09273_0_440"/>
            <p:cNvSpPr/>
            <p:nvPr/>
          </p:nvSpPr>
          <p:spPr>
            <a:xfrm flipH="1">
              <a:off x="2283025" y="2322575"/>
              <a:ext cx="1844400" cy="642600"/>
            </a:xfrm>
            <a:prstGeom prst="rect">
              <a:avLst/>
            </a:prstGeom>
            <a:solidFill>
              <a:srgbClr val="06737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20" name="Google Shape;520;g28a60d09273_0_440"/>
            <p:cNvSpPr/>
            <p:nvPr/>
          </p:nvSpPr>
          <p:spPr>
            <a:xfrm rot="-5400000">
              <a:off x="3501574" y="1934671"/>
              <a:ext cx="643356" cy="1419149"/>
            </a:xfrm>
            <a:prstGeom prst="flowChartOffpageConnector">
              <a:avLst/>
            </a:prstGeom>
            <a:solidFill>
              <a:srgbClr val="06737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21" name="Google Shape;521;g28a60d09273_0_440"/>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GB" sz="1200" b="1" i="0" u="none" strike="noStrike" cap="none">
                  <a:solidFill>
                    <a:srgbClr val="FFFFFF"/>
                  </a:solidFill>
                  <a:latin typeface="Maitree"/>
                  <a:ea typeface="Maitree"/>
                  <a:cs typeface="Maitree"/>
                  <a:sym typeface="Maitree"/>
                </a:rPr>
                <a:t>Assembly presentations</a:t>
              </a:r>
              <a:endParaRPr sz="1200" b="1" i="0" u="none" strike="noStrike" cap="none">
                <a:solidFill>
                  <a:srgbClr val="FFFFFF"/>
                </a:solidFill>
                <a:latin typeface="Maitree"/>
                <a:ea typeface="Maitree"/>
                <a:cs typeface="Maitree"/>
                <a:sym typeface="Maitree"/>
              </a:endParaRPr>
            </a:p>
          </p:txBody>
        </p:sp>
        <p:sp>
          <p:nvSpPr>
            <p:cNvPr id="522" name="Google Shape;522;g28a60d09273_0_440"/>
            <p:cNvSpPr/>
            <p:nvPr/>
          </p:nvSpPr>
          <p:spPr>
            <a:xfrm>
              <a:off x="1593000" y="2322568"/>
              <a:ext cx="690000" cy="642300"/>
            </a:xfrm>
            <a:prstGeom prst="rect">
              <a:avLst/>
            </a:prstGeom>
            <a:solidFill>
              <a:srgbClr val="1D7E74"/>
            </a:solidFill>
            <a:ln>
              <a:noFill/>
            </a:ln>
            <a:effectLst>
              <a:outerShdw blurRad="71438" dist="28575" dir="2700000" algn="bl" rotWithShape="0">
                <a:srgbClr val="000000">
                  <a:alpha val="1607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23" name="Google Shape;523;g28a60d09273_0_440"/>
            <p:cNvSpPr/>
            <p:nvPr/>
          </p:nvSpPr>
          <p:spPr>
            <a:xfrm>
              <a:off x="1593000" y="2322575"/>
              <a:ext cx="690000" cy="642600"/>
            </a:xfrm>
            <a:prstGeom prst="rect">
              <a:avLst/>
            </a:prstGeom>
            <a:solidFill>
              <a:srgbClr val="06737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GB" sz="2600" b="1" i="0" u="none" strike="noStrike" cap="none">
                  <a:solidFill>
                    <a:srgbClr val="FFFFFF"/>
                  </a:solidFill>
                  <a:latin typeface="Sarabun"/>
                  <a:ea typeface="Sarabun"/>
                  <a:cs typeface="Sarabun"/>
                  <a:sym typeface="Sarabun"/>
                </a:rPr>
                <a:t>03</a:t>
              </a:r>
              <a:endParaRPr sz="2600" b="1" i="0" u="none" strike="noStrike" cap="none">
                <a:solidFill>
                  <a:srgbClr val="FFFFFF"/>
                </a:solidFill>
                <a:latin typeface="Sarabun"/>
                <a:ea typeface="Sarabun"/>
                <a:cs typeface="Sarabun"/>
                <a:sym typeface="Sarabun"/>
              </a:endParaRPr>
            </a:p>
          </p:txBody>
        </p:sp>
        <p:sp>
          <p:nvSpPr>
            <p:cNvPr id="524" name="Google Shape;524;g28a60d09273_0_440"/>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marR="0" lvl="0" indent="-285750" algn="l" rtl="0">
                <a:lnSpc>
                  <a:spcPct val="115000"/>
                </a:lnSpc>
                <a:spcBef>
                  <a:spcPts val="0"/>
                </a:spcBef>
                <a:spcAft>
                  <a:spcPts val="0"/>
                </a:spcAft>
                <a:buClr>
                  <a:srgbClr val="111111"/>
                </a:buClr>
                <a:buSzPts val="900"/>
                <a:buFont typeface="Maitree"/>
                <a:buChar char="●"/>
              </a:pPr>
              <a:r>
                <a:rPr lang="en-GB" sz="900" b="1" i="0" u="none" strike="noStrike" cap="none">
                  <a:solidFill>
                    <a:srgbClr val="111111"/>
                  </a:solidFill>
                  <a:latin typeface="Maitree"/>
                  <a:ea typeface="Maitree"/>
                  <a:cs typeface="Maitree"/>
                  <a:sym typeface="Maitree"/>
                </a:rPr>
                <a:t>One of our  team of experienced Engagement Leads can visit your setting &amp; deliver a live presentation direct to students</a:t>
              </a:r>
              <a:endParaRPr sz="900" b="1" i="0" u="none" strike="noStrike" cap="none">
                <a:solidFill>
                  <a:srgbClr val="111111"/>
                </a:solidFill>
                <a:latin typeface="Maitree"/>
                <a:ea typeface="Maitree"/>
                <a:cs typeface="Maitree"/>
                <a:sym typeface="Maitree"/>
              </a:endParaRPr>
            </a:p>
            <a:p>
              <a:pPr marL="457200" marR="0" lvl="0" indent="-285750" algn="l" rtl="0">
                <a:lnSpc>
                  <a:spcPct val="115000"/>
                </a:lnSpc>
                <a:spcBef>
                  <a:spcPts val="0"/>
                </a:spcBef>
                <a:spcAft>
                  <a:spcPts val="0"/>
                </a:spcAft>
                <a:buClr>
                  <a:srgbClr val="111111"/>
                </a:buClr>
                <a:buSzPts val="900"/>
                <a:buFont typeface="Maitree"/>
                <a:buChar char="●"/>
              </a:pPr>
              <a:r>
                <a:rPr lang="en-GB" sz="900" b="1" i="0" u="none" strike="noStrike" cap="none">
                  <a:solidFill>
                    <a:srgbClr val="111111"/>
                  </a:solidFill>
                  <a:latin typeface="Maitree"/>
                  <a:ea typeface="Maitree"/>
                  <a:cs typeface="Maitree"/>
                  <a:sym typeface="Maitree"/>
                </a:rPr>
                <a:t>Tailored for any student wellbeing concerns you have</a:t>
              </a:r>
              <a:endParaRPr sz="900" b="1" i="0" u="none" strike="noStrike" cap="none">
                <a:solidFill>
                  <a:srgbClr val="111111"/>
                </a:solidFill>
                <a:latin typeface="Maitree"/>
                <a:ea typeface="Maitree"/>
                <a:cs typeface="Maitree"/>
                <a:sym typeface="Maitree"/>
              </a:endParaRPr>
            </a:p>
          </p:txBody>
        </p:sp>
      </p:grpSp>
      <p:grpSp>
        <p:nvGrpSpPr>
          <p:cNvPr id="525" name="Google Shape;525;g28a60d09273_0_440"/>
          <p:cNvGrpSpPr/>
          <p:nvPr/>
        </p:nvGrpSpPr>
        <p:grpSpPr>
          <a:xfrm>
            <a:off x="354534" y="1849027"/>
            <a:ext cx="8577697" cy="643500"/>
            <a:chOff x="1593000" y="2322568"/>
            <a:chExt cx="5957975" cy="643500"/>
          </a:xfrm>
        </p:grpSpPr>
        <p:sp>
          <p:nvSpPr>
            <p:cNvPr id="526" name="Google Shape;526;g28a60d09273_0_440"/>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27" name="Google Shape;527;g28a60d09273_0_440"/>
            <p:cNvSpPr/>
            <p:nvPr/>
          </p:nvSpPr>
          <p:spPr>
            <a:xfrm flipH="1">
              <a:off x="2283025" y="2322575"/>
              <a:ext cx="1844400" cy="642600"/>
            </a:xfrm>
            <a:prstGeom prst="rect">
              <a:avLst/>
            </a:prstGeom>
            <a:solidFill>
              <a:srgbClr val="06737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28" name="Google Shape;528;g28a60d09273_0_440"/>
            <p:cNvSpPr/>
            <p:nvPr/>
          </p:nvSpPr>
          <p:spPr>
            <a:xfrm rot="-5400000">
              <a:off x="3501574" y="1934671"/>
              <a:ext cx="643356" cy="1419149"/>
            </a:xfrm>
            <a:prstGeom prst="flowChartOffpageConnector">
              <a:avLst/>
            </a:prstGeom>
            <a:solidFill>
              <a:srgbClr val="06737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29" name="Google Shape;529;g28a60d09273_0_440"/>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GB" sz="1200" b="1" i="0" u="none" strike="noStrike" cap="none">
                  <a:solidFill>
                    <a:srgbClr val="FFFFFF"/>
                  </a:solidFill>
                  <a:latin typeface="Maitree"/>
                  <a:ea typeface="Maitree"/>
                  <a:cs typeface="Maitree"/>
                  <a:sym typeface="Maitree"/>
                </a:rPr>
                <a:t>Teacher training</a:t>
              </a:r>
              <a:endParaRPr sz="1200" b="1" i="0" u="none" strike="noStrike" cap="none">
                <a:solidFill>
                  <a:srgbClr val="FFFFFF"/>
                </a:solidFill>
                <a:latin typeface="Maitree"/>
                <a:ea typeface="Maitree"/>
                <a:cs typeface="Maitree"/>
                <a:sym typeface="Maitree"/>
              </a:endParaRPr>
            </a:p>
          </p:txBody>
        </p:sp>
        <p:sp>
          <p:nvSpPr>
            <p:cNvPr id="530" name="Google Shape;530;g28a60d09273_0_440"/>
            <p:cNvSpPr/>
            <p:nvPr/>
          </p:nvSpPr>
          <p:spPr>
            <a:xfrm>
              <a:off x="1593000" y="2322568"/>
              <a:ext cx="690000" cy="642300"/>
            </a:xfrm>
            <a:prstGeom prst="rect">
              <a:avLst/>
            </a:prstGeom>
            <a:solidFill>
              <a:srgbClr val="1D7E74"/>
            </a:solidFill>
            <a:ln>
              <a:noFill/>
            </a:ln>
            <a:effectLst>
              <a:outerShdw blurRad="71438" dist="28575" dir="2700000" algn="bl" rotWithShape="0">
                <a:srgbClr val="000000">
                  <a:alpha val="1607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31" name="Google Shape;531;g28a60d09273_0_440"/>
            <p:cNvSpPr/>
            <p:nvPr/>
          </p:nvSpPr>
          <p:spPr>
            <a:xfrm>
              <a:off x="1593000" y="2322575"/>
              <a:ext cx="690000" cy="642600"/>
            </a:xfrm>
            <a:prstGeom prst="rect">
              <a:avLst/>
            </a:prstGeom>
            <a:solidFill>
              <a:srgbClr val="06737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GB" sz="2600" b="1" i="0" u="none" strike="noStrike" cap="none">
                  <a:solidFill>
                    <a:srgbClr val="FFFFFF"/>
                  </a:solidFill>
                  <a:latin typeface="Sarabun"/>
                  <a:ea typeface="Sarabun"/>
                  <a:cs typeface="Sarabun"/>
                  <a:sym typeface="Sarabun"/>
                </a:rPr>
                <a:t>02</a:t>
              </a:r>
              <a:endParaRPr sz="2600" b="1" i="0" u="none" strike="noStrike" cap="none">
                <a:solidFill>
                  <a:srgbClr val="FFFFFF"/>
                </a:solidFill>
                <a:latin typeface="Sarabun"/>
                <a:ea typeface="Sarabun"/>
                <a:cs typeface="Sarabun"/>
                <a:sym typeface="Sarabun"/>
              </a:endParaRPr>
            </a:p>
          </p:txBody>
        </p:sp>
        <p:sp>
          <p:nvSpPr>
            <p:cNvPr id="532" name="Google Shape;532;g28a60d09273_0_440"/>
            <p:cNvSpPr/>
            <p:nvPr/>
          </p:nvSpPr>
          <p:spPr>
            <a:xfrm>
              <a:off x="4387847" y="2323740"/>
              <a:ext cx="3062700" cy="642300"/>
            </a:xfrm>
            <a:prstGeom prst="rect">
              <a:avLst/>
            </a:prstGeom>
            <a:noFill/>
            <a:ln>
              <a:noFill/>
            </a:ln>
          </p:spPr>
          <p:txBody>
            <a:bodyPr spcFirstLastPara="1" wrap="square" lIns="91425" tIns="91425" rIns="91425" bIns="91425" anchor="ctr" anchorCtr="0">
              <a:noAutofit/>
            </a:bodyPr>
            <a:lstStyle/>
            <a:p>
              <a:pPr marL="457200" marR="0" lvl="0" indent="-285750" algn="l" rtl="0">
                <a:lnSpc>
                  <a:spcPct val="115000"/>
                </a:lnSpc>
                <a:spcBef>
                  <a:spcPts val="0"/>
                </a:spcBef>
                <a:spcAft>
                  <a:spcPts val="0"/>
                </a:spcAft>
                <a:buClr>
                  <a:schemeClr val="dk1"/>
                </a:buClr>
                <a:buSzPts val="900"/>
                <a:buFont typeface="Maitree"/>
                <a:buChar char="●"/>
              </a:pPr>
              <a:r>
                <a:rPr lang="en-GB" sz="900" b="1" i="0" u="none" strike="noStrike" cap="none">
                  <a:solidFill>
                    <a:schemeClr val="dk1"/>
                  </a:solidFill>
                  <a:latin typeface="Maitree"/>
                  <a:ea typeface="Maitree"/>
                  <a:cs typeface="Maitree"/>
                  <a:sym typeface="Maitree"/>
                </a:rPr>
                <a:t>Encourage staff to book onto one of these live webinars to learn more about how Kooth can support student’s mental wellbeing</a:t>
              </a:r>
              <a:endParaRPr sz="900" b="1" i="0" u="none" strike="noStrike" cap="none">
                <a:solidFill>
                  <a:schemeClr val="dk1"/>
                </a:solidFill>
                <a:latin typeface="Maitree"/>
                <a:ea typeface="Maitree"/>
                <a:cs typeface="Maitree"/>
                <a:sym typeface="Maitree"/>
              </a:endParaRPr>
            </a:p>
          </p:txBody>
        </p:sp>
      </p:grpSp>
      <p:grpSp>
        <p:nvGrpSpPr>
          <p:cNvPr id="533" name="Google Shape;533;g28a60d09273_0_440"/>
          <p:cNvGrpSpPr/>
          <p:nvPr/>
        </p:nvGrpSpPr>
        <p:grpSpPr>
          <a:xfrm>
            <a:off x="354534" y="1194151"/>
            <a:ext cx="8577697" cy="643500"/>
            <a:chOff x="1593000" y="2322568"/>
            <a:chExt cx="5957975" cy="643500"/>
          </a:xfrm>
        </p:grpSpPr>
        <p:sp>
          <p:nvSpPr>
            <p:cNvPr id="534" name="Google Shape;534;g28a60d09273_0_440"/>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35" name="Google Shape;535;g28a60d09273_0_440"/>
            <p:cNvSpPr/>
            <p:nvPr/>
          </p:nvSpPr>
          <p:spPr>
            <a:xfrm flipH="1">
              <a:off x="2283025" y="2322575"/>
              <a:ext cx="1844400" cy="642600"/>
            </a:xfrm>
            <a:prstGeom prst="rect">
              <a:avLst/>
            </a:prstGeom>
            <a:solidFill>
              <a:srgbClr val="06737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36" name="Google Shape;536;g28a60d09273_0_440"/>
            <p:cNvSpPr/>
            <p:nvPr/>
          </p:nvSpPr>
          <p:spPr>
            <a:xfrm rot="-5400000">
              <a:off x="3501574" y="1934671"/>
              <a:ext cx="643356" cy="1419149"/>
            </a:xfrm>
            <a:prstGeom prst="flowChartOffpageConnector">
              <a:avLst/>
            </a:prstGeom>
            <a:solidFill>
              <a:srgbClr val="06737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37" name="Google Shape;537;g28a60d09273_0_440"/>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GB" sz="1200" b="1" i="0" u="none" strike="noStrike" cap="none">
                  <a:solidFill>
                    <a:srgbClr val="FFFFFF"/>
                  </a:solidFill>
                  <a:latin typeface="Maitree"/>
                  <a:ea typeface="Maitree"/>
                  <a:cs typeface="Maitree"/>
                  <a:sym typeface="Maitree"/>
                </a:rPr>
                <a:t>Mental health data insight</a:t>
              </a:r>
              <a:endParaRPr sz="1200" b="1" i="0" u="none" strike="noStrike" cap="none">
                <a:solidFill>
                  <a:srgbClr val="FFFFFF"/>
                </a:solidFill>
                <a:latin typeface="Maitree"/>
                <a:ea typeface="Maitree"/>
                <a:cs typeface="Maitree"/>
                <a:sym typeface="Maitree"/>
              </a:endParaRPr>
            </a:p>
          </p:txBody>
        </p:sp>
        <p:sp>
          <p:nvSpPr>
            <p:cNvPr id="538" name="Google Shape;538;g28a60d09273_0_440"/>
            <p:cNvSpPr/>
            <p:nvPr/>
          </p:nvSpPr>
          <p:spPr>
            <a:xfrm>
              <a:off x="1593000" y="2322568"/>
              <a:ext cx="690000" cy="642300"/>
            </a:xfrm>
            <a:prstGeom prst="rect">
              <a:avLst/>
            </a:prstGeom>
            <a:solidFill>
              <a:srgbClr val="1D7E74"/>
            </a:solidFill>
            <a:ln>
              <a:noFill/>
            </a:ln>
            <a:effectLst>
              <a:outerShdw blurRad="71438" dist="28575" dir="2700000" algn="bl" rotWithShape="0">
                <a:srgbClr val="000000">
                  <a:alpha val="1607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itree"/>
                <a:ea typeface="Maitree"/>
                <a:cs typeface="Maitree"/>
                <a:sym typeface="Maitree"/>
              </a:endParaRPr>
            </a:p>
          </p:txBody>
        </p:sp>
        <p:sp>
          <p:nvSpPr>
            <p:cNvPr id="539" name="Google Shape;539;g28a60d09273_0_440"/>
            <p:cNvSpPr/>
            <p:nvPr/>
          </p:nvSpPr>
          <p:spPr>
            <a:xfrm>
              <a:off x="1593000" y="2322575"/>
              <a:ext cx="690000" cy="642600"/>
            </a:xfrm>
            <a:prstGeom prst="rect">
              <a:avLst/>
            </a:prstGeom>
            <a:solidFill>
              <a:srgbClr val="06737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GB" sz="2600" b="1" i="0" u="none" strike="noStrike" cap="none">
                  <a:solidFill>
                    <a:srgbClr val="FFFFFF"/>
                  </a:solidFill>
                  <a:latin typeface="Sarabun"/>
                  <a:ea typeface="Sarabun"/>
                  <a:cs typeface="Sarabun"/>
                  <a:sym typeface="Sarabun"/>
                </a:rPr>
                <a:t>01</a:t>
              </a:r>
              <a:endParaRPr sz="2600" b="1" i="0" u="none" strike="noStrike" cap="none">
                <a:solidFill>
                  <a:srgbClr val="FFFFFF"/>
                </a:solidFill>
                <a:latin typeface="Sarabun"/>
                <a:ea typeface="Sarabun"/>
                <a:cs typeface="Sarabun"/>
                <a:sym typeface="Sarabun"/>
              </a:endParaRPr>
            </a:p>
          </p:txBody>
        </p:sp>
        <p:sp>
          <p:nvSpPr>
            <p:cNvPr id="540" name="Google Shape;540;g28a60d09273_0_440"/>
            <p:cNvSpPr/>
            <p:nvPr/>
          </p:nvSpPr>
          <p:spPr>
            <a:xfrm>
              <a:off x="4387847" y="2323742"/>
              <a:ext cx="3080100" cy="642300"/>
            </a:xfrm>
            <a:prstGeom prst="rect">
              <a:avLst/>
            </a:prstGeom>
            <a:noFill/>
            <a:ln>
              <a:noFill/>
            </a:ln>
          </p:spPr>
          <p:txBody>
            <a:bodyPr spcFirstLastPara="1" wrap="square" lIns="91425" tIns="91425" rIns="91425" bIns="91425" anchor="ctr" anchorCtr="0">
              <a:noAutofit/>
            </a:bodyPr>
            <a:lstStyle/>
            <a:p>
              <a:pPr marL="457200" marR="0" lvl="0" indent="-285750" algn="l" rtl="0">
                <a:lnSpc>
                  <a:spcPct val="115000"/>
                </a:lnSpc>
                <a:spcBef>
                  <a:spcPts val="0"/>
                </a:spcBef>
                <a:spcAft>
                  <a:spcPts val="0"/>
                </a:spcAft>
                <a:buClr>
                  <a:schemeClr val="dk1"/>
                </a:buClr>
                <a:buSzPts val="900"/>
                <a:buFont typeface="Maitree"/>
                <a:buChar char="●"/>
              </a:pPr>
              <a:r>
                <a:rPr lang="en-GB" sz="900" b="1" i="0" u="none" strike="noStrike" cap="none">
                  <a:solidFill>
                    <a:schemeClr val="dk1"/>
                  </a:solidFill>
                  <a:latin typeface="Maitree"/>
                  <a:ea typeface="Maitree"/>
                  <a:cs typeface="Maitree"/>
                  <a:sym typeface="Maitree"/>
                </a:rPr>
                <a:t>Find out the top mental health “presenting issues”  in your area</a:t>
              </a:r>
              <a:endParaRPr sz="900" b="1" i="0" u="none" strike="noStrike" cap="none">
                <a:solidFill>
                  <a:schemeClr val="dk1"/>
                </a:solidFill>
                <a:latin typeface="Maitree"/>
                <a:ea typeface="Maitree"/>
                <a:cs typeface="Maitree"/>
                <a:sym typeface="Maitree"/>
              </a:endParaRPr>
            </a:p>
            <a:p>
              <a:pPr marL="457200" marR="0" lvl="0" indent="-285750" algn="l" rtl="0">
                <a:lnSpc>
                  <a:spcPct val="115000"/>
                </a:lnSpc>
                <a:spcBef>
                  <a:spcPts val="0"/>
                </a:spcBef>
                <a:spcAft>
                  <a:spcPts val="0"/>
                </a:spcAft>
                <a:buClr>
                  <a:schemeClr val="dk1"/>
                </a:buClr>
                <a:buSzPts val="900"/>
                <a:buFont typeface="Maitree"/>
                <a:buChar char="●"/>
              </a:pPr>
              <a:r>
                <a:rPr lang="en-GB" sz="900" b="1" i="0" u="none" strike="noStrike" cap="none">
                  <a:solidFill>
                    <a:schemeClr val="dk1"/>
                  </a:solidFill>
                  <a:latin typeface="Maitree"/>
                  <a:ea typeface="Maitree"/>
                  <a:cs typeface="Maitree"/>
                  <a:sym typeface="Maitree"/>
                </a:rPr>
                <a:t>By age and gender</a:t>
              </a:r>
              <a:endParaRPr sz="900" b="1" i="0" u="none" strike="noStrike" cap="none">
                <a:solidFill>
                  <a:schemeClr val="dk1"/>
                </a:solidFill>
                <a:latin typeface="Maitree"/>
                <a:ea typeface="Maitree"/>
                <a:cs typeface="Maitree"/>
                <a:sym typeface="Maitree"/>
              </a:endParaRPr>
            </a:p>
          </p:txBody>
        </p:sp>
      </p:grpSp>
      <p:sp>
        <p:nvSpPr>
          <p:cNvPr id="541" name="Google Shape;541;g28a60d09273_0_440"/>
          <p:cNvSpPr txBox="1"/>
          <p:nvPr/>
        </p:nvSpPr>
        <p:spPr>
          <a:xfrm>
            <a:off x="613825" y="4656600"/>
            <a:ext cx="3852300" cy="48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Sarabun"/>
                <a:ea typeface="Sarabun"/>
                <a:cs typeface="Sarabun"/>
                <a:sym typeface="Sarabun"/>
              </a:rPr>
              <a:t>Email us at </a:t>
            </a:r>
            <a:r>
              <a:rPr lang="en-GB" sz="1600" b="0" i="0" u="sng" strike="noStrike" cap="none">
                <a:solidFill>
                  <a:schemeClr val="hlink"/>
                </a:solidFill>
                <a:latin typeface="Sarabun"/>
                <a:ea typeface="Sarabun"/>
                <a:cs typeface="Sarabun"/>
                <a:sym typeface="Sarabun"/>
                <a:hlinkClick r:id="rId6"/>
              </a:rPr>
              <a:t>kel@kooth.com</a:t>
            </a:r>
            <a:r>
              <a:rPr lang="en-GB" sz="1600" b="0" i="0" u="none" strike="noStrike" cap="none">
                <a:solidFill>
                  <a:srgbClr val="000000"/>
                </a:solidFill>
                <a:latin typeface="Sarabun"/>
                <a:ea typeface="Sarabun"/>
                <a:cs typeface="Sarabun"/>
                <a:sym typeface="Sarabun"/>
              </a:rPr>
              <a:t> </a:t>
            </a:r>
            <a:endParaRPr sz="1600" b="0" i="0" u="none" strike="noStrike" cap="none">
              <a:solidFill>
                <a:srgbClr val="000000"/>
              </a:solidFill>
              <a:latin typeface="Sarabun"/>
              <a:ea typeface="Sarabun"/>
              <a:cs typeface="Sarabun"/>
              <a:sym typeface="Sarabun"/>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cSld>
  <p:clrMapOvr>
    <a:masterClrMapping/>
  </p:clrMapOvr>
  <p:transition spd="med" advTm="2520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45"/>
        <p:cNvGrpSpPr/>
        <p:nvPr/>
      </p:nvGrpSpPr>
      <p:grpSpPr>
        <a:xfrm>
          <a:off x="0" y="0"/>
          <a:ext cx="0" cy="0"/>
          <a:chOff x="0" y="0"/>
          <a:chExt cx="0" cy="0"/>
        </a:xfrm>
      </p:grpSpPr>
      <p:pic>
        <p:nvPicPr>
          <p:cNvPr id="546" name="Google Shape;546;g28a8f46d803_0_0"/>
          <p:cNvPicPr preferRelativeResize="0"/>
          <p:nvPr/>
        </p:nvPicPr>
        <p:blipFill rotWithShape="1">
          <a:blip r:embed="rId5">
            <a:alphaModFix/>
          </a:blip>
          <a:srcRect/>
          <a:stretch/>
        </p:blipFill>
        <p:spPr>
          <a:xfrm rot="1313220">
            <a:off x="2211223" y="2007984"/>
            <a:ext cx="2030151" cy="2903644"/>
          </a:xfrm>
          <a:prstGeom prst="rect">
            <a:avLst/>
          </a:prstGeom>
          <a:noFill/>
          <a:ln>
            <a:noFill/>
          </a:ln>
          <a:effectLst>
            <a:outerShdw blurRad="57150" dist="19050" dir="5400000" algn="bl" rotWithShape="0">
              <a:srgbClr val="000000">
                <a:alpha val="48627"/>
              </a:srgbClr>
            </a:outerShdw>
          </a:effectLst>
        </p:spPr>
      </p:pic>
      <p:pic>
        <p:nvPicPr>
          <p:cNvPr id="547" name="Google Shape;547;g28a8f46d803_0_0"/>
          <p:cNvPicPr preferRelativeResize="0"/>
          <p:nvPr/>
        </p:nvPicPr>
        <p:blipFill rotWithShape="1">
          <a:blip r:embed="rId6">
            <a:alphaModFix/>
          </a:blip>
          <a:srcRect/>
          <a:stretch/>
        </p:blipFill>
        <p:spPr>
          <a:xfrm>
            <a:off x="155350" y="1586975"/>
            <a:ext cx="2309399" cy="3298501"/>
          </a:xfrm>
          <a:prstGeom prst="rect">
            <a:avLst/>
          </a:prstGeom>
          <a:noFill/>
          <a:ln>
            <a:noFill/>
          </a:ln>
          <a:effectLst>
            <a:outerShdw blurRad="57150" dist="19050" dir="5400000" algn="bl" rotWithShape="0">
              <a:srgbClr val="000000">
                <a:alpha val="48627"/>
              </a:srgbClr>
            </a:outerShdw>
          </a:effectLst>
        </p:spPr>
      </p:pic>
      <p:pic>
        <p:nvPicPr>
          <p:cNvPr id="548" name="Google Shape;548;g28a8f46d803_0_0"/>
          <p:cNvPicPr preferRelativeResize="0"/>
          <p:nvPr/>
        </p:nvPicPr>
        <p:blipFill rotWithShape="1">
          <a:blip r:embed="rId7">
            <a:alphaModFix/>
          </a:blip>
          <a:srcRect/>
          <a:stretch/>
        </p:blipFill>
        <p:spPr>
          <a:xfrm>
            <a:off x="5771950" y="152400"/>
            <a:ext cx="1317175" cy="1963925"/>
          </a:xfrm>
          <a:prstGeom prst="rect">
            <a:avLst/>
          </a:prstGeom>
          <a:noFill/>
          <a:ln w="9525" cap="flat" cmpd="sng">
            <a:solidFill>
              <a:srgbClr val="000000"/>
            </a:solidFill>
            <a:prstDash val="solid"/>
            <a:round/>
            <a:headEnd type="none" w="sm" len="sm"/>
            <a:tailEnd type="none" w="sm" len="sm"/>
          </a:ln>
        </p:spPr>
      </p:pic>
      <p:pic>
        <p:nvPicPr>
          <p:cNvPr id="549" name="Google Shape;549;g28a8f46d803_0_0"/>
          <p:cNvPicPr preferRelativeResize="0"/>
          <p:nvPr/>
        </p:nvPicPr>
        <p:blipFill rotWithShape="1">
          <a:blip r:embed="rId8">
            <a:alphaModFix/>
          </a:blip>
          <a:srcRect/>
          <a:stretch/>
        </p:blipFill>
        <p:spPr>
          <a:xfrm>
            <a:off x="2828850" y="152400"/>
            <a:ext cx="2734525" cy="1842955"/>
          </a:xfrm>
          <a:prstGeom prst="rect">
            <a:avLst/>
          </a:prstGeom>
          <a:noFill/>
          <a:ln w="9525" cap="flat" cmpd="sng">
            <a:solidFill>
              <a:srgbClr val="595959"/>
            </a:solidFill>
            <a:prstDash val="solid"/>
            <a:round/>
            <a:headEnd type="none" w="sm" len="sm"/>
            <a:tailEnd type="none" w="sm" len="sm"/>
          </a:ln>
        </p:spPr>
      </p:pic>
      <p:pic>
        <p:nvPicPr>
          <p:cNvPr id="550" name="Google Shape;550;g28a8f46d803_0_0"/>
          <p:cNvPicPr preferRelativeResize="0"/>
          <p:nvPr/>
        </p:nvPicPr>
        <p:blipFill rotWithShape="1">
          <a:blip r:embed="rId9">
            <a:alphaModFix/>
          </a:blip>
          <a:srcRect/>
          <a:stretch/>
        </p:blipFill>
        <p:spPr>
          <a:xfrm>
            <a:off x="6904049" y="2639768"/>
            <a:ext cx="1690275" cy="2359019"/>
          </a:xfrm>
          <a:prstGeom prst="rect">
            <a:avLst/>
          </a:prstGeom>
          <a:noFill/>
          <a:ln w="9525" cap="flat" cmpd="sng">
            <a:solidFill>
              <a:srgbClr val="595959"/>
            </a:solidFill>
            <a:prstDash val="solid"/>
            <a:round/>
            <a:headEnd type="none" w="sm" len="sm"/>
            <a:tailEnd type="none" w="sm" len="sm"/>
          </a:ln>
        </p:spPr>
      </p:pic>
      <p:sp>
        <p:nvSpPr>
          <p:cNvPr id="551" name="Google Shape;551;g28a8f46d803_0_0"/>
          <p:cNvSpPr txBox="1"/>
          <p:nvPr/>
        </p:nvSpPr>
        <p:spPr>
          <a:xfrm>
            <a:off x="77675" y="391600"/>
            <a:ext cx="21855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sng" strike="noStrike" cap="none">
                <a:solidFill>
                  <a:schemeClr val="hlink"/>
                </a:solidFill>
                <a:latin typeface="Arial"/>
                <a:ea typeface="Arial"/>
                <a:cs typeface="Arial"/>
                <a:sym typeface="Arial"/>
                <a:hlinkClick r:id="rId1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Access all our resources for schools &amp; colleges here</a:t>
            </a:r>
            <a:endParaRPr sz="1400" b="0" i="0" u="none" strike="noStrike" cap="none">
              <a:solidFill>
                <a:srgbClr val="000000"/>
              </a:solidFill>
              <a:latin typeface="Arial"/>
              <a:ea typeface="Arial"/>
              <a:cs typeface="Arial"/>
              <a:sym typeface="Arial"/>
            </a:endParaRPr>
          </a:p>
        </p:txBody>
      </p:sp>
      <p:pic>
        <p:nvPicPr>
          <p:cNvPr id="552" name="Google Shape;552;g28a8f46d803_0_0"/>
          <p:cNvPicPr preferRelativeResize="0"/>
          <p:nvPr/>
        </p:nvPicPr>
        <p:blipFill rotWithShape="1">
          <a:blip r:embed="rId11">
            <a:alphaModFix/>
          </a:blip>
          <a:srcRect/>
          <a:stretch/>
        </p:blipFill>
        <p:spPr>
          <a:xfrm>
            <a:off x="7297700" y="152400"/>
            <a:ext cx="1693900" cy="2382660"/>
          </a:xfrm>
          <a:prstGeom prst="rect">
            <a:avLst/>
          </a:prstGeom>
          <a:noFill/>
          <a:ln w="9525" cap="flat" cmpd="sng">
            <a:solidFill>
              <a:srgbClr val="000000"/>
            </a:solidFill>
            <a:prstDash val="solid"/>
            <a:round/>
            <a:headEnd type="none" w="sm" len="sm"/>
            <a:tailEnd type="none" w="sm" len="sm"/>
          </a:ln>
        </p:spPr>
      </p:pic>
      <p:pic>
        <p:nvPicPr>
          <p:cNvPr id="553" name="Google Shape;553;g28a8f46d803_0_0"/>
          <p:cNvPicPr preferRelativeResize="0"/>
          <p:nvPr/>
        </p:nvPicPr>
        <p:blipFill rotWithShape="1">
          <a:blip r:embed="rId12">
            <a:alphaModFix/>
          </a:blip>
          <a:srcRect/>
          <a:stretch/>
        </p:blipFill>
        <p:spPr>
          <a:xfrm>
            <a:off x="4634871" y="2193365"/>
            <a:ext cx="2030150" cy="2844756"/>
          </a:xfrm>
          <a:prstGeom prst="rect">
            <a:avLst/>
          </a:prstGeom>
          <a:noFill/>
          <a:ln w="9525" cap="flat" cmpd="sng">
            <a:solidFill>
              <a:schemeClr val="dk2"/>
            </a:solidFill>
            <a:prstDash val="solid"/>
            <a:round/>
            <a:headEnd type="none" w="sm" len="sm"/>
            <a:tailEnd type="none" w="sm" len="sm"/>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21700" y="4521200"/>
            <a:ext cx="406400" cy="406400"/>
          </a:xfrm>
          <a:prstGeom prst="rect">
            <a:avLst/>
          </a:prstGeom>
        </p:spPr>
      </p:pic>
    </p:spTree>
  </p:cSld>
  <p:clrMapOvr>
    <a:masterClrMapping/>
  </p:clrMapOvr>
  <p:transition spd="med" advTm="914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55"/>
        <p:cNvGrpSpPr/>
        <p:nvPr/>
      </p:nvGrpSpPr>
      <p:grpSpPr>
        <a:xfrm>
          <a:off x="0" y="0"/>
          <a:ext cx="0" cy="0"/>
          <a:chOff x="0" y="0"/>
          <a:chExt cx="0" cy="0"/>
        </a:xfrm>
      </p:grpSpPr>
      <p:pic>
        <p:nvPicPr>
          <p:cNvPr id="156" name="Google Shape;156;g28694061e74_0_356"/>
          <p:cNvPicPr preferRelativeResize="0"/>
          <p:nvPr/>
        </p:nvPicPr>
        <p:blipFill rotWithShape="1">
          <a:blip r:embed="rId6">
            <a:alphaModFix/>
          </a:blip>
          <a:srcRect l="10517" t="12412" r="8824" b="34530"/>
          <a:stretch/>
        </p:blipFill>
        <p:spPr>
          <a:xfrm>
            <a:off x="95050" y="218425"/>
            <a:ext cx="1712573" cy="574874"/>
          </a:xfrm>
          <a:prstGeom prst="rect">
            <a:avLst/>
          </a:prstGeom>
          <a:noFill/>
          <a:ln>
            <a:noFill/>
          </a:ln>
        </p:spPr>
      </p:pic>
      <p:pic>
        <p:nvPicPr>
          <p:cNvPr id="157" name="Google Shape;157;g28694061e74_0_356"/>
          <p:cNvPicPr preferRelativeResize="0"/>
          <p:nvPr/>
        </p:nvPicPr>
        <p:blipFill rotWithShape="1">
          <a:blip r:embed="rId7">
            <a:alphaModFix/>
          </a:blip>
          <a:srcRect/>
          <a:stretch/>
        </p:blipFill>
        <p:spPr>
          <a:xfrm>
            <a:off x="2235626" y="289825"/>
            <a:ext cx="1440724" cy="346775"/>
          </a:xfrm>
          <a:prstGeom prst="rect">
            <a:avLst/>
          </a:prstGeom>
          <a:noFill/>
          <a:ln>
            <a:noFill/>
          </a:ln>
        </p:spPr>
      </p:pic>
      <p:sp>
        <p:nvSpPr>
          <p:cNvPr id="158" name="Google Shape;158;g28694061e74_0_356"/>
          <p:cNvSpPr txBox="1"/>
          <p:nvPr/>
        </p:nvSpPr>
        <p:spPr>
          <a:xfrm>
            <a:off x="282300" y="3489400"/>
            <a:ext cx="4644900" cy="1590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200"/>
              <a:buFont typeface="Arial"/>
              <a:buNone/>
            </a:pPr>
            <a:endParaRPr sz="2200" b="1"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r>
              <a:rPr lang="en-GB" sz="2000" b="1" i="0" u="none" strike="noStrike" cap="none">
                <a:solidFill>
                  <a:schemeClr val="dk1"/>
                </a:solidFill>
                <a:latin typeface="Sarabun"/>
                <a:ea typeface="Sarabun"/>
                <a:cs typeface="Sarabun"/>
                <a:sym typeface="Sarabun"/>
              </a:rPr>
              <a:t>Free, nationwide, NHS commissioned </a:t>
            </a:r>
            <a:endParaRPr sz="2000" b="1" i="0" u="none" strike="noStrike" cap="none">
              <a:solidFill>
                <a:schemeClr val="dk1"/>
              </a:solidFill>
              <a:latin typeface="Sarabun"/>
              <a:ea typeface="Sarabun"/>
              <a:cs typeface="Sarabun"/>
              <a:sym typeface="Sarabun"/>
            </a:endParaRPr>
          </a:p>
          <a:p>
            <a:pPr marL="0" marR="0" lvl="0" indent="0" algn="l" rtl="0">
              <a:lnSpc>
                <a:spcPct val="115000"/>
              </a:lnSpc>
              <a:spcBef>
                <a:spcPts val="0"/>
              </a:spcBef>
              <a:spcAft>
                <a:spcPts val="0"/>
              </a:spcAft>
              <a:buClr>
                <a:schemeClr val="dk1"/>
              </a:buClr>
              <a:buSzPts val="1100"/>
              <a:buFont typeface="Arial"/>
              <a:buNone/>
            </a:pPr>
            <a:r>
              <a:rPr lang="en-GB" sz="2000" b="1" i="0" u="none" strike="noStrike" cap="none">
                <a:solidFill>
                  <a:schemeClr val="dk1"/>
                </a:solidFill>
                <a:latin typeface="Sarabun"/>
                <a:ea typeface="Sarabun"/>
                <a:cs typeface="Sarabun"/>
                <a:sym typeface="Sarabun"/>
              </a:rPr>
              <a:t>mental health support </a:t>
            </a:r>
            <a:endParaRPr sz="2000" b="1" i="0" u="none" strike="noStrike" cap="none">
              <a:solidFill>
                <a:schemeClr val="dk1"/>
              </a:solidFill>
              <a:latin typeface="Sarabun"/>
              <a:ea typeface="Sarabun"/>
              <a:cs typeface="Sarabun"/>
              <a:sym typeface="Sarabun"/>
            </a:endParaRPr>
          </a:p>
          <a:p>
            <a:pPr marL="0" marR="0" lvl="0" indent="0" algn="l" rtl="0">
              <a:lnSpc>
                <a:spcPct val="115000"/>
              </a:lnSpc>
              <a:spcBef>
                <a:spcPts val="0"/>
              </a:spcBef>
              <a:spcAft>
                <a:spcPts val="0"/>
              </a:spcAft>
              <a:buClr>
                <a:schemeClr val="dk1"/>
              </a:buClr>
              <a:buSzPts val="1100"/>
              <a:buFont typeface="Arial"/>
              <a:buNone/>
            </a:pPr>
            <a:r>
              <a:rPr lang="en-GB" sz="2000" b="1" i="0" u="none" strike="noStrike" cap="none">
                <a:solidFill>
                  <a:schemeClr val="dk1"/>
                </a:solidFill>
                <a:latin typeface="Sarabun"/>
                <a:ea typeface="Sarabun"/>
                <a:cs typeface="Sarabun"/>
                <a:sym typeface="Sarabun"/>
              </a:rPr>
              <a:t>for children &amp; young people</a:t>
            </a:r>
            <a:endParaRPr sz="1700" b="1" i="0" u="none" strike="noStrike" cap="none">
              <a:solidFill>
                <a:srgbClr val="0A6973"/>
              </a:solidFill>
              <a:latin typeface="Sarabun"/>
              <a:ea typeface="Sarabun"/>
              <a:cs typeface="Sarabun"/>
              <a:sym typeface="Sarabun"/>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cSld>
  <p:clrMapOvr>
    <a:masterClrMapping/>
  </p:clrMapOvr>
  <p:transition spd="med" advTm="3178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57"/>
        <p:cNvGrpSpPr/>
        <p:nvPr/>
      </p:nvGrpSpPr>
      <p:grpSpPr>
        <a:xfrm>
          <a:off x="0" y="0"/>
          <a:ext cx="0" cy="0"/>
          <a:chOff x="0" y="0"/>
          <a:chExt cx="0" cy="0"/>
        </a:xfrm>
      </p:grpSpPr>
      <p:sp>
        <p:nvSpPr>
          <p:cNvPr id="558" name="Google Shape;558;g28a60d09273_0_1643"/>
          <p:cNvSpPr txBox="1"/>
          <p:nvPr/>
        </p:nvSpPr>
        <p:spPr>
          <a:xfrm>
            <a:off x="3272000" y="1067125"/>
            <a:ext cx="4341600" cy="412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GB" sz="1300" b="0" i="0" u="none" strike="noStrike" cap="none">
                <a:solidFill>
                  <a:schemeClr val="dk1"/>
                </a:solidFill>
                <a:latin typeface="Sarabun"/>
                <a:ea typeface="Sarabun"/>
                <a:cs typeface="Sarabun"/>
                <a:sym typeface="Sarabun"/>
              </a:rPr>
              <a:t>Kooth is a free, anonymous, digital mental health service</a:t>
            </a:r>
            <a:endParaRPr sz="1300" b="0" i="0" u="none" strike="noStrike" cap="none">
              <a:solidFill>
                <a:schemeClr val="dk1"/>
              </a:solidFill>
              <a:latin typeface="Sarabun"/>
              <a:ea typeface="Sarabun"/>
              <a:cs typeface="Sarabun"/>
              <a:sym typeface="Sarabun"/>
            </a:endParaRPr>
          </a:p>
          <a:p>
            <a:pPr marL="0" marR="0" lvl="0" indent="0" algn="ctr" rtl="0">
              <a:lnSpc>
                <a:spcPct val="100000"/>
              </a:lnSpc>
              <a:spcBef>
                <a:spcPts val="0"/>
              </a:spcBef>
              <a:spcAft>
                <a:spcPts val="0"/>
              </a:spcAft>
              <a:buClr>
                <a:srgbClr val="000000"/>
              </a:buClr>
              <a:buSzPts val="3000"/>
              <a:buFont typeface="Arial"/>
              <a:buNone/>
            </a:pPr>
            <a:r>
              <a:rPr lang="en-GB" sz="1300" b="1" i="0" u="none" strike="noStrike" cap="none">
                <a:solidFill>
                  <a:srgbClr val="0B6873"/>
                </a:solidFill>
                <a:latin typeface="Sarabun"/>
                <a:ea typeface="Sarabun"/>
                <a:cs typeface="Sarabun"/>
                <a:sym typeface="Sarabun"/>
              </a:rPr>
              <a:t>commissioned by the NHS</a:t>
            </a:r>
            <a:endParaRPr sz="1300" b="1" i="0" u="none" strike="noStrike" cap="none">
              <a:solidFill>
                <a:srgbClr val="0B6873"/>
              </a:solidFill>
              <a:latin typeface="Sarabun"/>
              <a:ea typeface="Sarabun"/>
              <a:cs typeface="Sarabun"/>
              <a:sym typeface="Sarabun"/>
            </a:endParaRPr>
          </a:p>
          <a:p>
            <a:pPr marL="0" marR="0" lvl="0" indent="0" algn="ctr" rtl="0">
              <a:lnSpc>
                <a:spcPct val="100000"/>
              </a:lnSpc>
              <a:spcBef>
                <a:spcPts val="0"/>
              </a:spcBef>
              <a:spcAft>
                <a:spcPts val="0"/>
              </a:spcAft>
              <a:buClr>
                <a:srgbClr val="000000"/>
              </a:buClr>
              <a:buSzPts val="3000"/>
              <a:buFont typeface="Arial"/>
              <a:buNone/>
            </a:pPr>
            <a:endParaRPr sz="1300" b="1" i="0" u="none" strike="noStrike" cap="none">
              <a:solidFill>
                <a:srgbClr val="0B6873"/>
              </a:solidFill>
              <a:latin typeface="Sarabun"/>
              <a:ea typeface="Sarabun"/>
              <a:cs typeface="Sarabun"/>
              <a:sym typeface="Sarabun"/>
            </a:endParaRPr>
          </a:p>
          <a:p>
            <a:pPr marL="0" marR="0" lvl="0" indent="0" algn="ctr" rtl="0">
              <a:lnSpc>
                <a:spcPct val="100000"/>
              </a:lnSpc>
              <a:spcBef>
                <a:spcPts val="0"/>
              </a:spcBef>
              <a:spcAft>
                <a:spcPts val="0"/>
              </a:spcAft>
              <a:buClr>
                <a:schemeClr val="dk1"/>
              </a:buClr>
              <a:buSzPts val="3000"/>
              <a:buFont typeface="Arial"/>
              <a:buNone/>
            </a:pPr>
            <a:r>
              <a:rPr lang="en-GB" sz="1300" b="1" i="0" u="none" strike="noStrike" cap="none">
                <a:solidFill>
                  <a:srgbClr val="0B6873"/>
                </a:solidFill>
                <a:latin typeface="Sarabun"/>
                <a:ea typeface="Sarabun"/>
                <a:cs typeface="Sarabun"/>
                <a:sym typeface="Sarabun"/>
              </a:rPr>
              <a:t>Access is immediate with no waiting lists or referral needed</a:t>
            </a:r>
            <a:endParaRPr sz="1300" b="1" i="0" u="none" strike="noStrike" cap="none">
              <a:solidFill>
                <a:srgbClr val="0B6873"/>
              </a:solidFill>
              <a:latin typeface="Sarabun"/>
              <a:ea typeface="Sarabun"/>
              <a:cs typeface="Sarabun"/>
              <a:sym typeface="Sarabun"/>
            </a:endParaRPr>
          </a:p>
          <a:p>
            <a:pPr marL="0" marR="0" lvl="0" indent="0" algn="ctr" rtl="0">
              <a:lnSpc>
                <a:spcPct val="100000"/>
              </a:lnSpc>
              <a:spcBef>
                <a:spcPts val="0"/>
              </a:spcBef>
              <a:spcAft>
                <a:spcPts val="0"/>
              </a:spcAft>
              <a:buClr>
                <a:srgbClr val="000000"/>
              </a:buClr>
              <a:buSzPts val="3000"/>
              <a:buFont typeface="Arial"/>
              <a:buNone/>
            </a:pPr>
            <a:endParaRPr sz="1300" b="1" i="0" u="none" strike="noStrike" cap="none">
              <a:solidFill>
                <a:schemeClr val="dk1"/>
              </a:solidFill>
              <a:latin typeface="Sarabun"/>
              <a:ea typeface="Sarabun"/>
              <a:cs typeface="Sarabun"/>
              <a:sym typeface="Sarabun"/>
            </a:endParaRPr>
          </a:p>
          <a:p>
            <a:pPr marL="0" marR="0" lvl="0" indent="0" algn="ctr" rtl="0">
              <a:lnSpc>
                <a:spcPct val="100000"/>
              </a:lnSpc>
              <a:spcBef>
                <a:spcPts val="0"/>
              </a:spcBef>
              <a:spcAft>
                <a:spcPts val="0"/>
              </a:spcAft>
              <a:buClr>
                <a:srgbClr val="000000"/>
              </a:buClr>
              <a:buSzPts val="3000"/>
              <a:buFont typeface="Arial"/>
              <a:buNone/>
            </a:pPr>
            <a:r>
              <a:rPr lang="en-GB" sz="1300" b="1" i="0" u="none" strike="noStrike" cap="none">
                <a:solidFill>
                  <a:srgbClr val="0B6873"/>
                </a:solidFill>
                <a:latin typeface="Sarabun"/>
                <a:ea typeface="Sarabun"/>
                <a:cs typeface="Sarabun"/>
                <a:sym typeface="Sarabun"/>
              </a:rPr>
              <a:t>Safeguarding</a:t>
            </a:r>
            <a:r>
              <a:rPr lang="en-GB" sz="1300" b="1" i="0" u="none" strike="noStrike" cap="none">
                <a:solidFill>
                  <a:schemeClr val="dk1"/>
                </a:solidFill>
                <a:latin typeface="Sarabun"/>
                <a:ea typeface="Sarabun"/>
                <a:cs typeface="Sarabun"/>
                <a:sym typeface="Sarabun"/>
              </a:rPr>
              <a:t> </a:t>
            </a:r>
            <a:r>
              <a:rPr lang="en-GB" sz="1300" b="0" i="0" u="none" strike="noStrike" cap="none">
                <a:solidFill>
                  <a:schemeClr val="dk1"/>
                </a:solidFill>
                <a:latin typeface="Sarabun"/>
                <a:ea typeface="Sarabun"/>
                <a:cs typeface="Sarabun"/>
                <a:sym typeface="Sarabun"/>
              </a:rPr>
              <a:t>is at the core of our service</a:t>
            </a:r>
            <a:endParaRPr sz="1300" b="0" i="0" u="none" strike="noStrike" cap="none">
              <a:solidFill>
                <a:schemeClr val="dk1"/>
              </a:solidFill>
              <a:latin typeface="Sarabun"/>
              <a:ea typeface="Sarabun"/>
              <a:cs typeface="Sarabun"/>
              <a:sym typeface="Sarabun"/>
            </a:endParaRPr>
          </a:p>
          <a:p>
            <a:pPr marL="0" marR="0" lvl="0" indent="0" algn="ctr" rtl="0">
              <a:lnSpc>
                <a:spcPct val="100000"/>
              </a:lnSpc>
              <a:spcBef>
                <a:spcPts val="0"/>
              </a:spcBef>
              <a:spcAft>
                <a:spcPts val="0"/>
              </a:spcAft>
              <a:buClr>
                <a:srgbClr val="000000"/>
              </a:buClr>
              <a:buSzPts val="3000"/>
              <a:buFont typeface="Arial"/>
              <a:buNone/>
            </a:pPr>
            <a:endParaRPr sz="1300" b="0" i="0" u="none" strike="noStrike" cap="none">
              <a:solidFill>
                <a:schemeClr val="dk1"/>
              </a:solidFill>
              <a:latin typeface="Sarabun"/>
              <a:ea typeface="Sarabun"/>
              <a:cs typeface="Sarabun"/>
              <a:sym typeface="Sarabun"/>
            </a:endParaRPr>
          </a:p>
          <a:p>
            <a:pPr marL="0" marR="0" lvl="0" indent="0" algn="ctr" rtl="0">
              <a:lnSpc>
                <a:spcPct val="100000"/>
              </a:lnSpc>
              <a:spcBef>
                <a:spcPts val="0"/>
              </a:spcBef>
              <a:spcAft>
                <a:spcPts val="0"/>
              </a:spcAft>
              <a:buClr>
                <a:srgbClr val="000000"/>
              </a:buClr>
              <a:buSzPts val="3000"/>
              <a:buFont typeface="Arial"/>
              <a:buNone/>
            </a:pPr>
            <a:r>
              <a:rPr lang="en-GB" sz="1300" b="0" i="0" u="none" strike="noStrike" cap="none">
                <a:solidFill>
                  <a:schemeClr val="dk1"/>
                </a:solidFill>
                <a:latin typeface="Sarabun"/>
                <a:ea typeface="Sarabun"/>
                <a:cs typeface="Sarabun"/>
                <a:sym typeface="Sarabun"/>
              </a:rPr>
              <a:t>Students </a:t>
            </a:r>
            <a:r>
              <a:rPr lang="en-GB" sz="1300" b="1" i="0" u="none" strike="noStrike" cap="none">
                <a:solidFill>
                  <a:srgbClr val="0B6873"/>
                </a:solidFill>
                <a:latin typeface="Sarabun"/>
                <a:ea typeface="Sarabun"/>
                <a:cs typeface="Sarabun"/>
                <a:sym typeface="Sarabun"/>
              </a:rPr>
              <a:t>control what support they choose, when they want it</a:t>
            </a:r>
            <a:endParaRPr sz="1300" b="0" i="0" u="none" strike="noStrike" cap="none">
              <a:solidFill>
                <a:srgbClr val="0B6873"/>
              </a:solidFill>
              <a:latin typeface="Sarabun"/>
              <a:ea typeface="Sarabun"/>
              <a:cs typeface="Sarabun"/>
              <a:sym typeface="Sarabun"/>
            </a:endParaRPr>
          </a:p>
          <a:p>
            <a:pPr marL="0" marR="0" lvl="0" indent="0" algn="ctr" rtl="0">
              <a:lnSpc>
                <a:spcPct val="100000"/>
              </a:lnSpc>
              <a:spcBef>
                <a:spcPts val="0"/>
              </a:spcBef>
              <a:spcAft>
                <a:spcPts val="0"/>
              </a:spcAft>
              <a:buClr>
                <a:srgbClr val="000000"/>
              </a:buClr>
              <a:buSzPts val="3000"/>
              <a:buFont typeface="Arial"/>
              <a:buNone/>
            </a:pPr>
            <a:endParaRPr sz="1300" b="0" i="0" u="none" strike="noStrike" cap="none">
              <a:solidFill>
                <a:schemeClr val="dk1"/>
              </a:solidFill>
              <a:latin typeface="Sarabun"/>
              <a:ea typeface="Sarabun"/>
              <a:cs typeface="Sarabun"/>
              <a:sym typeface="Sarabun"/>
            </a:endParaRPr>
          </a:p>
          <a:p>
            <a:pPr marL="0" marR="0" lvl="0" indent="0" algn="ctr" rtl="0">
              <a:lnSpc>
                <a:spcPct val="100000"/>
              </a:lnSpc>
              <a:spcBef>
                <a:spcPts val="0"/>
              </a:spcBef>
              <a:spcAft>
                <a:spcPts val="0"/>
              </a:spcAft>
              <a:buClr>
                <a:srgbClr val="000000"/>
              </a:buClr>
              <a:buSzPts val="3000"/>
              <a:buFont typeface="Arial"/>
              <a:buNone/>
            </a:pPr>
            <a:r>
              <a:rPr lang="en-GB" sz="1300" b="0" i="0" u="none" strike="noStrike" cap="none">
                <a:solidFill>
                  <a:schemeClr val="dk1"/>
                </a:solidFill>
                <a:latin typeface="Sarabun"/>
                <a:ea typeface="Sarabun"/>
                <a:cs typeface="Sarabun"/>
                <a:sym typeface="Sarabun"/>
              </a:rPr>
              <a:t>Kooth compliments your MHST, Pastoral and Safeguarding teams providing </a:t>
            </a:r>
            <a:r>
              <a:rPr lang="en-GB" sz="1300" b="1" i="0" u="none" strike="noStrike" cap="none">
                <a:solidFill>
                  <a:srgbClr val="0B6873"/>
                </a:solidFill>
                <a:latin typeface="Sarabun"/>
                <a:ea typeface="Sarabun"/>
                <a:cs typeface="Sarabun"/>
                <a:sym typeface="Sarabun"/>
              </a:rPr>
              <a:t>out of school support, including during school holidays</a:t>
            </a:r>
            <a:endParaRPr sz="1300" b="1" i="0" u="none" strike="noStrike" cap="none">
              <a:solidFill>
                <a:srgbClr val="0B6873"/>
              </a:solidFill>
              <a:latin typeface="Sarabun"/>
              <a:ea typeface="Sarabun"/>
              <a:cs typeface="Sarabun"/>
              <a:sym typeface="Sarabun"/>
            </a:endParaRPr>
          </a:p>
          <a:p>
            <a:pPr marL="0" marR="0" lvl="0" indent="0" algn="ctr" rtl="0">
              <a:lnSpc>
                <a:spcPct val="100000"/>
              </a:lnSpc>
              <a:spcBef>
                <a:spcPts val="0"/>
              </a:spcBef>
              <a:spcAft>
                <a:spcPts val="0"/>
              </a:spcAft>
              <a:buClr>
                <a:srgbClr val="000000"/>
              </a:buClr>
              <a:buSzPts val="3000"/>
              <a:buFont typeface="Arial"/>
              <a:buNone/>
            </a:pPr>
            <a:endParaRPr sz="1300" b="1" i="0" u="none" strike="noStrike" cap="none">
              <a:solidFill>
                <a:srgbClr val="0B6873"/>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3000"/>
              <a:buFont typeface="Arial"/>
              <a:buNone/>
            </a:pPr>
            <a:endParaRPr sz="1300" b="0" i="0" u="none" strike="noStrike" cap="none">
              <a:solidFill>
                <a:schemeClr val="dk1"/>
              </a:solidFill>
              <a:latin typeface="Sarabun"/>
              <a:ea typeface="Sarabun"/>
              <a:cs typeface="Sarabun"/>
              <a:sym typeface="Sarabun"/>
            </a:endParaRPr>
          </a:p>
          <a:p>
            <a:pPr marL="0" marR="0" lvl="0" indent="0" algn="ctr" rtl="0">
              <a:lnSpc>
                <a:spcPct val="100000"/>
              </a:lnSpc>
              <a:spcBef>
                <a:spcPts val="0"/>
              </a:spcBef>
              <a:spcAft>
                <a:spcPts val="0"/>
              </a:spcAft>
              <a:buClr>
                <a:srgbClr val="000000"/>
              </a:buClr>
              <a:buSzPts val="3000"/>
              <a:buFont typeface="Arial"/>
              <a:buNone/>
            </a:pPr>
            <a:endParaRPr sz="1300" b="1" i="0" u="none" strike="noStrike" cap="none">
              <a:solidFill>
                <a:srgbClr val="0B6873"/>
              </a:solidFill>
              <a:latin typeface="Sarabun"/>
              <a:ea typeface="Sarabun"/>
              <a:cs typeface="Sarabun"/>
              <a:sym typeface="Sarabun"/>
            </a:endParaRPr>
          </a:p>
          <a:p>
            <a:pPr marL="0" marR="0" lvl="0" indent="0" algn="ctr" rtl="0">
              <a:lnSpc>
                <a:spcPct val="115000"/>
              </a:lnSpc>
              <a:spcBef>
                <a:spcPts val="0"/>
              </a:spcBef>
              <a:spcAft>
                <a:spcPts val="0"/>
              </a:spcAft>
              <a:buClr>
                <a:srgbClr val="000000"/>
              </a:buClr>
              <a:buSzPts val="3000"/>
              <a:buFont typeface="Arial"/>
              <a:buNone/>
            </a:pPr>
            <a:endParaRPr sz="1500" b="0" i="0" u="none" strike="noStrike" cap="none">
              <a:solidFill>
                <a:schemeClr val="dk1"/>
              </a:solidFill>
              <a:latin typeface="Sarabun"/>
              <a:ea typeface="Sarabun"/>
              <a:cs typeface="Sarabun"/>
              <a:sym typeface="Sarabun"/>
            </a:endParaRPr>
          </a:p>
          <a:p>
            <a:pPr marL="0" marR="0" lvl="0" indent="0" algn="ctr" rtl="0">
              <a:lnSpc>
                <a:spcPct val="115000"/>
              </a:lnSpc>
              <a:spcBef>
                <a:spcPts val="0"/>
              </a:spcBef>
              <a:spcAft>
                <a:spcPts val="0"/>
              </a:spcAft>
              <a:buClr>
                <a:srgbClr val="000000"/>
              </a:buClr>
              <a:buSzPts val="3000"/>
              <a:buFont typeface="Arial"/>
              <a:buNone/>
            </a:pPr>
            <a:r>
              <a:rPr lang="en-GB" sz="1800" b="0" i="0" u="none" strike="noStrike" cap="none">
                <a:solidFill>
                  <a:schemeClr val="dk1"/>
                </a:solidFill>
                <a:latin typeface="Sarabun"/>
                <a:ea typeface="Sarabun"/>
                <a:cs typeface="Sarabun"/>
                <a:sym typeface="Sarabun"/>
              </a:rPr>
              <a:t> </a:t>
            </a:r>
            <a:endParaRPr sz="2500" b="0" i="0" u="none" strike="noStrike" cap="none">
              <a:solidFill>
                <a:srgbClr val="000000"/>
              </a:solidFill>
              <a:latin typeface="Sarabun"/>
              <a:ea typeface="Sarabun"/>
              <a:cs typeface="Sarabun"/>
              <a:sym typeface="Sarabun"/>
            </a:endParaRPr>
          </a:p>
        </p:txBody>
      </p:sp>
      <p:sp>
        <p:nvSpPr>
          <p:cNvPr id="559" name="Google Shape;559;g28a60d09273_0_1643"/>
          <p:cNvSpPr txBox="1"/>
          <p:nvPr/>
        </p:nvSpPr>
        <p:spPr>
          <a:xfrm>
            <a:off x="321450" y="310000"/>
            <a:ext cx="2342100" cy="306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Sarabun"/>
                <a:ea typeface="Sarabun"/>
                <a:cs typeface="Sarabun"/>
                <a:sym typeface="Sarabun"/>
              </a:rPr>
              <a:t>In summary</a:t>
            </a:r>
            <a:endParaRPr sz="3000" b="1" i="0" u="none" strike="noStrike" cap="none">
              <a:solidFill>
                <a:schemeClr val="lt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0" name="Google Shape;560;g28a60d09273_0_1643"/>
          <p:cNvSpPr txBox="1"/>
          <p:nvPr/>
        </p:nvSpPr>
        <p:spPr>
          <a:xfrm>
            <a:off x="243950" y="4696250"/>
            <a:ext cx="4795800" cy="25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Maitree"/>
                <a:ea typeface="Maitree"/>
                <a:cs typeface="Maitree"/>
                <a:sym typeface="Maitree"/>
              </a:rPr>
              <a:t>More information about Kooth can been found </a:t>
            </a:r>
            <a:r>
              <a:rPr lang="en-GB" sz="1400" b="1" i="0" u="sng" strike="noStrike" cap="none">
                <a:solidFill>
                  <a:schemeClr val="lt1"/>
                </a:solidFill>
                <a:latin typeface="Maitree"/>
                <a:ea typeface="Maitree"/>
                <a:cs typeface="Maitree"/>
                <a:sym typeface="Maitree"/>
                <a:hlinkClick r:id="rId6">
                  <a:extLst>
                    <a:ext uri="{A12FA001-AC4F-418D-AE19-62706E023703}">
                      <ahyp:hlinkClr xmlns:ahyp="http://schemas.microsoft.com/office/drawing/2018/hyperlinkcolor" xmlns="" val="tx"/>
                    </a:ext>
                  </a:extLst>
                </a:hlinkClick>
              </a:rPr>
              <a:t>here</a:t>
            </a:r>
            <a:endParaRPr sz="1400" b="1" i="0" u="none" strike="noStrike" cap="none">
              <a:solidFill>
                <a:schemeClr val="lt1"/>
              </a:solidFill>
              <a:latin typeface="Maitree"/>
              <a:ea typeface="Maitree"/>
              <a:cs typeface="Maitree"/>
              <a:sym typeface="Maitree"/>
            </a:endParaRPr>
          </a:p>
        </p:txBody>
      </p:sp>
      <p:pic>
        <p:nvPicPr>
          <p:cNvPr id="561" name="Google Shape;561;g28a60d09273_0_1643"/>
          <p:cNvPicPr preferRelativeResize="0"/>
          <p:nvPr/>
        </p:nvPicPr>
        <p:blipFill rotWithShape="1">
          <a:blip r:embed="rId7">
            <a:alphaModFix/>
          </a:blip>
          <a:srcRect/>
          <a:stretch/>
        </p:blipFill>
        <p:spPr>
          <a:xfrm>
            <a:off x="8076662" y="4775188"/>
            <a:ext cx="1001876" cy="2930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cSld>
  <p:clrMapOvr>
    <a:masterClrMapping/>
  </p:clrMapOvr>
  <p:transition spd="med" advTm="3396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96"/>
        <p:cNvGrpSpPr/>
        <p:nvPr/>
      </p:nvGrpSpPr>
      <p:grpSpPr>
        <a:xfrm>
          <a:off x="0" y="0"/>
          <a:ext cx="0" cy="0"/>
          <a:chOff x="0" y="0"/>
          <a:chExt cx="0" cy="0"/>
        </a:xfrm>
      </p:grpSpPr>
      <p:sp>
        <p:nvSpPr>
          <p:cNvPr id="197" name="Google Shape;197;g28694061e74_0_372"/>
          <p:cNvSpPr txBox="1"/>
          <p:nvPr/>
        </p:nvSpPr>
        <p:spPr>
          <a:xfrm>
            <a:off x="252025" y="1053675"/>
            <a:ext cx="5754300" cy="714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GB" sz="1600" b="1" i="0" u="none" strike="noStrike" cap="none">
                <a:solidFill>
                  <a:schemeClr val="dk1"/>
                </a:solidFill>
                <a:latin typeface="Sarabun"/>
                <a:ea typeface="Sarabun"/>
                <a:cs typeface="Sarabun"/>
                <a:sym typeface="Sarabun"/>
              </a:rPr>
              <a:t>Founded in 2001, Kooth is a trusted NHS partner </a:t>
            </a:r>
            <a:endParaRPr sz="1600" b="1" i="0" u="none" strike="noStrike" cap="none">
              <a:solidFill>
                <a:schemeClr val="dk1"/>
              </a:solidFill>
              <a:latin typeface="Sarabun"/>
              <a:ea typeface="Sarabun"/>
              <a:cs typeface="Sarabun"/>
              <a:sym typeface="Sarabun"/>
            </a:endParaRPr>
          </a:p>
          <a:p>
            <a:pPr marL="0" marR="0" lvl="0" indent="0" algn="l" rtl="0">
              <a:lnSpc>
                <a:spcPct val="115000"/>
              </a:lnSpc>
              <a:spcBef>
                <a:spcPts val="0"/>
              </a:spcBef>
              <a:spcAft>
                <a:spcPts val="0"/>
              </a:spcAft>
              <a:buClr>
                <a:srgbClr val="000000"/>
              </a:buClr>
              <a:buSzPts val="1600"/>
              <a:buFont typeface="Arial"/>
              <a:buNone/>
            </a:pPr>
            <a:r>
              <a:rPr lang="en-GB" sz="1600" b="1" i="0" u="none" strike="noStrike" cap="none">
                <a:solidFill>
                  <a:schemeClr val="dk1"/>
                </a:solidFill>
                <a:latin typeface="Sarabun"/>
                <a:ea typeface="Sarabun"/>
                <a:cs typeface="Sarabun"/>
                <a:sym typeface="Sarabun"/>
              </a:rPr>
              <a:t>supporting the nation’s children and young people</a:t>
            </a:r>
            <a:endParaRPr sz="1600" b="1" i="0" u="none" strike="noStrike" cap="none">
              <a:solidFill>
                <a:schemeClr val="dk1"/>
              </a:solidFill>
              <a:latin typeface="Sarabun"/>
              <a:ea typeface="Sarabun"/>
              <a:cs typeface="Sarabun"/>
              <a:sym typeface="Sarabun"/>
            </a:endParaRPr>
          </a:p>
        </p:txBody>
      </p:sp>
      <p:sp>
        <p:nvSpPr>
          <p:cNvPr id="198" name="Google Shape;198;g28694061e74_0_372"/>
          <p:cNvSpPr txBox="1"/>
          <p:nvPr/>
        </p:nvSpPr>
        <p:spPr>
          <a:xfrm>
            <a:off x="3749275" y="3450150"/>
            <a:ext cx="4990800" cy="154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D172C"/>
              </a:solidFill>
              <a:latin typeface="Maitree"/>
              <a:ea typeface="Maitree"/>
              <a:cs typeface="Maitree"/>
              <a:sym typeface="Maitree"/>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D172C"/>
                </a:solidFill>
                <a:latin typeface="Maitree"/>
                <a:ea typeface="Maitree"/>
                <a:cs typeface="Maitree"/>
                <a:sym typeface="Maitre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Kooth is accredited by the </a:t>
            </a:r>
            <a:r>
              <a:rPr lang="en-GB" sz="1350" b="0" i="0" u="none" strike="noStrike" cap="none">
                <a:solidFill>
                  <a:schemeClr val="dk1"/>
                </a:solidFill>
                <a:highlight>
                  <a:schemeClr val="lt1"/>
                </a:highlight>
                <a:latin typeface="Maitree"/>
                <a:ea typeface="Maitree"/>
                <a:cs typeface="Maitree"/>
                <a:sym typeface="Maitre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leading professional association for members of the counselling professions in the UK</a:t>
            </a:r>
            <a:endParaRPr sz="1350" b="0" i="0" u="none" strike="noStrike" cap="none">
              <a:solidFill>
                <a:schemeClr val="dk1"/>
              </a:solidFill>
              <a:highlight>
                <a:schemeClr val="lt1"/>
              </a:highlight>
              <a:latin typeface="Maitree"/>
              <a:ea typeface="Maitree"/>
              <a:cs typeface="Maitree"/>
              <a:sym typeface="Maitre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D172C"/>
                </a:solidFill>
                <a:latin typeface="Maitree"/>
                <a:ea typeface="Maitree"/>
                <a:cs typeface="Maitree"/>
                <a:sym typeface="Maitre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All </a:t>
            </a:r>
            <a:r>
              <a:rPr lang="en-GB" sz="1400" b="1" i="0" u="none" strike="noStrike" cap="none">
                <a:solidFill>
                  <a:srgbClr val="0D172C"/>
                </a:solidFill>
                <a:latin typeface="Maitree"/>
                <a:ea typeface="Maitree"/>
                <a:cs typeface="Maitree"/>
                <a:sym typeface="Maitre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our practitioners are real people, not bots</a:t>
            </a:r>
            <a:r>
              <a:rPr lang="en-GB" sz="1400" b="0" i="0" u="none" strike="noStrike" cap="none">
                <a:solidFill>
                  <a:srgbClr val="0D172C"/>
                </a:solidFill>
                <a:latin typeface="Maitree"/>
                <a:ea typeface="Maitree"/>
                <a:cs typeface="Maitree"/>
                <a:sym typeface="Maitre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 </a:t>
            </a:r>
            <a:endParaRPr sz="1400" b="0" i="0" u="none" strike="noStrike" cap="none">
              <a:solidFill>
                <a:srgbClr val="0D172C"/>
              </a:solidFill>
              <a:latin typeface="Maitree"/>
              <a:ea typeface="Maitree"/>
              <a:cs typeface="Maitree"/>
              <a:sym typeface="Maitree"/>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Maitree"/>
              <a:ea typeface="Maitree"/>
              <a:cs typeface="Maitree"/>
              <a:sym typeface="Maitree"/>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D172C"/>
              </a:solidFill>
              <a:latin typeface="Maitree"/>
              <a:ea typeface="Maitree"/>
              <a:cs typeface="Maitree"/>
              <a:sym typeface="Maitree"/>
            </a:endParaRPr>
          </a:p>
          <a:p>
            <a:pPr marL="0" marR="0" lvl="0" indent="0" algn="l" rtl="0">
              <a:lnSpc>
                <a:spcPct val="150000"/>
              </a:lnSpc>
              <a:spcBef>
                <a:spcPts val="0"/>
              </a:spcBef>
              <a:spcAft>
                <a:spcPts val="0"/>
              </a:spcAft>
              <a:buClr>
                <a:schemeClr val="dk1"/>
              </a:buClr>
              <a:buSzPts val="1100"/>
              <a:buFont typeface="Arial"/>
              <a:buNone/>
            </a:pPr>
            <a:endParaRPr sz="1200" b="0" i="0" u="none" strike="noStrike" cap="none">
              <a:solidFill>
                <a:srgbClr val="0D172C"/>
              </a:solidFill>
              <a:latin typeface="Maitree"/>
              <a:ea typeface="Maitree"/>
              <a:cs typeface="Maitree"/>
              <a:sym typeface="Maitree"/>
            </a:endParaRPr>
          </a:p>
          <a:p>
            <a:pPr marL="0" marR="0" lvl="0" indent="0" algn="l" rtl="0">
              <a:lnSpc>
                <a:spcPct val="115000"/>
              </a:lnSpc>
              <a:spcBef>
                <a:spcPts val="0"/>
              </a:spcBef>
              <a:spcAft>
                <a:spcPts val="0"/>
              </a:spcAft>
              <a:buClr>
                <a:srgbClr val="000000"/>
              </a:buClr>
              <a:buSzPts val="1100"/>
              <a:buFont typeface="Arial"/>
              <a:buNone/>
            </a:pPr>
            <a:endParaRPr sz="1100" b="1" i="0" u="none" strike="noStrike" cap="none">
              <a:solidFill>
                <a:srgbClr val="0D172C"/>
              </a:solidFill>
              <a:latin typeface="Maitree"/>
              <a:ea typeface="Maitree"/>
              <a:cs typeface="Maitree"/>
              <a:sym typeface="Maitree"/>
            </a:endParaRPr>
          </a:p>
        </p:txBody>
      </p:sp>
      <p:sp>
        <p:nvSpPr>
          <p:cNvPr id="199" name="Google Shape;199;g28694061e74_0_372"/>
          <p:cNvSpPr txBox="1"/>
          <p:nvPr/>
        </p:nvSpPr>
        <p:spPr>
          <a:xfrm>
            <a:off x="2157225" y="2146275"/>
            <a:ext cx="6473700" cy="7647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GB" sz="1400" b="0" i="0" u="none" strike="noStrike" cap="none">
                <a:solidFill>
                  <a:schemeClr val="dk1"/>
                </a:solidFill>
                <a:latin typeface="Maitree"/>
                <a:ea typeface="Maitree"/>
                <a:cs typeface="Maitree"/>
                <a:sym typeface="Maitree"/>
              </a:rPr>
              <a:t>Local NHS Integrated Care Boards commission us, so that Kooth can </a:t>
            </a:r>
            <a:r>
              <a:rPr lang="en-GB" sz="1400" b="1" i="0" u="none" strike="noStrike" cap="none">
                <a:solidFill>
                  <a:schemeClr val="dk1"/>
                </a:solidFill>
                <a:latin typeface="Maitree"/>
                <a:ea typeface="Maitree"/>
                <a:cs typeface="Maitree"/>
                <a:sym typeface="Maitree"/>
              </a:rPr>
              <a:t>provide free mental health support to</a:t>
            </a:r>
            <a:r>
              <a:rPr lang="en-GB" sz="1400" b="1" i="0" u="none" strike="noStrike" cap="none">
                <a:solidFill>
                  <a:srgbClr val="067375"/>
                </a:solidFill>
                <a:latin typeface="Maitree"/>
                <a:ea typeface="Maitree"/>
                <a:cs typeface="Maitree"/>
                <a:sym typeface="Maitree"/>
              </a:rPr>
              <a:t> </a:t>
            </a:r>
            <a:r>
              <a:rPr lang="en-GB" sz="1400" b="1" i="0" u="none" strike="noStrike" cap="none">
                <a:solidFill>
                  <a:schemeClr val="dk1"/>
                </a:solidFill>
                <a:latin typeface="Maitree"/>
                <a:ea typeface="Maitree"/>
                <a:cs typeface="Maitree"/>
                <a:sym typeface="Maitre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11 - 18 year olds</a:t>
            </a:r>
            <a:r>
              <a:rPr lang="en-GB" sz="1400" b="1" i="0" u="none" strike="noStrike" cap="none">
                <a:solidFill>
                  <a:schemeClr val="dk1"/>
                </a:solidFill>
                <a:latin typeface="Maitree"/>
                <a:ea typeface="Maitree"/>
                <a:cs typeface="Maitree"/>
                <a:sym typeface="Maitree"/>
              </a:rPr>
              <a:t> </a:t>
            </a:r>
            <a:r>
              <a:rPr lang="en-GB" sz="1400" b="0" i="0" u="none" strike="noStrike" cap="none">
                <a:solidFill>
                  <a:schemeClr val="dk1"/>
                </a:solidFill>
                <a:latin typeface="Maitree"/>
                <a:ea typeface="Maitree"/>
                <a:cs typeface="Maitree"/>
                <a:sym typeface="Maitree"/>
              </a:rPr>
              <a:t>across the UK</a:t>
            </a:r>
            <a:endParaRPr sz="1100" b="0" i="0" u="none" strike="noStrike" cap="none">
              <a:solidFill>
                <a:srgbClr val="0D172C"/>
              </a:solidFill>
              <a:latin typeface="Maitree"/>
              <a:ea typeface="Maitree"/>
              <a:cs typeface="Maitree"/>
              <a:sym typeface="Maitree"/>
            </a:endParaRPr>
          </a:p>
        </p:txBody>
      </p:sp>
      <p:pic>
        <p:nvPicPr>
          <p:cNvPr id="200" name="Google Shape;200;g28694061e74_0_372"/>
          <p:cNvPicPr preferRelativeResize="0"/>
          <p:nvPr/>
        </p:nvPicPr>
        <p:blipFill rotWithShape="1">
          <a:blip r:embed="rId6">
            <a:alphaModFix/>
          </a:blip>
          <a:srcRect/>
          <a:stretch/>
        </p:blipFill>
        <p:spPr>
          <a:xfrm>
            <a:off x="360128" y="2280893"/>
            <a:ext cx="1599181" cy="581700"/>
          </a:xfrm>
          <a:prstGeom prst="rect">
            <a:avLst/>
          </a:prstGeom>
          <a:noFill/>
          <a:ln>
            <a:noFill/>
          </a:ln>
        </p:spPr>
      </p:pic>
      <p:sp>
        <p:nvSpPr>
          <p:cNvPr id="201" name="Google Shape;201;g28694061e74_0_37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g28694061e74_0_372"/>
          <p:cNvSpPr txBox="1"/>
          <p:nvPr/>
        </p:nvSpPr>
        <p:spPr>
          <a:xfrm>
            <a:off x="8372925" y="4052750"/>
            <a:ext cx="2767500" cy="581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Maitree"/>
              <a:ea typeface="Maitree"/>
              <a:cs typeface="Maitree"/>
              <a:sym typeface="Maitree"/>
            </a:endParaRPr>
          </a:p>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Maitree"/>
              <a:ea typeface="Maitree"/>
              <a:cs typeface="Maitree"/>
              <a:sym typeface="Maitree"/>
            </a:endParaRPr>
          </a:p>
        </p:txBody>
      </p:sp>
      <p:pic>
        <p:nvPicPr>
          <p:cNvPr id="203" name="Google Shape;203;g28694061e74_0_372"/>
          <p:cNvPicPr preferRelativeResize="0"/>
          <p:nvPr/>
        </p:nvPicPr>
        <p:blipFill rotWithShape="1">
          <a:blip r:embed="rId7">
            <a:alphaModFix/>
          </a:blip>
          <a:srcRect/>
          <a:stretch/>
        </p:blipFill>
        <p:spPr>
          <a:xfrm>
            <a:off x="360124" y="3450150"/>
            <a:ext cx="3176899" cy="764675"/>
          </a:xfrm>
          <a:prstGeom prst="rect">
            <a:avLst/>
          </a:prstGeom>
          <a:noFill/>
          <a:ln>
            <a:noFill/>
          </a:ln>
        </p:spPr>
      </p:pic>
      <p:sp>
        <p:nvSpPr>
          <p:cNvPr id="204" name="Google Shape;204;g28694061e74_0_372"/>
          <p:cNvSpPr txBox="1"/>
          <p:nvPr/>
        </p:nvSpPr>
        <p:spPr>
          <a:xfrm>
            <a:off x="202150" y="199150"/>
            <a:ext cx="67509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3000"/>
              <a:buFont typeface="Arial"/>
              <a:buNone/>
            </a:pPr>
            <a:r>
              <a:rPr lang="en-GB" sz="3000" b="1" i="0" u="none" strike="noStrike" cap="none">
                <a:solidFill>
                  <a:srgbClr val="0B6873"/>
                </a:solidFill>
                <a:latin typeface="Sarabun"/>
                <a:ea typeface="Sarabun"/>
                <a:cs typeface="Sarabun"/>
                <a:sym typeface="Sarabun"/>
              </a:rPr>
              <a:t>Who are Kooth?</a:t>
            </a:r>
            <a:endParaRPr sz="2200" b="0" i="0" u="none" strike="noStrike" cap="none">
              <a:solidFill>
                <a:srgbClr val="0B6873"/>
              </a:solidFill>
              <a:latin typeface="Sarabun"/>
              <a:ea typeface="Sarabun"/>
              <a:cs typeface="Sarabun"/>
              <a:sym typeface="Sarabun"/>
            </a:endParaRPr>
          </a:p>
        </p:txBody>
      </p:sp>
      <p:pic>
        <p:nvPicPr>
          <p:cNvPr id="205" name="Google Shape;205;g28694061e74_0_372"/>
          <p:cNvPicPr preferRelativeResize="0"/>
          <p:nvPr/>
        </p:nvPicPr>
        <p:blipFill rotWithShape="1">
          <a:blip r:embed="rId8">
            <a:alphaModFix/>
          </a:blip>
          <a:srcRect/>
          <a:stretch/>
        </p:blipFill>
        <p:spPr>
          <a:xfrm>
            <a:off x="8034750" y="4699900"/>
            <a:ext cx="1109248" cy="443599"/>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4521200"/>
            <a:ext cx="406400" cy="406400"/>
          </a:xfrm>
          <a:prstGeom prst="rect">
            <a:avLst/>
          </a:prstGeom>
        </p:spPr>
      </p:pic>
    </p:spTree>
  </p:cSld>
  <p:clrMapOvr>
    <a:masterClrMapping/>
  </p:clrMapOvr>
  <p:transition spd="med" advTm="3392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09"/>
        <p:cNvGrpSpPr/>
        <p:nvPr/>
      </p:nvGrpSpPr>
      <p:grpSpPr>
        <a:xfrm>
          <a:off x="0" y="0"/>
          <a:ext cx="0" cy="0"/>
          <a:chOff x="0" y="0"/>
          <a:chExt cx="0" cy="0"/>
        </a:xfrm>
      </p:grpSpPr>
      <p:pic>
        <p:nvPicPr>
          <p:cNvPr id="210" name="Google Shape;210;g28a60d09273_0_69"/>
          <p:cNvPicPr preferRelativeResize="0"/>
          <p:nvPr/>
        </p:nvPicPr>
        <p:blipFill rotWithShape="1">
          <a:blip r:embed="rId6">
            <a:alphaModFix/>
          </a:blip>
          <a:srcRect/>
          <a:stretch/>
        </p:blipFill>
        <p:spPr>
          <a:xfrm>
            <a:off x="8698500" y="4698000"/>
            <a:ext cx="369300" cy="369300"/>
          </a:xfrm>
          <a:prstGeom prst="rect">
            <a:avLst/>
          </a:prstGeom>
          <a:noFill/>
          <a:ln>
            <a:noFill/>
          </a:ln>
        </p:spPr>
      </p:pic>
      <p:pic>
        <p:nvPicPr>
          <p:cNvPr id="211" name="Google Shape;211;g28a60d09273_0_69"/>
          <p:cNvPicPr preferRelativeResize="0"/>
          <p:nvPr/>
        </p:nvPicPr>
        <p:blipFill rotWithShape="1">
          <a:blip r:embed="rId7">
            <a:alphaModFix/>
          </a:blip>
          <a:srcRect/>
          <a:stretch/>
        </p:blipFill>
        <p:spPr>
          <a:xfrm>
            <a:off x="5086400" y="2571750"/>
            <a:ext cx="4566275" cy="2858500"/>
          </a:xfrm>
          <a:prstGeom prst="rect">
            <a:avLst/>
          </a:prstGeom>
          <a:noFill/>
          <a:ln>
            <a:noFill/>
          </a:ln>
        </p:spPr>
      </p:pic>
      <p:sp>
        <p:nvSpPr>
          <p:cNvPr id="212" name="Google Shape;212;g28a60d09273_0_69"/>
          <p:cNvSpPr txBox="1"/>
          <p:nvPr/>
        </p:nvSpPr>
        <p:spPr>
          <a:xfrm>
            <a:off x="58525" y="453350"/>
            <a:ext cx="8007000" cy="3328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3100"/>
              <a:buFont typeface="Arial"/>
              <a:buNone/>
            </a:pPr>
            <a:r>
              <a:rPr lang="en-GB" sz="3100" b="1" i="0" u="none" strike="noStrike" cap="none">
                <a:solidFill>
                  <a:srgbClr val="2D6871"/>
                </a:solidFill>
                <a:latin typeface="Sarabun"/>
                <a:ea typeface="Sarabun"/>
                <a:cs typeface="Sarabun"/>
                <a:sym typeface="Sarabun"/>
              </a:rPr>
              <a:t>Kooth provides </a:t>
            </a:r>
            <a:r>
              <a:rPr lang="en-GB" sz="3100" b="1" i="0" u="none" strike="noStrike" cap="none">
                <a:solidFill>
                  <a:srgbClr val="2D6871"/>
                </a:solidFill>
                <a:latin typeface="Sarabun"/>
                <a:ea typeface="Sarabun"/>
                <a:cs typeface="Sarabun"/>
                <a:sym typeface="Sarabu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immediate</a:t>
            </a:r>
            <a:r>
              <a:rPr lang="en-GB" sz="3100" b="1" i="0" u="none" strike="noStrike" cap="none">
                <a:solidFill>
                  <a:srgbClr val="2D6871"/>
                </a:solidFill>
                <a:latin typeface="Sarabun"/>
                <a:ea typeface="Sarabun"/>
                <a:cs typeface="Sarabun"/>
                <a:sym typeface="Sarabu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 support </a:t>
            </a:r>
            <a:endParaRPr sz="3100" b="1" i="0" u="none" strike="noStrike" cap="none">
              <a:solidFill>
                <a:srgbClr val="2D6871"/>
              </a:solidFill>
              <a:latin typeface="Sarabun"/>
              <a:ea typeface="Sarabun"/>
              <a:cs typeface="Sarabun"/>
              <a:sym typeface="Sarabun"/>
            </a:endParaRPr>
          </a:p>
          <a:p>
            <a:pPr marL="0" marR="0" lvl="0" indent="0" algn="ctr" rtl="0">
              <a:lnSpc>
                <a:spcPct val="115000"/>
              </a:lnSpc>
              <a:spcBef>
                <a:spcPts val="0"/>
              </a:spcBef>
              <a:spcAft>
                <a:spcPts val="0"/>
              </a:spcAft>
              <a:buClr>
                <a:srgbClr val="000000"/>
              </a:buClr>
              <a:buSzPts val="3100"/>
              <a:buFont typeface="Arial"/>
              <a:buNone/>
            </a:pPr>
            <a:endParaRPr sz="3100" b="1" i="0" u="none" strike="noStrike" cap="none">
              <a:solidFill>
                <a:srgbClr val="2D6871"/>
              </a:solidFill>
              <a:latin typeface="Sarabun"/>
              <a:ea typeface="Sarabun"/>
              <a:cs typeface="Sarabun"/>
              <a:sym typeface="Sarabun"/>
            </a:endParaRPr>
          </a:p>
          <a:p>
            <a:pPr marL="0" marR="0" lvl="0" indent="0" algn="ctr" rtl="0">
              <a:lnSpc>
                <a:spcPct val="115000"/>
              </a:lnSpc>
              <a:spcBef>
                <a:spcPts val="0"/>
              </a:spcBef>
              <a:spcAft>
                <a:spcPts val="0"/>
              </a:spcAft>
              <a:buClr>
                <a:srgbClr val="000000"/>
              </a:buClr>
              <a:buSzPts val="3100"/>
              <a:buFont typeface="Arial"/>
              <a:buNone/>
            </a:pPr>
            <a:r>
              <a:rPr lang="en-GB" sz="3100" b="1" i="0" u="none" strike="noStrike" cap="none">
                <a:solidFill>
                  <a:srgbClr val="FE845A"/>
                </a:solidFill>
                <a:latin typeface="Sarabun"/>
                <a:ea typeface="Sarabun"/>
                <a:cs typeface="Sarabun"/>
                <a:sym typeface="Sarabun"/>
              </a:rPr>
              <a:t>No GP or school referral is needed, </a:t>
            </a:r>
            <a:endParaRPr sz="3100" b="1" i="0" u="none" strike="noStrike" cap="none">
              <a:solidFill>
                <a:srgbClr val="FE845A"/>
              </a:solidFill>
              <a:latin typeface="Sarabun"/>
              <a:ea typeface="Sarabun"/>
              <a:cs typeface="Sarabun"/>
              <a:sym typeface="Sarabun"/>
            </a:endParaRPr>
          </a:p>
          <a:p>
            <a:pPr marL="0" marR="0" lvl="0" indent="0" algn="ctr" rtl="0">
              <a:lnSpc>
                <a:spcPct val="115000"/>
              </a:lnSpc>
              <a:spcBef>
                <a:spcPts val="0"/>
              </a:spcBef>
              <a:spcAft>
                <a:spcPts val="0"/>
              </a:spcAft>
              <a:buClr>
                <a:srgbClr val="000000"/>
              </a:buClr>
              <a:buSzPts val="3100"/>
              <a:buFont typeface="Arial"/>
              <a:buNone/>
            </a:pPr>
            <a:r>
              <a:rPr lang="en-GB" sz="3100" b="1" i="0" u="none" strike="noStrike" cap="none">
                <a:solidFill>
                  <a:srgbClr val="FE845A"/>
                </a:solidFill>
                <a:latin typeface="Sarabun"/>
                <a:ea typeface="Sarabun"/>
                <a:cs typeface="Sarabun"/>
                <a:sym typeface="Sarabun"/>
              </a:rPr>
              <a:t>there’s no waiting list or threshold to meet</a:t>
            </a:r>
            <a:endParaRPr sz="3100" b="1" i="0" u="none" strike="noStrike" cap="none">
              <a:solidFill>
                <a:srgbClr val="FE845A"/>
              </a:solidFill>
              <a:latin typeface="Sarabun"/>
              <a:ea typeface="Sarabun"/>
              <a:cs typeface="Sarabun"/>
              <a:sym typeface="Sarabun"/>
            </a:endParaRPr>
          </a:p>
          <a:p>
            <a:pPr marL="0" marR="0" lvl="0" indent="0" algn="ctr" rtl="0">
              <a:lnSpc>
                <a:spcPct val="115000"/>
              </a:lnSpc>
              <a:spcBef>
                <a:spcPts val="0"/>
              </a:spcBef>
              <a:spcAft>
                <a:spcPts val="0"/>
              </a:spcAft>
              <a:buClr>
                <a:srgbClr val="000000"/>
              </a:buClr>
              <a:buSzPts val="3100"/>
              <a:buFont typeface="Arial"/>
              <a:buNone/>
            </a:pPr>
            <a:endParaRPr sz="3100" b="1" i="0" u="none" strike="noStrike" cap="none">
              <a:solidFill>
                <a:srgbClr val="FE845A"/>
              </a:solidFill>
              <a:latin typeface="Sarabun"/>
              <a:ea typeface="Sarabun"/>
              <a:cs typeface="Sarabun"/>
              <a:sym typeface="Sarabun"/>
            </a:endParaRPr>
          </a:p>
          <a:p>
            <a:pPr marL="0" marR="0" lvl="0" indent="0" algn="ctr" rtl="0">
              <a:lnSpc>
                <a:spcPct val="115000"/>
              </a:lnSpc>
              <a:spcBef>
                <a:spcPts val="0"/>
              </a:spcBef>
              <a:spcAft>
                <a:spcPts val="0"/>
              </a:spcAft>
              <a:buClr>
                <a:srgbClr val="000000"/>
              </a:buClr>
              <a:buSzPts val="2600"/>
              <a:buFont typeface="Arial"/>
              <a:buNone/>
            </a:pPr>
            <a:r>
              <a:rPr lang="en-GB" sz="2600" b="0" i="0" u="none" strike="noStrike" cap="none">
                <a:solidFill>
                  <a:srgbClr val="FE845A"/>
                </a:solidFill>
                <a:latin typeface="Sarabun"/>
                <a:ea typeface="Sarabun"/>
                <a:cs typeface="Sarabun"/>
                <a:sym typeface="Sarabun"/>
              </a:rPr>
              <a:t>Free, 24/7 365 days a year</a:t>
            </a:r>
            <a:endParaRPr sz="2600" b="0" i="0" u="none" strike="noStrike" cap="none">
              <a:solidFill>
                <a:srgbClr val="FE845A"/>
              </a:solidFill>
              <a:latin typeface="Sarabun"/>
              <a:ea typeface="Sarabun"/>
              <a:cs typeface="Sarabun"/>
              <a:sym typeface="Sarabun"/>
            </a:endParaRPr>
          </a:p>
        </p:txBody>
      </p:sp>
      <p:sp>
        <p:nvSpPr>
          <p:cNvPr id="213" name="Google Shape;213;g28a60d09273_0_69"/>
          <p:cNvSpPr txBox="1"/>
          <p:nvPr/>
        </p:nvSpPr>
        <p:spPr>
          <a:xfrm>
            <a:off x="146600" y="4247450"/>
            <a:ext cx="4462200" cy="25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1300" b="1" i="0" u="none" strike="noStrike" cap="none">
                <a:solidFill>
                  <a:schemeClr val="dk1"/>
                </a:solidFill>
                <a:latin typeface="Maitree"/>
                <a:ea typeface="Maitree"/>
                <a:cs typeface="Maitree"/>
                <a:sym typeface="Maitree"/>
              </a:rPr>
              <a:t>Note:</a:t>
            </a:r>
            <a:r>
              <a:rPr lang="en-GB" sz="1300" b="0" i="0" u="none" strike="noStrike" cap="none">
                <a:solidFill>
                  <a:schemeClr val="dk1"/>
                </a:solidFill>
                <a:latin typeface="Maitree"/>
                <a:ea typeface="Maitree"/>
                <a:cs typeface="Maitree"/>
                <a:sym typeface="Maitree"/>
              </a:rPr>
              <a:t> There could be an hour’s wait to get a 1-1 chat, and possibly longer during busy periods. Chats with a practitioner are not 24/7</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Maitree"/>
              <a:ea typeface="Maitree"/>
              <a:cs typeface="Maitree"/>
              <a:sym typeface="Maitree"/>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cSld>
  <p:clrMapOvr>
    <a:masterClrMapping/>
  </p:clrMapOvr>
  <p:transition spd="med" advTm="2499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17"/>
        <p:cNvGrpSpPr/>
        <p:nvPr/>
      </p:nvGrpSpPr>
      <p:grpSpPr>
        <a:xfrm>
          <a:off x="0" y="0"/>
          <a:ext cx="0" cy="0"/>
          <a:chOff x="0" y="0"/>
          <a:chExt cx="0" cy="0"/>
        </a:xfrm>
      </p:grpSpPr>
      <p:sp>
        <p:nvSpPr>
          <p:cNvPr id="218" name="Google Shape;218;g28a60d09273_0_407"/>
          <p:cNvSpPr txBox="1"/>
          <p:nvPr/>
        </p:nvSpPr>
        <p:spPr>
          <a:xfrm>
            <a:off x="2929450" y="1202350"/>
            <a:ext cx="4795800" cy="727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3000"/>
              <a:buFont typeface="Arial"/>
              <a:buNone/>
            </a:pPr>
            <a:endParaRPr sz="1500" b="0" i="0" u="none" strike="noStrike" cap="none">
              <a:solidFill>
                <a:schemeClr val="dk1"/>
              </a:solidFill>
              <a:latin typeface="Sarabun"/>
              <a:ea typeface="Sarabun"/>
              <a:cs typeface="Sarabun"/>
              <a:sym typeface="Sarabun"/>
            </a:endParaRPr>
          </a:p>
          <a:p>
            <a:pPr marL="0" marR="0" lvl="0" indent="0" algn="ctr" rtl="0">
              <a:lnSpc>
                <a:spcPct val="115000"/>
              </a:lnSpc>
              <a:spcBef>
                <a:spcPts val="0"/>
              </a:spcBef>
              <a:spcAft>
                <a:spcPts val="0"/>
              </a:spcAft>
              <a:buClr>
                <a:srgbClr val="000000"/>
              </a:buClr>
              <a:buSzPts val="3000"/>
              <a:buFont typeface="Arial"/>
              <a:buNone/>
            </a:pPr>
            <a:r>
              <a:rPr lang="en-GB" sz="1800" b="0" i="0" u="none" strike="noStrike" cap="none">
                <a:solidFill>
                  <a:schemeClr val="dk1"/>
                </a:solidFill>
                <a:latin typeface="Sarabun"/>
                <a:ea typeface="Sarabun"/>
                <a:cs typeface="Sarabun"/>
                <a:sym typeface="Sarabun"/>
              </a:rPr>
              <a:t> </a:t>
            </a:r>
            <a:endParaRPr sz="2500" b="0" i="0" u="none" strike="noStrike" cap="none">
              <a:solidFill>
                <a:srgbClr val="000000"/>
              </a:solidFill>
              <a:latin typeface="Sarabun"/>
              <a:ea typeface="Sarabun"/>
              <a:cs typeface="Sarabun"/>
              <a:sym typeface="Sarabun"/>
            </a:endParaRPr>
          </a:p>
        </p:txBody>
      </p:sp>
      <p:sp>
        <p:nvSpPr>
          <p:cNvPr id="219" name="Google Shape;219;g28a60d09273_0_407"/>
          <p:cNvSpPr txBox="1"/>
          <p:nvPr/>
        </p:nvSpPr>
        <p:spPr>
          <a:xfrm>
            <a:off x="321450" y="310000"/>
            <a:ext cx="2342100" cy="3062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GB" sz="2300" b="1" i="0" u="none" strike="noStrike" cap="none">
                <a:solidFill>
                  <a:schemeClr val="lt1"/>
                </a:solidFill>
                <a:latin typeface="Sarabun"/>
                <a:ea typeface="Sarabun"/>
                <a:cs typeface="Sarabun"/>
                <a:sym typeface="Sarabun"/>
              </a:rPr>
              <a:t>How Kooth works alongside other NHS mental health services</a:t>
            </a:r>
            <a:endParaRPr sz="3000" b="1" i="0" u="none" strike="noStrike" cap="none">
              <a:solidFill>
                <a:schemeClr val="lt1"/>
              </a:solidFill>
              <a:latin typeface="Sarabun"/>
              <a:ea typeface="Sarabun"/>
              <a:cs typeface="Sarabun"/>
              <a:sym typeface="Sarabun"/>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In</a:t>
            </a:r>
            <a:endParaRPr sz="1400" b="0" i="0" u="none" strike="noStrike" cap="none">
              <a:solidFill>
                <a:schemeClr val="lt1"/>
              </a:solidFill>
              <a:latin typeface="Arial"/>
              <a:ea typeface="Arial"/>
              <a:cs typeface="Arial"/>
              <a:sym typeface="Arial"/>
            </a:endParaRPr>
          </a:p>
        </p:txBody>
      </p:sp>
      <p:sp>
        <p:nvSpPr>
          <p:cNvPr id="220" name="Google Shape;220;g28a60d09273_0_407"/>
          <p:cNvSpPr txBox="1"/>
          <p:nvPr/>
        </p:nvSpPr>
        <p:spPr>
          <a:xfrm>
            <a:off x="3019450" y="1409725"/>
            <a:ext cx="4615800" cy="2670600"/>
          </a:xfrm>
          <a:prstGeom prst="rect">
            <a:avLst/>
          </a:prstGeom>
          <a:noFill/>
          <a:ln>
            <a:noFill/>
          </a:ln>
        </p:spPr>
        <p:txBody>
          <a:bodyPr spcFirstLastPara="1" wrap="square" lIns="91425" tIns="91425" rIns="91425" bIns="91425" anchor="t" anchorCtr="0">
            <a:spAutoFit/>
          </a:bodyPr>
          <a:lstStyle/>
          <a:p>
            <a:pPr marL="457200" marR="0" lvl="0" indent="-311150" algn="l" rtl="0">
              <a:lnSpc>
                <a:spcPct val="115000"/>
              </a:lnSpc>
              <a:spcBef>
                <a:spcPts val="0"/>
              </a:spcBef>
              <a:spcAft>
                <a:spcPts val="0"/>
              </a:spcAft>
              <a:buClr>
                <a:srgbClr val="000000"/>
              </a:buClr>
              <a:buSzPts val="1300"/>
              <a:buFont typeface="Maitree"/>
              <a:buChar char="●"/>
            </a:pPr>
            <a:r>
              <a:rPr lang="en-GB" sz="1300" b="0" i="0" u="none" strike="noStrike" cap="none">
                <a:solidFill>
                  <a:srgbClr val="0D172C"/>
                </a:solidFill>
                <a:latin typeface="Maitree"/>
                <a:ea typeface="Maitree"/>
                <a:cs typeface="Maitree"/>
                <a:sym typeface="Maitree"/>
              </a:rPr>
              <a:t>Support for those who </a:t>
            </a:r>
            <a:r>
              <a:rPr lang="en-GB" sz="1300" b="1" i="0" u="none" strike="noStrike" cap="none">
                <a:solidFill>
                  <a:schemeClr val="dk1"/>
                </a:solidFill>
                <a:latin typeface="Maitree"/>
                <a:ea typeface="Maitree"/>
                <a:cs typeface="Maitree"/>
                <a:sym typeface="Maitree"/>
              </a:rPr>
              <a:t>wish to remain anonymous</a:t>
            </a:r>
            <a:endParaRPr sz="1300" b="1" i="0" u="none" strike="noStrike" cap="none">
              <a:solidFill>
                <a:schemeClr val="dk1"/>
              </a:solidFill>
              <a:latin typeface="Maitree"/>
              <a:ea typeface="Maitree"/>
              <a:cs typeface="Maitree"/>
              <a:sym typeface="Maitree"/>
            </a:endParaRPr>
          </a:p>
          <a:p>
            <a:pPr marL="457200" marR="0" lvl="0" indent="-311150" algn="l" rtl="0">
              <a:lnSpc>
                <a:spcPct val="115000"/>
              </a:lnSpc>
              <a:spcBef>
                <a:spcPts val="0"/>
              </a:spcBef>
              <a:spcAft>
                <a:spcPts val="0"/>
              </a:spcAft>
              <a:buClr>
                <a:schemeClr val="dk1"/>
              </a:buClr>
              <a:buSzPts val="1300"/>
              <a:buFont typeface="Maitree"/>
              <a:buChar char="●"/>
            </a:pPr>
            <a:r>
              <a:rPr lang="en-GB" sz="1300" b="0" i="0" u="none" strike="noStrike" cap="none">
                <a:solidFill>
                  <a:schemeClr val="dk1"/>
                </a:solidFill>
                <a:latin typeface="Maitree"/>
                <a:ea typeface="Maitree"/>
                <a:cs typeface="Maitree"/>
                <a:sym typeface="Maitree"/>
              </a:rPr>
              <a:t>Somewhere for them </a:t>
            </a:r>
            <a:r>
              <a:rPr lang="en-GB" sz="1300" b="1" i="0" u="none" strike="noStrike" cap="none">
                <a:solidFill>
                  <a:schemeClr val="dk1"/>
                </a:solidFill>
                <a:latin typeface="Maitree"/>
                <a:ea typeface="Maitree"/>
                <a:cs typeface="Maitree"/>
                <a:sym typeface="Maitree"/>
              </a:rPr>
              <a:t>to connect with others </a:t>
            </a:r>
            <a:r>
              <a:rPr lang="en-GB" sz="1300" b="0" i="0" u="none" strike="noStrike" cap="none">
                <a:solidFill>
                  <a:schemeClr val="dk1"/>
                </a:solidFill>
                <a:latin typeface="Maitree"/>
                <a:ea typeface="Maitree"/>
                <a:cs typeface="Maitree"/>
                <a:sym typeface="Maitree"/>
              </a:rPr>
              <a:t>who have similar experiences</a:t>
            </a:r>
            <a:endParaRPr sz="1300" b="0" i="0" u="none" strike="noStrike" cap="none">
              <a:solidFill>
                <a:schemeClr val="dk1"/>
              </a:solidFill>
              <a:latin typeface="Maitree"/>
              <a:ea typeface="Maitree"/>
              <a:cs typeface="Maitree"/>
              <a:sym typeface="Maitree"/>
            </a:endParaRPr>
          </a:p>
          <a:p>
            <a:pPr marL="457200" marR="0" lvl="0" indent="-311150" algn="l" rtl="0">
              <a:lnSpc>
                <a:spcPct val="115000"/>
              </a:lnSpc>
              <a:spcBef>
                <a:spcPts val="0"/>
              </a:spcBef>
              <a:spcAft>
                <a:spcPts val="0"/>
              </a:spcAft>
              <a:buClr>
                <a:srgbClr val="000000"/>
              </a:buClr>
              <a:buSzPts val="1300"/>
              <a:buFont typeface="Maitree"/>
              <a:buChar char="●"/>
            </a:pPr>
            <a:r>
              <a:rPr lang="en-GB" sz="1300" b="0" i="0" u="none" strike="noStrike" cap="none">
                <a:solidFill>
                  <a:srgbClr val="0D172C"/>
                </a:solidFill>
                <a:latin typeface="Maitree"/>
                <a:ea typeface="Maitree"/>
                <a:cs typeface="Maitree"/>
                <a:sym typeface="Maitree"/>
              </a:rPr>
              <a:t>Help if they are on the </a:t>
            </a:r>
            <a:r>
              <a:rPr lang="en-GB" sz="1300" b="1" i="0" u="none" strike="noStrike" cap="none">
                <a:solidFill>
                  <a:schemeClr val="dk1"/>
                </a:solidFill>
                <a:latin typeface="Maitree"/>
                <a:ea typeface="Maitree"/>
                <a:cs typeface="Maitree"/>
                <a:sym typeface="Maitree"/>
              </a:rPr>
              <a:t>CAMHS waiting list </a:t>
            </a:r>
            <a:endParaRPr sz="1300" b="1" i="0" u="none" strike="noStrike" cap="none">
              <a:solidFill>
                <a:schemeClr val="dk1"/>
              </a:solidFill>
              <a:latin typeface="Maitree"/>
              <a:ea typeface="Maitree"/>
              <a:cs typeface="Maitree"/>
              <a:sym typeface="Maitree"/>
            </a:endParaRPr>
          </a:p>
          <a:p>
            <a:pPr marL="457200" marR="0" lvl="0" indent="-311150" algn="l" rtl="0">
              <a:lnSpc>
                <a:spcPct val="115000"/>
              </a:lnSpc>
              <a:spcBef>
                <a:spcPts val="0"/>
              </a:spcBef>
              <a:spcAft>
                <a:spcPts val="0"/>
              </a:spcAft>
              <a:buClr>
                <a:srgbClr val="000000"/>
              </a:buClr>
              <a:buSzPts val="1300"/>
              <a:buFont typeface="Maitree"/>
              <a:buChar char="●"/>
            </a:pPr>
            <a:r>
              <a:rPr lang="en-GB" sz="1300" b="0" i="0" u="none" strike="noStrike" cap="none">
                <a:solidFill>
                  <a:srgbClr val="0D172C"/>
                </a:solidFill>
                <a:latin typeface="Maitree"/>
                <a:ea typeface="Maitree"/>
                <a:cs typeface="Maitree"/>
                <a:sym typeface="Maitree"/>
              </a:rPr>
              <a:t>Help if they </a:t>
            </a:r>
            <a:r>
              <a:rPr lang="en-GB" sz="1300" b="1" i="0" u="none" strike="noStrike" cap="none">
                <a:solidFill>
                  <a:schemeClr val="dk1"/>
                </a:solidFill>
                <a:latin typeface="Maitree"/>
                <a:ea typeface="Maitree"/>
                <a:cs typeface="Maitree"/>
                <a:sym typeface="Maitree"/>
              </a:rPr>
              <a:t>do not meet thresholds</a:t>
            </a:r>
            <a:r>
              <a:rPr lang="en-GB" sz="1300" b="0" i="0" u="none" strike="noStrike" cap="none">
                <a:solidFill>
                  <a:srgbClr val="0D172C"/>
                </a:solidFill>
                <a:latin typeface="Maitree"/>
                <a:ea typeface="Maitree"/>
                <a:cs typeface="Maitree"/>
                <a:sym typeface="Maitree"/>
              </a:rPr>
              <a:t> or criteria for other NHS services</a:t>
            </a:r>
            <a:endParaRPr sz="1300" b="0" i="0" u="none" strike="noStrike" cap="none">
              <a:solidFill>
                <a:srgbClr val="0D172C"/>
              </a:solidFill>
              <a:latin typeface="Maitree"/>
              <a:ea typeface="Maitree"/>
              <a:cs typeface="Maitree"/>
              <a:sym typeface="Maitree"/>
            </a:endParaRPr>
          </a:p>
          <a:p>
            <a:pPr marL="457200" marR="0" lvl="0" indent="-311150" algn="l" rtl="0">
              <a:lnSpc>
                <a:spcPct val="115000"/>
              </a:lnSpc>
              <a:spcBef>
                <a:spcPts val="0"/>
              </a:spcBef>
              <a:spcAft>
                <a:spcPts val="0"/>
              </a:spcAft>
              <a:buClr>
                <a:srgbClr val="000000"/>
              </a:buClr>
              <a:buSzPts val="1300"/>
              <a:buFont typeface="Maitree"/>
              <a:buChar char="●"/>
            </a:pPr>
            <a:r>
              <a:rPr lang="en-GB" sz="1300" b="1" i="0" u="none" strike="noStrike" cap="none">
                <a:solidFill>
                  <a:schemeClr val="dk1"/>
                </a:solidFill>
                <a:latin typeface="Maitree"/>
                <a:ea typeface="Maitree"/>
                <a:cs typeface="Maitree"/>
                <a:sym typeface="Maitree"/>
              </a:rPr>
              <a:t>‘Out of hours’ support</a:t>
            </a:r>
            <a:r>
              <a:rPr lang="en-GB" sz="1300" b="0" i="0" u="none" strike="noStrike" cap="none">
                <a:solidFill>
                  <a:srgbClr val="0D172C"/>
                </a:solidFill>
                <a:latin typeface="Maitree"/>
                <a:ea typeface="Maitree"/>
                <a:cs typeface="Maitree"/>
                <a:sym typeface="Maitree"/>
              </a:rPr>
              <a:t> as our practitioners are online until 10pm each night</a:t>
            </a:r>
            <a:endParaRPr sz="1300" b="0" i="0" u="none" strike="noStrike" cap="none">
              <a:solidFill>
                <a:srgbClr val="0D172C"/>
              </a:solidFill>
              <a:latin typeface="Maitree"/>
              <a:ea typeface="Maitree"/>
              <a:cs typeface="Maitree"/>
              <a:sym typeface="Maitree"/>
            </a:endParaRPr>
          </a:p>
          <a:p>
            <a:pPr marL="457200" marR="0" lvl="0" indent="-311150" algn="l" rtl="0">
              <a:lnSpc>
                <a:spcPct val="115000"/>
              </a:lnSpc>
              <a:spcBef>
                <a:spcPts val="0"/>
              </a:spcBef>
              <a:spcAft>
                <a:spcPts val="0"/>
              </a:spcAft>
              <a:buClr>
                <a:schemeClr val="dk1"/>
              </a:buClr>
              <a:buSzPts val="1300"/>
              <a:buFont typeface="Maitree"/>
              <a:buChar char="●"/>
            </a:pPr>
            <a:r>
              <a:rPr lang="en-GB" sz="1300" b="0" i="0" u="none" strike="noStrike" cap="none">
                <a:solidFill>
                  <a:schemeClr val="dk1"/>
                </a:solidFill>
                <a:latin typeface="Maitree"/>
                <a:ea typeface="Maitree"/>
                <a:cs typeface="Maitree"/>
                <a:sym typeface="Maitree"/>
              </a:rPr>
              <a:t>Option to </a:t>
            </a:r>
            <a:r>
              <a:rPr lang="en-GB" sz="1300" b="1" i="0" u="none" strike="noStrike" cap="none">
                <a:solidFill>
                  <a:schemeClr val="dk1"/>
                </a:solidFill>
                <a:latin typeface="Maitree"/>
                <a:ea typeface="Maitree"/>
                <a:cs typeface="Maitree"/>
                <a:sym typeface="Maitree"/>
              </a:rPr>
              <a:t>try a 1-1 chat session </a:t>
            </a:r>
            <a:r>
              <a:rPr lang="en-GB" sz="1300" b="0" i="0" u="none" strike="noStrike" cap="none">
                <a:solidFill>
                  <a:schemeClr val="dk1"/>
                </a:solidFill>
                <a:latin typeface="Maitree"/>
                <a:ea typeface="Maitree"/>
                <a:cs typeface="Maitree"/>
                <a:sym typeface="Maitree"/>
              </a:rPr>
              <a:t>without committing to programme of </a:t>
            </a:r>
            <a:r>
              <a:rPr lang="en-GB" sz="1300" b="0" i="0" u="none" strike="noStrike" cap="none">
                <a:solidFill>
                  <a:srgbClr val="0D172C"/>
                </a:solidFill>
                <a:latin typeface="Maitree"/>
                <a:ea typeface="Maitree"/>
                <a:cs typeface="Maitree"/>
                <a:sym typeface="Maitree"/>
              </a:rPr>
              <a:t>F2F talking therapy </a:t>
            </a:r>
            <a:endParaRPr sz="1300" b="0" i="0" u="none" strike="noStrike" cap="none">
              <a:solidFill>
                <a:schemeClr val="dk1"/>
              </a:solidFill>
              <a:latin typeface="Maitree"/>
              <a:ea typeface="Maitree"/>
              <a:cs typeface="Maitree"/>
              <a:sym typeface="Maitree"/>
            </a:endParaRPr>
          </a:p>
          <a:p>
            <a:pPr marL="45720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Maitree"/>
              <a:ea typeface="Maitree"/>
              <a:cs typeface="Maitree"/>
              <a:sym typeface="Maitree"/>
            </a:endParaRPr>
          </a:p>
        </p:txBody>
      </p:sp>
      <p:pic>
        <p:nvPicPr>
          <p:cNvPr id="221" name="Google Shape;221;g28a60d09273_0_407"/>
          <p:cNvPicPr preferRelativeResize="0"/>
          <p:nvPr/>
        </p:nvPicPr>
        <p:blipFill rotWithShape="1">
          <a:blip r:embed="rId6">
            <a:alphaModFix/>
          </a:blip>
          <a:srcRect/>
          <a:stretch/>
        </p:blipFill>
        <p:spPr>
          <a:xfrm>
            <a:off x="8076662" y="4775188"/>
            <a:ext cx="1001876" cy="2930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cSld>
  <p:clrMapOvr>
    <a:masterClrMapping/>
  </p:clrMapOvr>
  <p:transition spd="med" advTm="6014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25"/>
        <p:cNvGrpSpPr/>
        <p:nvPr/>
      </p:nvGrpSpPr>
      <p:grpSpPr>
        <a:xfrm>
          <a:off x="0" y="0"/>
          <a:ext cx="0" cy="0"/>
          <a:chOff x="0" y="0"/>
          <a:chExt cx="0" cy="0"/>
        </a:xfrm>
      </p:grpSpPr>
      <p:sp>
        <p:nvSpPr>
          <p:cNvPr id="226" name="Google Shape;226;g28a60d09273_0_376"/>
          <p:cNvSpPr txBox="1"/>
          <p:nvPr/>
        </p:nvSpPr>
        <p:spPr>
          <a:xfrm>
            <a:off x="281626" y="314075"/>
            <a:ext cx="1927500" cy="3356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GB" sz="2100" b="1" i="0" u="none" strike="noStrike" cap="none">
                <a:solidFill>
                  <a:schemeClr val="lt1"/>
                </a:solidFill>
                <a:latin typeface="Sarabun"/>
                <a:ea typeface="Sarabun"/>
                <a:cs typeface="Sarabun"/>
                <a:sym typeface="Sarabun"/>
              </a:rPr>
              <a:t>It’s simple </a:t>
            </a:r>
            <a:endParaRPr sz="2100" b="1" i="0" u="none" strike="noStrike" cap="none">
              <a:solidFill>
                <a:schemeClr val="lt1"/>
              </a:solidFill>
              <a:latin typeface="Sarabun"/>
              <a:ea typeface="Sarabun"/>
              <a:cs typeface="Sarabun"/>
              <a:sym typeface="Sarabun"/>
            </a:endParaRPr>
          </a:p>
          <a:p>
            <a:pPr marL="0" marR="0" lvl="0" indent="0" algn="l" rtl="0">
              <a:lnSpc>
                <a:spcPct val="115000"/>
              </a:lnSpc>
              <a:spcBef>
                <a:spcPts val="0"/>
              </a:spcBef>
              <a:spcAft>
                <a:spcPts val="0"/>
              </a:spcAft>
              <a:buClr>
                <a:srgbClr val="000000"/>
              </a:buClr>
              <a:buSzPts val="1100"/>
              <a:buFont typeface="Arial"/>
              <a:buNone/>
            </a:pPr>
            <a:r>
              <a:rPr lang="en-GB" sz="2100" b="0" i="0" u="none" strike="noStrike" cap="none">
                <a:solidFill>
                  <a:schemeClr val="lt1"/>
                </a:solidFill>
                <a:latin typeface="Sarabun"/>
                <a:ea typeface="Sarabun"/>
                <a:cs typeface="Sarabun"/>
                <a:sym typeface="Sarabun"/>
              </a:rPr>
              <a:t>for students to sign up to Kooth on </a:t>
            </a:r>
            <a:endParaRPr sz="2100" b="0" i="0" u="none" strike="noStrike" cap="none">
              <a:solidFill>
                <a:schemeClr val="lt1"/>
              </a:solidFill>
              <a:latin typeface="Sarabun"/>
              <a:ea typeface="Sarabun"/>
              <a:cs typeface="Sarabun"/>
              <a:sym typeface="Sarabun"/>
            </a:endParaRPr>
          </a:p>
          <a:p>
            <a:pPr marL="0" marR="0" lvl="0" indent="0" algn="l" rtl="0">
              <a:lnSpc>
                <a:spcPct val="115000"/>
              </a:lnSpc>
              <a:spcBef>
                <a:spcPts val="0"/>
              </a:spcBef>
              <a:spcAft>
                <a:spcPts val="0"/>
              </a:spcAft>
              <a:buClr>
                <a:srgbClr val="000000"/>
              </a:buClr>
              <a:buSzPts val="1100"/>
              <a:buFont typeface="Arial"/>
              <a:buNone/>
            </a:pPr>
            <a:r>
              <a:rPr lang="en-GB" sz="2100" b="1" i="0" u="none" strike="noStrike" cap="none">
                <a:solidFill>
                  <a:schemeClr val="lt1"/>
                </a:solidFill>
                <a:latin typeface="Sarabun"/>
                <a:ea typeface="Sarabun"/>
                <a:cs typeface="Sarabun"/>
                <a:sym typeface="Sarabun"/>
              </a:rPr>
              <a:t>any digitally enabled device </a:t>
            </a:r>
            <a:endParaRPr sz="2100" b="1" i="0" u="none" strike="noStrike" cap="none">
              <a:solidFill>
                <a:schemeClr val="lt1"/>
              </a:solidFill>
              <a:latin typeface="Sarabun"/>
              <a:ea typeface="Sarabun"/>
              <a:cs typeface="Sarabun"/>
              <a:sym typeface="Sarabun"/>
            </a:endParaRPr>
          </a:p>
          <a:p>
            <a:pPr marL="0" marR="0" lvl="0" indent="0" algn="l" rtl="0">
              <a:lnSpc>
                <a:spcPct val="115000"/>
              </a:lnSpc>
              <a:spcBef>
                <a:spcPts val="0"/>
              </a:spcBef>
              <a:spcAft>
                <a:spcPts val="0"/>
              </a:spcAft>
              <a:buClr>
                <a:srgbClr val="000000"/>
              </a:buClr>
              <a:buSzPts val="1100"/>
              <a:buFont typeface="Arial"/>
              <a:buNone/>
            </a:pPr>
            <a:r>
              <a:rPr lang="en-GB" sz="2000" b="0" i="0" u="none" strike="noStrike" cap="none">
                <a:solidFill>
                  <a:schemeClr val="lt1"/>
                </a:solidFill>
                <a:latin typeface="Sarabun Light"/>
                <a:ea typeface="Sarabun Light"/>
                <a:cs typeface="Sarabun Light"/>
                <a:sym typeface="Sarabun Light"/>
              </a:rPr>
              <a:t>(we’re not </a:t>
            </a:r>
            <a:endParaRPr sz="2000" b="0" i="0" u="none" strike="noStrike" cap="none">
              <a:solidFill>
                <a:schemeClr val="lt1"/>
              </a:solidFill>
              <a:latin typeface="Sarabun Light"/>
              <a:ea typeface="Sarabun Light"/>
              <a:cs typeface="Sarabun Light"/>
              <a:sym typeface="Sarabun Light"/>
            </a:endParaRPr>
          </a:p>
          <a:p>
            <a:pPr marL="0" marR="0" lvl="0" indent="0" algn="l" rtl="0">
              <a:lnSpc>
                <a:spcPct val="115000"/>
              </a:lnSpc>
              <a:spcBef>
                <a:spcPts val="0"/>
              </a:spcBef>
              <a:spcAft>
                <a:spcPts val="0"/>
              </a:spcAft>
              <a:buClr>
                <a:srgbClr val="000000"/>
              </a:buClr>
              <a:buSzPts val="1100"/>
              <a:buFont typeface="Arial"/>
              <a:buNone/>
            </a:pPr>
            <a:r>
              <a:rPr lang="en-GB" sz="2000" b="0" i="0" u="none" strike="noStrike" cap="none">
                <a:solidFill>
                  <a:schemeClr val="lt1"/>
                </a:solidFill>
                <a:latin typeface="Sarabun Light"/>
                <a:ea typeface="Sarabun Light"/>
                <a:cs typeface="Sarabun Light"/>
                <a:sym typeface="Sarabun Light"/>
              </a:rPr>
              <a:t>an app) </a:t>
            </a:r>
            <a:endParaRPr sz="2000" b="0" i="0" u="none" strike="noStrike" cap="none">
              <a:solidFill>
                <a:schemeClr val="lt1"/>
              </a:solidFill>
              <a:latin typeface="Sarabun Light"/>
              <a:ea typeface="Sarabun Light"/>
              <a:cs typeface="Sarabun Light"/>
              <a:sym typeface="Sarabun Light"/>
            </a:endParaRPr>
          </a:p>
        </p:txBody>
      </p:sp>
      <p:pic>
        <p:nvPicPr>
          <p:cNvPr id="227" name="Google Shape;227;g28a60d09273_0_376"/>
          <p:cNvPicPr preferRelativeResize="0"/>
          <p:nvPr/>
        </p:nvPicPr>
        <p:blipFill rotWithShape="1">
          <a:blip r:embed="rId6">
            <a:alphaModFix/>
          </a:blip>
          <a:srcRect/>
          <a:stretch/>
        </p:blipFill>
        <p:spPr>
          <a:xfrm>
            <a:off x="2846950" y="699100"/>
            <a:ext cx="5486323" cy="45962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cSld>
  <p:clrMapOvr>
    <a:masterClrMapping/>
  </p:clrMapOvr>
  <p:transition spd="med" advTm="3073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31"/>
        <p:cNvGrpSpPr/>
        <p:nvPr/>
      </p:nvGrpSpPr>
      <p:grpSpPr>
        <a:xfrm>
          <a:off x="0" y="0"/>
          <a:ext cx="0" cy="0"/>
          <a:chOff x="0" y="0"/>
          <a:chExt cx="0" cy="0"/>
        </a:xfrm>
      </p:grpSpPr>
      <p:sp>
        <p:nvSpPr>
          <p:cNvPr id="232" name="Google Shape;232;g28a60d09273_0_76"/>
          <p:cNvSpPr txBox="1"/>
          <p:nvPr/>
        </p:nvSpPr>
        <p:spPr>
          <a:xfrm>
            <a:off x="3055725" y="1500150"/>
            <a:ext cx="4724100" cy="208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3000"/>
              <a:buFont typeface="Arial"/>
              <a:buNone/>
            </a:pPr>
            <a:r>
              <a:rPr lang="en-GB" sz="2700" b="0" i="0" u="none" strike="noStrike" cap="none">
                <a:solidFill>
                  <a:schemeClr val="dk1"/>
                </a:solidFill>
                <a:latin typeface="Sarabun"/>
                <a:ea typeface="Sarabun"/>
                <a:cs typeface="Sarabun"/>
                <a:sym typeface="Sarabun"/>
              </a:rPr>
              <a:t> </a:t>
            </a:r>
            <a:r>
              <a:rPr lang="en-GB" sz="2700" b="1" i="0" u="none" strike="noStrike" cap="none">
                <a:solidFill>
                  <a:srgbClr val="0A6973"/>
                </a:solidFill>
                <a:latin typeface="Sarabun"/>
                <a:ea typeface="Sarabun"/>
                <a:cs typeface="Sarabun"/>
                <a:sym typeface="Sarabun"/>
              </a:rPr>
              <a:t>Our range of support options</a:t>
            </a:r>
            <a:r>
              <a:rPr lang="en-GB" sz="2700" b="0" i="0" u="none" strike="noStrike" cap="none">
                <a:solidFill>
                  <a:schemeClr val="dk1"/>
                </a:solidFill>
                <a:latin typeface="Sarabun"/>
                <a:ea typeface="Sarabun"/>
                <a:cs typeface="Sarabun"/>
                <a:sym typeface="Sarabun"/>
              </a:rPr>
              <a:t> gives young people </a:t>
            </a:r>
            <a:r>
              <a:rPr lang="en-GB" sz="2700" b="1" i="0" u="none" strike="noStrike" cap="none">
                <a:solidFill>
                  <a:srgbClr val="0A6973"/>
                </a:solidFill>
                <a:latin typeface="Sarabun"/>
                <a:ea typeface="Sarabun"/>
                <a:cs typeface="Sarabun"/>
                <a:sym typeface="Sarabun"/>
              </a:rPr>
              <a:t>control </a:t>
            </a:r>
            <a:r>
              <a:rPr lang="en-GB" sz="2700" b="0" i="0" u="none" strike="noStrike" cap="none">
                <a:solidFill>
                  <a:schemeClr val="dk1"/>
                </a:solidFill>
                <a:latin typeface="Sarabun"/>
                <a:ea typeface="Sarabun"/>
                <a:cs typeface="Sarabun"/>
                <a:sym typeface="Sarabun"/>
              </a:rPr>
              <a:t>of the support they choose, when they want it </a:t>
            </a:r>
            <a:r>
              <a:rPr lang="en-GB" sz="3000" b="0" i="0" u="none" strike="noStrike" cap="none">
                <a:solidFill>
                  <a:schemeClr val="dk1"/>
                </a:solidFill>
                <a:latin typeface="Sarabun"/>
                <a:ea typeface="Sarabun"/>
                <a:cs typeface="Sarabun"/>
                <a:sym typeface="Sarabun"/>
              </a:rPr>
              <a:t> </a:t>
            </a:r>
            <a:endParaRPr sz="3000" b="0" i="0" u="none" strike="noStrike" cap="none">
              <a:solidFill>
                <a:srgbClr val="000000"/>
              </a:solidFill>
              <a:latin typeface="Sarabun"/>
              <a:ea typeface="Sarabun"/>
              <a:cs typeface="Sarabun"/>
              <a:sym typeface="Sarabun"/>
            </a:endParaRPr>
          </a:p>
        </p:txBody>
      </p:sp>
      <p:pic>
        <p:nvPicPr>
          <p:cNvPr id="233" name="Google Shape;233;g28a60d09273_0_76"/>
          <p:cNvPicPr preferRelativeResize="0"/>
          <p:nvPr/>
        </p:nvPicPr>
        <p:blipFill rotWithShape="1">
          <a:blip r:embed="rId6">
            <a:alphaModFix/>
          </a:blip>
          <a:srcRect/>
          <a:stretch/>
        </p:blipFill>
        <p:spPr>
          <a:xfrm>
            <a:off x="8076662" y="4775188"/>
            <a:ext cx="1001876" cy="2930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cSld>
  <p:clrMapOvr>
    <a:masterClrMapping/>
  </p:clrMapOvr>
  <p:transition spd="med" advTm="1385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37"/>
        <p:cNvGrpSpPr/>
        <p:nvPr/>
      </p:nvGrpSpPr>
      <p:grpSpPr>
        <a:xfrm>
          <a:off x="0" y="0"/>
          <a:ext cx="0" cy="0"/>
          <a:chOff x="0" y="0"/>
          <a:chExt cx="0" cy="0"/>
        </a:xfrm>
      </p:grpSpPr>
      <p:cxnSp>
        <p:nvCxnSpPr>
          <p:cNvPr id="238" name="Google Shape;238;g28b6daa0a69_0_0"/>
          <p:cNvCxnSpPr/>
          <p:nvPr/>
        </p:nvCxnSpPr>
        <p:spPr>
          <a:xfrm>
            <a:off x="1396875" y="1607925"/>
            <a:ext cx="6205800" cy="0"/>
          </a:xfrm>
          <a:prstGeom prst="straightConnector1">
            <a:avLst/>
          </a:prstGeom>
          <a:noFill/>
          <a:ln w="19050" cap="flat" cmpd="sng">
            <a:solidFill>
              <a:srgbClr val="0D172C"/>
            </a:solidFill>
            <a:prstDash val="solid"/>
            <a:miter lim="800000"/>
            <a:headEnd type="none" w="sm" len="sm"/>
            <a:tailEnd type="none" w="sm" len="sm"/>
          </a:ln>
        </p:spPr>
      </p:cxnSp>
      <p:cxnSp>
        <p:nvCxnSpPr>
          <p:cNvPr id="239" name="Google Shape;239;g28b6daa0a69_0_0"/>
          <p:cNvCxnSpPr/>
          <p:nvPr/>
        </p:nvCxnSpPr>
        <p:spPr>
          <a:xfrm rot="10800000">
            <a:off x="7625773" y="1595153"/>
            <a:ext cx="10800" cy="855300"/>
          </a:xfrm>
          <a:prstGeom prst="straightConnector1">
            <a:avLst/>
          </a:prstGeom>
          <a:noFill/>
          <a:ln w="19050" cap="flat" cmpd="sng">
            <a:solidFill>
              <a:srgbClr val="0D172C"/>
            </a:solidFill>
            <a:prstDash val="solid"/>
            <a:miter lim="800000"/>
            <a:headEnd type="none" w="sm" len="sm"/>
            <a:tailEnd type="none" w="sm" len="sm"/>
          </a:ln>
        </p:spPr>
      </p:cxnSp>
      <p:cxnSp>
        <p:nvCxnSpPr>
          <p:cNvPr id="240" name="Google Shape;240;g28b6daa0a69_0_0"/>
          <p:cNvCxnSpPr/>
          <p:nvPr/>
        </p:nvCxnSpPr>
        <p:spPr>
          <a:xfrm rot="10800000">
            <a:off x="4481700" y="1608200"/>
            <a:ext cx="0" cy="788400"/>
          </a:xfrm>
          <a:prstGeom prst="straightConnector1">
            <a:avLst/>
          </a:prstGeom>
          <a:noFill/>
          <a:ln w="19050" cap="flat" cmpd="sng">
            <a:solidFill>
              <a:srgbClr val="0D172C"/>
            </a:solidFill>
            <a:prstDash val="solid"/>
            <a:miter lim="800000"/>
            <a:headEnd type="none" w="sm" len="sm"/>
            <a:tailEnd type="none" w="sm" len="sm"/>
          </a:ln>
        </p:spPr>
      </p:cxnSp>
      <p:cxnSp>
        <p:nvCxnSpPr>
          <p:cNvPr id="241" name="Google Shape;241;g28b6daa0a69_0_0"/>
          <p:cNvCxnSpPr/>
          <p:nvPr/>
        </p:nvCxnSpPr>
        <p:spPr>
          <a:xfrm rot="10800000" flipH="1">
            <a:off x="1410523" y="1607929"/>
            <a:ext cx="3300" cy="887700"/>
          </a:xfrm>
          <a:prstGeom prst="straightConnector1">
            <a:avLst/>
          </a:prstGeom>
          <a:noFill/>
          <a:ln w="19050" cap="flat" cmpd="sng">
            <a:solidFill>
              <a:srgbClr val="0D172C"/>
            </a:solidFill>
            <a:prstDash val="solid"/>
            <a:miter lim="800000"/>
            <a:headEnd type="none" w="sm" len="sm"/>
            <a:tailEnd type="none" w="sm" len="sm"/>
          </a:ln>
        </p:spPr>
      </p:cxnSp>
      <p:sp>
        <p:nvSpPr>
          <p:cNvPr id="242" name="Google Shape;242;g28b6daa0a69_0_0"/>
          <p:cNvSpPr/>
          <p:nvPr/>
        </p:nvSpPr>
        <p:spPr>
          <a:xfrm>
            <a:off x="3945083" y="3184075"/>
            <a:ext cx="1120867" cy="1701850"/>
          </a:xfrm>
          <a:prstGeom prst="flowChartOffpageConnector">
            <a:avLst/>
          </a:prstGeom>
          <a:solidFill>
            <a:srgbClr val="1F64C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g28b6daa0a69_0_0"/>
          <p:cNvSpPr/>
          <p:nvPr/>
        </p:nvSpPr>
        <p:spPr>
          <a:xfrm>
            <a:off x="5204196" y="3184075"/>
            <a:ext cx="1120867" cy="1701850"/>
          </a:xfrm>
          <a:prstGeom prst="flowChartOffpageConnector">
            <a:avLst/>
          </a:prstGeom>
          <a:solidFill>
            <a:srgbClr val="0B68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g28b6daa0a69_0_0"/>
          <p:cNvSpPr/>
          <p:nvPr/>
        </p:nvSpPr>
        <p:spPr>
          <a:xfrm>
            <a:off x="2717925" y="3184075"/>
            <a:ext cx="1120867" cy="1701850"/>
          </a:xfrm>
          <a:prstGeom prst="flowChartOffpageConnector">
            <a:avLst/>
          </a:prstGeom>
          <a:solidFill>
            <a:srgbClr val="57A8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5" name="Google Shape;245;g28b6daa0a69_0_0"/>
          <p:cNvCxnSpPr/>
          <p:nvPr/>
        </p:nvCxnSpPr>
        <p:spPr>
          <a:xfrm rot="10800000">
            <a:off x="4972863" y="2703775"/>
            <a:ext cx="1356300" cy="0"/>
          </a:xfrm>
          <a:prstGeom prst="straightConnector1">
            <a:avLst/>
          </a:prstGeom>
          <a:noFill/>
          <a:ln w="19050" cap="flat" cmpd="sng">
            <a:solidFill>
              <a:srgbClr val="44546A"/>
            </a:solidFill>
            <a:prstDash val="solid"/>
            <a:round/>
            <a:headEnd type="none" w="sm" len="sm"/>
            <a:tailEnd type="none" w="sm" len="sm"/>
          </a:ln>
        </p:spPr>
      </p:cxnSp>
      <p:cxnSp>
        <p:nvCxnSpPr>
          <p:cNvPr id="246" name="Google Shape;246;g28b6daa0a69_0_0"/>
          <p:cNvCxnSpPr/>
          <p:nvPr/>
        </p:nvCxnSpPr>
        <p:spPr>
          <a:xfrm>
            <a:off x="6332470" y="2698984"/>
            <a:ext cx="0" cy="218400"/>
          </a:xfrm>
          <a:prstGeom prst="straightConnector1">
            <a:avLst/>
          </a:prstGeom>
          <a:noFill/>
          <a:ln w="19050" cap="flat" cmpd="sng">
            <a:solidFill>
              <a:srgbClr val="44546A"/>
            </a:solidFill>
            <a:prstDash val="solid"/>
            <a:round/>
            <a:headEnd type="none" w="sm" len="sm"/>
            <a:tailEnd type="none" w="sm" len="sm"/>
          </a:ln>
        </p:spPr>
      </p:cxnSp>
      <p:cxnSp>
        <p:nvCxnSpPr>
          <p:cNvPr id="247" name="Google Shape;247;g28b6daa0a69_0_0"/>
          <p:cNvCxnSpPr/>
          <p:nvPr/>
        </p:nvCxnSpPr>
        <p:spPr>
          <a:xfrm rot="10800000">
            <a:off x="2718838" y="2703775"/>
            <a:ext cx="1242000" cy="0"/>
          </a:xfrm>
          <a:prstGeom prst="straightConnector1">
            <a:avLst/>
          </a:prstGeom>
          <a:noFill/>
          <a:ln w="19050" cap="flat" cmpd="sng">
            <a:solidFill>
              <a:srgbClr val="44546A"/>
            </a:solidFill>
            <a:prstDash val="solid"/>
            <a:round/>
            <a:headEnd type="none" w="sm" len="sm"/>
            <a:tailEnd type="none" w="sm" len="sm"/>
          </a:ln>
        </p:spPr>
      </p:cxnSp>
      <p:cxnSp>
        <p:nvCxnSpPr>
          <p:cNvPr id="248" name="Google Shape;248;g28b6daa0a69_0_0"/>
          <p:cNvCxnSpPr/>
          <p:nvPr/>
        </p:nvCxnSpPr>
        <p:spPr>
          <a:xfrm>
            <a:off x="2718820" y="2698984"/>
            <a:ext cx="0" cy="218400"/>
          </a:xfrm>
          <a:prstGeom prst="straightConnector1">
            <a:avLst/>
          </a:prstGeom>
          <a:noFill/>
          <a:ln w="19050" cap="flat" cmpd="sng">
            <a:solidFill>
              <a:srgbClr val="44546A"/>
            </a:solidFill>
            <a:prstDash val="solid"/>
            <a:round/>
            <a:headEnd type="none" w="sm" len="sm"/>
            <a:tailEnd type="none" w="sm" len="sm"/>
          </a:ln>
        </p:spPr>
      </p:cxnSp>
      <p:sp>
        <p:nvSpPr>
          <p:cNvPr id="249" name="Google Shape;249;g28b6daa0a69_0_0"/>
          <p:cNvSpPr/>
          <p:nvPr/>
        </p:nvSpPr>
        <p:spPr>
          <a:xfrm>
            <a:off x="6485359" y="3184075"/>
            <a:ext cx="1120867" cy="1701850"/>
          </a:xfrm>
          <a:prstGeom prst="flowChartOffpageConnector">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50" name="Google Shape;250;g28b6daa0a69_0_0"/>
          <p:cNvCxnSpPr/>
          <p:nvPr/>
        </p:nvCxnSpPr>
        <p:spPr>
          <a:xfrm rot="10800000">
            <a:off x="8274750" y="2698975"/>
            <a:ext cx="528600" cy="0"/>
          </a:xfrm>
          <a:prstGeom prst="straightConnector1">
            <a:avLst/>
          </a:prstGeom>
          <a:noFill/>
          <a:ln w="19050" cap="flat" cmpd="sng">
            <a:solidFill>
              <a:srgbClr val="44546A"/>
            </a:solidFill>
            <a:prstDash val="solid"/>
            <a:round/>
            <a:headEnd type="none" w="sm" len="sm"/>
            <a:tailEnd type="none" w="sm" len="sm"/>
          </a:ln>
        </p:spPr>
      </p:cxnSp>
      <p:cxnSp>
        <p:nvCxnSpPr>
          <p:cNvPr id="251" name="Google Shape;251;g28b6daa0a69_0_0"/>
          <p:cNvCxnSpPr/>
          <p:nvPr/>
        </p:nvCxnSpPr>
        <p:spPr>
          <a:xfrm>
            <a:off x="8806658" y="2694084"/>
            <a:ext cx="0" cy="218400"/>
          </a:xfrm>
          <a:prstGeom prst="straightConnector1">
            <a:avLst/>
          </a:prstGeom>
          <a:noFill/>
          <a:ln w="19050" cap="flat" cmpd="sng">
            <a:solidFill>
              <a:srgbClr val="44546A"/>
            </a:solidFill>
            <a:prstDash val="solid"/>
            <a:round/>
            <a:headEnd type="none" w="sm" len="sm"/>
            <a:tailEnd type="none" w="sm" len="sm"/>
          </a:ln>
        </p:spPr>
      </p:cxnSp>
      <p:cxnSp>
        <p:nvCxnSpPr>
          <p:cNvPr id="252" name="Google Shape;252;g28b6daa0a69_0_0"/>
          <p:cNvCxnSpPr/>
          <p:nvPr/>
        </p:nvCxnSpPr>
        <p:spPr>
          <a:xfrm flipH="1">
            <a:off x="6485275" y="2703475"/>
            <a:ext cx="516600" cy="300"/>
          </a:xfrm>
          <a:prstGeom prst="straightConnector1">
            <a:avLst/>
          </a:prstGeom>
          <a:noFill/>
          <a:ln w="19050" cap="flat" cmpd="sng">
            <a:solidFill>
              <a:srgbClr val="44546A"/>
            </a:solidFill>
            <a:prstDash val="solid"/>
            <a:round/>
            <a:headEnd type="none" w="sm" len="sm"/>
            <a:tailEnd type="none" w="sm" len="sm"/>
          </a:ln>
        </p:spPr>
      </p:cxnSp>
      <p:cxnSp>
        <p:nvCxnSpPr>
          <p:cNvPr id="253" name="Google Shape;253;g28b6daa0a69_0_0"/>
          <p:cNvCxnSpPr/>
          <p:nvPr/>
        </p:nvCxnSpPr>
        <p:spPr>
          <a:xfrm>
            <a:off x="6485358" y="2698984"/>
            <a:ext cx="0" cy="218400"/>
          </a:xfrm>
          <a:prstGeom prst="straightConnector1">
            <a:avLst/>
          </a:prstGeom>
          <a:noFill/>
          <a:ln w="19050" cap="flat" cmpd="sng">
            <a:solidFill>
              <a:srgbClr val="44546A"/>
            </a:solidFill>
            <a:prstDash val="solid"/>
            <a:round/>
            <a:headEnd type="none" w="sm" len="sm"/>
            <a:tailEnd type="none" w="sm" len="sm"/>
          </a:ln>
        </p:spPr>
      </p:cxnSp>
      <p:cxnSp>
        <p:nvCxnSpPr>
          <p:cNvPr id="254" name="Google Shape;254;g28b6daa0a69_0_0"/>
          <p:cNvCxnSpPr/>
          <p:nvPr/>
        </p:nvCxnSpPr>
        <p:spPr>
          <a:xfrm>
            <a:off x="230270" y="2698984"/>
            <a:ext cx="0" cy="218400"/>
          </a:xfrm>
          <a:prstGeom prst="straightConnector1">
            <a:avLst/>
          </a:prstGeom>
          <a:noFill/>
          <a:ln w="19050" cap="flat" cmpd="sng">
            <a:solidFill>
              <a:srgbClr val="44546A"/>
            </a:solidFill>
            <a:prstDash val="solid"/>
            <a:round/>
            <a:headEnd type="none" w="sm" len="sm"/>
            <a:tailEnd type="none" w="sm" len="sm"/>
          </a:ln>
        </p:spPr>
      </p:cxnSp>
      <p:sp>
        <p:nvSpPr>
          <p:cNvPr id="255" name="Google Shape;255;g28b6daa0a69_0_0"/>
          <p:cNvSpPr/>
          <p:nvPr/>
        </p:nvSpPr>
        <p:spPr>
          <a:xfrm>
            <a:off x="214556" y="3184075"/>
            <a:ext cx="1120867" cy="1701850"/>
          </a:xfrm>
          <a:prstGeom prst="flowChartOffpageConnector">
            <a:avLst/>
          </a:prstGeom>
          <a:solidFill>
            <a:srgbClr val="B2D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g28b6daa0a69_0_0"/>
          <p:cNvSpPr/>
          <p:nvPr/>
        </p:nvSpPr>
        <p:spPr>
          <a:xfrm>
            <a:off x="1482283" y="3184075"/>
            <a:ext cx="1120867" cy="1701850"/>
          </a:xfrm>
          <a:prstGeom prst="flowChartOffpageConnector">
            <a:avLst/>
          </a:prstGeom>
          <a:solidFill>
            <a:srgbClr val="1217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57" name="Google Shape;257;g28b6daa0a69_0_0"/>
          <p:cNvCxnSpPr/>
          <p:nvPr/>
        </p:nvCxnSpPr>
        <p:spPr>
          <a:xfrm rot="10800000">
            <a:off x="2299788" y="2698975"/>
            <a:ext cx="267900" cy="0"/>
          </a:xfrm>
          <a:prstGeom prst="straightConnector1">
            <a:avLst/>
          </a:prstGeom>
          <a:noFill/>
          <a:ln w="19050" cap="flat" cmpd="sng">
            <a:solidFill>
              <a:srgbClr val="44546A"/>
            </a:solidFill>
            <a:prstDash val="solid"/>
            <a:round/>
            <a:headEnd type="none" w="sm" len="sm"/>
            <a:tailEnd type="none" w="sm" len="sm"/>
          </a:ln>
        </p:spPr>
      </p:cxnSp>
      <p:cxnSp>
        <p:nvCxnSpPr>
          <p:cNvPr id="258" name="Google Shape;258;g28b6daa0a69_0_0"/>
          <p:cNvCxnSpPr/>
          <p:nvPr/>
        </p:nvCxnSpPr>
        <p:spPr>
          <a:xfrm>
            <a:off x="2567695" y="2694084"/>
            <a:ext cx="0" cy="218400"/>
          </a:xfrm>
          <a:prstGeom prst="straightConnector1">
            <a:avLst/>
          </a:prstGeom>
          <a:noFill/>
          <a:ln w="19050" cap="flat" cmpd="sng">
            <a:solidFill>
              <a:srgbClr val="44546A"/>
            </a:solidFill>
            <a:prstDash val="solid"/>
            <a:round/>
            <a:headEnd type="none" w="sm" len="sm"/>
            <a:tailEnd type="none" w="sm" len="sm"/>
          </a:ln>
        </p:spPr>
      </p:cxnSp>
      <p:cxnSp>
        <p:nvCxnSpPr>
          <p:cNvPr id="259" name="Google Shape;259;g28b6daa0a69_0_0"/>
          <p:cNvCxnSpPr/>
          <p:nvPr/>
        </p:nvCxnSpPr>
        <p:spPr>
          <a:xfrm rot="10800000">
            <a:off x="230263" y="2698975"/>
            <a:ext cx="267900" cy="0"/>
          </a:xfrm>
          <a:prstGeom prst="straightConnector1">
            <a:avLst/>
          </a:prstGeom>
          <a:noFill/>
          <a:ln w="19050" cap="flat" cmpd="sng">
            <a:solidFill>
              <a:srgbClr val="44546A"/>
            </a:solidFill>
            <a:prstDash val="solid"/>
            <a:round/>
            <a:headEnd type="none" w="sm" len="sm"/>
            <a:tailEnd type="none" w="sm" len="sm"/>
          </a:ln>
        </p:spPr>
      </p:cxnSp>
      <p:grpSp>
        <p:nvGrpSpPr>
          <p:cNvPr id="260" name="Google Shape;260;g28b6daa0a69_0_0"/>
          <p:cNvGrpSpPr/>
          <p:nvPr/>
        </p:nvGrpSpPr>
        <p:grpSpPr>
          <a:xfrm>
            <a:off x="4173687" y="1251661"/>
            <a:ext cx="606325" cy="606325"/>
            <a:chOff x="1633935" y="-4547087"/>
            <a:chExt cx="1052100" cy="1052100"/>
          </a:xfrm>
        </p:grpSpPr>
        <p:sp>
          <p:nvSpPr>
            <p:cNvPr id="261" name="Google Shape;261;g28b6daa0a69_0_0"/>
            <p:cNvSpPr/>
            <p:nvPr/>
          </p:nvSpPr>
          <p:spPr>
            <a:xfrm>
              <a:off x="1633935" y="-4547087"/>
              <a:ext cx="1052100" cy="1052100"/>
            </a:xfrm>
            <a:prstGeom prst="ellipse">
              <a:avLst/>
            </a:prstGeom>
            <a:solidFill>
              <a:srgbClr val="B2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B6873"/>
                </a:solidFill>
                <a:latin typeface="Arial"/>
                <a:ea typeface="Arial"/>
                <a:cs typeface="Arial"/>
                <a:sym typeface="Arial"/>
              </a:endParaRPr>
            </a:p>
          </p:txBody>
        </p:sp>
        <p:pic>
          <p:nvPicPr>
            <p:cNvPr id="262" name="Google Shape;262;g28b6daa0a69_0_0"/>
            <p:cNvPicPr preferRelativeResize="0"/>
            <p:nvPr/>
          </p:nvPicPr>
          <p:blipFill rotWithShape="1">
            <a:blip r:embed="rId6">
              <a:alphaModFix/>
            </a:blip>
            <a:srcRect/>
            <a:stretch/>
          </p:blipFill>
          <p:spPr>
            <a:xfrm>
              <a:off x="1815015" y="-4319169"/>
              <a:ext cx="678007" cy="678007"/>
            </a:xfrm>
            <a:prstGeom prst="rect">
              <a:avLst/>
            </a:prstGeom>
            <a:noFill/>
            <a:ln>
              <a:noFill/>
            </a:ln>
          </p:spPr>
        </p:pic>
      </p:grpSp>
      <p:sp>
        <p:nvSpPr>
          <p:cNvPr id="263" name="Google Shape;263;g28b6daa0a69_0_0"/>
          <p:cNvSpPr txBox="1"/>
          <p:nvPr/>
        </p:nvSpPr>
        <p:spPr>
          <a:xfrm>
            <a:off x="0" y="181125"/>
            <a:ext cx="3916200" cy="1077300"/>
          </a:xfrm>
          <a:prstGeom prst="rect">
            <a:avLst/>
          </a:prstGeom>
          <a:solidFill>
            <a:srgbClr val="067375"/>
          </a:solid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chemeClr val="lt1"/>
                </a:solidFill>
                <a:latin typeface="Maitree"/>
                <a:ea typeface="Maitree"/>
                <a:cs typeface="Maitree"/>
                <a:sym typeface="Maitree"/>
              </a:rPr>
              <a:t>We’re anonymous</a:t>
            </a:r>
            <a:endParaRPr sz="1600" b="1" i="0" u="none" strike="noStrike" cap="none">
              <a:solidFill>
                <a:schemeClr val="lt1"/>
              </a:solidFill>
              <a:latin typeface="Maitree"/>
              <a:ea typeface="Maitree"/>
              <a:cs typeface="Maitree"/>
              <a:sym typeface="Maitree"/>
            </a:endParaRPr>
          </a:p>
          <a:p>
            <a:pPr marL="0" marR="0" lvl="0" indent="0" algn="ctr" rtl="0">
              <a:lnSpc>
                <a:spcPct val="115000"/>
              </a:lnSpc>
              <a:spcBef>
                <a:spcPts val="0"/>
              </a:spcBef>
              <a:spcAft>
                <a:spcPts val="0"/>
              </a:spcAft>
              <a:buClr>
                <a:srgbClr val="000000"/>
              </a:buClr>
              <a:buSzPts val="1200"/>
              <a:buFont typeface="Arial"/>
              <a:buNone/>
            </a:pPr>
            <a:r>
              <a:rPr lang="en-GB" sz="1200" b="0" i="0" u="none" strike="noStrike" cap="none">
                <a:solidFill>
                  <a:schemeClr val="lt1"/>
                </a:solidFill>
                <a:latin typeface="Maitree"/>
                <a:ea typeface="Maitree"/>
                <a:cs typeface="Maitree"/>
                <a:sym typeface="Maitree"/>
              </a:rPr>
              <a:t>People remain anonymous to protect their privacy, </a:t>
            </a:r>
            <a:r>
              <a:rPr lang="en-GB" sz="1200" b="1" i="0" u="none" strike="noStrike" cap="none">
                <a:solidFill>
                  <a:schemeClr val="lt1"/>
                </a:solidFill>
                <a:latin typeface="Maitree"/>
                <a:ea typeface="Maitree"/>
                <a:cs typeface="Maitree"/>
                <a:sym typeface="Maitree"/>
              </a:rPr>
              <a:t>giving them confidence to speak out and access support without stigma or fear of judgement</a:t>
            </a:r>
            <a:endParaRPr sz="1200" b="1" i="0" u="none" strike="noStrike" cap="none">
              <a:solidFill>
                <a:schemeClr val="lt1"/>
              </a:solidFill>
              <a:latin typeface="Maitree"/>
              <a:ea typeface="Maitree"/>
              <a:cs typeface="Maitree"/>
              <a:sym typeface="Maitree"/>
            </a:endParaRPr>
          </a:p>
        </p:txBody>
      </p:sp>
      <p:sp>
        <p:nvSpPr>
          <p:cNvPr id="264" name="Google Shape;264;g28b6daa0a69_0_0"/>
          <p:cNvSpPr/>
          <p:nvPr/>
        </p:nvSpPr>
        <p:spPr>
          <a:xfrm>
            <a:off x="7711729" y="3184075"/>
            <a:ext cx="1120867" cy="1701850"/>
          </a:xfrm>
          <a:prstGeom prst="flowChartOffpageConnector">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28b6daa0a69_0_0"/>
          <p:cNvSpPr txBox="1"/>
          <p:nvPr/>
        </p:nvSpPr>
        <p:spPr>
          <a:xfrm>
            <a:off x="5187775" y="181400"/>
            <a:ext cx="3956400" cy="1077300"/>
          </a:xfrm>
          <a:prstGeom prst="rect">
            <a:avLst/>
          </a:prstGeom>
          <a:solidFill>
            <a:srgbClr val="067375"/>
          </a:solid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chemeClr val="lt1"/>
                </a:solidFill>
                <a:latin typeface="Maitree"/>
                <a:ea typeface="Maitree"/>
                <a:cs typeface="Maitree"/>
                <a:sym typeface="Maitree"/>
              </a:rPr>
              <a:t>Personal Choice</a:t>
            </a:r>
            <a:endParaRPr sz="1600" b="1" i="0" u="none" strike="noStrike" cap="none">
              <a:solidFill>
                <a:schemeClr val="lt1"/>
              </a:solidFill>
              <a:latin typeface="Maitree"/>
              <a:ea typeface="Maitree"/>
              <a:cs typeface="Maitree"/>
              <a:sym typeface="Maitree"/>
            </a:endParaRPr>
          </a:p>
          <a:p>
            <a:pPr marL="0" marR="0" lvl="0" indent="0" algn="ctr" rtl="0">
              <a:lnSpc>
                <a:spcPct val="115000"/>
              </a:lnSpc>
              <a:spcBef>
                <a:spcPts val="0"/>
              </a:spcBef>
              <a:spcAft>
                <a:spcPts val="0"/>
              </a:spcAft>
              <a:buClr>
                <a:srgbClr val="000000"/>
              </a:buClr>
              <a:buSzPts val="1200"/>
              <a:buFont typeface="Arial"/>
              <a:buNone/>
            </a:pPr>
            <a:r>
              <a:rPr lang="en-GB" sz="1200" b="1" i="0" u="none" strike="noStrike" cap="none">
                <a:solidFill>
                  <a:schemeClr val="lt1"/>
                </a:solidFill>
                <a:latin typeface="Maitree"/>
                <a:ea typeface="Maitree"/>
                <a:cs typeface="Maitree"/>
                <a:sym typeface="Maitree"/>
              </a:rPr>
              <a:t>We offer a full mental health toolkit </a:t>
            </a:r>
            <a:endParaRPr sz="1200" b="1" i="0" u="none" strike="noStrike" cap="none">
              <a:solidFill>
                <a:schemeClr val="lt1"/>
              </a:solidFill>
              <a:latin typeface="Maitree"/>
              <a:ea typeface="Maitree"/>
              <a:cs typeface="Maitree"/>
              <a:sym typeface="Maitree"/>
            </a:endParaRPr>
          </a:p>
          <a:p>
            <a:pPr marL="0" marR="0" lvl="0" indent="0" algn="ctr" rtl="0">
              <a:lnSpc>
                <a:spcPct val="115000"/>
              </a:lnSpc>
              <a:spcBef>
                <a:spcPts val="0"/>
              </a:spcBef>
              <a:spcAft>
                <a:spcPts val="0"/>
              </a:spcAft>
              <a:buClr>
                <a:srgbClr val="000000"/>
              </a:buClr>
              <a:buSzPts val="1200"/>
              <a:buFont typeface="Arial"/>
              <a:buNone/>
            </a:pPr>
            <a:r>
              <a:rPr lang="en-GB" sz="1200" b="0" i="0" u="none" strike="noStrike" cap="none">
                <a:solidFill>
                  <a:schemeClr val="lt1"/>
                </a:solidFill>
                <a:latin typeface="Maitree"/>
                <a:ea typeface="Maitree"/>
                <a:cs typeface="Maitree"/>
                <a:sym typeface="Maitree"/>
              </a:rPr>
              <a:t>which gives people the opportunity to choose what kind of support works for them each time they visit</a:t>
            </a:r>
            <a:endParaRPr sz="1100" b="0" i="0" u="none" strike="noStrike" cap="none">
              <a:solidFill>
                <a:schemeClr val="lt1"/>
              </a:solidFill>
              <a:latin typeface="Maitree"/>
              <a:ea typeface="Maitree"/>
              <a:cs typeface="Maitree"/>
              <a:sym typeface="Maitree"/>
            </a:endParaRPr>
          </a:p>
        </p:txBody>
      </p:sp>
      <p:sp>
        <p:nvSpPr>
          <p:cNvPr id="266" name="Google Shape;266;g28b6daa0a69_0_0"/>
          <p:cNvSpPr txBox="1"/>
          <p:nvPr/>
        </p:nvSpPr>
        <p:spPr>
          <a:xfrm>
            <a:off x="402987" y="2450453"/>
            <a:ext cx="20226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111111"/>
                </a:solidFill>
                <a:latin typeface="Sarabun"/>
                <a:ea typeface="Sarabun"/>
                <a:cs typeface="Sarabun"/>
                <a:sym typeface="Sarabun"/>
              </a:rPr>
              <a:t>Self-help Resources</a:t>
            </a:r>
            <a:endParaRPr sz="1400" b="1" i="0" u="none" strike="noStrike" cap="none">
              <a:solidFill>
                <a:srgbClr val="111111"/>
              </a:solidFill>
              <a:latin typeface="Sarabun"/>
              <a:ea typeface="Sarabun"/>
              <a:cs typeface="Sarabun"/>
              <a:sym typeface="Sarabun"/>
            </a:endParaRPr>
          </a:p>
        </p:txBody>
      </p:sp>
      <p:sp>
        <p:nvSpPr>
          <p:cNvPr id="267" name="Google Shape;267;g28b6daa0a69_0_0"/>
          <p:cNvSpPr txBox="1"/>
          <p:nvPr/>
        </p:nvSpPr>
        <p:spPr>
          <a:xfrm>
            <a:off x="3629804" y="2374253"/>
            <a:ext cx="16461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Sarabun"/>
                <a:ea typeface="Sarabun"/>
                <a:cs typeface="Sarabun"/>
                <a:sym typeface="Sarabun"/>
              </a:rPr>
              <a:t>Community</a:t>
            </a:r>
            <a:endParaRPr sz="1400" b="1" i="0" u="none" strike="noStrike" cap="none">
              <a:solidFill>
                <a:schemeClr val="dk1"/>
              </a:solidFill>
              <a:latin typeface="Sarabun"/>
              <a:ea typeface="Sarabun"/>
              <a:cs typeface="Sarabun"/>
              <a:sym typeface="Sarabun"/>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Sarabun"/>
                <a:ea typeface="Sarabun"/>
                <a:cs typeface="Sarabun"/>
                <a:sym typeface="Sarabun"/>
              </a:rPr>
              <a:t>Support</a:t>
            </a:r>
            <a:endParaRPr sz="1400" b="1" i="0" u="none" strike="noStrike" cap="none">
              <a:solidFill>
                <a:schemeClr val="dk1"/>
              </a:solidFill>
              <a:latin typeface="Sarabun"/>
              <a:ea typeface="Sarabun"/>
              <a:cs typeface="Sarabun"/>
              <a:sym typeface="Sarabun"/>
            </a:endParaRPr>
          </a:p>
        </p:txBody>
      </p:sp>
      <p:sp>
        <p:nvSpPr>
          <p:cNvPr id="268" name="Google Shape;268;g28b6daa0a69_0_0"/>
          <p:cNvSpPr txBox="1"/>
          <p:nvPr/>
        </p:nvSpPr>
        <p:spPr>
          <a:xfrm>
            <a:off x="6841923" y="2481953"/>
            <a:ext cx="1646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Sarabun"/>
                <a:ea typeface="Sarabun"/>
                <a:cs typeface="Sarabun"/>
                <a:sym typeface="Sarabun"/>
              </a:rPr>
              <a:t>1-1 support</a:t>
            </a:r>
            <a:endParaRPr sz="1400" b="1" i="0" u="none" strike="noStrike" cap="none">
              <a:solidFill>
                <a:schemeClr val="dk1"/>
              </a:solidFill>
              <a:latin typeface="Sarabun"/>
              <a:ea typeface="Sarabun"/>
              <a:cs typeface="Sarabun"/>
              <a:sym typeface="Sarabun"/>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cSld>
  <p:clrMapOvr>
    <a:masterClrMapping/>
  </p:clrMapOvr>
  <p:transition spd="med" advTm="4241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72"/>
        <p:cNvGrpSpPr/>
        <p:nvPr/>
      </p:nvGrpSpPr>
      <p:grpSpPr>
        <a:xfrm>
          <a:off x="0" y="0"/>
          <a:ext cx="0" cy="0"/>
          <a:chOff x="0" y="0"/>
          <a:chExt cx="0" cy="0"/>
        </a:xfrm>
      </p:grpSpPr>
      <p:cxnSp>
        <p:nvCxnSpPr>
          <p:cNvPr id="273" name="Google Shape;273;g28b6daa0a69_0_34"/>
          <p:cNvCxnSpPr/>
          <p:nvPr/>
        </p:nvCxnSpPr>
        <p:spPr>
          <a:xfrm>
            <a:off x="1396875" y="1607925"/>
            <a:ext cx="6205800" cy="0"/>
          </a:xfrm>
          <a:prstGeom prst="straightConnector1">
            <a:avLst/>
          </a:prstGeom>
          <a:noFill/>
          <a:ln w="19050" cap="flat" cmpd="sng">
            <a:solidFill>
              <a:srgbClr val="0D172C"/>
            </a:solidFill>
            <a:prstDash val="solid"/>
            <a:miter lim="800000"/>
            <a:headEnd type="none" w="sm" len="sm"/>
            <a:tailEnd type="none" w="sm" len="sm"/>
          </a:ln>
        </p:spPr>
      </p:cxnSp>
      <p:cxnSp>
        <p:nvCxnSpPr>
          <p:cNvPr id="274" name="Google Shape;274;g28b6daa0a69_0_34"/>
          <p:cNvCxnSpPr/>
          <p:nvPr/>
        </p:nvCxnSpPr>
        <p:spPr>
          <a:xfrm rot="10800000">
            <a:off x="7625773" y="1595153"/>
            <a:ext cx="10800" cy="855300"/>
          </a:xfrm>
          <a:prstGeom prst="straightConnector1">
            <a:avLst/>
          </a:prstGeom>
          <a:noFill/>
          <a:ln w="19050" cap="flat" cmpd="sng">
            <a:solidFill>
              <a:srgbClr val="0D172C"/>
            </a:solidFill>
            <a:prstDash val="solid"/>
            <a:miter lim="800000"/>
            <a:headEnd type="none" w="sm" len="sm"/>
            <a:tailEnd type="none" w="sm" len="sm"/>
          </a:ln>
        </p:spPr>
      </p:cxnSp>
      <p:cxnSp>
        <p:nvCxnSpPr>
          <p:cNvPr id="275" name="Google Shape;275;g28b6daa0a69_0_34"/>
          <p:cNvCxnSpPr/>
          <p:nvPr/>
        </p:nvCxnSpPr>
        <p:spPr>
          <a:xfrm rot="10800000">
            <a:off x="4481700" y="1608200"/>
            <a:ext cx="0" cy="788400"/>
          </a:xfrm>
          <a:prstGeom prst="straightConnector1">
            <a:avLst/>
          </a:prstGeom>
          <a:noFill/>
          <a:ln w="19050" cap="flat" cmpd="sng">
            <a:solidFill>
              <a:srgbClr val="0D172C"/>
            </a:solidFill>
            <a:prstDash val="solid"/>
            <a:miter lim="800000"/>
            <a:headEnd type="none" w="sm" len="sm"/>
            <a:tailEnd type="none" w="sm" len="sm"/>
          </a:ln>
        </p:spPr>
      </p:cxnSp>
      <p:cxnSp>
        <p:nvCxnSpPr>
          <p:cNvPr id="276" name="Google Shape;276;g28b6daa0a69_0_34"/>
          <p:cNvCxnSpPr/>
          <p:nvPr/>
        </p:nvCxnSpPr>
        <p:spPr>
          <a:xfrm rot="10800000" flipH="1">
            <a:off x="1410523" y="1607929"/>
            <a:ext cx="3300" cy="887700"/>
          </a:xfrm>
          <a:prstGeom prst="straightConnector1">
            <a:avLst/>
          </a:prstGeom>
          <a:noFill/>
          <a:ln w="19050" cap="flat" cmpd="sng">
            <a:solidFill>
              <a:srgbClr val="0D172C"/>
            </a:solidFill>
            <a:prstDash val="solid"/>
            <a:miter lim="800000"/>
            <a:headEnd type="none" w="sm" len="sm"/>
            <a:tailEnd type="none" w="sm" len="sm"/>
          </a:ln>
        </p:spPr>
      </p:cxnSp>
      <p:sp>
        <p:nvSpPr>
          <p:cNvPr id="277" name="Google Shape;277;g28b6daa0a69_0_34"/>
          <p:cNvSpPr/>
          <p:nvPr/>
        </p:nvSpPr>
        <p:spPr>
          <a:xfrm>
            <a:off x="3945083" y="3184075"/>
            <a:ext cx="1120867" cy="1701850"/>
          </a:xfrm>
          <a:prstGeom prst="flowChartOffpageConnector">
            <a:avLst/>
          </a:prstGeom>
          <a:solidFill>
            <a:srgbClr val="1F64C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g28b6daa0a69_0_34"/>
          <p:cNvSpPr/>
          <p:nvPr/>
        </p:nvSpPr>
        <p:spPr>
          <a:xfrm>
            <a:off x="5204196" y="3184075"/>
            <a:ext cx="1120867" cy="1701850"/>
          </a:xfrm>
          <a:prstGeom prst="flowChartOffpageConnector">
            <a:avLst/>
          </a:prstGeom>
          <a:solidFill>
            <a:srgbClr val="0B68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g28b6daa0a69_0_34"/>
          <p:cNvSpPr/>
          <p:nvPr/>
        </p:nvSpPr>
        <p:spPr>
          <a:xfrm>
            <a:off x="2717925" y="3184075"/>
            <a:ext cx="1120867" cy="1701850"/>
          </a:xfrm>
          <a:prstGeom prst="flowChartOffpageConnector">
            <a:avLst/>
          </a:prstGeom>
          <a:solidFill>
            <a:srgbClr val="57A8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80" name="Google Shape;280;g28b6daa0a69_0_34"/>
          <p:cNvCxnSpPr/>
          <p:nvPr/>
        </p:nvCxnSpPr>
        <p:spPr>
          <a:xfrm rot="10800000">
            <a:off x="4972863" y="2703775"/>
            <a:ext cx="1356300" cy="0"/>
          </a:xfrm>
          <a:prstGeom prst="straightConnector1">
            <a:avLst/>
          </a:prstGeom>
          <a:noFill/>
          <a:ln w="19050" cap="flat" cmpd="sng">
            <a:solidFill>
              <a:srgbClr val="44546A"/>
            </a:solidFill>
            <a:prstDash val="solid"/>
            <a:round/>
            <a:headEnd type="none" w="sm" len="sm"/>
            <a:tailEnd type="none" w="sm" len="sm"/>
          </a:ln>
        </p:spPr>
      </p:cxnSp>
      <p:cxnSp>
        <p:nvCxnSpPr>
          <p:cNvPr id="281" name="Google Shape;281;g28b6daa0a69_0_34"/>
          <p:cNvCxnSpPr/>
          <p:nvPr/>
        </p:nvCxnSpPr>
        <p:spPr>
          <a:xfrm>
            <a:off x="6332470" y="2698984"/>
            <a:ext cx="0" cy="218400"/>
          </a:xfrm>
          <a:prstGeom prst="straightConnector1">
            <a:avLst/>
          </a:prstGeom>
          <a:noFill/>
          <a:ln w="19050" cap="flat" cmpd="sng">
            <a:solidFill>
              <a:srgbClr val="44546A"/>
            </a:solidFill>
            <a:prstDash val="solid"/>
            <a:round/>
            <a:headEnd type="none" w="sm" len="sm"/>
            <a:tailEnd type="none" w="sm" len="sm"/>
          </a:ln>
        </p:spPr>
      </p:cxnSp>
      <p:cxnSp>
        <p:nvCxnSpPr>
          <p:cNvPr id="282" name="Google Shape;282;g28b6daa0a69_0_34"/>
          <p:cNvCxnSpPr/>
          <p:nvPr/>
        </p:nvCxnSpPr>
        <p:spPr>
          <a:xfrm rot="10800000">
            <a:off x="2718838" y="2703775"/>
            <a:ext cx="1242000" cy="0"/>
          </a:xfrm>
          <a:prstGeom prst="straightConnector1">
            <a:avLst/>
          </a:prstGeom>
          <a:noFill/>
          <a:ln w="19050" cap="flat" cmpd="sng">
            <a:solidFill>
              <a:srgbClr val="44546A"/>
            </a:solidFill>
            <a:prstDash val="solid"/>
            <a:round/>
            <a:headEnd type="none" w="sm" len="sm"/>
            <a:tailEnd type="none" w="sm" len="sm"/>
          </a:ln>
        </p:spPr>
      </p:cxnSp>
      <p:cxnSp>
        <p:nvCxnSpPr>
          <p:cNvPr id="283" name="Google Shape;283;g28b6daa0a69_0_34"/>
          <p:cNvCxnSpPr/>
          <p:nvPr/>
        </p:nvCxnSpPr>
        <p:spPr>
          <a:xfrm>
            <a:off x="2718820" y="2698984"/>
            <a:ext cx="0" cy="218400"/>
          </a:xfrm>
          <a:prstGeom prst="straightConnector1">
            <a:avLst/>
          </a:prstGeom>
          <a:noFill/>
          <a:ln w="19050" cap="flat" cmpd="sng">
            <a:solidFill>
              <a:srgbClr val="44546A"/>
            </a:solidFill>
            <a:prstDash val="solid"/>
            <a:round/>
            <a:headEnd type="none" w="sm" len="sm"/>
            <a:tailEnd type="none" w="sm" len="sm"/>
          </a:ln>
        </p:spPr>
      </p:cxnSp>
      <p:sp>
        <p:nvSpPr>
          <p:cNvPr id="284" name="Google Shape;284;g28b6daa0a69_0_34"/>
          <p:cNvSpPr/>
          <p:nvPr/>
        </p:nvSpPr>
        <p:spPr>
          <a:xfrm>
            <a:off x="7711729" y="3184075"/>
            <a:ext cx="1120867" cy="1701850"/>
          </a:xfrm>
          <a:prstGeom prst="flowChartOffpageConnector">
            <a:avLst/>
          </a:prstGeom>
          <a:solidFill>
            <a:srgbClr val="FE84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g28b6daa0a69_0_34"/>
          <p:cNvSpPr/>
          <p:nvPr/>
        </p:nvSpPr>
        <p:spPr>
          <a:xfrm>
            <a:off x="6485359" y="3184075"/>
            <a:ext cx="1120867" cy="1701850"/>
          </a:xfrm>
          <a:prstGeom prst="flowChartOffpageConnector">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86" name="Google Shape;286;g28b6daa0a69_0_34"/>
          <p:cNvCxnSpPr/>
          <p:nvPr/>
        </p:nvCxnSpPr>
        <p:spPr>
          <a:xfrm rot="10800000">
            <a:off x="8274750" y="2698975"/>
            <a:ext cx="528600" cy="0"/>
          </a:xfrm>
          <a:prstGeom prst="straightConnector1">
            <a:avLst/>
          </a:prstGeom>
          <a:noFill/>
          <a:ln w="19050" cap="flat" cmpd="sng">
            <a:solidFill>
              <a:srgbClr val="44546A"/>
            </a:solidFill>
            <a:prstDash val="solid"/>
            <a:round/>
            <a:headEnd type="none" w="sm" len="sm"/>
            <a:tailEnd type="none" w="sm" len="sm"/>
          </a:ln>
        </p:spPr>
      </p:cxnSp>
      <p:cxnSp>
        <p:nvCxnSpPr>
          <p:cNvPr id="287" name="Google Shape;287;g28b6daa0a69_0_34"/>
          <p:cNvCxnSpPr/>
          <p:nvPr/>
        </p:nvCxnSpPr>
        <p:spPr>
          <a:xfrm>
            <a:off x="8806658" y="2694084"/>
            <a:ext cx="0" cy="218400"/>
          </a:xfrm>
          <a:prstGeom prst="straightConnector1">
            <a:avLst/>
          </a:prstGeom>
          <a:noFill/>
          <a:ln w="19050" cap="flat" cmpd="sng">
            <a:solidFill>
              <a:srgbClr val="44546A"/>
            </a:solidFill>
            <a:prstDash val="solid"/>
            <a:round/>
            <a:headEnd type="none" w="sm" len="sm"/>
            <a:tailEnd type="none" w="sm" len="sm"/>
          </a:ln>
        </p:spPr>
      </p:cxnSp>
      <p:cxnSp>
        <p:nvCxnSpPr>
          <p:cNvPr id="288" name="Google Shape;288;g28b6daa0a69_0_34"/>
          <p:cNvCxnSpPr/>
          <p:nvPr/>
        </p:nvCxnSpPr>
        <p:spPr>
          <a:xfrm flipH="1">
            <a:off x="6485275" y="2703475"/>
            <a:ext cx="516600" cy="300"/>
          </a:xfrm>
          <a:prstGeom prst="straightConnector1">
            <a:avLst/>
          </a:prstGeom>
          <a:noFill/>
          <a:ln w="19050" cap="flat" cmpd="sng">
            <a:solidFill>
              <a:srgbClr val="44546A"/>
            </a:solidFill>
            <a:prstDash val="solid"/>
            <a:round/>
            <a:headEnd type="none" w="sm" len="sm"/>
            <a:tailEnd type="none" w="sm" len="sm"/>
          </a:ln>
        </p:spPr>
      </p:cxnSp>
      <p:cxnSp>
        <p:nvCxnSpPr>
          <p:cNvPr id="289" name="Google Shape;289;g28b6daa0a69_0_34"/>
          <p:cNvCxnSpPr/>
          <p:nvPr/>
        </p:nvCxnSpPr>
        <p:spPr>
          <a:xfrm>
            <a:off x="6485358" y="2698984"/>
            <a:ext cx="0" cy="218400"/>
          </a:xfrm>
          <a:prstGeom prst="straightConnector1">
            <a:avLst/>
          </a:prstGeom>
          <a:noFill/>
          <a:ln w="19050" cap="flat" cmpd="sng">
            <a:solidFill>
              <a:srgbClr val="44546A"/>
            </a:solidFill>
            <a:prstDash val="solid"/>
            <a:round/>
            <a:headEnd type="none" w="sm" len="sm"/>
            <a:tailEnd type="none" w="sm" len="sm"/>
          </a:ln>
        </p:spPr>
      </p:cxnSp>
      <p:cxnSp>
        <p:nvCxnSpPr>
          <p:cNvPr id="290" name="Google Shape;290;g28b6daa0a69_0_34"/>
          <p:cNvCxnSpPr/>
          <p:nvPr/>
        </p:nvCxnSpPr>
        <p:spPr>
          <a:xfrm>
            <a:off x="230270" y="2698984"/>
            <a:ext cx="0" cy="218400"/>
          </a:xfrm>
          <a:prstGeom prst="straightConnector1">
            <a:avLst/>
          </a:prstGeom>
          <a:noFill/>
          <a:ln w="19050" cap="flat" cmpd="sng">
            <a:solidFill>
              <a:srgbClr val="44546A"/>
            </a:solidFill>
            <a:prstDash val="solid"/>
            <a:round/>
            <a:headEnd type="none" w="sm" len="sm"/>
            <a:tailEnd type="none" w="sm" len="sm"/>
          </a:ln>
        </p:spPr>
      </p:cxnSp>
      <p:sp>
        <p:nvSpPr>
          <p:cNvPr id="291" name="Google Shape;291;g28b6daa0a69_0_34"/>
          <p:cNvSpPr/>
          <p:nvPr/>
        </p:nvSpPr>
        <p:spPr>
          <a:xfrm>
            <a:off x="214556" y="3184075"/>
            <a:ext cx="1120867" cy="1701850"/>
          </a:xfrm>
          <a:prstGeom prst="flowChartOffpageConnector">
            <a:avLst/>
          </a:prstGeom>
          <a:solidFill>
            <a:srgbClr val="B2D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g28b6daa0a69_0_34"/>
          <p:cNvSpPr/>
          <p:nvPr/>
        </p:nvSpPr>
        <p:spPr>
          <a:xfrm>
            <a:off x="1482283" y="3184075"/>
            <a:ext cx="1120867" cy="1701850"/>
          </a:xfrm>
          <a:prstGeom prst="flowChartOffpageConnector">
            <a:avLst/>
          </a:prstGeom>
          <a:solidFill>
            <a:srgbClr val="1217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93" name="Google Shape;293;g28b6daa0a69_0_34"/>
          <p:cNvCxnSpPr/>
          <p:nvPr/>
        </p:nvCxnSpPr>
        <p:spPr>
          <a:xfrm rot="10800000">
            <a:off x="2299788" y="2698975"/>
            <a:ext cx="267900" cy="0"/>
          </a:xfrm>
          <a:prstGeom prst="straightConnector1">
            <a:avLst/>
          </a:prstGeom>
          <a:noFill/>
          <a:ln w="19050" cap="flat" cmpd="sng">
            <a:solidFill>
              <a:srgbClr val="44546A"/>
            </a:solidFill>
            <a:prstDash val="solid"/>
            <a:round/>
            <a:headEnd type="none" w="sm" len="sm"/>
            <a:tailEnd type="none" w="sm" len="sm"/>
          </a:ln>
        </p:spPr>
      </p:cxnSp>
      <p:cxnSp>
        <p:nvCxnSpPr>
          <p:cNvPr id="294" name="Google Shape;294;g28b6daa0a69_0_34"/>
          <p:cNvCxnSpPr/>
          <p:nvPr/>
        </p:nvCxnSpPr>
        <p:spPr>
          <a:xfrm>
            <a:off x="2567695" y="2694084"/>
            <a:ext cx="0" cy="218400"/>
          </a:xfrm>
          <a:prstGeom prst="straightConnector1">
            <a:avLst/>
          </a:prstGeom>
          <a:noFill/>
          <a:ln w="19050" cap="flat" cmpd="sng">
            <a:solidFill>
              <a:srgbClr val="44546A"/>
            </a:solidFill>
            <a:prstDash val="solid"/>
            <a:round/>
            <a:headEnd type="none" w="sm" len="sm"/>
            <a:tailEnd type="none" w="sm" len="sm"/>
          </a:ln>
        </p:spPr>
      </p:cxnSp>
      <p:cxnSp>
        <p:nvCxnSpPr>
          <p:cNvPr id="295" name="Google Shape;295;g28b6daa0a69_0_34"/>
          <p:cNvCxnSpPr/>
          <p:nvPr/>
        </p:nvCxnSpPr>
        <p:spPr>
          <a:xfrm rot="10800000">
            <a:off x="230263" y="2698975"/>
            <a:ext cx="267900" cy="0"/>
          </a:xfrm>
          <a:prstGeom prst="straightConnector1">
            <a:avLst/>
          </a:prstGeom>
          <a:noFill/>
          <a:ln w="19050" cap="flat" cmpd="sng">
            <a:solidFill>
              <a:srgbClr val="44546A"/>
            </a:solidFill>
            <a:prstDash val="solid"/>
            <a:round/>
            <a:headEnd type="none" w="sm" len="sm"/>
            <a:tailEnd type="none" w="sm" len="sm"/>
          </a:ln>
        </p:spPr>
      </p:cxnSp>
      <p:grpSp>
        <p:nvGrpSpPr>
          <p:cNvPr id="296" name="Google Shape;296;g28b6daa0a69_0_34"/>
          <p:cNvGrpSpPr/>
          <p:nvPr/>
        </p:nvGrpSpPr>
        <p:grpSpPr>
          <a:xfrm>
            <a:off x="4173687" y="1251661"/>
            <a:ext cx="606325" cy="606325"/>
            <a:chOff x="1633935" y="-4547087"/>
            <a:chExt cx="1052100" cy="1052100"/>
          </a:xfrm>
        </p:grpSpPr>
        <p:sp>
          <p:nvSpPr>
            <p:cNvPr id="297" name="Google Shape;297;g28b6daa0a69_0_34"/>
            <p:cNvSpPr/>
            <p:nvPr/>
          </p:nvSpPr>
          <p:spPr>
            <a:xfrm>
              <a:off x="1633935" y="-4547087"/>
              <a:ext cx="1052100" cy="1052100"/>
            </a:xfrm>
            <a:prstGeom prst="ellipse">
              <a:avLst/>
            </a:prstGeom>
            <a:solidFill>
              <a:srgbClr val="B2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B6873"/>
                </a:solidFill>
                <a:latin typeface="Arial"/>
                <a:ea typeface="Arial"/>
                <a:cs typeface="Arial"/>
                <a:sym typeface="Arial"/>
              </a:endParaRPr>
            </a:p>
          </p:txBody>
        </p:sp>
        <p:pic>
          <p:nvPicPr>
            <p:cNvPr id="298" name="Google Shape;298;g28b6daa0a69_0_34"/>
            <p:cNvPicPr preferRelativeResize="0"/>
            <p:nvPr/>
          </p:nvPicPr>
          <p:blipFill rotWithShape="1">
            <a:blip r:embed="rId6">
              <a:alphaModFix/>
            </a:blip>
            <a:srcRect/>
            <a:stretch/>
          </p:blipFill>
          <p:spPr>
            <a:xfrm>
              <a:off x="1815015" y="-4319169"/>
              <a:ext cx="678007" cy="678007"/>
            </a:xfrm>
            <a:prstGeom prst="rect">
              <a:avLst/>
            </a:prstGeom>
            <a:noFill/>
            <a:ln>
              <a:noFill/>
            </a:ln>
          </p:spPr>
        </p:pic>
      </p:grpSp>
      <p:sp>
        <p:nvSpPr>
          <p:cNvPr id="299" name="Google Shape;299;g28b6daa0a69_0_34"/>
          <p:cNvSpPr txBox="1"/>
          <p:nvPr/>
        </p:nvSpPr>
        <p:spPr>
          <a:xfrm>
            <a:off x="402987" y="2450453"/>
            <a:ext cx="2022600" cy="400200"/>
          </a:xfrm>
          <a:prstGeom prst="rect">
            <a:avLst/>
          </a:prstGeom>
          <a:solidFill>
            <a:srgbClr val="FE845A"/>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Sarabun"/>
                <a:ea typeface="Sarabun"/>
                <a:cs typeface="Sarabun"/>
                <a:sym typeface="Sarabun"/>
              </a:rPr>
              <a:t>Self-help Resources</a:t>
            </a:r>
            <a:endParaRPr sz="1400" b="1" i="0" u="none" strike="noStrike" cap="none">
              <a:solidFill>
                <a:schemeClr val="lt1"/>
              </a:solidFill>
              <a:latin typeface="Sarabun"/>
              <a:ea typeface="Sarabun"/>
              <a:cs typeface="Sarabun"/>
              <a:sym typeface="Sarabun"/>
            </a:endParaRPr>
          </a:p>
        </p:txBody>
      </p:sp>
      <p:sp>
        <p:nvSpPr>
          <p:cNvPr id="300" name="Google Shape;300;g28b6daa0a69_0_34"/>
          <p:cNvSpPr txBox="1"/>
          <p:nvPr/>
        </p:nvSpPr>
        <p:spPr>
          <a:xfrm>
            <a:off x="227700" y="3230200"/>
            <a:ext cx="1120800" cy="13683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FFFFFF"/>
              </a:buClr>
              <a:buSzPts val="4000"/>
              <a:buFont typeface="Arial"/>
              <a:buNone/>
            </a:pPr>
            <a:r>
              <a:rPr lang="en-GB" sz="1400" b="1" i="0" u="none" strike="noStrike" cap="none">
                <a:solidFill>
                  <a:schemeClr val="dk1"/>
                </a:solidFill>
                <a:latin typeface="Maitree"/>
                <a:ea typeface="Maitree"/>
                <a:cs typeface="Maitree"/>
                <a:sym typeface="Maitre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Goal</a:t>
            </a:r>
            <a:r>
              <a:rPr lang="en-GB" sz="1400" b="1" i="0" u="none" strike="noStrike" cap="none">
                <a:solidFill>
                  <a:schemeClr val="dk1"/>
                </a:solidFill>
                <a:latin typeface="Maitree"/>
                <a:ea typeface="Maitree"/>
                <a:cs typeface="Maitree"/>
                <a:sym typeface="Maitree"/>
              </a:rPr>
              <a:t> Setting </a:t>
            </a:r>
            <a:endParaRPr sz="1400" b="1" i="0" u="none" strike="noStrike" cap="none">
              <a:solidFill>
                <a:schemeClr val="dk1"/>
              </a:solidFill>
              <a:latin typeface="Maitree"/>
              <a:ea typeface="Maitree"/>
              <a:cs typeface="Maitree"/>
              <a:sym typeface="Maitree"/>
            </a:endParaRPr>
          </a:p>
          <a:p>
            <a:pPr marL="0" marR="0" lvl="0" indent="0" algn="ctr" rtl="0">
              <a:lnSpc>
                <a:spcPct val="115000"/>
              </a:lnSpc>
              <a:spcBef>
                <a:spcPts val="0"/>
              </a:spcBef>
              <a:spcAft>
                <a:spcPts val="0"/>
              </a:spcAft>
              <a:buClr>
                <a:schemeClr val="dk1"/>
              </a:buClr>
              <a:buSzPts val="1100"/>
              <a:buFont typeface="Arial"/>
              <a:buNone/>
            </a:pPr>
            <a:r>
              <a:rPr lang="en-GB" sz="900" b="0" i="0" u="none" strike="noStrike" cap="none">
                <a:solidFill>
                  <a:schemeClr val="dk1"/>
                </a:solidFill>
                <a:latin typeface="Maitree"/>
                <a:ea typeface="Maitree"/>
                <a:cs typeface="Maitree"/>
                <a:sym typeface="Maitree"/>
              </a:rPr>
              <a:t>Personal goals can be set and monitored in a safe, moderated environment</a:t>
            </a:r>
            <a:endParaRPr sz="1400" b="1" i="0" u="none" strike="noStrike" cap="none">
              <a:solidFill>
                <a:schemeClr val="dk1"/>
              </a:solidFill>
              <a:latin typeface="Maitree"/>
              <a:ea typeface="Maitree"/>
              <a:cs typeface="Maitree"/>
              <a:sym typeface="Maitree"/>
            </a:endParaRPr>
          </a:p>
        </p:txBody>
      </p:sp>
      <p:sp>
        <p:nvSpPr>
          <p:cNvPr id="301" name="Google Shape;301;g28b6daa0a69_0_34"/>
          <p:cNvSpPr txBox="1"/>
          <p:nvPr/>
        </p:nvSpPr>
        <p:spPr>
          <a:xfrm>
            <a:off x="1490900" y="3292450"/>
            <a:ext cx="1120800" cy="13683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FFFFFF"/>
              </a:buClr>
              <a:buSzPts val="4000"/>
              <a:buFont typeface="Arial"/>
              <a:buNone/>
            </a:pPr>
            <a:r>
              <a:rPr lang="en-GB" sz="1400" b="1" i="0" u="none" strike="noStrike" cap="none">
                <a:solidFill>
                  <a:schemeClr val="lt1"/>
                </a:solidFill>
                <a:latin typeface="Maitree"/>
                <a:ea typeface="Maitree"/>
                <a:cs typeface="Maitree"/>
                <a:sym typeface="Maitree"/>
              </a:rPr>
              <a:t>Journal </a:t>
            </a:r>
            <a:endParaRPr sz="1400" b="1" i="0" u="none" strike="noStrike" cap="none">
              <a:solidFill>
                <a:schemeClr val="lt1"/>
              </a:solidFill>
              <a:latin typeface="Maitree"/>
              <a:ea typeface="Maitree"/>
              <a:cs typeface="Maitree"/>
              <a:sym typeface="Maitree"/>
            </a:endParaRPr>
          </a:p>
          <a:p>
            <a:pPr marL="0" marR="0" lvl="0" indent="0" algn="ctr" rtl="0">
              <a:lnSpc>
                <a:spcPct val="115000"/>
              </a:lnSpc>
              <a:spcBef>
                <a:spcPts val="0"/>
              </a:spcBef>
              <a:spcAft>
                <a:spcPts val="0"/>
              </a:spcAft>
              <a:buClr>
                <a:schemeClr val="dk1"/>
              </a:buClr>
              <a:buSzPts val="1100"/>
              <a:buFont typeface="Arial"/>
              <a:buNone/>
            </a:pPr>
            <a:r>
              <a:rPr lang="en-GB" sz="900" b="0" i="0" u="none" strike="noStrike" cap="none">
                <a:solidFill>
                  <a:srgbClr val="FFFFFF"/>
                </a:solidFill>
                <a:latin typeface="Maitree"/>
                <a:ea typeface="Maitree"/>
                <a:cs typeface="Maitree"/>
                <a:sym typeface="Maitree"/>
              </a:rPr>
              <a:t>A private yet simple and effective way to track mood and identify personal triggers</a:t>
            </a:r>
            <a:endParaRPr sz="900" b="0" i="0" u="none" strike="noStrike" cap="none">
              <a:solidFill>
                <a:schemeClr val="lt1"/>
              </a:solidFill>
              <a:latin typeface="Maitree"/>
              <a:ea typeface="Maitree"/>
              <a:cs typeface="Maitree"/>
              <a:sym typeface="Maitree"/>
            </a:endParaRPr>
          </a:p>
        </p:txBody>
      </p:sp>
      <p:sp>
        <p:nvSpPr>
          <p:cNvPr id="302" name="Google Shape;302;g28b6daa0a69_0_34"/>
          <p:cNvSpPr/>
          <p:nvPr/>
        </p:nvSpPr>
        <p:spPr>
          <a:xfrm>
            <a:off x="7711729" y="3184075"/>
            <a:ext cx="1120867" cy="1701850"/>
          </a:xfrm>
          <a:prstGeom prst="flowChartOffpageConnector">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g28b6daa0a69_0_34"/>
          <p:cNvSpPr txBox="1"/>
          <p:nvPr/>
        </p:nvSpPr>
        <p:spPr>
          <a:xfrm>
            <a:off x="3533250" y="735850"/>
            <a:ext cx="2077500" cy="431100"/>
          </a:xfrm>
          <a:prstGeom prst="rect">
            <a:avLst/>
          </a:prstGeom>
          <a:solidFill>
            <a:srgbClr val="FE845A"/>
          </a:solid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chemeClr val="lt1"/>
                </a:solidFill>
                <a:latin typeface="Maitree"/>
                <a:ea typeface="Maitree"/>
                <a:cs typeface="Maitree"/>
                <a:sym typeface="Maitree"/>
              </a:rPr>
              <a:t>Personal Choice</a:t>
            </a:r>
            <a:endParaRPr sz="1300" b="0" i="0" u="none" strike="noStrike" cap="none">
              <a:solidFill>
                <a:srgbClr val="0D172C"/>
              </a:solidFill>
              <a:latin typeface="Maitree"/>
              <a:ea typeface="Maitree"/>
              <a:cs typeface="Maitree"/>
              <a:sym typeface="Maitree"/>
            </a:endParaRPr>
          </a:p>
        </p:txBody>
      </p:sp>
      <p:sp>
        <p:nvSpPr>
          <p:cNvPr id="304" name="Google Shape;304;g28b6daa0a69_0_34"/>
          <p:cNvSpPr txBox="1"/>
          <p:nvPr/>
        </p:nvSpPr>
        <p:spPr>
          <a:xfrm>
            <a:off x="3629804" y="2374253"/>
            <a:ext cx="1646100" cy="615600"/>
          </a:xfrm>
          <a:prstGeom prst="rect">
            <a:avLst/>
          </a:prstGeom>
          <a:solidFill>
            <a:schemeClr val="dk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Sarabun"/>
                <a:ea typeface="Sarabun"/>
                <a:cs typeface="Sarabun"/>
                <a:sym typeface="Sarabun"/>
              </a:rPr>
              <a:t>Community</a:t>
            </a:r>
            <a:endParaRPr sz="1400" b="1" i="0" u="none" strike="noStrike" cap="none">
              <a:solidFill>
                <a:schemeClr val="lt1"/>
              </a:solidFill>
              <a:latin typeface="Sarabun"/>
              <a:ea typeface="Sarabun"/>
              <a:cs typeface="Sarabun"/>
              <a:sym typeface="Sarabun"/>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Sarabun"/>
                <a:ea typeface="Sarabun"/>
                <a:cs typeface="Sarabun"/>
                <a:sym typeface="Sarabun"/>
              </a:rPr>
              <a:t>Support</a:t>
            </a:r>
            <a:endParaRPr sz="1400" b="1" i="0" u="none" strike="noStrike" cap="none">
              <a:solidFill>
                <a:schemeClr val="lt1"/>
              </a:solidFill>
              <a:latin typeface="Sarabun"/>
              <a:ea typeface="Sarabun"/>
              <a:cs typeface="Sarabun"/>
              <a:sym typeface="Sarabun"/>
            </a:endParaRPr>
          </a:p>
        </p:txBody>
      </p:sp>
      <p:sp>
        <p:nvSpPr>
          <p:cNvPr id="305" name="Google Shape;305;g28b6daa0a69_0_34"/>
          <p:cNvSpPr txBox="1"/>
          <p:nvPr/>
        </p:nvSpPr>
        <p:spPr>
          <a:xfrm>
            <a:off x="6813523" y="2374253"/>
            <a:ext cx="1646100" cy="400200"/>
          </a:xfrm>
          <a:prstGeom prst="rect">
            <a:avLst/>
          </a:prstGeom>
          <a:solidFill>
            <a:schemeClr val="dk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Sarabun"/>
                <a:ea typeface="Sarabun"/>
                <a:cs typeface="Sarabun"/>
                <a:sym typeface="Sarabun"/>
              </a:rPr>
              <a:t>1-1 support</a:t>
            </a:r>
            <a:endParaRPr sz="1400" b="1" i="0" u="none" strike="noStrike" cap="none">
              <a:solidFill>
                <a:schemeClr val="lt1"/>
              </a:solidFill>
              <a:latin typeface="Sarabun"/>
              <a:ea typeface="Sarabun"/>
              <a:cs typeface="Sarabun"/>
              <a:sym typeface="Sarabun"/>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cSld>
  <p:clrMapOvr>
    <a:masterClrMapping/>
  </p:clrMapOvr>
  <p:transition spd="med" advTm="3983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2|0.9|6.3|15.7|11.3|3.6|11.3"/>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CKPOOL COV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CKPOOL COUNCIL POWERPOINT TEMPLATE" id="{5E030BC0-5767-6741-89FE-694444B3339A}" vid="{1F0FFBF0-2EF6-B14E-A0CA-CDE8738C50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41C8C03FB49439C4103CBE3EBA836" ma:contentTypeVersion="18" ma:contentTypeDescription="Create a new document." ma:contentTypeScope="" ma:versionID="98f4192e17f81a4eb0207315f65c9d05">
  <xsd:schema xmlns:xsd="http://www.w3.org/2001/XMLSchema" xmlns:xs="http://www.w3.org/2001/XMLSchema" xmlns:p="http://schemas.microsoft.com/office/2006/metadata/properties" xmlns:ns3="f541a8cc-421f-47cf-94ea-57fb9e91cf72" xmlns:ns4="a5df385a-932b-409d-8d40-e669c1d6a4b3" targetNamespace="http://schemas.microsoft.com/office/2006/metadata/properties" ma:root="true" ma:fieldsID="643727dc9dc1abd56a40ec0fcdfc8159" ns3:_="" ns4:_="">
    <xsd:import namespace="f541a8cc-421f-47cf-94ea-57fb9e91cf72"/>
    <xsd:import namespace="a5df385a-932b-409d-8d40-e669c1d6a4b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41a8cc-421f-47cf-94ea-57fb9e91c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df385a-932b-409d-8d40-e669c1d6a4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541a8cc-421f-47cf-94ea-57fb9e91cf72" xsi:nil="true"/>
  </documentManagement>
</p:properties>
</file>

<file path=customXml/itemProps1.xml><?xml version="1.0" encoding="utf-8"?>
<ds:datastoreItem xmlns:ds="http://schemas.openxmlformats.org/officeDocument/2006/customXml" ds:itemID="{3A8CD41C-0641-4B58-A0FF-0F0674DC64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41a8cc-421f-47cf-94ea-57fb9e91cf72"/>
    <ds:schemaRef ds:uri="a5df385a-932b-409d-8d40-e669c1d6a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267CFF-0A88-46B9-A799-F24092474A9B}">
  <ds:schemaRefs>
    <ds:schemaRef ds:uri="http://schemas.microsoft.com/sharepoint/v3/contenttype/forms"/>
  </ds:schemaRefs>
</ds:datastoreItem>
</file>

<file path=customXml/itemProps3.xml><?xml version="1.0" encoding="utf-8"?>
<ds:datastoreItem xmlns:ds="http://schemas.openxmlformats.org/officeDocument/2006/customXml" ds:itemID="{FD54E982-B4F3-4285-A760-FE18D107E1DD}">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5df385a-932b-409d-8d40-e669c1d6a4b3"/>
    <ds:schemaRef ds:uri="f541a8cc-421f-47cf-94ea-57fb9e91cf7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38</TotalTime>
  <Words>2594</Words>
  <Application>Microsoft Office PowerPoint</Application>
  <PresentationFormat>On-screen Show (16:9)</PresentationFormat>
  <Paragraphs>275</Paragraphs>
  <Slides>20</Slides>
  <Notes>20</Notes>
  <HiddenSlides>0</HiddenSlides>
  <MMClips>20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20</vt:i4>
      </vt:variant>
    </vt:vector>
  </HeadingPairs>
  <TitlesOfParts>
    <vt:vector size="34" baseType="lpstr">
      <vt:lpstr>Maitree ExtraLight</vt:lpstr>
      <vt:lpstr>Maitree</vt:lpstr>
      <vt:lpstr>Sarabun Light</vt:lpstr>
      <vt:lpstr>Sarabun</vt:lpstr>
      <vt:lpstr>Maitree Medium</vt:lpstr>
      <vt:lpstr>Montserrat</vt:lpstr>
      <vt:lpstr>Roboto</vt:lpstr>
      <vt:lpstr>Calibri Light</vt:lpstr>
      <vt:lpstr>Arial</vt:lpstr>
      <vt:lpstr>Calibri</vt:lpstr>
      <vt:lpstr>ＭＳ Ｐゴシック</vt:lpstr>
      <vt:lpstr>Simple Light</vt:lpstr>
      <vt:lpstr>1_Simple Light</vt:lpstr>
      <vt:lpstr>BLACKPOOL COVER SLIDE</vt:lpstr>
      <vt:lpstr>Public Health Briefing: Kooth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Hook</dc:creator>
  <cp:lastModifiedBy>Sam Richardson</cp:lastModifiedBy>
  <cp:revision>4</cp:revision>
  <dcterms:modified xsi:type="dcterms:W3CDTF">2024-04-24T08:03:00Z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0x01010080241C8C03FB49439C4103CBE3EBA836</vt:lpwstr>
  </property>
</Properties>
</file>