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7" r:id="rId5"/>
    <p:sldId id="258" r:id="rId6"/>
    <p:sldId id="267" r:id="rId7"/>
    <p:sldId id="269" r:id="rId8"/>
    <p:sldId id="270" r:id="rId9"/>
    <p:sldId id="268" r:id="rId10"/>
    <p:sldId id="271" r:id="rId11"/>
    <p:sldId id="272" r:id="rId12"/>
    <p:sldId id="273" r:id="rId13"/>
    <p:sldId id="262" r:id="rId14"/>
    <p:sldId id="264" r:id="rId15"/>
    <p:sldId id="265" r:id="rId16"/>
    <p:sldId id="256" r:id="rId17"/>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577"/>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412" autoAdjust="0"/>
  </p:normalViewPr>
  <p:slideViewPr>
    <p:cSldViewPr>
      <p:cViewPr varScale="1">
        <p:scale>
          <a:sx n="63" d="100"/>
          <a:sy n="63" d="100"/>
        </p:scale>
        <p:origin x="780" y="5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horizonreferrals@delphimedical.co.u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rugscience.org.uk/cannabi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rcpsych.ac.uk/mental-health/parents-and-young-people/cannabis-and-mental-health-information-for-young-peop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smtClean="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286678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Most of the time spotting a cannabis user can be a pretty easy thing if you know what you’re looking for. The signs can be clear if you’re properly educated. While cannabis remains the most commonly used illicit drug in Blackpool for under 25’s it’s important to be able to spot a cannabis user, especially in the case of someone who is close to you. Unlike some of the other popular drugs, a cannabis habit is not that easy to hide. For starters it has a very strong and distinct smell to it that is hard to miss. Almost everybody is familiar with this smell. This would be a major indication that someone is using, if you happen to detect the smell from their presence. However, sometimes a user will tend to cover up the smell with perfume or aftershave, or wait until the smell dissipates before coming around people who don’t use.</a:t>
            </a:r>
          </a:p>
          <a:p>
            <a:endParaRPr lang="en-GB" altLang="en-US" dirty="0" smtClean="0"/>
          </a:p>
          <a:p>
            <a:r>
              <a:rPr lang="en-GB" altLang="en-US" b="1" dirty="0" smtClean="0"/>
              <a:t>Some Signs of Marijuana Use</a:t>
            </a:r>
            <a:endParaRPr lang="en-GB" altLang="en-US" dirty="0" smtClean="0"/>
          </a:p>
          <a:p>
            <a:r>
              <a:rPr lang="en-GB" altLang="en-US" dirty="0" smtClean="0"/>
              <a:t>Some signs of marijuana use include:</a:t>
            </a:r>
          </a:p>
          <a:p>
            <a:r>
              <a:rPr lang="en-GB" altLang="en-US" dirty="0" smtClean="0"/>
              <a:t>Bloodshot eyes or half closed eyes, or both - </a:t>
            </a:r>
            <a:r>
              <a:rPr lang="en-US" altLang="en-US" dirty="0" smtClean="0"/>
              <a:t>due to the THC - this lowers the blood pressure which dilates the blood vessels and increases blood flow throughout the body.</a:t>
            </a:r>
            <a:endParaRPr lang="en-GB" altLang="en-US" dirty="0" smtClean="0"/>
          </a:p>
          <a:p>
            <a:r>
              <a:rPr lang="en-GB" altLang="en-US" dirty="0" smtClean="0"/>
              <a:t>Decreased heart rate</a:t>
            </a:r>
          </a:p>
          <a:p>
            <a:r>
              <a:rPr lang="en-GB" altLang="en-US" dirty="0" smtClean="0"/>
              <a:t>Strongly increased appetite</a:t>
            </a:r>
          </a:p>
          <a:p>
            <a:r>
              <a:rPr lang="en-GB" altLang="en-US" dirty="0" smtClean="0"/>
              <a:t>Memory impairment</a:t>
            </a:r>
          </a:p>
          <a:p>
            <a:r>
              <a:rPr lang="en-GB" altLang="en-US" dirty="0" smtClean="0"/>
              <a:t>Trouble retaining information</a:t>
            </a:r>
          </a:p>
          <a:p>
            <a:r>
              <a:rPr lang="en-GB" altLang="en-US" dirty="0" smtClean="0"/>
              <a:t>Difficulty paying attention or solving problems</a:t>
            </a:r>
          </a:p>
          <a:p>
            <a:r>
              <a:rPr lang="en-GB" altLang="en-US" dirty="0" smtClean="0"/>
              <a:t>Paranoia</a:t>
            </a:r>
          </a:p>
          <a:p>
            <a:r>
              <a:rPr lang="en-GB" altLang="en-US" dirty="0" smtClean="0"/>
              <a:t>Anxiety</a:t>
            </a:r>
          </a:p>
          <a:p>
            <a:r>
              <a:rPr lang="en-GB" altLang="en-US" dirty="0" smtClean="0"/>
              <a:t>Giddy</a:t>
            </a:r>
          </a:p>
          <a:p>
            <a:r>
              <a:rPr lang="en-GB" altLang="en-US" dirty="0" smtClean="0"/>
              <a:t>Laughing for no reason</a:t>
            </a:r>
          </a:p>
          <a:p>
            <a:r>
              <a:rPr lang="en-GB" altLang="en-US" dirty="0" smtClean="0"/>
              <a:t>Foggy memory</a:t>
            </a:r>
          </a:p>
          <a:p>
            <a:r>
              <a:rPr lang="en-GB" altLang="en-US" dirty="0" smtClean="0"/>
              <a:t>Dizziness</a:t>
            </a:r>
          </a:p>
          <a:p>
            <a:r>
              <a:rPr lang="en-GB" altLang="en-US" dirty="0" smtClean="0"/>
              <a:t>Lowered inhibitions</a:t>
            </a:r>
          </a:p>
          <a:p>
            <a:r>
              <a:rPr lang="en-GB" altLang="en-US" dirty="0" smtClean="0"/>
              <a:t>Loss of train of thought during a conversation</a:t>
            </a:r>
          </a:p>
          <a:p>
            <a:r>
              <a:rPr lang="en-GB" altLang="en-US" dirty="0" smtClean="0"/>
              <a:t>Slow movement</a:t>
            </a:r>
          </a:p>
          <a:p>
            <a:r>
              <a:rPr lang="en-GB" altLang="en-US" dirty="0" smtClean="0"/>
              <a:t>Sleeping a lot</a:t>
            </a:r>
          </a:p>
          <a:p>
            <a:r>
              <a:rPr lang="en-GB" altLang="en-US" dirty="0" smtClean="0"/>
              <a:t>Marijuana paraphernalia such as bongs (pipes or water pipes), joint (hand rolled weed-filled cigarettes), rolling papers and blunts (weed-filled cigars)</a:t>
            </a:r>
          </a:p>
          <a:p>
            <a:r>
              <a:rPr lang="en-GB" altLang="en-US" dirty="0" smtClean="0"/>
              <a:t>Behavioural change</a:t>
            </a:r>
          </a:p>
          <a:p>
            <a:r>
              <a:rPr lang="en-GB" altLang="en-US" dirty="0" smtClean="0"/>
              <a:t>Financial problems </a:t>
            </a:r>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941595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First things first… don’t start. Cannabis has a reputation to be a gateway drug which means it may lead onto trying other things.</a:t>
            </a:r>
          </a:p>
          <a:p>
            <a:r>
              <a:rPr lang="en-GB" altLang="en-US" dirty="0" smtClean="0"/>
              <a:t>Getting started, a user needs to ask a friend, relative, or self-refer to the ADASH practitioners to help them. Help starts by informing someone about their challenge. Talking about plans for change is the first step to find support. </a:t>
            </a:r>
          </a:p>
          <a:p>
            <a:endParaRPr lang="en-GB" altLang="en-US" dirty="0" smtClean="0"/>
          </a:p>
          <a:p>
            <a:r>
              <a:rPr lang="en-GB" altLang="en-US" dirty="0" smtClean="0"/>
              <a:t>Make a note of how much cannabis is consumed in the week. Then reduce this slowly over time. Thinking someone will be able to stop “cold turkey” has a low rate of success so it is important to reduce the amount day by day/week by week. If a young person smokes five joints a day, begin to take one away each day over a period of time and so on. </a:t>
            </a:r>
          </a:p>
          <a:p>
            <a:endParaRPr lang="en-GB" altLang="en-US" dirty="0" smtClean="0"/>
          </a:p>
          <a:p>
            <a:r>
              <a:rPr lang="en-GB" altLang="en-US" dirty="0" smtClean="0"/>
              <a:t>Reduce the amount used within each joint/bong. Reducing the volume of cannabis within a joint will over time decrease the bodies’ tolerance levels. Like anything, when trying to rewire your brain reducing it in a manageable way will be more successful. </a:t>
            </a:r>
          </a:p>
          <a:p>
            <a:endParaRPr lang="en-GB" altLang="en-US" dirty="0" smtClean="0"/>
          </a:p>
          <a:p>
            <a:r>
              <a:rPr lang="en-GB" altLang="en-US" dirty="0" smtClean="0"/>
              <a:t>Go low and slow with edibles – </a:t>
            </a:r>
            <a:r>
              <a:rPr lang="en-US" altLang="en-US" dirty="0" smtClean="0"/>
              <a:t>Impatient or naïve users might think they have not taken enough to feel the effects, and if they consume more they may experience unpleasantly strong psychoactive effects. When edible products have inconsistent levels of THC, even experienced users may find it difficult to control the amount consumed</a:t>
            </a:r>
            <a:r>
              <a:rPr lang="en-GB" altLang="en-US" dirty="0" smtClean="0"/>
              <a:t>.  </a:t>
            </a:r>
          </a:p>
          <a:p>
            <a:endParaRPr lang="en-GB" altLang="en-US" dirty="0" smtClean="0"/>
          </a:p>
          <a:p>
            <a:r>
              <a:rPr lang="en-GB" altLang="en-US" dirty="0" smtClean="0"/>
              <a:t>High risk situations are those in which people usually smoke cannabis. Certain people and places act as a trigger to cannabis use by increasing the cravings. Most cannabis smoking happens without planning or effort. This means that they must plan well ahead to make sure that they do not end up in a high risk situation. Write the high risk situations down as well as a reasonable strategy to avoid situation if it arises. </a:t>
            </a:r>
          </a:p>
          <a:p>
            <a:r>
              <a:rPr lang="en-GB" altLang="en-US" dirty="0" smtClean="0"/>
              <a:t>Do not mix cannabis with alcohol or other drugs.</a:t>
            </a:r>
          </a:p>
          <a:p>
            <a:endParaRPr lang="en-GB" altLang="en-US" dirty="0" smtClean="0"/>
          </a:p>
          <a:p>
            <a:r>
              <a:rPr lang="en-GB" altLang="en-US" dirty="0" smtClean="0"/>
              <a:t>It is always important when talking to young people about their goals and aspirations. In order for them to build discrepancy, can a young person see what their life would be like if they were not to be addicted to any substance and what it would be like if they were? So, discussing the pros and cons of smoking cannabis with an outlook on their life moving forward is a must. </a:t>
            </a:r>
          </a:p>
          <a:p>
            <a:endParaRPr lang="en-GB" altLang="en-US" dirty="0" smtClean="0"/>
          </a:p>
          <a:p>
            <a:r>
              <a:rPr lang="en-GB" altLang="en-US" dirty="0" smtClean="0"/>
              <a:t>Remind themselves why you want to change in the first place.</a:t>
            </a:r>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a:p>
        </p:txBody>
      </p:sp>
    </p:spTree>
    <p:extLst>
      <p:ext uri="{BB962C8B-B14F-4D97-AF65-F5344CB8AC3E}">
        <p14:creationId xmlns:p14="http://schemas.microsoft.com/office/powerpoint/2010/main" val="39491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Blackpool Adolescent Service provides free support for young people with drug, alcohol and sexual health issues.</a:t>
            </a:r>
          </a:p>
          <a:p>
            <a:r>
              <a:rPr lang="en-US" altLang="en-US" dirty="0" smtClean="0"/>
              <a:t>The service is available to all young people aged 10 to 24. Interventions range from drug awareness, harm reduction as well as access to clinical prescribing services for substance abuse and clinical sexual health support.</a:t>
            </a:r>
          </a:p>
          <a:p>
            <a:pPr eaLnBrk="1" hangingPunct="1">
              <a:spcBef>
                <a:spcPct val="0"/>
              </a:spcBef>
            </a:pPr>
            <a:endParaRPr lang="en-GB" altLang="en-US" dirty="0" smtClean="0"/>
          </a:p>
          <a:p>
            <a:pPr marL="342900" indent="-342900">
              <a:buFont typeface="Arial" panose="020B0604020202020204" pitchFamily="34" charset="0"/>
              <a:buChar char="•"/>
              <a:defRPr/>
            </a:pPr>
            <a:r>
              <a:rPr lang="en-GB" altLang="en-US" dirty="0" smtClean="0"/>
              <a:t>Horizon</a:t>
            </a:r>
            <a:r>
              <a:rPr lang="en-GB" altLang="en-US" baseline="0" dirty="0" smtClean="0"/>
              <a:t> - </a:t>
            </a:r>
            <a:r>
              <a:rPr lang="en-GB" altLang="en-US" dirty="0" smtClean="0">
                <a:solidFill>
                  <a:schemeClr val="tx1"/>
                </a:solidFill>
              </a:rPr>
              <a:t>To enter drug or alcohol treatment, people can self refer straight into Delphi or a support worker can refer in with consent from the cannabis user. Tel: 01253 205157</a:t>
            </a:r>
          </a:p>
          <a:p>
            <a:pPr marL="342900" indent="-342900">
              <a:buFont typeface="Arial" panose="020B0604020202020204" pitchFamily="34" charset="0"/>
              <a:buChar char="•"/>
              <a:defRPr/>
            </a:pPr>
            <a:endParaRPr lang="en-GB" altLang="en-US" dirty="0" smtClean="0">
              <a:solidFill>
                <a:schemeClr val="tx1"/>
              </a:solidFill>
            </a:endParaRPr>
          </a:p>
          <a:p>
            <a:pPr marL="342900" indent="-342900">
              <a:buFont typeface="Arial" panose="020B0604020202020204" pitchFamily="34" charset="0"/>
              <a:buChar char="•"/>
              <a:defRPr/>
            </a:pPr>
            <a:r>
              <a:rPr lang="en-GB" altLang="en-US" dirty="0" smtClean="0">
                <a:solidFill>
                  <a:schemeClr val="tx1"/>
                </a:solidFill>
                <a:hlinkClick r:id="rId3"/>
              </a:rPr>
              <a:t>horizonreferrals@delphimedical.co.uk</a:t>
            </a:r>
            <a:r>
              <a:rPr lang="en-GB" altLang="en-US" dirty="0" smtClean="0">
                <a:solidFill>
                  <a:schemeClr val="tx1"/>
                </a:solidFill>
              </a:rPr>
              <a:t> </a:t>
            </a:r>
          </a:p>
          <a:p>
            <a:pPr eaLnBrk="1" hangingPunct="1">
              <a:spcBef>
                <a:spcPct val="0"/>
              </a:spcBef>
            </a:pPr>
            <a:endParaRPr lang="en-GB" altLang="en-US" dirty="0" smtClean="0"/>
          </a:p>
          <a:p>
            <a:pPr eaLnBrk="1" hangingPunct="1">
              <a:spcBef>
                <a:spcPct val="0"/>
              </a:spcBef>
            </a:pPr>
            <a:endParaRPr lang="en-GB" altLang="en-US" dirty="0" smtClean="0"/>
          </a:p>
          <a:p>
            <a:pPr eaLnBrk="1" hangingPunct="1">
              <a:spcBef>
                <a:spcPct val="0"/>
              </a:spcBef>
            </a:pP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12</a:t>
            </a:fld>
            <a:endParaRPr lang="en-US"/>
          </a:p>
        </p:txBody>
      </p:sp>
    </p:spTree>
    <p:extLst>
      <p:ext uri="{BB962C8B-B14F-4D97-AF65-F5344CB8AC3E}">
        <p14:creationId xmlns:p14="http://schemas.microsoft.com/office/powerpoint/2010/main" val="403909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13</a:t>
            </a:fld>
            <a:endParaRPr lang="en-US"/>
          </a:p>
        </p:txBody>
      </p:sp>
    </p:spTree>
    <p:extLst>
      <p:ext uri="{BB962C8B-B14F-4D97-AF65-F5344CB8AC3E}">
        <p14:creationId xmlns:p14="http://schemas.microsoft.com/office/powerpoint/2010/main" val="57379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This briefing</a:t>
            </a:r>
            <a:r>
              <a:rPr lang="en-GB" altLang="en-US" baseline="0" dirty="0" smtClean="0"/>
              <a:t> which aims to give information and advice to those supporting young people will focus on cannabis.</a:t>
            </a:r>
          </a:p>
          <a:p>
            <a:endParaRPr lang="en-GB" altLang="en-US" baseline="0" dirty="0" smtClean="0"/>
          </a:p>
          <a:p>
            <a:r>
              <a:rPr lang="en-GB" altLang="en-US" baseline="0" dirty="0" smtClean="0"/>
              <a:t>As well as reviewing the origins and background of cannabis, the briefing will also cover, </a:t>
            </a:r>
            <a:endParaRPr lang="en-GB" altLang="en-US" dirty="0" smtClean="0"/>
          </a:p>
          <a:p>
            <a:endParaRPr lang="en-GB" altLang="en-US" dirty="0" smtClean="0"/>
          </a:p>
          <a:p>
            <a:r>
              <a:rPr lang="en-GB" altLang="en-US" dirty="0" smtClean="0"/>
              <a:t>the legalities</a:t>
            </a:r>
          </a:p>
          <a:p>
            <a:r>
              <a:rPr lang="en-GB" altLang="en-US" dirty="0" smtClean="0"/>
              <a:t>what the drug looks like and how it is taken</a:t>
            </a:r>
          </a:p>
          <a:p>
            <a:r>
              <a:rPr lang="en-GB" altLang="en-US" dirty="0" smtClean="0"/>
              <a:t>the effects it has on the brain</a:t>
            </a:r>
          </a:p>
          <a:p>
            <a:r>
              <a:rPr lang="en-GB" altLang="en-US" dirty="0" smtClean="0"/>
              <a:t>the issues when the drug is consumed within Adolescence</a:t>
            </a:r>
          </a:p>
          <a:p>
            <a:r>
              <a:rPr lang="en-GB" altLang="en-US" dirty="0" smtClean="0"/>
              <a:t>signs to look out for </a:t>
            </a:r>
          </a:p>
          <a:p>
            <a:r>
              <a:rPr lang="en-GB" altLang="en-US" dirty="0" smtClean="0"/>
              <a:t>Harm reduction messaging. For those who may not know, harm reduction is looking at ways to help someone reduce or stop taking substances or give them the help and advice on how to be safe if they are to continue to use. </a:t>
            </a:r>
          </a:p>
          <a:p>
            <a:endParaRPr lang="en-GB" altLang="en-US" dirty="0" smtClean="0"/>
          </a:p>
          <a:p>
            <a:r>
              <a:rPr lang="en-GB" altLang="en-US" dirty="0" smtClean="0"/>
              <a:t>Finally, the</a:t>
            </a:r>
            <a:r>
              <a:rPr lang="en-GB" altLang="en-US" baseline="0" dirty="0" smtClean="0"/>
              <a:t> briefing will explain how referrals can be made to the ADASH team.</a:t>
            </a: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30828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Cannabis, also known as marijuana, hash, pot, weed and draw comes from the plants Cannabis </a:t>
            </a:r>
            <a:r>
              <a:rPr lang="en-GB" altLang="en-US" dirty="0" err="1" smtClean="0"/>
              <a:t>Satvia</a:t>
            </a:r>
            <a:r>
              <a:rPr lang="en-GB" altLang="en-US" dirty="0" smtClean="0"/>
              <a:t> and Cannabis </a:t>
            </a:r>
            <a:r>
              <a:rPr lang="en-GB" altLang="en-US" dirty="0" err="1" smtClean="0"/>
              <a:t>Indica</a:t>
            </a:r>
            <a:r>
              <a:rPr lang="en-GB" altLang="en-US" dirty="0" smtClean="0"/>
              <a:t>, which grows in the wild in any warm conditions. </a:t>
            </a:r>
          </a:p>
          <a:p>
            <a:endParaRPr lang="en-GB" altLang="en-US" dirty="0" smtClean="0"/>
          </a:p>
          <a:p>
            <a:r>
              <a:rPr lang="en-GB" altLang="en-US" dirty="0" smtClean="0"/>
              <a:t>Cannabis has been around for centuries. Historically, most UK cannabis was imported as resin, a brown/black compresses powder collected from the female plant. Now, most UK cannabis is produced here or in Europe. Cross breeding strains, known as Cannabis Hybrid, has led to the creation of hundreds of new strains, differing characteristics and appearances. These strains give varying effects for the user to experience. However, for the most part, users are unaware of what type of strain they are taking and believe they may be having one kind whereas they may be having another. </a:t>
            </a:r>
          </a:p>
          <a:p>
            <a:endParaRPr lang="en-GB" altLang="en-US" dirty="0" smtClean="0"/>
          </a:p>
          <a:p>
            <a:r>
              <a:rPr lang="en-GB" altLang="en-US" dirty="0" smtClean="0"/>
              <a:t>Cannabis contains a number of psychoactive compounds, the most significant ingredient being the tetrahydrocannabinols also known as THC. This</a:t>
            </a:r>
            <a:r>
              <a:rPr lang="en-GB" altLang="en-US" baseline="0" dirty="0" smtClean="0"/>
              <a:t> </a:t>
            </a:r>
            <a:r>
              <a:rPr lang="en-GB" altLang="en-US" dirty="0" smtClean="0"/>
              <a:t>is the element which changes the state of the mind and body and is responsible for much of the euphoria and hilarity associated with the drug. </a:t>
            </a:r>
            <a:r>
              <a:rPr lang="en-GB" altLang="en-US" dirty="0" err="1" smtClean="0"/>
              <a:t>Cannabidinol</a:t>
            </a:r>
            <a:r>
              <a:rPr lang="en-GB" altLang="en-US" dirty="0" smtClean="0"/>
              <a:t> (</a:t>
            </a:r>
            <a:r>
              <a:rPr lang="en-US" altLang="en-US" dirty="0" smtClean="0"/>
              <a:t>CBD) is the non-psychoactive chemical compound and appears to reduce some of the negative effects of THC. This can activate the serotonin receptor which helps alleviate symptoms such as anxiety, nausea, vomiting, and the perception of pain. </a:t>
            </a: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246845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What</a:t>
            </a:r>
            <a:r>
              <a:rPr lang="en-GB" altLang="en-US" b="1" baseline="0" dirty="0" smtClean="0"/>
              <a:t> does cannabis look like?</a:t>
            </a:r>
          </a:p>
          <a:p>
            <a:endParaRPr lang="en-GB" altLang="en-US" baseline="0" dirty="0" smtClean="0"/>
          </a:p>
          <a:p>
            <a:r>
              <a:rPr lang="en-GB" altLang="en-US" dirty="0" smtClean="0"/>
              <a:t>Cannabis comes in many different forms:</a:t>
            </a:r>
          </a:p>
          <a:p>
            <a:endParaRPr lang="en-GB" altLang="en-US" dirty="0" smtClean="0"/>
          </a:p>
          <a:p>
            <a:r>
              <a:rPr lang="en-GB" altLang="en-US" b="1" dirty="0" smtClean="0"/>
              <a:t>Herbal – </a:t>
            </a:r>
            <a:r>
              <a:rPr lang="en-GB" altLang="en-US" dirty="0" smtClean="0"/>
              <a:t>This is the most common way to find cannabis.  It is composed of the dried leaves and flowering parts of the female cannabis plant and resembles compressed dried herbs.</a:t>
            </a:r>
          </a:p>
          <a:p>
            <a:endParaRPr lang="en-GB" altLang="en-US" dirty="0" smtClean="0"/>
          </a:p>
          <a:p>
            <a:r>
              <a:rPr lang="en-GB" altLang="en-US" b="1" dirty="0" smtClean="0"/>
              <a:t>Skunk – </a:t>
            </a:r>
            <a:r>
              <a:rPr lang="en-GB" altLang="en-US" dirty="0" smtClean="0"/>
              <a:t>Skunk is a strong form of herbal cannabis which consists of just of the buds. Much of the cannabis in use in the UK is home-grown either under grow lights or in greenhouse conditions using ‘hydroponic’ techniques (i.e., growing plants in nutrient-rich liquids rather than in soil). This produces a stronger, more potent form of the drug.  In fact skunk is only one of 100 or so varieties of cannabis plant which have high levels of tetrahydrocannabinol (THC).</a:t>
            </a:r>
          </a:p>
          <a:p>
            <a:endParaRPr lang="en-GB" altLang="en-US" dirty="0" smtClean="0"/>
          </a:p>
          <a:p>
            <a:r>
              <a:rPr lang="en-GB" altLang="en-US" b="1" dirty="0" smtClean="0"/>
              <a:t>Hash or resin – </a:t>
            </a:r>
            <a:r>
              <a:rPr lang="en-GB" altLang="en-US" dirty="0" smtClean="0"/>
              <a:t>A black or brown lump. Not</a:t>
            </a:r>
            <a:r>
              <a:rPr lang="en-GB" altLang="en-US" baseline="0" dirty="0" smtClean="0"/>
              <a:t> seen as much locally.</a:t>
            </a:r>
            <a:r>
              <a:rPr lang="en-GB" altLang="en-US" dirty="0" smtClean="0"/>
              <a:t> This is black due to being rolled by hand therefore contains skin and other bacteria from human hands.</a:t>
            </a:r>
          </a:p>
          <a:p>
            <a:endParaRPr lang="en-GB" altLang="en-US" dirty="0" smtClean="0"/>
          </a:p>
          <a:p>
            <a:r>
              <a:rPr lang="en-GB" altLang="en-US" b="1" dirty="0" smtClean="0"/>
              <a:t>Cannabis oil – C</a:t>
            </a:r>
            <a:r>
              <a:rPr lang="en-GB" altLang="en-US" dirty="0" smtClean="0"/>
              <a:t>annabis oil is a sticky, thick yellowy/brown liquid.</a:t>
            </a:r>
          </a:p>
          <a:p>
            <a:endParaRPr lang="en-GB" altLang="en-US" dirty="0" smtClean="0"/>
          </a:p>
          <a:p>
            <a:r>
              <a:rPr lang="en-GB" altLang="en-US" b="1" dirty="0" smtClean="0"/>
              <a:t>Shatter</a:t>
            </a:r>
            <a:r>
              <a:rPr lang="en-GB" altLang="en-US" dirty="0" smtClean="0"/>
              <a:t> – Highly concentrated form made by stripping the THC out of the cannabis plant with butane gas, the result is a glass-like extract. It is broken up to be smoked and this is what is used in e-liquids and in vape pens.</a:t>
            </a:r>
          </a:p>
          <a:p>
            <a:endParaRPr lang="en-GB" altLang="en-US" dirty="0" smtClean="0"/>
          </a:p>
          <a:p>
            <a:r>
              <a:rPr lang="en-US" altLang="en-US" b="1" dirty="0" smtClean="0"/>
              <a:t>Moon rocks </a:t>
            </a:r>
            <a:r>
              <a:rPr lang="en-US" altLang="en-US" dirty="0" smtClean="0"/>
              <a:t>are basically the “champagne” of the cannabis world. Some people even call them cannabis caviar. This is where skunk is rolled in the sticky crystals which cover the flower.</a:t>
            </a:r>
          </a:p>
          <a:p>
            <a:endParaRPr lang="en-US" altLang="en-US" dirty="0" smtClean="0"/>
          </a:p>
          <a:p>
            <a:r>
              <a:rPr lang="en-US" altLang="en-US" b="1" dirty="0" smtClean="0"/>
              <a:t>THC vapes – Cannabis </a:t>
            </a:r>
            <a:r>
              <a:rPr lang="en-US" altLang="en-US" dirty="0" smtClean="0"/>
              <a:t>containing vape products contain concentrated forms of the plant, which means THC levels are many times higher than in the highest-quality marijuana. That makes vaping them especially likely to cause negative side effects or long-term health problems.</a:t>
            </a:r>
          </a:p>
          <a:p>
            <a:endParaRPr lang="en-US" altLang="en-US" b="1" dirty="0" smtClean="0"/>
          </a:p>
          <a:p>
            <a:r>
              <a:rPr lang="en-GB" altLang="en-US" b="1" dirty="0" smtClean="0"/>
              <a:t>Edibles</a:t>
            </a:r>
            <a:r>
              <a:rPr lang="en-GB" altLang="en-US" dirty="0" smtClean="0"/>
              <a:t> – Cannabis </a:t>
            </a:r>
            <a:r>
              <a:rPr lang="en-US" altLang="en-US" dirty="0" smtClean="0"/>
              <a:t>Edibles are typically made with highly concentrated THC. The amount of THC in these products can vary greatly. They can look very similar to well-known sweets such as </a:t>
            </a:r>
            <a:r>
              <a:rPr lang="en-US" altLang="en-US" dirty="0" err="1" smtClean="0"/>
              <a:t>Haribo</a:t>
            </a:r>
            <a:r>
              <a:rPr lang="en-US" altLang="en-US" dirty="0" smtClean="0"/>
              <a:t>, Nerds, Smarties and chocolate bars. This particular image you can see was a package recently retrieved from a local Blackpool high school. </a:t>
            </a:r>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399764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How is Cannabis taken/used?</a:t>
            </a:r>
          </a:p>
          <a:p>
            <a:endParaRPr lang="en-GB" altLang="en-US" b="1" dirty="0" smtClean="0"/>
          </a:p>
          <a:p>
            <a:r>
              <a:rPr lang="en-GB" altLang="en-US" b="1" dirty="0" smtClean="0"/>
              <a:t>Smoking</a:t>
            </a:r>
            <a:r>
              <a:rPr lang="en-GB" altLang="en-US" dirty="0" smtClean="0"/>
              <a:t> – Probably the most common way to use herbal/skunk is to roll it up into a cigarette (joint or </a:t>
            </a:r>
            <a:r>
              <a:rPr lang="en-GB" altLang="en-US" dirty="0" err="1" smtClean="0"/>
              <a:t>spliff</a:t>
            </a:r>
            <a:r>
              <a:rPr lang="en-GB" altLang="en-US" dirty="0" smtClean="0"/>
              <a:t>) and smoke it. Sometimes tobacco is included in this method. Secondary problems when smoking tobacco are further addiction to nicotine, as well as</a:t>
            </a:r>
            <a:r>
              <a:rPr lang="en-US" altLang="en-US" dirty="0" smtClean="0"/>
              <a:t> increasing your risk of developing more than 50 serious health conditions such as cancer, coronary heart disease or a stroke.</a:t>
            </a:r>
          </a:p>
          <a:p>
            <a:endParaRPr lang="en-GB" altLang="en-US" dirty="0" smtClean="0"/>
          </a:p>
          <a:p>
            <a:r>
              <a:rPr lang="en-GB" altLang="en-US" b="1" dirty="0" smtClean="0"/>
              <a:t>Inhaling – </a:t>
            </a:r>
            <a:r>
              <a:rPr lang="en-GB" altLang="en-US" dirty="0" smtClean="0"/>
              <a:t>Sometimes cannabis may be inhaled via a pipe or bong. </a:t>
            </a:r>
          </a:p>
          <a:p>
            <a:endParaRPr lang="en-GB" altLang="en-US" dirty="0" smtClean="0"/>
          </a:p>
          <a:p>
            <a:r>
              <a:rPr lang="en-GB" altLang="en-US" b="1" dirty="0" smtClean="0"/>
              <a:t>THC Vaping</a:t>
            </a:r>
            <a:r>
              <a:rPr lang="en-GB" altLang="en-US" dirty="0" smtClean="0"/>
              <a:t> – Explained earlier – either by using specialised cannabis ‘vapours’ pens or by turning the cannabis into a liquid which can be used with a normal e-cigarette.</a:t>
            </a:r>
          </a:p>
          <a:p>
            <a:endParaRPr lang="en-GB" altLang="en-US" dirty="0" smtClean="0"/>
          </a:p>
          <a:p>
            <a:r>
              <a:rPr lang="en-GB" altLang="en-US" b="1" dirty="0" smtClean="0"/>
              <a:t>Eating/drinking – </a:t>
            </a:r>
            <a:r>
              <a:rPr lang="en-GB" altLang="en-US" dirty="0" smtClean="0"/>
              <a:t>Cannabis may be baked into cookies, edible sweets or brownies, mixed with alcohol or brewed into a tea. Edibles are marketed for the younger generation, found in colourful packaging.  </a:t>
            </a:r>
          </a:p>
          <a:p>
            <a:r>
              <a:rPr lang="en-GB" altLang="en-US" dirty="0" smtClean="0"/>
              <a:t>When eaten the effects take longer to start but often last longer too. Eating cannabis may result in a large dose being taken in one go, making it difficult to avoid unpleasant reactions.</a:t>
            </a:r>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a:p>
        </p:txBody>
      </p:sp>
    </p:spTree>
    <p:extLst>
      <p:ext uri="{BB962C8B-B14F-4D97-AF65-F5344CB8AC3E}">
        <p14:creationId xmlns:p14="http://schemas.microsoft.com/office/powerpoint/2010/main" val="362485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smtClean="0">
                <a:effectLst/>
              </a:rPr>
              <a:t>Cannabis and The law:</a:t>
            </a:r>
            <a:endParaRPr lang="en-US" dirty="0" smtClean="0">
              <a:effectLst/>
            </a:endParaRPr>
          </a:p>
          <a:p>
            <a:pPr rtl="0"/>
            <a:r>
              <a:rPr lang="en-US" dirty="0" smtClean="0">
                <a:effectLst/>
              </a:rPr>
              <a:t>Cannabis is controlled as a class B drug under the Misuse of Drugs Act-This means it is illegal to cultivate, produce, supply or possess.</a:t>
            </a:r>
          </a:p>
          <a:p>
            <a:pPr rtl="0"/>
            <a:r>
              <a:rPr lang="en-US" dirty="0" smtClean="0">
                <a:effectLst/>
              </a:rPr>
              <a:t>Maximum sentence for possession is 5 years and a fine.</a:t>
            </a:r>
          </a:p>
          <a:p>
            <a:pPr rtl="0"/>
            <a:r>
              <a:rPr lang="en-US" dirty="0" smtClean="0">
                <a:effectLst/>
              </a:rPr>
              <a:t>Possession with intent to supply, maximum sentence is 14yrs and a fine.</a:t>
            </a:r>
          </a:p>
          <a:p>
            <a:pPr rtl="0"/>
            <a:r>
              <a:rPr lang="en-US" dirty="0" smtClean="0">
                <a:effectLst/>
              </a:rPr>
              <a:t>Production and cultivation max sentence 14yrs and fine</a:t>
            </a:r>
          </a:p>
          <a:p>
            <a:pPr rtl="0"/>
            <a:r>
              <a:rPr lang="en-US" dirty="0" smtClean="0">
                <a:effectLst/>
              </a:rPr>
              <a:t>There are three possible responses for officers to take where they believe they have found an individual in possession of a controlled drug for personal use.</a:t>
            </a:r>
          </a:p>
          <a:p>
            <a:pPr rtl="0"/>
            <a:r>
              <a:rPr lang="en-US" dirty="0" smtClean="0">
                <a:effectLst/>
              </a:rPr>
              <a:t>Police now implement the use of Out of Court Disposals.</a:t>
            </a:r>
          </a:p>
          <a:p>
            <a:pPr rtl="0"/>
            <a:r>
              <a:rPr lang="en-US" dirty="0" smtClean="0">
                <a:effectLst/>
              </a:rPr>
              <a:t>Controlled drugs are dealt with slightly differently now by Police.</a:t>
            </a:r>
          </a:p>
          <a:p>
            <a:pPr rtl="0"/>
            <a:r>
              <a:rPr lang="en-US" dirty="0" smtClean="0">
                <a:effectLst/>
              </a:rPr>
              <a:t>Police Officers have options for dealing with simple possessions for personal use.</a:t>
            </a:r>
          </a:p>
          <a:p>
            <a:pPr rtl="0"/>
            <a:r>
              <a:rPr lang="en-US" dirty="0" smtClean="0">
                <a:effectLst/>
              </a:rPr>
              <a:t>Police forces can implement the use of Out of Court Disposals.  – words of advice – On the officers discretion</a:t>
            </a:r>
          </a:p>
          <a:p>
            <a:pPr rtl="0"/>
            <a:r>
              <a:rPr lang="en-US" dirty="0" smtClean="0">
                <a:effectLst/>
              </a:rPr>
              <a:t>Out of court Disposals are for low-level offending which does not need prosecution at court and can be dealt with quickly and easily.</a:t>
            </a:r>
          </a:p>
          <a:p>
            <a:pPr rtl="0"/>
            <a:r>
              <a:rPr lang="en-US" dirty="0" smtClean="0">
                <a:effectLst/>
              </a:rPr>
              <a:t>The use of Out of court disposals replace the old cannabis warning and penalty notice</a:t>
            </a:r>
          </a:p>
          <a:p>
            <a:pPr rtl="0"/>
            <a:r>
              <a:rPr lang="en-US" dirty="0" smtClean="0">
                <a:effectLst/>
              </a:rPr>
              <a:t>The aim of them is to reduce the number of people who enter the criminal justice system if they admit their offence and it is low-risk enough to be suitable for one.</a:t>
            </a:r>
          </a:p>
          <a:p>
            <a:pPr rtl="0"/>
            <a:r>
              <a:rPr lang="en-US" dirty="0" smtClean="0">
                <a:effectLst/>
              </a:rPr>
              <a:t>So for example If the offender is found in possession of a small amount of cannabis, consistent with personal use, and the offender admits the offence, the drug is confiscated and a record of the warning will be made on the Police’s local system CONNECT.</a:t>
            </a:r>
          </a:p>
          <a:p>
            <a:pPr rtl="0"/>
            <a:r>
              <a:rPr lang="en-US" dirty="0" smtClean="0">
                <a:effectLst/>
              </a:rPr>
              <a:t>This information will stay on this system forever! And will show up on an enhanced CRB</a:t>
            </a:r>
          </a:p>
          <a:p>
            <a:pPr rtl="0"/>
            <a:r>
              <a:rPr lang="en-US" dirty="0" smtClean="0">
                <a:effectLst/>
              </a:rPr>
              <a:t>No information will be put onto the PNC which is the Police National Computer.</a:t>
            </a:r>
          </a:p>
          <a:p>
            <a:pPr rtl="0"/>
            <a:endParaRPr lang="en-US" dirty="0" smtClean="0">
              <a:effectLst/>
            </a:endParaRPr>
          </a:p>
          <a:p>
            <a:pPr rtl="0"/>
            <a:r>
              <a:rPr lang="en-US" b="1" dirty="0" smtClean="0">
                <a:effectLst/>
              </a:rPr>
              <a:t>1. Community Resolutions</a:t>
            </a:r>
            <a:endParaRPr lang="en-US" dirty="0" smtClean="0">
              <a:effectLst/>
            </a:endParaRPr>
          </a:p>
          <a:p>
            <a:pPr rtl="0"/>
            <a:r>
              <a:rPr lang="en-US" dirty="0" smtClean="0">
                <a:effectLst/>
              </a:rPr>
              <a:t>A person found in possession of a controlled drug for the first time can be offered a Community Resolution.</a:t>
            </a:r>
          </a:p>
          <a:p>
            <a:pPr rtl="0"/>
            <a:r>
              <a:rPr lang="en-US" dirty="0" smtClean="0">
                <a:effectLst/>
              </a:rPr>
              <a:t>To be eligible you must admit responsibility, which in effect will be an admission of possession.</a:t>
            </a:r>
          </a:p>
          <a:p>
            <a:pPr rtl="0"/>
            <a:r>
              <a:rPr lang="en-US" dirty="0" smtClean="0">
                <a:effectLst/>
              </a:rPr>
              <a:t>More than one of these can be received, so long as at least 12 months have passed since the last time one was issued for the same or similar offence. Community Resolutions are intended to be given outside of the Police station, and so can be given on the street.</a:t>
            </a:r>
          </a:p>
          <a:p>
            <a:pPr rtl="0"/>
            <a:r>
              <a:rPr lang="en-US" dirty="0" smtClean="0">
                <a:effectLst/>
              </a:rPr>
              <a:t>A Community Resolution does not form part of a criminal record, or count as a criminal conviction.</a:t>
            </a:r>
          </a:p>
          <a:p>
            <a:pPr rtl="0"/>
            <a:r>
              <a:rPr lang="en-US" dirty="0" smtClean="0">
                <a:effectLst/>
              </a:rPr>
              <a:t>It gets logged on the local system which is CONNECT but it doesn’t get logged on the national system</a:t>
            </a:r>
          </a:p>
          <a:p>
            <a:pPr rtl="0"/>
            <a:r>
              <a:rPr lang="en-US" dirty="0" smtClean="0">
                <a:effectLst/>
              </a:rPr>
              <a:t>However, it would be eligible to be disclosed as part of an enhanced DBS/CRB check.</a:t>
            </a:r>
          </a:p>
          <a:p>
            <a:pPr rtl="0"/>
            <a:r>
              <a:rPr lang="en-US" dirty="0" smtClean="0">
                <a:effectLst/>
              </a:rPr>
              <a:t> </a:t>
            </a:r>
          </a:p>
          <a:p>
            <a:pPr rtl="0"/>
            <a:r>
              <a:rPr lang="en-US" b="1" dirty="0" smtClean="0">
                <a:effectLst/>
              </a:rPr>
              <a:t>2. Conditional Cautions</a:t>
            </a:r>
            <a:endParaRPr lang="en-US" dirty="0" smtClean="0">
              <a:effectLst/>
            </a:endParaRPr>
          </a:p>
          <a:p>
            <a:pPr rtl="0"/>
            <a:r>
              <a:rPr lang="en-US" dirty="0" smtClean="0">
                <a:effectLst/>
              </a:rPr>
              <a:t>A person who has recently had a Community Resolution, or otherwise where one is not thought appropriate, may be offered a Conditional Caution.</a:t>
            </a:r>
          </a:p>
          <a:p>
            <a:pPr rtl="0"/>
            <a:r>
              <a:rPr lang="en-US" dirty="0" smtClean="0">
                <a:effectLst/>
              </a:rPr>
              <a:t>To be eligible for a Conditional Caution there must be a realistic prospect of convicting you of the offence if it is charged, and you must also admit guilt for the offence and consent to being given a Conditional Caution.</a:t>
            </a:r>
          </a:p>
          <a:p>
            <a:pPr rtl="0"/>
            <a:r>
              <a:rPr lang="en-US" dirty="0" smtClean="0">
                <a:effectLst/>
              </a:rPr>
              <a:t>Police forces will be responsible for the conditions imposed as part of a Conditional Caution. These conditions can also include making an apology and Diversion schemes. However, it can also require engagement with unpaid work, a fine, and other conditions. The purpose of the Conditional Caution should be to prevent reoffending, and the conditions should further that purpose, so it should be relevant to the use of drugs. It can also include a requirement to pay a financial penalty.</a:t>
            </a:r>
          </a:p>
          <a:p>
            <a:pPr rtl="0"/>
            <a:r>
              <a:rPr lang="en-US" dirty="0" smtClean="0">
                <a:effectLst/>
              </a:rPr>
              <a:t>A failure to comply with the conditions is likely to lead to a prosecution for the original offence, though depending on the overall situation the Police can choose to treat the conditions as completed, or change the conditions.</a:t>
            </a:r>
          </a:p>
          <a:p>
            <a:pPr rtl="0"/>
            <a:r>
              <a:rPr lang="en-US" dirty="0" smtClean="0">
                <a:effectLst/>
              </a:rPr>
              <a:t>While a Conditional Caution is a less severe outcome than a conviction, it does form part of your criminal record.</a:t>
            </a:r>
          </a:p>
          <a:p>
            <a:pPr rtl="0"/>
            <a:r>
              <a:rPr lang="en-US" dirty="0" smtClean="0">
                <a:effectLst/>
              </a:rPr>
              <a:t>As you have to admit guilt to be eligible for a Conditional Caution you should always seek legal advice on your specific situation before doing this.</a:t>
            </a:r>
          </a:p>
          <a:p>
            <a:pPr rtl="0"/>
            <a:endParaRPr lang="en-US" b="1" dirty="0" smtClean="0">
              <a:effectLst/>
            </a:endParaRPr>
          </a:p>
          <a:p>
            <a:pPr rtl="0"/>
            <a:r>
              <a:rPr lang="en-US" b="1" dirty="0" smtClean="0">
                <a:effectLst/>
              </a:rPr>
              <a:t>3. Charge/Summons</a:t>
            </a:r>
            <a:endParaRPr lang="en-US" dirty="0" smtClean="0">
              <a:effectLst/>
            </a:endParaRPr>
          </a:p>
          <a:p>
            <a:pPr rtl="0"/>
            <a:r>
              <a:rPr lang="en-US" dirty="0" smtClean="0">
                <a:effectLst/>
              </a:rPr>
              <a:t>If a person has already had a Conditional Caution, or the Police do not consider an Out of Court Disposal to be appropriate, they may be charged, or released under investigation</a:t>
            </a:r>
          </a:p>
          <a:p>
            <a:pPr rtl="0"/>
            <a:r>
              <a:rPr lang="en-US" dirty="0" smtClean="0">
                <a:effectLst/>
              </a:rPr>
              <a:t>If you are charged you will receive a Summons informing you what you have been charge with, and requiring you to attend a Hearing at the Magistrates Court at a future date. You can contact us for more advice on what to do if this happens.</a:t>
            </a:r>
          </a:p>
          <a:p>
            <a:pPr rtl="0"/>
            <a:endParaRPr lang="en-US" b="1" dirty="0" smtClean="0">
              <a:effectLst/>
            </a:endParaRPr>
          </a:p>
          <a:p>
            <a:pPr rtl="0"/>
            <a:r>
              <a:rPr lang="en-US" b="1" dirty="0" smtClean="0">
                <a:effectLst/>
              </a:rPr>
              <a:t>On the 11th October 2018</a:t>
            </a:r>
            <a:r>
              <a:rPr lang="en-US" dirty="0" smtClean="0">
                <a:effectLst/>
              </a:rPr>
              <a:t> the Government announced that medicinal cannabis is legal and that patients can be prescribed medicinal cannabis by specialist doctors.</a:t>
            </a:r>
          </a:p>
          <a:p>
            <a:pPr rtl="0"/>
            <a:r>
              <a:rPr lang="en-US" dirty="0" smtClean="0">
                <a:effectLst/>
              </a:rPr>
              <a:t>Again I think this has caused lots of misconceptions around Cannabis and you usually will find that YP and Adults will use these comments and justify their own Cannabis use</a:t>
            </a:r>
          </a:p>
          <a:p>
            <a:pPr rtl="0"/>
            <a:r>
              <a:rPr lang="en-US" dirty="0" smtClean="0">
                <a:effectLst/>
              </a:rPr>
              <a:t>What they are forgetting is that Medicinal Cannabis is not grown in </a:t>
            </a:r>
            <a:r>
              <a:rPr lang="en-US" dirty="0" err="1" smtClean="0">
                <a:effectLst/>
              </a:rPr>
              <a:t>someones</a:t>
            </a:r>
            <a:r>
              <a:rPr lang="en-US" dirty="0" smtClean="0">
                <a:effectLst/>
              </a:rPr>
              <a:t> loft or garage!</a:t>
            </a:r>
          </a:p>
          <a:p>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297095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Cannabis | Drug Science</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4"/>
              </a:rPr>
              <a:t>Cannabis and mental health - for young people | Royal College of Psychiatrists (rcpsych.ac.uk)</a:t>
            </a:r>
            <a:endParaRPr lang="en-US" altLang="en-US" dirty="0" smtClean="0"/>
          </a:p>
          <a:p>
            <a:endParaRPr lang="en-US" altLang="en-US" dirty="0" smtClean="0"/>
          </a:p>
          <a:p>
            <a:r>
              <a:rPr lang="en-US" altLang="en-US" dirty="0" smtClean="0"/>
              <a:t>Cannabis </a:t>
            </a:r>
            <a:r>
              <a:rPr lang="en-US" altLang="en-US" dirty="0" smtClean="0"/>
              <a:t>is a depressant drug</a:t>
            </a:r>
            <a:r>
              <a:rPr lang="en-US" altLang="en-US" b="1" dirty="0" smtClean="0"/>
              <a:t> </a:t>
            </a:r>
            <a:r>
              <a:rPr lang="en-US" altLang="en-US" dirty="0" smtClean="0"/>
              <a:t>which slows down the activity of the central nervous system, including the heart rate, blood pressure and the brain. </a:t>
            </a:r>
            <a:r>
              <a:rPr lang="en-GB" altLang="en-US" dirty="0" smtClean="0"/>
              <a:t>Users have explained various reactions when taking cannabis. Depending on the strain, depends on the “high” they experience. There are roughly four stages to the short term effects on the mind and body. </a:t>
            </a:r>
          </a:p>
          <a:p>
            <a:endParaRPr lang="en-GB" altLang="en-US" dirty="0" smtClean="0"/>
          </a:p>
          <a:p>
            <a:r>
              <a:rPr lang="en-GB" altLang="en-US" dirty="0" smtClean="0"/>
              <a:t>Within minutes, users feel elated or euphoric. They may start to talk more, laugh with increased sociability. Once this has started to wear off, users may feel a little agitated. Paranoia may begin to set in and users feel anxious with possible hallucinations. Once this has cleared, users feel relaxed, there may be alteration of time and perception and lack of motivation. Finally, users have a strong desire to eat more and continue to eat- hence the term “The Munchies.” Once sugar is consumed, the effects begin to weaken and normality sets in.  </a:t>
            </a:r>
          </a:p>
          <a:p>
            <a:endParaRPr lang="en-GB" altLang="en-US" dirty="0" smtClean="0"/>
          </a:p>
          <a:p>
            <a:r>
              <a:rPr lang="en-GB" altLang="en-US" dirty="0" smtClean="0"/>
              <a:t>Long term effects of cannabis misuse can have lasting, detrimental consequences on the mind and body. Some users are at increased risk of respiratory diseases, including bronchitis, lung and mouth cancers. If you also smoke tobacco, this risk is increased. Smoking cessation is the process of quitting smoking. This can be done through various methods including nicotine replacement therapy, medications and behaviour counselling.   Dependence – people who are dependent on cannabis need the drug to function in everyday life. Financial problems- cannabis can be expensive depending on the strain preferred. Feelings of social isolation – long-term smokers often report that they feel isolated and don’t mix with other people as much as they used to. Changes in motivation – people dependent on cannabis report it is hard to achieve their goals and regret wasted time and opportunities. Decreased concentration, memory and learning abilities. Very heavy cannabis use may affect fertility and THC can cross the placenta and pass into breast milk. Smoking cannabis can affect foetal growth and contribute to lower birth weight, which may place a baby’s health and well-being at risk. Cannabis induced psychosis – hearing voices or seeing things which are not real.</a:t>
            </a:r>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349512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Consuming</a:t>
            </a:r>
            <a:r>
              <a:rPr lang="en-GB" altLang="en-US" b="1" baseline="0" dirty="0" smtClean="0"/>
              <a:t> Cannabis in adolescence:</a:t>
            </a:r>
            <a:endParaRPr lang="en-GB" altLang="en-US" b="1" dirty="0" smtClean="0"/>
          </a:p>
          <a:p>
            <a:endParaRPr lang="en-GB" altLang="en-US" dirty="0" smtClean="0"/>
          </a:p>
          <a:p>
            <a:r>
              <a:rPr lang="en-GB" altLang="en-US" dirty="0" smtClean="0"/>
              <a:t>The law states, young people become an adult at 18. Whereas, scientifically, our bodies are not fully formed until we are 25 years of age. More so, the brain, and the prefrontal cortex and amygdala are still developing up to this age. These are the parts of the brain which control our thinking and emotions. So, moving forward, know, scientifically, young people within Adolescence are not necessarily purposely trying to do things wrong, just, have not formed the part of the brain which allows them to be an “adult” just yet.</a:t>
            </a:r>
          </a:p>
          <a:p>
            <a:endParaRPr lang="en-GB" altLang="en-US" dirty="0" smtClean="0"/>
          </a:p>
          <a:p>
            <a:r>
              <a:rPr lang="en-GB" altLang="en-US" dirty="0" smtClean="0"/>
              <a:t>Daily, we create new neurons when we have new experiences and memory of those experiences stick with us and shape who we are.  When cannabis is consumed within Adolescence, it can become dangerous. There are permanent, physical changes being made. The Adolescent brain is no longer able to manage the new experiences to its entirety. Therefore, Adolescents find it even harder to think clearly, problem solve, they form problems with their memory and learning, have reduced coordination and struggle maintaining attention.</a:t>
            </a:r>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a:p>
        </p:txBody>
      </p:sp>
    </p:spTree>
    <p:extLst>
      <p:ext uri="{BB962C8B-B14F-4D97-AF65-F5344CB8AC3E}">
        <p14:creationId xmlns:p14="http://schemas.microsoft.com/office/powerpoint/2010/main" val="113067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u="sng" dirty="0" smtClean="0"/>
              <a:t>Cannabis helps me sleep – </a:t>
            </a:r>
            <a:r>
              <a:rPr lang="en-GB" altLang="en-US" dirty="0" smtClean="0"/>
              <a:t>Cannabis actually disrupts the REM and the overall quality of the sleep becomes worse. Users will find they do not dream, and the side effects of not having full REM are moodiness, grogginess, lethargy and anxiety.</a:t>
            </a:r>
            <a:br>
              <a:rPr lang="en-GB" altLang="en-US" dirty="0" smtClean="0"/>
            </a:br>
            <a:endParaRPr lang="en-GB" altLang="en-US" dirty="0" smtClean="0"/>
          </a:p>
          <a:p>
            <a:r>
              <a:rPr lang="en-GB" altLang="en-US" b="1" dirty="0" smtClean="0"/>
              <a:t>Cannabis calms me down</a:t>
            </a:r>
            <a:r>
              <a:rPr lang="en-GB" altLang="en-US" dirty="0" smtClean="0"/>
              <a:t> – There may be a short term positive as cannabis is touted by some as a herb which relieves anxiety. Science, however, finds reality to be much more nuanced. The longer someone consumes cannabis, the worse long-term negatives effects become, inducing anxiety, cannabis induced psychosis and contributes to other mental health challenges. </a:t>
            </a:r>
            <a:br>
              <a:rPr lang="en-GB" altLang="en-US" dirty="0" smtClean="0"/>
            </a:br>
            <a:endParaRPr lang="en-GB" altLang="en-US" dirty="0" smtClean="0"/>
          </a:p>
          <a:p>
            <a:r>
              <a:rPr lang="en-GB" altLang="en-US" b="1" dirty="0" smtClean="0"/>
              <a:t>Cannabis helps me concentrate</a:t>
            </a:r>
            <a:r>
              <a:rPr lang="en-GB" altLang="en-US" dirty="0" smtClean="0"/>
              <a:t> – Cannabis is a drug known to induce the senses short term. Users have stated how they are more in tune to their surrounds. Again, a short term positive. What cannabis does to the developing brain in the long term, inhibits motivation, makes learning more difficult due to the inability to retain as much information. </a:t>
            </a:r>
            <a:br>
              <a:rPr lang="en-GB" altLang="en-US" dirty="0" smtClean="0"/>
            </a:br>
            <a:endParaRPr lang="en-GB" altLang="en-US" dirty="0" smtClean="0"/>
          </a:p>
          <a:p>
            <a:r>
              <a:rPr lang="en-GB" altLang="en-US" b="1" dirty="0" smtClean="0"/>
              <a:t>I can’t get addicted to Cannabis</a:t>
            </a:r>
            <a:r>
              <a:rPr lang="en-GB" altLang="en-US" dirty="0" smtClean="0"/>
              <a:t>- while only the minority will develop an addiction, people can without question become addicted to cannabis. Especially if they started using as an adolescent or if they use it frequently.</a:t>
            </a:r>
          </a:p>
          <a:p>
            <a:r>
              <a:rPr lang="en-GB" altLang="en-US" dirty="0" smtClean="0"/>
              <a:t>Being able to realign norms for young people is crucial so they have the correct information and hope to not start cannabis or deter the onset of consuming the drug.</a:t>
            </a:r>
          </a:p>
          <a:p>
            <a:endParaRPr lang="en-US" altLang="en-US" dirty="0" smtClean="0"/>
          </a:p>
          <a:p>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a:p>
        </p:txBody>
      </p:sp>
    </p:spTree>
    <p:extLst>
      <p:ext uri="{BB962C8B-B14F-4D97-AF65-F5344CB8AC3E}">
        <p14:creationId xmlns:p14="http://schemas.microsoft.com/office/powerpoint/2010/main" val="300163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87319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2" r:id="rId2"/>
    <p:sldLayoutId id="2147483665"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pshe/"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hyperlink" Target="mailto:horizonreferrals@delphimedical.co.uk" TargetMode="External"/><Relationship Id="rId3" Type="http://schemas.openxmlformats.org/officeDocument/2006/relationships/slideLayout" Target="../slideLayouts/slideLayout5.xml"/><Relationship Id="rId7" Type="http://schemas.openxmlformats.org/officeDocument/2006/relationships/hyperlink" Target="http://www.blackpool.gov.uk/partnerrefer"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blackpool.gov.uk/selfrefer" TargetMode="External"/><Relationship Id="rId5" Type="http://schemas.openxmlformats.org/officeDocument/2006/relationships/hyperlink" Target="https://selfservice.blackpool.gov.uk/ss/renderform.aspx?t=1207&amp;k=AED2F46D80DC03E13E2752C58EC43C73EA657D07" TargetMode="External"/><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healthierblackpool.co.uk/" TargetMode="External"/><Relationship Id="rId5" Type="http://schemas.openxmlformats.org/officeDocument/2006/relationships/hyperlink" Target="mailto:publichealth@blackpool.gov.uk"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b="1"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a:t>
            </a:r>
            <a:r>
              <a:rPr lang="en-GB" b="1" smtClean="0">
                <a:solidFill>
                  <a:srgbClr val="830065"/>
                </a:solidFill>
                <a:effectLst/>
                <a:latin typeface="Calibri" panose="020F0502020204030204" pitchFamily="34" charset="0"/>
                <a:cs typeface="Calibri" panose="020F0502020204030204" pitchFamily="34" charset="0"/>
              </a:rPr>
              <a:t>of </a:t>
            </a:r>
            <a:r>
              <a:rPr lang="en-GB" b="1" smtClean="0">
                <a:solidFill>
                  <a:srgbClr val="830065"/>
                </a:solidFill>
                <a:latin typeface="Calibri" panose="020F0502020204030204" pitchFamily="34" charset="0"/>
                <a:cs typeface="Calibri" panose="020F0502020204030204" pitchFamily="34" charset="0"/>
              </a:rPr>
              <a:t>May</a:t>
            </a:r>
            <a:r>
              <a:rPr lang="en-GB" b="1" smtClean="0">
                <a:solidFill>
                  <a:srgbClr val="830065"/>
                </a:solidFill>
                <a:effectLst/>
                <a:latin typeface="Calibri" panose="020F0502020204030204" pitchFamily="34" charset="0"/>
                <a:cs typeface="Calibri" panose="020F0502020204030204" pitchFamily="34" charset="0"/>
              </a:rPr>
              <a:t> </a:t>
            </a:r>
            <a:r>
              <a:rPr lang="en-GB" b="1" dirty="0" smtClean="0">
                <a:solidFill>
                  <a:srgbClr val="830065"/>
                </a:solidFill>
                <a:effectLst/>
                <a:latin typeface="Calibri" panose="020F0502020204030204" pitchFamily="34" charset="0"/>
                <a:cs typeface="Calibri" panose="020F0502020204030204" pitchFamily="34" charset="0"/>
              </a:rPr>
              <a:t>2024.</a:t>
            </a:r>
            <a:endParaRPr lang="en-GB" b="1" dirty="0">
              <a:solidFill>
                <a:srgbClr val="830065"/>
              </a:solidFill>
              <a:effectLst/>
              <a:latin typeface="Calibri" panose="020F0502020204030204" pitchFamily="34" charset="0"/>
              <a:cs typeface="Calibri" panose="020F0502020204030204" pitchFamily="34" charset="0"/>
            </a:endParaRPr>
          </a:p>
          <a:p>
            <a:pPr algn="just"/>
            <a:endParaRPr lang="en-GB" dirty="0">
              <a:solidFill>
                <a:srgbClr val="041B2C"/>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Click the Blackpool Council image on the right of this slide to visit the Healthier Blackpool webpage. Click on the PSHE image to be directed to the PSHE section of the Healthier Blackpool website.</a:t>
            </a:r>
          </a:p>
          <a:p>
            <a:pPr algn="just"/>
            <a:endParaRPr lang="en-GB" dirty="0">
              <a:solidFill>
                <a:schemeClr val="tx1"/>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If you have any questions about anything in the slide, please contact </a:t>
            </a:r>
            <a:r>
              <a:rPr lang="en-GB" dirty="0" smtClean="0">
                <a:solidFill>
                  <a:schemeClr val="tx1"/>
                </a:solidFill>
                <a:latin typeface="Calibri Light" panose="020F0302020204030204" pitchFamily="34" charset="0"/>
                <a:hlinkClick r:id="rId5"/>
              </a:rPr>
              <a:t>publichealth@blackpool.gov.uk</a:t>
            </a:r>
            <a:r>
              <a:rPr lang="en-GB" dirty="0" smtClean="0">
                <a:solidFill>
                  <a:schemeClr val="tx1"/>
                </a:solidFill>
                <a:latin typeface="Calibri Light" panose="020F0302020204030204" pitchFamily="34" charset="0"/>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Public Health</a:t>
            </a:r>
            <a:r>
              <a:rPr lang="en-GB" sz="4000" dirty="0">
                <a:solidFill>
                  <a:srgbClr val="8A0066"/>
                </a:solidFill>
                <a:latin typeface="Calibri" panose="020F0502020204030204" pitchFamily="34" charset="0"/>
              </a:rPr>
              <a:t> </a:t>
            </a:r>
            <a:r>
              <a:rPr lang="en-GB" sz="4000" dirty="0" smtClean="0">
                <a:solidFill>
                  <a:srgbClr val="8A0066"/>
                </a:solidFill>
                <a:latin typeface="Calibri" panose="020F0502020204030204" pitchFamily="34" charset="0"/>
              </a:rPr>
              <a:t>Briefing</a:t>
            </a:r>
            <a:r>
              <a:rPr lang="en-GB" sz="4000" smtClean="0">
                <a:solidFill>
                  <a:srgbClr val="8A0066"/>
                </a:solidFill>
                <a:latin typeface="Calibri" panose="020F0502020204030204" pitchFamily="34" charset="0"/>
              </a:rPr>
              <a:t>: Cannabis</a:t>
            </a:r>
            <a:endParaRPr lang="en-US" sz="40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1026" name="Picture 2" descr="https://healthierblackpool.co.uk/wp-content/uploads/2023/08/PSHE-Log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2184" y="3356992"/>
            <a:ext cx="3555582" cy="155556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9280994"/>
      </p:ext>
    </p:extLst>
  </p:cSld>
  <p:clrMapOvr>
    <a:masterClrMapping/>
  </p:clrMapOvr>
  <mc:AlternateContent xmlns:mc="http://schemas.openxmlformats.org/markup-compatibility/2006" xmlns:p14="http://schemas.microsoft.com/office/powerpoint/2010/main">
    <mc:Choice Requires="p14">
      <p:transition spd="slow" p14:dur="2000" advTm="40614"/>
    </mc:Choice>
    <mc:Fallback xmlns="">
      <p:transition spd="slow" advTm="4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Some of the physical signs that a young person has consumed Cannabis are:</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Red/bloodshot eyes</a:t>
            </a:r>
          </a:p>
          <a:p>
            <a:r>
              <a:rPr lang="en-GB" dirty="0" smtClean="0">
                <a:solidFill>
                  <a:schemeClr val="tx1"/>
                </a:solidFill>
                <a:latin typeface="Calibri Light" panose="020F0302020204030204" pitchFamily="34" charset="0"/>
              </a:rPr>
              <a:t>Dazed/dreamy demeanour</a:t>
            </a:r>
          </a:p>
          <a:p>
            <a:r>
              <a:rPr lang="en-GB" dirty="0" smtClean="0">
                <a:solidFill>
                  <a:schemeClr val="tx1"/>
                </a:solidFill>
                <a:latin typeface="Calibri Light" panose="020F0302020204030204" pitchFamily="34" charset="0"/>
              </a:rPr>
              <a:t>Giggles</a:t>
            </a:r>
            <a:endParaRPr lang="en-GB" dirty="0">
              <a:solidFill>
                <a:schemeClr val="tx1"/>
              </a:solidFill>
              <a:latin typeface="Calibri Light" panose="020F0302020204030204" pitchFamily="34" charset="0"/>
            </a:endParaRPr>
          </a:p>
          <a:p>
            <a:r>
              <a:rPr lang="en-GB" dirty="0" smtClean="0">
                <a:solidFill>
                  <a:schemeClr val="tx1"/>
                </a:solidFill>
                <a:latin typeface="Calibri Light" panose="020F0302020204030204" pitchFamily="34" charset="0"/>
              </a:rPr>
              <a:t>Increased appetite</a:t>
            </a:r>
          </a:p>
          <a:p>
            <a:r>
              <a:rPr lang="en-GB" dirty="0" smtClean="0">
                <a:solidFill>
                  <a:schemeClr val="tx1"/>
                </a:solidFill>
                <a:latin typeface="Calibri Light" panose="020F0302020204030204" pitchFamily="34" charset="0"/>
              </a:rPr>
              <a:t>Sleeping more</a:t>
            </a:r>
          </a:p>
          <a:p>
            <a:endParaRPr lang="en-GB" dirty="0">
              <a:solidFill>
                <a:schemeClr val="tx1"/>
              </a:solidFill>
              <a:latin typeface="Calibri Light" panose="020F0302020204030204" pitchFamily="34" charset="0"/>
            </a:endParaRPr>
          </a:p>
          <a:p>
            <a:r>
              <a:rPr lang="en-GB" dirty="0" smtClean="0">
                <a:solidFill>
                  <a:schemeClr val="tx1"/>
                </a:solidFill>
                <a:latin typeface="Calibri Light" panose="020F0302020204030204" pitchFamily="34" charset="0"/>
              </a:rPr>
              <a:t>Cannabis can also cause Paranoia, Dizziness and Anxiety. </a:t>
            </a:r>
          </a:p>
          <a:p>
            <a:endParaRPr lang="en-GB" dirty="0" smtClean="0">
              <a:solidFill>
                <a:schemeClr val="tx1"/>
              </a:solidFill>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Signs to look out for</a:t>
            </a:r>
            <a:endParaRPr lang="en-US" sz="4000" dirty="0"/>
          </a:p>
        </p:txBody>
      </p:sp>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61557" y="4077073"/>
            <a:ext cx="2018634" cy="138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2384" y="2108421"/>
            <a:ext cx="1852612"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w to Control and Prevent the Munchies - The Hemp Do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1200" y="404664"/>
            <a:ext cx="208756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9493911"/>
      </p:ext>
    </p:extLst>
  </p:cSld>
  <p:clrMapOvr>
    <a:masterClrMapping/>
  </p:clrMapOvr>
  <mc:AlternateContent xmlns:mc="http://schemas.openxmlformats.org/markup-compatibility/2006" xmlns:p14="http://schemas.microsoft.com/office/powerpoint/2010/main">
    <mc:Choice Requires="p14">
      <p:transition spd="slow" p14:dur="2000" advTm="84161"/>
    </mc:Choice>
    <mc:Fallback xmlns="">
      <p:transition spd="slow" advTm="8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Harm reduction advice/messaging is as follows:</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Start low and go slow</a:t>
            </a:r>
          </a:p>
          <a:p>
            <a:r>
              <a:rPr lang="en-GB" dirty="0" smtClean="0">
                <a:solidFill>
                  <a:schemeClr val="tx1"/>
                </a:solidFill>
                <a:latin typeface="Calibri Light" panose="020F0302020204030204" pitchFamily="34" charset="0"/>
              </a:rPr>
              <a:t>Avoid mixing with other drugs or alcohol</a:t>
            </a:r>
          </a:p>
          <a:p>
            <a:r>
              <a:rPr lang="en-GB" dirty="0" smtClean="0">
                <a:solidFill>
                  <a:schemeClr val="tx1"/>
                </a:solidFill>
                <a:latin typeface="Calibri Light" panose="020F0302020204030204" pitchFamily="34" charset="0"/>
              </a:rPr>
              <a:t>Avoid using alone</a:t>
            </a:r>
          </a:p>
          <a:p>
            <a:r>
              <a:rPr lang="en-GB" dirty="0" smtClean="0">
                <a:solidFill>
                  <a:schemeClr val="tx1"/>
                </a:solidFill>
                <a:latin typeface="Calibri Light" panose="020F0302020204030204" pitchFamily="34" charset="0"/>
              </a:rPr>
              <a:t>Look after friends &amp; do not share them as they are an illegal drug – this could be considered as supplying drugs if shared.</a:t>
            </a:r>
          </a:p>
          <a:p>
            <a:r>
              <a:rPr lang="en-GB" dirty="0" smtClean="0">
                <a:solidFill>
                  <a:schemeClr val="tx1"/>
                </a:solidFill>
                <a:latin typeface="Calibri Light" panose="020F0302020204030204" pitchFamily="34" charset="0"/>
              </a:rPr>
              <a:t>Call </a:t>
            </a:r>
            <a:r>
              <a:rPr lang="en-GB" b="1" dirty="0" smtClean="0">
                <a:solidFill>
                  <a:schemeClr val="tx1"/>
                </a:solidFill>
                <a:latin typeface="Calibri Light" panose="020F0302020204030204" pitchFamily="34" charset="0"/>
              </a:rPr>
              <a:t>999 </a:t>
            </a:r>
            <a:r>
              <a:rPr lang="en-GB" dirty="0" smtClean="0">
                <a:solidFill>
                  <a:schemeClr val="tx1"/>
                </a:solidFill>
                <a:latin typeface="Calibri Light" panose="020F0302020204030204" pitchFamily="34" charset="0"/>
              </a:rPr>
              <a:t>in an emergency</a:t>
            </a: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Harm Reduction Advice</a:t>
            </a:r>
            <a:endParaRPr lang="en-US" sz="4000" dirty="0"/>
          </a:p>
        </p:txBody>
      </p:sp>
      <p:pic>
        <p:nvPicPr>
          <p:cNvPr id="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88288" y="1052736"/>
            <a:ext cx="10255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09013" y="2059211"/>
            <a:ext cx="11969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61313" y="3243486"/>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91651" y="4315049"/>
            <a:ext cx="10429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62101564"/>
      </p:ext>
    </p:extLst>
  </p:cSld>
  <p:clrMapOvr>
    <a:masterClrMapping/>
  </p:clrMapOvr>
  <mc:AlternateContent xmlns:mc="http://schemas.openxmlformats.org/markup-compatibility/2006" xmlns:p14="http://schemas.microsoft.com/office/powerpoint/2010/main">
    <mc:Choice Requires="p14">
      <p:transition spd="slow" p14:dur="2000" advTm="74088"/>
    </mc:Choice>
    <mc:Fallback xmlns="">
      <p:transition spd="slow" advTm="74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There are a number of referral pathways for young people who may need support:</a:t>
            </a:r>
          </a:p>
          <a:p>
            <a:endParaRPr lang="en-GB" dirty="0">
              <a:solidFill>
                <a:schemeClr val="tx1"/>
              </a:solidFill>
              <a:latin typeface="Calibri Light" panose="020F0302020204030204" pitchFamily="34" charset="0"/>
            </a:endParaRPr>
          </a:p>
          <a:p>
            <a:r>
              <a:rPr lang="en-GB" dirty="0" smtClean="0">
                <a:solidFill>
                  <a:schemeClr val="tx1"/>
                </a:solidFill>
                <a:effectLst/>
                <a:latin typeface="Calibri Light" panose="020F0302020204030204" pitchFamily="34" charset="0"/>
              </a:rPr>
              <a:t>Under 18: </a:t>
            </a:r>
            <a:r>
              <a:rPr lang="en-GB" dirty="0">
                <a:solidFill>
                  <a:schemeClr val="tx1"/>
                </a:solidFill>
                <a:hlinkClick r:id="rId5"/>
              </a:rPr>
              <a:t>Request for Support (blackpool.gov.uk)</a:t>
            </a:r>
            <a:r>
              <a:rPr lang="en-GB" altLang="en-US" dirty="0">
                <a:solidFill>
                  <a:schemeClr val="tx1"/>
                </a:solidFill>
              </a:rPr>
              <a:t> </a:t>
            </a:r>
          </a:p>
          <a:p>
            <a:r>
              <a:rPr lang="en-GB" dirty="0" smtClean="0">
                <a:solidFill>
                  <a:srgbClr val="041B2C"/>
                </a:solidFill>
                <a:effectLst/>
                <a:latin typeface="Calibri Light" panose="020F0302020204030204" pitchFamily="34" charset="0"/>
              </a:rPr>
              <a:t>18 – 24 self referral: </a:t>
            </a:r>
            <a:r>
              <a:rPr lang="en-US" dirty="0" smtClean="0">
                <a:solidFill>
                  <a:schemeClr val="tx1"/>
                </a:solidFill>
                <a:hlinkClick r:id="rId6"/>
              </a:rPr>
              <a:t>www.blackpool.gov.uk/selfrefer</a:t>
            </a:r>
            <a:r>
              <a:rPr lang="en-US" dirty="0" smtClean="0">
                <a:solidFill>
                  <a:schemeClr val="tx1"/>
                </a:solidFill>
              </a:rPr>
              <a:t> </a:t>
            </a:r>
            <a:endParaRPr lang="en-GB" dirty="0" smtClean="0">
              <a:solidFill>
                <a:srgbClr val="041B2C"/>
              </a:solidFill>
              <a:effectLst/>
              <a:latin typeface="Calibri Light" panose="020F0302020204030204" pitchFamily="34" charset="0"/>
            </a:endParaRPr>
          </a:p>
          <a:p>
            <a:r>
              <a:rPr lang="en-GB" dirty="0" smtClean="0">
                <a:solidFill>
                  <a:srgbClr val="041B2C"/>
                </a:solidFill>
                <a:latin typeface="Calibri Light" panose="020F0302020204030204" pitchFamily="34" charset="0"/>
              </a:rPr>
              <a:t>18 – 24: Partner Agency referral: </a:t>
            </a:r>
            <a:r>
              <a:rPr lang="en-US" dirty="0">
                <a:solidFill>
                  <a:schemeClr val="tx1"/>
                </a:solidFill>
                <a:hlinkClick r:id="rId7"/>
              </a:rPr>
              <a:t>www.blackpool.gov.uk/partnerrefer</a:t>
            </a:r>
            <a:r>
              <a:rPr lang="en-US" dirty="0">
                <a:solidFill>
                  <a:schemeClr val="tx1"/>
                </a:solidFill>
              </a:rPr>
              <a:t> </a:t>
            </a:r>
            <a:endParaRPr lang="en-US" dirty="0" smtClean="0">
              <a:solidFill>
                <a:schemeClr val="tx1"/>
              </a:solidFill>
            </a:endParaRPr>
          </a:p>
          <a:p>
            <a:endParaRPr lang="en-US" dirty="0" smtClean="0">
              <a:solidFill>
                <a:schemeClr val="tx1"/>
              </a:solidFill>
            </a:endParaRPr>
          </a:p>
          <a:p>
            <a:r>
              <a:rPr lang="en-US" dirty="0" smtClean="0">
                <a:solidFill>
                  <a:schemeClr val="tx1"/>
                </a:solidFill>
                <a:latin typeface="Calibri Light" panose="020F0302020204030204" pitchFamily="34" charset="0"/>
                <a:cs typeface="Calibri Light" panose="020F0302020204030204" pitchFamily="34" charset="0"/>
              </a:rPr>
              <a:t>Adults - </a:t>
            </a:r>
            <a:r>
              <a:rPr lang="en-GB" altLang="en-US" dirty="0" smtClean="0">
                <a:solidFill>
                  <a:schemeClr val="tx1"/>
                </a:solidFill>
                <a:latin typeface="Calibri Light" panose="020F0302020204030204" pitchFamily="34" charset="0"/>
                <a:cs typeface="Calibri Light" panose="020F0302020204030204" pitchFamily="34" charset="0"/>
              </a:rPr>
              <a:t>Horizon </a:t>
            </a:r>
            <a:r>
              <a:rPr lang="en-GB" altLang="en-US" dirty="0">
                <a:solidFill>
                  <a:schemeClr val="tx1"/>
                </a:solidFill>
                <a:latin typeface="Calibri Light" panose="020F0302020204030204" pitchFamily="34" charset="0"/>
                <a:cs typeface="Calibri Light" panose="020F0302020204030204" pitchFamily="34" charset="0"/>
              </a:rPr>
              <a:t>– Adult services – from dependence to </a:t>
            </a:r>
            <a:r>
              <a:rPr lang="en-GB" altLang="en-US" dirty="0" smtClean="0">
                <a:solidFill>
                  <a:schemeClr val="tx1"/>
                </a:solidFill>
                <a:latin typeface="Calibri Light" panose="020F0302020204030204" pitchFamily="34" charset="0"/>
                <a:cs typeface="Calibri Light" panose="020F0302020204030204" pitchFamily="34" charset="0"/>
              </a:rPr>
              <a:t>freedom</a:t>
            </a:r>
          </a:p>
          <a:p>
            <a:r>
              <a:rPr lang="en-GB" altLang="en-US" dirty="0">
                <a:solidFill>
                  <a:schemeClr val="tx1"/>
                </a:solidFill>
                <a:hlinkClick r:id="rId8"/>
              </a:rPr>
              <a:t>horizonreferrals@delphimedical.co.uk</a:t>
            </a:r>
            <a:r>
              <a:rPr lang="en-GB" altLang="en-US" dirty="0">
                <a:solidFill>
                  <a:schemeClr val="tx1"/>
                </a:solidFill>
              </a:rPr>
              <a:t> </a:t>
            </a:r>
          </a:p>
          <a:p>
            <a:endParaRPr lang="en-GB" altLang="en-US" dirty="0">
              <a:solidFill>
                <a:schemeClr val="tx1"/>
              </a:solidFill>
            </a:endParaRPr>
          </a:p>
          <a:p>
            <a:endParaRPr lang="en-US" dirty="0">
              <a:solidFill>
                <a:schemeClr val="tx1"/>
              </a:solidFill>
            </a:endParaRPr>
          </a:p>
          <a:p>
            <a:endParaRPr lang="en-GB" dirty="0" smtClean="0">
              <a:solidFill>
                <a:srgbClr val="041B2C"/>
              </a:solidFill>
              <a:latin typeface="Calibri Light" panose="020F0302020204030204" pitchFamily="34" charset="0"/>
            </a:endParaRPr>
          </a:p>
          <a:p>
            <a:endParaRPr lang="en-GB" dirty="0">
              <a:solidFill>
                <a:srgbClr val="041B2C"/>
              </a:solidFill>
              <a:effectLst/>
              <a:latin typeface="Calibri Light" panose="020F0302020204030204" pitchFamily="34" charset="0"/>
            </a:endParaRPr>
          </a:p>
          <a:p>
            <a:pPr>
              <a:defRPr/>
            </a:pPr>
            <a:r>
              <a:rPr lang="en-US" dirty="0" smtClean="0">
                <a:solidFill>
                  <a:schemeClr val="tx1"/>
                </a:solidFill>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US" sz="4000" dirty="0" smtClean="0"/>
              <a:t>Blackpool Adolescent Services</a:t>
            </a:r>
            <a:endParaRPr 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6160527"/>
      </p:ext>
    </p:extLst>
  </p:cSld>
  <p:clrMapOvr>
    <a:masterClrMapping/>
  </p:clrMapOvr>
  <mc:AlternateContent xmlns:mc="http://schemas.openxmlformats.org/markup-compatibility/2006" xmlns:p14="http://schemas.microsoft.com/office/powerpoint/2010/main">
    <mc:Choice Requires="p14">
      <p:transition spd="slow" p14:dur="2000" advTm="26632"/>
    </mc:Choice>
    <mc:Fallback xmlns="">
      <p:transition spd="slow" advTm="26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smtClean="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E-mail: </a:t>
            </a:r>
            <a:r>
              <a:rPr lang="en-GB" sz="1800" dirty="0" smtClean="0">
                <a:solidFill>
                  <a:schemeClr val="tx1"/>
                </a:solidFill>
                <a:latin typeface="Calibri Light" panose="020F0302020204030204" pitchFamily="34" charset="0"/>
                <a:hlinkClick r:id="rId5"/>
              </a:rPr>
              <a:t>publichealth@blackpool.gov.uk</a:t>
            </a:r>
            <a:r>
              <a:rPr lang="en-GB" sz="1800" dirty="0" smtClean="0">
                <a:solidFill>
                  <a:schemeClr val="tx1"/>
                </a:solidFill>
                <a:latin typeface="Calibri Light" panose="020F0302020204030204" pitchFamily="34" charset="0"/>
              </a:rPr>
              <a:t> </a:t>
            </a:r>
          </a:p>
          <a:p>
            <a:pPr algn="ctr"/>
            <a:r>
              <a:rPr lang="en-GB" sz="1800" dirty="0">
                <a:solidFill>
                  <a:schemeClr val="tx1"/>
                </a:solidFill>
                <a:latin typeface="Calibri Light" panose="020F0302020204030204" pitchFamily="34" charset="0"/>
              </a:rPr>
              <a:t>W</a:t>
            </a:r>
            <a:r>
              <a:rPr lang="en-GB" sz="1800" dirty="0" smtClean="0">
                <a:solidFill>
                  <a:schemeClr val="tx1"/>
                </a:solidFill>
                <a:latin typeface="Calibri Light" panose="020F0302020204030204" pitchFamily="34" charset="0"/>
              </a:rPr>
              <a:t>ebsite: </a:t>
            </a:r>
            <a:r>
              <a:rPr lang="en-GB" sz="1800" dirty="0" smtClean="0">
                <a:solidFill>
                  <a:schemeClr val="tx1"/>
                </a:solidFill>
                <a:latin typeface="Calibri Light" panose="020F0302020204030204" pitchFamily="34" charset="0"/>
                <a:hlinkClick r:id="rId6"/>
              </a:rPr>
              <a:t>www.healthierblackpool.co.uk</a:t>
            </a:r>
            <a:r>
              <a:rPr lang="en-GB" sz="1800" dirty="0">
                <a:solidFill>
                  <a:srgbClr val="041B2C"/>
                </a:solidFill>
                <a:latin typeface="Calibri Light" panose="020F0302020204030204" pitchFamily="34" charset="0"/>
              </a:rPr>
              <a:t> </a:t>
            </a:r>
            <a:endParaRPr lang="en-GB" sz="1800" dirty="0">
              <a:solidFill>
                <a:schemeClr val="tx1"/>
              </a:solidFill>
              <a:latin typeface="Calibri Light" panose="020F03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5"/>
    </mc:Choice>
    <mc:Fallback xmlns="">
      <p:transition spd="slow" advTm="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effectLst/>
                <a:latin typeface="Calibri" panose="020F0502020204030204" pitchFamily="34" charset="0"/>
                <a:cs typeface="Calibri" panose="020F0502020204030204" pitchFamily="34" charset="0"/>
              </a:rPr>
              <a:t>This </a:t>
            </a:r>
            <a:r>
              <a:rPr lang="en-GB" b="1" dirty="0" smtClean="0">
                <a:solidFill>
                  <a:srgbClr val="830065"/>
                </a:solidFill>
                <a:latin typeface="Calibri" panose="020F0502020204030204" pitchFamily="34" charset="0"/>
                <a:cs typeface="Calibri" panose="020F0502020204030204" pitchFamily="34" charset="0"/>
              </a:rPr>
              <a:t>briefing will cover:</a:t>
            </a:r>
            <a:endParaRPr lang="en-GB" b="1" dirty="0">
              <a:solidFill>
                <a:srgbClr val="830065"/>
              </a:solidFill>
              <a:effectLst/>
              <a:latin typeface="Calibri" panose="020F0502020204030204" pitchFamily="34" charset="0"/>
              <a:cs typeface="Calibri" panose="020F0502020204030204" pitchFamily="34" charset="0"/>
            </a:endParaRPr>
          </a:p>
          <a:p>
            <a:pPr>
              <a:buClr>
                <a:srgbClr val="87005B"/>
              </a:buClr>
              <a:defRPr/>
            </a:pPr>
            <a:endParaRPr lang="en-GB" dirty="0"/>
          </a:p>
          <a:p>
            <a:pPr marL="285750" indent="-285750">
              <a:buClr>
                <a:srgbClr val="87005B"/>
              </a:buClr>
              <a:buFontTx/>
              <a:buChar char="-"/>
              <a:defRPr/>
            </a:pPr>
            <a:r>
              <a:rPr lang="en-GB" dirty="0" smtClean="0"/>
              <a:t>Legalities.</a:t>
            </a:r>
          </a:p>
          <a:p>
            <a:pPr marL="285750" indent="-285750">
              <a:buClr>
                <a:srgbClr val="87005B"/>
              </a:buClr>
              <a:buFontTx/>
              <a:buChar char="-"/>
              <a:defRPr/>
            </a:pPr>
            <a:r>
              <a:rPr lang="en-GB" dirty="0" smtClean="0"/>
              <a:t>What </a:t>
            </a:r>
            <a:r>
              <a:rPr lang="en-GB" dirty="0"/>
              <a:t>does cannabis look like and how it is taken/used. </a:t>
            </a:r>
            <a:endParaRPr lang="en-GB" dirty="0" smtClean="0"/>
          </a:p>
          <a:p>
            <a:pPr marL="285750" indent="-285750">
              <a:buClr>
                <a:srgbClr val="87005B"/>
              </a:buClr>
              <a:buFontTx/>
              <a:buChar char="-"/>
              <a:defRPr/>
            </a:pPr>
            <a:r>
              <a:rPr lang="en-GB" dirty="0" smtClean="0"/>
              <a:t>Problems </a:t>
            </a:r>
            <a:r>
              <a:rPr lang="en-GB" dirty="0"/>
              <a:t>when cannabis is consumed within adolescence. </a:t>
            </a:r>
            <a:endParaRPr lang="en-GB" dirty="0" smtClean="0"/>
          </a:p>
          <a:p>
            <a:pPr marL="285750" indent="-285750">
              <a:buClr>
                <a:srgbClr val="87005B"/>
              </a:buClr>
              <a:buFontTx/>
              <a:buChar char="-"/>
              <a:defRPr/>
            </a:pPr>
            <a:r>
              <a:rPr lang="en-GB" dirty="0" smtClean="0"/>
              <a:t>Signs </a:t>
            </a:r>
            <a:r>
              <a:rPr lang="en-GB" dirty="0"/>
              <a:t>to look out </a:t>
            </a:r>
            <a:r>
              <a:rPr lang="en-GB" dirty="0" smtClean="0"/>
              <a:t>for</a:t>
            </a:r>
          </a:p>
          <a:p>
            <a:pPr marL="285750" indent="-285750">
              <a:buClr>
                <a:srgbClr val="87005B"/>
              </a:buClr>
              <a:buFontTx/>
              <a:buChar char="-"/>
              <a:defRPr/>
            </a:pPr>
            <a:r>
              <a:rPr lang="en-GB" dirty="0" smtClean="0"/>
              <a:t>The impact of taking cannabis</a:t>
            </a:r>
          </a:p>
          <a:p>
            <a:pPr marL="285750" indent="-285750">
              <a:buClr>
                <a:srgbClr val="87005B"/>
              </a:buClr>
              <a:buFontTx/>
              <a:buChar char="-"/>
              <a:defRPr/>
            </a:pPr>
            <a:r>
              <a:rPr lang="en-GB" dirty="0" smtClean="0"/>
              <a:t>Myth busting</a:t>
            </a:r>
          </a:p>
          <a:p>
            <a:pPr marL="285750" indent="-285750">
              <a:buClr>
                <a:srgbClr val="87005B"/>
              </a:buClr>
              <a:buFontTx/>
              <a:buChar char="-"/>
              <a:defRPr/>
            </a:pPr>
            <a:r>
              <a:rPr lang="en-GB" dirty="0" smtClean="0"/>
              <a:t>Harm </a:t>
            </a:r>
            <a:r>
              <a:rPr lang="en-GB" dirty="0"/>
              <a:t>reduction. </a:t>
            </a:r>
          </a:p>
          <a:p>
            <a:endParaRPr lang="en-GB" dirty="0" smtClean="0">
              <a:solidFill>
                <a:schemeClr val="tx1"/>
              </a:solidFill>
              <a:effectLst/>
              <a:latin typeface="Calibri Light" panose="020F0302020204030204" pitchFamily="34" charset="0"/>
            </a:endParaRPr>
          </a:p>
          <a:p>
            <a:endParaRPr lang="en-GB" dirty="0">
              <a:solidFill>
                <a:srgbClr val="041B2C"/>
              </a:solidFill>
              <a:effectLst/>
              <a:latin typeface="Calibri Light" panose="020F0302020204030204" pitchFamily="34" charset="0"/>
            </a:endParaRPr>
          </a:p>
        </p:txBody>
      </p:sp>
      <p:pic>
        <p:nvPicPr>
          <p:cNvPr id="9" name="Picture 5"/>
          <p:cNvPicPr>
            <a:picLocks noChangeAspect="1"/>
          </p:cNvPicPr>
          <p:nvPr/>
        </p:nvPicPr>
        <p:blipFill rotWithShape="1">
          <a:blip r:embed="rId5">
            <a:extLst>
              <a:ext uri="{28A0092B-C50C-407E-A947-70E740481C1C}">
                <a14:useLocalDpi xmlns:a14="http://schemas.microsoft.com/office/drawing/2010/main" val="0"/>
              </a:ext>
            </a:extLst>
          </a:blip>
          <a:srcRect l="2004" t="3366" r="1782" b="6765"/>
          <a:stretch/>
        </p:blipFill>
        <p:spPr bwMode="auto">
          <a:xfrm>
            <a:off x="6456040" y="363986"/>
            <a:ext cx="558782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466534"/>
      </p:ext>
    </p:extLst>
  </p:cSld>
  <p:clrMapOvr>
    <a:masterClrMapping/>
  </p:clrMapOvr>
  <mc:AlternateContent xmlns:mc="http://schemas.openxmlformats.org/markup-compatibility/2006" xmlns:p14="http://schemas.microsoft.com/office/powerpoint/2010/main">
    <mc:Choice Requires="p14">
      <p:transition spd="slow" p14:dur="2000" advTm="38553"/>
    </mc:Choice>
    <mc:Fallback xmlns="">
      <p:transition spd="slow" advTm="3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endParaRPr lang="en-GB" dirty="0" smtClean="0">
              <a:solidFill>
                <a:schemeClr val="tx1"/>
              </a:solidFill>
              <a:effectLst/>
              <a:latin typeface="Calibri Light" panose="020F0302020204030204" pitchFamily="34" charset="0"/>
            </a:endParaRPr>
          </a:p>
          <a:p>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Cannabis</a:t>
            </a:r>
            <a:endParaRPr lang="en-US" sz="4000" dirty="0"/>
          </a:p>
        </p:txBody>
      </p:sp>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7688" y="404664"/>
            <a:ext cx="8650336"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8476643"/>
      </p:ext>
    </p:extLst>
  </p:cSld>
  <p:clrMapOvr>
    <a:masterClrMapping/>
  </p:clrMapOvr>
  <mc:AlternateContent xmlns:mc="http://schemas.openxmlformats.org/markup-compatibility/2006" xmlns:p14="http://schemas.microsoft.com/office/powerpoint/2010/main">
    <mc:Choice Requires="p14">
      <p:transition spd="slow" p14:dur="2000" advTm="103500"/>
    </mc:Choice>
    <mc:Fallback xmlns="">
      <p:transition spd="slow" advTm="10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What does cannabis look like?</a:t>
            </a:r>
            <a:endParaRPr lang="en-US" sz="4000" dirty="0"/>
          </a:p>
        </p:txBody>
      </p:sp>
      <p:pic>
        <p:nvPicPr>
          <p:cNvPr id="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560" y="2512372"/>
            <a:ext cx="2077731" cy="14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913168" y="3984738"/>
            <a:ext cx="1878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Herbal/Skunk</a:t>
            </a:r>
          </a:p>
        </p:txBody>
      </p:sp>
      <p:pic>
        <p:nvPicPr>
          <p:cNvPr id="1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7289" y="2476910"/>
            <a:ext cx="1589675" cy="149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8"/>
          <p:cNvSpPr txBox="1">
            <a:spLocks noChangeArrowheads="1"/>
          </p:cNvSpPr>
          <p:nvPr/>
        </p:nvSpPr>
        <p:spPr bwMode="auto">
          <a:xfrm>
            <a:off x="3540001" y="3984738"/>
            <a:ext cx="166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Hash/Resin </a:t>
            </a:r>
          </a:p>
        </p:txBody>
      </p:sp>
      <p:pic>
        <p:nvPicPr>
          <p:cNvPr id="13" name="Picture 9"/>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023878" y="1823437"/>
            <a:ext cx="1846059" cy="11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
          <p:cNvSpPr txBox="1">
            <a:spLocks noChangeArrowheads="1"/>
          </p:cNvSpPr>
          <p:nvPr/>
        </p:nvSpPr>
        <p:spPr bwMode="auto">
          <a:xfrm>
            <a:off x="6161782" y="2970740"/>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Cannabis oil</a:t>
            </a:r>
          </a:p>
        </p:txBody>
      </p:sp>
      <p:pic>
        <p:nvPicPr>
          <p:cNvPr id="16"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6977" y="3605620"/>
            <a:ext cx="1765151" cy="13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p:cNvSpPr txBox="1">
            <a:spLocks noChangeArrowheads="1"/>
          </p:cNvSpPr>
          <p:nvPr/>
        </p:nvSpPr>
        <p:spPr bwMode="auto">
          <a:xfrm>
            <a:off x="6887113" y="4963827"/>
            <a:ext cx="109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Shatter</a:t>
            </a:r>
          </a:p>
        </p:txBody>
      </p:sp>
      <p:pic>
        <p:nvPicPr>
          <p:cNvPr id="18"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88576" y="3687049"/>
            <a:ext cx="1632472" cy="143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4"/>
          <p:cNvSpPr txBox="1">
            <a:spLocks noChangeArrowheads="1"/>
          </p:cNvSpPr>
          <p:nvPr/>
        </p:nvSpPr>
        <p:spPr bwMode="auto">
          <a:xfrm>
            <a:off x="9480376" y="4963828"/>
            <a:ext cx="165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Moon rocks</a:t>
            </a:r>
          </a:p>
        </p:txBody>
      </p:sp>
      <p:pic>
        <p:nvPicPr>
          <p:cNvPr id="20"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90744" y="1058765"/>
            <a:ext cx="14779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6"/>
          <p:cNvSpPr txBox="1">
            <a:spLocks noChangeArrowheads="1"/>
          </p:cNvSpPr>
          <p:nvPr/>
        </p:nvSpPr>
        <p:spPr bwMode="auto">
          <a:xfrm>
            <a:off x="10189157" y="2964617"/>
            <a:ext cx="1479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THC vapes</a:t>
            </a:r>
          </a:p>
        </p:txBody>
      </p:sp>
      <p:pic>
        <p:nvPicPr>
          <p:cNvPr id="22" name="Picture 1"/>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638392" y="1823437"/>
            <a:ext cx="1086980" cy="11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
          <p:cNvSpPr txBox="1">
            <a:spLocks noChangeArrowheads="1"/>
          </p:cNvSpPr>
          <p:nvPr/>
        </p:nvSpPr>
        <p:spPr bwMode="auto">
          <a:xfrm>
            <a:off x="8625480" y="2964617"/>
            <a:ext cx="106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altLang="en-US" dirty="0"/>
              <a:t>Edibles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9258150"/>
      </p:ext>
    </p:extLst>
  </p:cSld>
  <p:clrMapOvr>
    <a:masterClrMapping/>
  </p:clrMapOvr>
  <mc:AlternateContent xmlns:mc="http://schemas.openxmlformats.org/markup-compatibility/2006" xmlns:p14="http://schemas.microsoft.com/office/powerpoint/2010/main">
    <mc:Choice Requires="p14">
      <p:transition spd="slow" p14:dur="2000" advTm="160842"/>
    </mc:Choice>
    <mc:Fallback xmlns="">
      <p:transition spd="slow" advTm="16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p:cNvPicPr>
            <a:picLocks noChangeAspect="1"/>
          </p:cNvPicPr>
          <p:nvPr/>
        </p:nvPicPr>
        <p:blipFill rotWithShape="1">
          <a:blip r:embed="rId5">
            <a:extLst>
              <a:ext uri="{28A0092B-C50C-407E-A947-70E740481C1C}">
                <a14:useLocalDpi xmlns:a14="http://schemas.microsoft.com/office/drawing/2010/main" val="0"/>
              </a:ext>
            </a:extLst>
          </a:blip>
          <a:srcRect l="5682" t="3837" r="2856"/>
          <a:stretch/>
        </p:blipFill>
        <p:spPr bwMode="auto">
          <a:xfrm>
            <a:off x="8731518" y="2505472"/>
            <a:ext cx="1756970" cy="189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How is Cannabis taken?</a:t>
            </a:r>
            <a:endParaRPr lang="en-US" sz="4000" dirty="0"/>
          </a:p>
        </p:txBody>
      </p:sp>
      <p:pic>
        <p:nvPicPr>
          <p:cNvPr id="2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88488" y="2492896"/>
            <a:ext cx="16224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12224" y="188640"/>
            <a:ext cx="3915986" cy="192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p:cNvPicPr>
            <a:picLocks noChangeAspect="1"/>
          </p:cNvPicPr>
          <p:nvPr/>
        </p:nvPicPr>
        <p:blipFill rotWithShape="1">
          <a:blip r:embed="rId8">
            <a:extLst>
              <a:ext uri="{28A0092B-C50C-407E-A947-70E740481C1C}">
                <a14:useLocalDpi xmlns:a14="http://schemas.microsoft.com/office/drawing/2010/main" val="0"/>
              </a:ext>
            </a:extLst>
          </a:blip>
          <a:srcRect l="10399" b="7399"/>
          <a:stretch/>
        </p:blipFill>
        <p:spPr bwMode="auto">
          <a:xfrm>
            <a:off x="7392144" y="3781731"/>
            <a:ext cx="1764196" cy="16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Cannabis can be taken/used in a variety of ways</a:t>
            </a:r>
            <a:br>
              <a:rPr lang="en-GB" b="1" dirty="0" smtClean="0">
                <a:solidFill>
                  <a:srgbClr val="830065"/>
                </a:solidFill>
                <a:latin typeface="Calibri" panose="020F0502020204030204" pitchFamily="34" charset="0"/>
                <a:cs typeface="Calibri" panose="020F0502020204030204" pitchFamily="34" charset="0"/>
              </a:rPr>
            </a:br>
            <a:r>
              <a:rPr lang="en-GB" b="1" dirty="0" smtClean="0">
                <a:solidFill>
                  <a:srgbClr val="830065"/>
                </a:solidFill>
                <a:latin typeface="Calibri" panose="020F0502020204030204" pitchFamily="34" charset="0"/>
                <a:cs typeface="Calibri" panose="020F0502020204030204" pitchFamily="34" charset="0"/>
              </a:rPr>
              <a:t>including:</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chemeClr val="tx1"/>
              </a:solidFill>
              <a:latin typeface="Calibri Light" panose="020F0302020204030204" pitchFamily="34" charset="0"/>
            </a:endParaRPr>
          </a:p>
          <a:p>
            <a:pPr marL="285750" indent="-285750">
              <a:buFontTx/>
              <a:buChar char="-"/>
            </a:pPr>
            <a:r>
              <a:rPr lang="en-GB" dirty="0" smtClean="0">
                <a:solidFill>
                  <a:schemeClr val="tx1"/>
                </a:solidFill>
                <a:effectLst/>
                <a:latin typeface="Calibri Light" panose="020F0302020204030204" pitchFamily="34" charset="0"/>
              </a:rPr>
              <a:t>Smoking</a:t>
            </a:r>
          </a:p>
          <a:p>
            <a:pPr marL="285750" indent="-285750">
              <a:buFontTx/>
              <a:buChar char="-"/>
            </a:pPr>
            <a:r>
              <a:rPr lang="en-GB" dirty="0" smtClean="0">
                <a:solidFill>
                  <a:schemeClr val="tx1"/>
                </a:solidFill>
                <a:latin typeface="Calibri Light" panose="020F0302020204030204" pitchFamily="34" charset="0"/>
              </a:rPr>
              <a:t>Pipe/Bong</a:t>
            </a:r>
          </a:p>
          <a:p>
            <a:pPr marL="285750" indent="-285750">
              <a:buFontTx/>
              <a:buChar char="-"/>
            </a:pPr>
            <a:r>
              <a:rPr lang="en-GB" dirty="0" smtClean="0">
                <a:solidFill>
                  <a:schemeClr val="tx1"/>
                </a:solidFill>
                <a:effectLst/>
                <a:latin typeface="Calibri Light" panose="020F0302020204030204" pitchFamily="34" charset="0"/>
              </a:rPr>
              <a:t>THC Va</a:t>
            </a:r>
            <a:r>
              <a:rPr lang="en-GB" dirty="0" smtClean="0">
                <a:solidFill>
                  <a:schemeClr val="tx1"/>
                </a:solidFill>
                <a:latin typeface="Calibri Light" panose="020F0302020204030204" pitchFamily="34" charset="0"/>
              </a:rPr>
              <a:t>ping</a:t>
            </a:r>
          </a:p>
          <a:p>
            <a:pPr marL="285750" indent="-285750">
              <a:buFontTx/>
              <a:buChar char="-"/>
            </a:pPr>
            <a:r>
              <a:rPr lang="en-GB" dirty="0" smtClean="0">
                <a:solidFill>
                  <a:schemeClr val="tx1"/>
                </a:solidFill>
                <a:effectLst/>
                <a:latin typeface="Calibri Light" panose="020F0302020204030204" pitchFamily="34" charset="0"/>
              </a:rPr>
              <a:t>Eating/drinking</a:t>
            </a:r>
          </a:p>
          <a:p>
            <a:pPr marL="285750" indent="-285750">
              <a:buFontTx/>
              <a:buChar char="-"/>
            </a:pPr>
            <a:endParaRPr lang="en-GB" dirty="0" smtClean="0">
              <a:solidFill>
                <a:schemeClr val="tx1"/>
              </a:solidFill>
              <a:effectLst/>
              <a:latin typeface="Calibri Light" panose="020F0302020204030204" pitchFamily="34" charset="0"/>
            </a:endParaRPr>
          </a:p>
          <a:p>
            <a:pPr marL="285750" indent="-285750">
              <a:buFontTx/>
              <a:buChar char="-"/>
            </a:pPr>
            <a:endParaRPr lang="en-GB" dirty="0">
              <a:solidFill>
                <a:srgbClr val="041B2C"/>
              </a:solidFill>
              <a:effectLst/>
              <a:latin typeface="Calibri Light" panose="020F030202020403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04011685"/>
      </p:ext>
    </p:extLst>
  </p:cSld>
  <p:clrMapOvr>
    <a:masterClrMapping/>
  </p:clrMapOvr>
  <mc:AlternateContent xmlns:mc="http://schemas.openxmlformats.org/markup-compatibility/2006" xmlns:p14="http://schemas.microsoft.com/office/powerpoint/2010/main">
    <mc:Choice Requires="p14">
      <p:transition spd="slow" p14:dur="2000" advTm="85579"/>
    </mc:Choice>
    <mc:Fallback xmlns="">
      <p:transition spd="slow" advTm="8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dirty="0" smtClean="0">
                <a:solidFill>
                  <a:srgbClr val="041B2C"/>
                </a:solidFill>
                <a:latin typeface="Calibri Light" panose="020F0302020204030204" pitchFamily="34" charset="0"/>
              </a:rPr>
              <a:t>Cannabis is classified as a Class B drug in the United Kingdom.</a:t>
            </a:r>
          </a:p>
          <a:p>
            <a:endParaRPr lang="en-GB" dirty="0">
              <a:solidFill>
                <a:srgbClr val="041B2C"/>
              </a:solidFill>
              <a:latin typeface="Calibri Light" panose="020F0302020204030204" pitchFamily="34" charset="0"/>
            </a:endParaRPr>
          </a:p>
          <a:p>
            <a:r>
              <a:rPr lang="en-GB" dirty="0" smtClean="0">
                <a:solidFill>
                  <a:srgbClr val="041B2C"/>
                </a:solidFill>
                <a:latin typeface="Calibri Light" panose="020F0302020204030204" pitchFamily="34" charset="0"/>
              </a:rPr>
              <a:t>There are various penalties relating to the use, dealing/distribution and production of cannabis.  </a:t>
            </a:r>
            <a:endParaRPr lang="en-GB" dirty="0" smtClean="0">
              <a:solidFill>
                <a:schemeClr val="tx1"/>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Cannabis &amp; The Law…</a:t>
            </a:r>
            <a:endParaRPr lang="en-US" sz="4000" dirty="0"/>
          </a:p>
        </p:txBody>
      </p:sp>
      <p:pic>
        <p:nvPicPr>
          <p:cNvPr id="7" name="Content Placeholder 3"/>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248128" y="1948060"/>
            <a:ext cx="4897438" cy="230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4156579"/>
      </p:ext>
    </p:extLst>
  </p:cSld>
  <p:clrMapOvr>
    <a:masterClrMapping/>
  </p:clrMapOvr>
  <mc:AlternateContent xmlns:mc="http://schemas.openxmlformats.org/markup-compatibility/2006" xmlns:p14="http://schemas.microsoft.com/office/powerpoint/2010/main">
    <mc:Choice Requires="p14">
      <p:transition spd="slow" p14:dur="2000" advTm="109462"/>
    </mc:Choice>
    <mc:Fallback xmlns="">
      <p:transition spd="slow" advTm="10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The effects of taking Cannabis</a:t>
            </a:r>
            <a:endParaRPr lang="en-US" sz="4000" dirty="0"/>
          </a:p>
        </p:txBody>
      </p:sp>
      <p:sp>
        <p:nvSpPr>
          <p:cNvPr id="2" name="Content Placeholder 1"/>
          <p:cNvSpPr>
            <a:spLocks noGrp="1"/>
          </p:cNvSpPr>
          <p:nvPr>
            <p:ph sz="half" idx="1"/>
          </p:nvPr>
        </p:nvSpPr>
        <p:spPr/>
        <p:txBody>
          <a:bodyPr/>
          <a:lstStyle/>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Cannabis has different short and long term side-effects and impacts people both physically and mentally. </a:t>
            </a:r>
          </a:p>
          <a:p>
            <a:endParaRPr lang="en-GB" dirty="0"/>
          </a:p>
          <a:p>
            <a:r>
              <a:rPr lang="en-GB" dirty="0" smtClean="0"/>
              <a:t>How Cannabis is taken and the frequency of use are factors that can influence the impact that taking Cannabis can have on individuals. </a:t>
            </a:r>
          </a:p>
          <a:p>
            <a:endParaRPr lang="en-GB" dirty="0"/>
          </a:p>
          <a:p>
            <a:endParaRPr lang="en-GB" dirty="0" smtClean="0"/>
          </a:p>
          <a:p>
            <a:endParaRPr lang="en-GB" dirty="0"/>
          </a:p>
          <a:p>
            <a:endParaRPr lang="en-GB" dirty="0" smtClean="0"/>
          </a:p>
        </p:txBody>
      </p:sp>
      <p:pic>
        <p:nvPicPr>
          <p:cNvPr id="8" name="Picture 3"/>
          <p:cNvPicPr>
            <a:picLocks noChangeAspect="1"/>
          </p:cNvPicPr>
          <p:nvPr/>
        </p:nvPicPr>
        <p:blipFill rotWithShape="1">
          <a:blip r:embed="rId5">
            <a:extLst>
              <a:ext uri="{28A0092B-C50C-407E-A947-70E740481C1C}">
                <a14:useLocalDpi xmlns:a14="http://schemas.microsoft.com/office/drawing/2010/main" val="0"/>
              </a:ext>
            </a:extLst>
          </a:blip>
          <a:srcRect t="11248" b="378"/>
          <a:stretch/>
        </p:blipFill>
        <p:spPr bwMode="auto">
          <a:xfrm>
            <a:off x="6839687" y="1628800"/>
            <a:ext cx="4724655"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99755447"/>
      </p:ext>
    </p:extLst>
  </p:cSld>
  <p:clrMapOvr>
    <a:masterClrMapping/>
  </p:clrMapOvr>
  <mc:AlternateContent xmlns:mc="http://schemas.openxmlformats.org/markup-compatibility/2006">
    <mc:Choice xmlns:p14="http://schemas.microsoft.com/office/powerpoint/2010/main" Requires="p14">
      <p:transition spd="slow" p14:dur="2000" advTm="136830"/>
    </mc:Choice>
    <mc:Fallback>
      <p:transition spd="slow" advTm="13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Consuming Cannabis in adolescence</a:t>
            </a:r>
            <a:endParaRPr lang="en-US" sz="4000" dirty="0"/>
          </a:p>
        </p:txBody>
      </p:sp>
      <p:pic>
        <p:nvPicPr>
          <p:cNvPr id="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3472" y="1700808"/>
            <a:ext cx="5544616" cy="386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9684619"/>
      </p:ext>
    </p:extLst>
  </p:cSld>
  <p:clrMapOvr>
    <a:masterClrMapping/>
  </p:clrMapOvr>
  <mc:AlternateContent xmlns:mc="http://schemas.openxmlformats.org/markup-compatibility/2006" xmlns:p14="http://schemas.microsoft.com/office/powerpoint/2010/main">
    <mc:Choice Requires="p14">
      <p:transition spd="slow" p14:dur="2000" advTm="33352"/>
    </mc:Choice>
    <mc:Fallback xmlns="">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11686" y="2204864"/>
            <a:ext cx="11677001" cy="2544965"/>
          </a:xfrm>
        </p:spPr>
        <p:txBody>
          <a:bodyPr numCol="1" spcCol="360000"/>
          <a:lstStyle/>
          <a:p>
            <a:r>
              <a:rPr lang="en-GB" b="1" dirty="0" smtClean="0">
                <a:solidFill>
                  <a:srgbClr val="830065"/>
                </a:solidFill>
                <a:latin typeface="Calibri" panose="020F0502020204030204" pitchFamily="34" charset="0"/>
                <a:cs typeface="Calibri" panose="020F0502020204030204" pitchFamily="34" charset="0"/>
              </a:rPr>
              <a:t>Some young people say the following…</a:t>
            </a:r>
            <a:endParaRPr lang="en-GB" b="1" dirty="0">
              <a:solidFill>
                <a:srgbClr val="830065"/>
              </a:solidFill>
              <a:effectLst/>
              <a:latin typeface="Calibri" panose="020F0502020204030204" pitchFamily="34" charset="0"/>
              <a:cs typeface="Calibri" panose="020F0502020204030204" pitchFamily="34" charset="0"/>
            </a:endParaRPr>
          </a:p>
          <a:p>
            <a:endParaRPr lang="en-GB" dirty="0" smtClean="0">
              <a:solidFill>
                <a:schemeClr val="tx1"/>
              </a:solidFill>
              <a:latin typeface="Calibri Light" panose="020F0302020204030204" pitchFamily="34" charset="0"/>
            </a:endParaRPr>
          </a:p>
          <a:p>
            <a:r>
              <a:rPr lang="en-GB" b="1" dirty="0" smtClean="0">
                <a:solidFill>
                  <a:schemeClr val="tx1"/>
                </a:solidFill>
                <a:latin typeface="Calibri Light" panose="020F0302020204030204" pitchFamily="34" charset="0"/>
              </a:rPr>
              <a:t>“Cannabis calms me down.” – Higher doses of THC mean the calming effect is reduced</a:t>
            </a:r>
            <a:br>
              <a:rPr lang="en-GB" b="1" dirty="0" smtClean="0">
                <a:solidFill>
                  <a:schemeClr val="tx1"/>
                </a:solidFill>
                <a:latin typeface="Calibri Light" panose="020F0302020204030204" pitchFamily="34" charset="0"/>
              </a:rPr>
            </a:br>
            <a:endParaRPr lang="en-GB" b="1" dirty="0" smtClean="0">
              <a:solidFill>
                <a:schemeClr val="tx1"/>
              </a:solidFill>
              <a:latin typeface="Calibri Light" panose="020F0302020204030204" pitchFamily="34" charset="0"/>
            </a:endParaRPr>
          </a:p>
          <a:p>
            <a:r>
              <a:rPr lang="en-GB" b="1" dirty="0" smtClean="0">
                <a:solidFill>
                  <a:schemeClr val="tx1"/>
                </a:solidFill>
                <a:latin typeface="Calibri Light" panose="020F0302020204030204" pitchFamily="34" charset="0"/>
              </a:rPr>
              <a:t>“Cannabis helps me concentrate.” – It impairs the ability to think &amp; focus </a:t>
            </a:r>
          </a:p>
          <a:p>
            <a:endParaRPr lang="en-GB" b="1" dirty="0" smtClean="0">
              <a:solidFill>
                <a:schemeClr val="tx1"/>
              </a:solidFill>
              <a:latin typeface="Calibri Light" panose="020F0302020204030204" pitchFamily="34" charset="0"/>
            </a:endParaRPr>
          </a:p>
          <a:p>
            <a:r>
              <a:rPr lang="en-GB" b="1" dirty="0" smtClean="0">
                <a:solidFill>
                  <a:schemeClr val="tx1"/>
                </a:solidFill>
                <a:latin typeface="Calibri Light" panose="020F0302020204030204" pitchFamily="34" charset="0"/>
              </a:rPr>
              <a:t>“I can’t get addicted to Cannabis.” – Cannabis can be addictive.</a:t>
            </a:r>
            <a:br>
              <a:rPr lang="en-GB" b="1" dirty="0" smtClean="0">
                <a:solidFill>
                  <a:schemeClr val="tx1"/>
                </a:solidFill>
                <a:latin typeface="Calibri Light" panose="020F0302020204030204" pitchFamily="34" charset="0"/>
              </a:rPr>
            </a:br>
            <a:endParaRPr lang="en-GB" b="1" dirty="0">
              <a:solidFill>
                <a:schemeClr val="tx1"/>
              </a:solidFill>
              <a:latin typeface="Calibri Light" panose="020F0302020204030204" pitchFamily="34" charset="0"/>
            </a:endParaRPr>
          </a:p>
          <a:p>
            <a:r>
              <a:rPr lang="en-GB" b="1" dirty="0">
                <a:solidFill>
                  <a:schemeClr val="tx1"/>
                </a:solidFill>
                <a:latin typeface="Calibri Light" panose="020F0302020204030204" pitchFamily="34" charset="0"/>
              </a:rPr>
              <a:t>“Cannabis helps me sleep.” – It reduces REM in sleep. </a:t>
            </a:r>
          </a:p>
          <a:p>
            <a:endParaRPr lang="en-GB" dirty="0" smtClean="0">
              <a:solidFill>
                <a:schemeClr val="tx1"/>
              </a:solidFill>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Challenging misconceptions…</a:t>
            </a:r>
            <a:endParaRPr lang="en-US" sz="4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2865776"/>
      </p:ext>
    </p:extLst>
  </p:cSld>
  <p:clrMapOvr>
    <a:masterClrMapping/>
  </p:clrMapOvr>
  <mc:AlternateContent xmlns:mc="http://schemas.openxmlformats.org/markup-compatibility/2006" xmlns:p14="http://schemas.microsoft.com/office/powerpoint/2010/main">
    <mc:Choice Requires="p14">
      <p:transition spd="slow" p14:dur="2000" advTm="32589"/>
    </mc:Choice>
    <mc:Fallback xmlns="">
      <p:transition spd="slow" advTm="3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Props1.xml><?xml version="1.0" encoding="utf-8"?>
<ds:datastoreItem xmlns:ds="http://schemas.openxmlformats.org/officeDocument/2006/customXml" ds:itemID="{77AE01BB-FFC2-41E8-AA03-16AD4DE21457}">
  <ds:schemaRefs>
    <ds:schemaRef ds:uri="http://schemas.microsoft.com/sharepoint/v3/contenttype/forms"/>
  </ds:schemaRefs>
</ds:datastoreItem>
</file>

<file path=customXml/itemProps2.xml><?xml version="1.0" encoding="utf-8"?>
<ds:datastoreItem xmlns:ds="http://schemas.openxmlformats.org/officeDocument/2006/customXml" ds:itemID="{D9EA49E8-7215-48A8-ADD2-FD335602A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7D55D0-B3B6-41B2-8030-6270367B085E}">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a5df385a-932b-409d-8d40-e669c1d6a4b3"/>
    <ds:schemaRef ds:uri="f541a8cc-421f-47cf-94ea-57fb9e91cf7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537</TotalTime>
  <Words>3966</Words>
  <Application>Microsoft Office PowerPoint</Application>
  <PresentationFormat>Widescreen</PresentationFormat>
  <Paragraphs>247</Paragraphs>
  <Slides>13</Slides>
  <Notes>13</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ＭＳ Ｐゴシック</vt:lpstr>
      <vt:lpstr>ＭＳ Ｐゴシック</vt:lpstr>
      <vt:lpstr>Arial</vt:lpstr>
      <vt:lpstr>Calibri</vt:lpstr>
      <vt:lpstr>Calibri Light</vt:lpstr>
      <vt:lpstr>BLACKPOOL COVER SLIDE</vt:lpstr>
      <vt:lpstr>Public Health Briefing: Cannabis</vt:lpstr>
      <vt:lpstr>PowerPoint Presentation</vt:lpstr>
      <vt:lpstr>Cannabis</vt:lpstr>
      <vt:lpstr>What does cannabis look like?</vt:lpstr>
      <vt:lpstr>How is Cannabis taken?</vt:lpstr>
      <vt:lpstr>Cannabis &amp; The Law…</vt:lpstr>
      <vt:lpstr>The effects of taking Cannabis</vt:lpstr>
      <vt:lpstr>Consuming Cannabis in adolescence</vt:lpstr>
      <vt:lpstr>Challenging misconceptions…</vt:lpstr>
      <vt:lpstr>Signs to look out for</vt:lpstr>
      <vt:lpstr>Harm Reduction Advice</vt:lpstr>
      <vt:lpstr>Blackpool Adolescent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80</cp:revision>
  <dcterms:created xsi:type="dcterms:W3CDTF">2022-09-29T15:11:58Z</dcterms:created>
  <dcterms:modified xsi:type="dcterms:W3CDTF">2024-05-17T14:32:21Z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