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64" r:id="rId5"/>
    <p:sldId id="267" r:id="rId6"/>
    <p:sldId id="262" r:id="rId7"/>
    <p:sldId id="266" r:id="rId8"/>
    <p:sldId id="263" r:id="rId9"/>
  </p:sldIdLst>
  <p:sldSz cx="12192000" cy="6858000"/>
  <p:notesSz cx="6858000" cy="9144000"/>
  <p:defaultTextStyle>
    <a:defPPr>
      <a:defRPr lang="en-GB"/>
    </a:defPPr>
    <a:lvl1pPr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00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471" autoAdjust="0"/>
  </p:normalViewPr>
  <p:slideViewPr>
    <p:cSldViewPr>
      <p:cViewPr varScale="1">
        <p:scale>
          <a:sx n="61" d="100"/>
          <a:sy n="61" d="100"/>
        </p:scale>
        <p:origin x="860"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71CAE-8C9A-B64C-BFCE-8049EC61D713}"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CB0AA-B8B0-A145-9CBA-805239FC99BD}" type="slidenum">
              <a:rPr lang="en-US" smtClean="0"/>
              <a:t>‹#›</a:t>
            </a:fld>
            <a:endParaRPr lang="en-US"/>
          </a:p>
        </p:txBody>
      </p:sp>
    </p:spTree>
    <p:extLst>
      <p:ext uri="{BB962C8B-B14F-4D97-AF65-F5344CB8AC3E}">
        <p14:creationId xmlns:p14="http://schemas.microsoft.com/office/powerpoint/2010/main" val="657917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smtClean="0">
                <a:solidFill>
                  <a:prstClr val="black"/>
                </a:solidFill>
              </a:rPr>
              <a:t>Read from slide.</a:t>
            </a:r>
          </a:p>
        </p:txBody>
      </p:sp>
      <p:sp>
        <p:nvSpPr>
          <p:cNvPr id="4" name="Slide Number Placeholder 3"/>
          <p:cNvSpPr>
            <a:spLocks noGrp="1"/>
          </p:cNvSpPr>
          <p:nvPr>
            <p:ph type="sldNum" sz="quarter" idx="10"/>
          </p:nvPr>
        </p:nvSpPr>
        <p:spPr/>
        <p:txBody>
          <a:bodyPr/>
          <a:lstStyle/>
          <a:p>
            <a:fld id="{B13CB0AA-B8B0-A145-9CBA-805239FC99BD}" type="slidenum">
              <a:rPr lang="en-US" smtClean="0"/>
              <a:t>1</a:t>
            </a:fld>
            <a:endParaRPr lang="en-US"/>
          </a:p>
        </p:txBody>
      </p:sp>
    </p:spTree>
    <p:extLst>
      <p:ext uri="{BB962C8B-B14F-4D97-AF65-F5344CB8AC3E}">
        <p14:creationId xmlns:p14="http://schemas.microsoft.com/office/powerpoint/2010/main" val="764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solidFill>
                  <a:prstClr val="black"/>
                </a:solidFill>
              </a:rPr>
              <a:t>While PSHE is</a:t>
            </a:r>
            <a:r>
              <a:rPr lang="en-GB" altLang="en-US" baseline="0" dirty="0" smtClean="0">
                <a:solidFill>
                  <a:prstClr val="black"/>
                </a:solidFill>
              </a:rPr>
              <a:t> non-statutory, there are aspects of the PSHE curriculum that are mandatory as is show on screen. - </a:t>
            </a:r>
            <a:r>
              <a:rPr lang="en-GB" altLang="en-US" dirty="0" smtClean="0">
                <a:solidFill>
                  <a:prstClr val="black"/>
                </a:solidFill>
              </a:rPr>
              <a:t>https://www.gov.uk/government/publications/changes-to-personal-social-health-and-economic-pshe-and-relationships-and-sex-education-rse/introduction-relationships-education-relationships-and-sex-educatin-rse-and-health-education</a:t>
            </a:r>
            <a:endParaRPr lang="en-GB" altLang="en-US" baseline="0" dirty="0" smtClean="0">
              <a:solidFill>
                <a:prstClr val="black"/>
              </a:solidFill>
            </a:endParaRPr>
          </a:p>
          <a:p>
            <a:pPr>
              <a:defRPr/>
            </a:pPr>
            <a:endParaRPr lang="en-GB" altLang="en-US"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solidFill>
                  <a:prstClr val="black"/>
                </a:solidFill>
              </a:rPr>
              <a:t>As well as providing teaching, by law, schools are required to publish and make accessible their guidance around RSHE in their schools, and furthermore, to consult with parents on this. - https://educationhub.blog.gov.uk/2023/03/10/what-do-children-and-young-people-learn-in-relationship-sex-and-health-education/</a:t>
            </a:r>
            <a:endParaRPr lang="en-GB" altLang="en-US" dirty="0" smtClean="0">
              <a:solidFill>
                <a:prstClr val="black"/>
              </a:solidFill>
            </a:endParaRPr>
          </a:p>
        </p:txBody>
      </p:sp>
      <p:sp>
        <p:nvSpPr>
          <p:cNvPr id="4" name="Slide Number Placeholder 3"/>
          <p:cNvSpPr>
            <a:spLocks noGrp="1"/>
          </p:cNvSpPr>
          <p:nvPr>
            <p:ph type="sldNum" sz="quarter" idx="10"/>
          </p:nvPr>
        </p:nvSpPr>
        <p:spPr/>
        <p:txBody>
          <a:bodyPr/>
          <a:lstStyle/>
          <a:p>
            <a:fld id="{B13CB0AA-B8B0-A145-9CBA-805239FC99BD}" type="slidenum">
              <a:rPr lang="en-US" smtClean="0"/>
              <a:t>2</a:t>
            </a:fld>
            <a:endParaRPr lang="en-US"/>
          </a:p>
        </p:txBody>
      </p:sp>
    </p:spTree>
    <p:extLst>
      <p:ext uri="{BB962C8B-B14F-4D97-AF65-F5344CB8AC3E}">
        <p14:creationId xmlns:p14="http://schemas.microsoft.com/office/powerpoint/2010/main" val="67460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sz="1200" baseline="0" dirty="0" smtClean="0">
              <a:effectLst/>
              <a:latin typeface="+mn-lt"/>
              <a:ea typeface="Calibri"/>
              <a:cs typeface="Calibri"/>
            </a:endParaRPr>
          </a:p>
        </p:txBody>
      </p:sp>
      <p:sp>
        <p:nvSpPr>
          <p:cNvPr id="4" name="Slide Number Placeholder 3"/>
          <p:cNvSpPr>
            <a:spLocks noGrp="1"/>
          </p:cNvSpPr>
          <p:nvPr>
            <p:ph type="sldNum" sz="quarter" idx="10"/>
          </p:nvPr>
        </p:nvSpPr>
        <p:spPr/>
        <p:txBody>
          <a:bodyPr/>
          <a:lstStyle/>
          <a:p>
            <a:fld id="{B13CB0AA-B8B0-A145-9CBA-805239FC99BD}" type="slidenum">
              <a:rPr lang="en-US" smtClean="0"/>
              <a:t>3</a:t>
            </a:fld>
            <a:endParaRPr lang="en-US"/>
          </a:p>
        </p:txBody>
      </p:sp>
    </p:spTree>
    <p:extLst>
      <p:ext uri="{BB962C8B-B14F-4D97-AF65-F5344CB8AC3E}">
        <p14:creationId xmlns:p14="http://schemas.microsoft.com/office/powerpoint/2010/main" val="53439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CB0AA-B8B0-A145-9CBA-805239FC99BD}" type="slidenum">
              <a:rPr lang="en-US" smtClean="0"/>
              <a:t>4</a:t>
            </a:fld>
            <a:endParaRPr lang="en-US"/>
          </a:p>
        </p:txBody>
      </p:sp>
    </p:spTree>
    <p:extLst>
      <p:ext uri="{BB962C8B-B14F-4D97-AF65-F5344CB8AC3E}">
        <p14:creationId xmlns:p14="http://schemas.microsoft.com/office/powerpoint/2010/main" val="1044726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Here are some top tips</a:t>
            </a:r>
            <a:r>
              <a:rPr lang="en-GB" b="0" baseline="0" dirty="0" smtClean="0"/>
              <a:t> for those who are delivering PSHE lessons in education settings</a:t>
            </a:r>
          </a:p>
          <a:p>
            <a:endParaRPr lang="en-GB" b="0" baseline="0" dirty="0" smtClean="0"/>
          </a:p>
          <a:p>
            <a:r>
              <a:rPr lang="en-GB" b="0" baseline="0" dirty="0" smtClean="0"/>
              <a:t>Always try to inform the DSL which topics you are covering. As the Designated Safeguarding Lead is responsible for handling disclosures and managing safeguarding risk, letting them know when you are covering topics that may prompt further discussions and ultimately disclosures when exploring healthy/unhealthy relationships for example. It is also important that all staff have an understanding of how to appropriately handle a disclosure. </a:t>
            </a:r>
          </a:p>
          <a:p>
            <a:endParaRPr lang="en-GB" b="0" baseline="0" dirty="0" smtClean="0"/>
          </a:p>
          <a:p>
            <a:r>
              <a:rPr lang="en-GB" b="0" baseline="0" dirty="0" smtClean="0"/>
              <a:t>Treat it like any other curriculum area – the guidance on this from the PSHE Association is that PSHE should ideally be taught for at least an hour per week in order to ensure that young people are consistently learning about PSHE related topics and each year this knowledge and understanding is built on. </a:t>
            </a:r>
          </a:p>
          <a:p>
            <a:endParaRPr lang="en-GB" b="0" baseline="0" dirty="0" smtClean="0"/>
          </a:p>
          <a:p>
            <a:r>
              <a:rPr lang="en-GB" b="0" baseline="0" dirty="0" smtClean="0"/>
              <a:t>Whole School/College Approach – Taking the time to check in with different members of the school/college community on the content of your lessons/sessions is an important step to make sure that the content remains relevant and interesting. </a:t>
            </a:r>
          </a:p>
          <a:p>
            <a:endParaRPr lang="en-GB" b="0" baseline="0" dirty="0" smtClean="0"/>
          </a:p>
          <a:p>
            <a:r>
              <a:rPr lang="en-GB" b="0" baseline="0" dirty="0" smtClean="0"/>
              <a:t>Having a clear understanding of the different services and organisations across the town that are relevant to the different topic areas is really useful!  </a:t>
            </a:r>
          </a:p>
          <a:p>
            <a:r>
              <a:rPr lang="en-GB" b="0" baseline="0" dirty="0" smtClean="0"/>
              <a:t>The Public Health Team are in the process of developing a range of briefings that will include referral pathways to a range of support services for young people and adults. </a:t>
            </a:r>
          </a:p>
          <a:p>
            <a:endParaRPr lang="en-GB" b="0" baseline="0" dirty="0" smtClean="0"/>
          </a:p>
          <a:p>
            <a:r>
              <a:rPr lang="en-GB" b="0" baseline="0" dirty="0" smtClean="0"/>
              <a:t>Make use of the resources that are available from the Public Health team and from the PSHE Association. If you feel there are any areas that require further guidance, do not hesitate to contact the team for further support.</a:t>
            </a:r>
            <a:endParaRPr lang="en-GB" b="0" dirty="0"/>
          </a:p>
        </p:txBody>
      </p:sp>
      <p:sp>
        <p:nvSpPr>
          <p:cNvPr id="4" name="Slide Number Placeholder 3"/>
          <p:cNvSpPr>
            <a:spLocks noGrp="1"/>
          </p:cNvSpPr>
          <p:nvPr>
            <p:ph type="sldNum" sz="quarter" idx="10"/>
          </p:nvPr>
        </p:nvSpPr>
        <p:spPr/>
        <p:txBody>
          <a:bodyPr/>
          <a:lstStyle/>
          <a:p>
            <a:fld id="{B13CB0AA-B8B0-A145-9CBA-805239FC99BD}" type="slidenum">
              <a:rPr lang="en-US" smtClean="0"/>
              <a:t>5</a:t>
            </a:fld>
            <a:endParaRPr lang="en-US"/>
          </a:p>
        </p:txBody>
      </p:sp>
    </p:spTree>
    <p:extLst>
      <p:ext uri="{BB962C8B-B14F-4D97-AF65-F5344CB8AC3E}">
        <p14:creationId xmlns:p14="http://schemas.microsoft.com/office/powerpoint/2010/main" val="30889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7381" y="476672"/>
            <a:ext cx="11233248" cy="5143078"/>
          </a:xfrm>
          <a:prstGeom prst="rect">
            <a:avLst/>
          </a:prstGeom>
        </p:spPr>
        <p:txBody>
          <a:bodyPr anchor="ctr"/>
          <a:lstStyle>
            <a:lvl1pPr marL="0" indent="0" algn="l">
              <a:buNone/>
              <a:defRPr sz="6000" b="1">
                <a:solidFill>
                  <a:srgbClr val="8700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238413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 COLUMN SLIDE">
    <p:spTree>
      <p:nvGrpSpPr>
        <p:cNvPr id="1" name=""/>
        <p:cNvGrpSpPr/>
        <p:nvPr/>
      </p:nvGrpSpPr>
      <p:grpSpPr>
        <a:xfrm>
          <a:off x="0" y="0"/>
          <a:ext cx="0" cy="0"/>
          <a:chOff x="0" y="0"/>
          <a:chExt cx="0" cy="0"/>
        </a:xfrm>
      </p:grpSpPr>
      <p:sp>
        <p:nvSpPr>
          <p:cNvPr id="3" name="Content Placeholder 4"/>
          <p:cNvSpPr>
            <a:spLocks noGrp="1"/>
          </p:cNvSpPr>
          <p:nvPr>
            <p:ph sz="half" idx="2"/>
          </p:nvPr>
        </p:nvSpPr>
        <p:spPr>
          <a:xfrm>
            <a:off x="6197600" y="1738860"/>
            <a:ext cx="5384800" cy="4354510"/>
          </a:xfrm>
          <a:prstGeom prst="rect">
            <a:avLst/>
          </a:prstGeom>
        </p:spPr>
        <p:txBody>
          <a:bodyPr/>
          <a:lstStyle>
            <a:lvl1pPr marL="0" indent="0">
              <a:buNone/>
              <a:defRPr sz="1800" b="0">
                <a:solidFill>
                  <a:srgbClr val="002D47"/>
                </a:solidFill>
              </a:defRPr>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1"/>
          </p:nvPr>
        </p:nvSpPr>
        <p:spPr>
          <a:xfrm>
            <a:off x="609600" y="1738860"/>
            <a:ext cx="5384800" cy="4354510"/>
          </a:xfrm>
          <a:prstGeom prst="rect">
            <a:avLst/>
          </a:prstGeom>
        </p:spPr>
        <p:txBody>
          <a:bodyPr/>
          <a:lstStyle>
            <a:lvl1pPr marL="0" indent="0">
              <a:buNone/>
              <a:defRPr sz="1800" b="0" baseline="0">
                <a:solidFill>
                  <a:srgbClr val="002D47"/>
                </a:solidFill>
              </a:defRPr>
            </a:lvl1pPr>
          </a:lstStyle>
          <a:p>
            <a:pPr lvl="0"/>
            <a:r>
              <a:rPr lang="en-GB"/>
              <a:t>Click to edit Master text styles</a:t>
            </a:r>
          </a:p>
        </p:txBody>
      </p:sp>
      <p:sp>
        <p:nvSpPr>
          <p:cNvPr id="5" name="Title 1"/>
          <p:cNvSpPr>
            <a:spLocks noGrp="1"/>
          </p:cNvSpPr>
          <p:nvPr>
            <p:ph type="title"/>
          </p:nvPr>
        </p:nvSpPr>
        <p:spPr>
          <a:xfrm>
            <a:off x="590727" y="923510"/>
            <a:ext cx="10978035" cy="633230"/>
          </a:xfrm>
          <a:prstGeom prst="rect">
            <a:avLst/>
          </a:prstGeom>
        </p:spPr>
        <p:txBody>
          <a:bodyPr/>
          <a:lstStyle>
            <a:lvl1pPr algn="l">
              <a:defRPr sz="2400" b="1">
                <a:solidFill>
                  <a:srgbClr val="87005B"/>
                </a:solidFill>
              </a:defRPr>
            </a:lvl1pPr>
          </a:lstStyle>
          <a:p>
            <a:r>
              <a:rPr lang="en-GB"/>
              <a:t>Click to edit Master title style</a:t>
            </a:r>
            <a:endParaRPr lang="en-GB" dirty="0"/>
          </a:p>
        </p:txBody>
      </p:sp>
    </p:spTree>
    <p:extLst>
      <p:ext uri="{BB962C8B-B14F-4D97-AF65-F5344CB8AC3E}">
        <p14:creationId xmlns:p14="http://schemas.microsoft.com/office/powerpoint/2010/main" val="325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FACT SLIDE">
    <p:spTree>
      <p:nvGrpSpPr>
        <p:cNvPr id="1" name=""/>
        <p:cNvGrpSpPr/>
        <p:nvPr/>
      </p:nvGrpSpPr>
      <p:grpSpPr>
        <a:xfrm>
          <a:off x="0" y="0"/>
          <a:ext cx="0" cy="0"/>
          <a:chOff x="0" y="0"/>
          <a:chExt cx="0" cy="0"/>
        </a:xfrm>
      </p:grpSpPr>
      <p:sp>
        <p:nvSpPr>
          <p:cNvPr id="2" name="Title 1"/>
          <p:cNvSpPr>
            <a:spLocks noGrp="1"/>
          </p:cNvSpPr>
          <p:nvPr>
            <p:ph type="title"/>
          </p:nvPr>
        </p:nvSpPr>
        <p:spPr>
          <a:xfrm>
            <a:off x="590727" y="923510"/>
            <a:ext cx="10978035" cy="633230"/>
          </a:xfrm>
          <a:prstGeom prst="rect">
            <a:avLst/>
          </a:prstGeom>
        </p:spPr>
        <p:txBody>
          <a:bodyPr/>
          <a:lstStyle>
            <a:lvl1pPr algn="l">
              <a:defRPr sz="2400" b="1">
                <a:solidFill>
                  <a:srgbClr val="87005B"/>
                </a:solidFill>
              </a:defRPr>
            </a:lvl1pPr>
          </a:lstStyle>
          <a:p>
            <a:r>
              <a:rPr lang="en-GB"/>
              <a:t>Click to edit Master title style</a:t>
            </a:r>
            <a:endParaRPr lang="en-GB" dirty="0"/>
          </a:p>
        </p:txBody>
      </p:sp>
      <p:sp>
        <p:nvSpPr>
          <p:cNvPr id="5" name="Content Placeholder 3"/>
          <p:cNvSpPr>
            <a:spLocks noGrp="1"/>
          </p:cNvSpPr>
          <p:nvPr>
            <p:ph sz="half" idx="1"/>
          </p:nvPr>
        </p:nvSpPr>
        <p:spPr>
          <a:xfrm>
            <a:off x="623240" y="1738860"/>
            <a:ext cx="10945520" cy="4282500"/>
          </a:xfrm>
          <a:prstGeom prst="rect">
            <a:avLst/>
          </a:prstGeom>
        </p:spPr>
        <p:txBody>
          <a:bodyPr anchor="ctr"/>
          <a:lstStyle>
            <a:lvl1pPr marL="0" indent="0">
              <a:buNone/>
              <a:defRPr sz="6000" b="1" baseline="0">
                <a:solidFill>
                  <a:srgbClr val="87005B"/>
                </a:solidFill>
              </a:defRPr>
            </a:lvl1pPr>
          </a:lstStyle>
          <a:p>
            <a:pPr lvl="0"/>
            <a:r>
              <a:rPr lang="en-GB"/>
              <a:t>Click to edit Master text styles</a:t>
            </a:r>
          </a:p>
        </p:txBody>
      </p:sp>
    </p:spTree>
    <p:extLst>
      <p:ext uri="{BB962C8B-B14F-4D97-AF65-F5344CB8AC3E}">
        <p14:creationId xmlns:p14="http://schemas.microsoft.com/office/powerpoint/2010/main" val="215209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7381" y="476672"/>
            <a:ext cx="11233248" cy="5143078"/>
          </a:xfrm>
          <a:prstGeom prst="rect">
            <a:avLst/>
          </a:prstGeom>
        </p:spPr>
        <p:txBody>
          <a:bodyPr anchor="ctr"/>
          <a:lstStyle>
            <a:lvl1pPr marL="0" indent="0" algn="l">
              <a:buNone/>
              <a:defRPr sz="6000" b="1">
                <a:solidFill>
                  <a:srgbClr val="8700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351750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2 COLUMN SLIDE">
    <p:spTree>
      <p:nvGrpSpPr>
        <p:cNvPr id="1" name=""/>
        <p:cNvGrpSpPr/>
        <p:nvPr/>
      </p:nvGrpSpPr>
      <p:grpSpPr>
        <a:xfrm>
          <a:off x="0" y="0"/>
          <a:ext cx="0" cy="0"/>
          <a:chOff x="0" y="0"/>
          <a:chExt cx="0" cy="0"/>
        </a:xfrm>
      </p:grpSpPr>
      <p:sp>
        <p:nvSpPr>
          <p:cNvPr id="3" name="Content Placeholder 4"/>
          <p:cNvSpPr>
            <a:spLocks noGrp="1"/>
          </p:cNvSpPr>
          <p:nvPr>
            <p:ph sz="half" idx="2"/>
          </p:nvPr>
        </p:nvSpPr>
        <p:spPr>
          <a:xfrm>
            <a:off x="6197600" y="1738860"/>
            <a:ext cx="5384800" cy="4354510"/>
          </a:xfrm>
          <a:prstGeom prst="rect">
            <a:avLst/>
          </a:prstGeom>
        </p:spPr>
        <p:txBody>
          <a:bodyPr/>
          <a:lstStyle>
            <a:lvl1pPr marL="0" indent="0">
              <a:buNone/>
              <a:defRPr sz="1800" b="0">
                <a:solidFill>
                  <a:srgbClr val="002D47"/>
                </a:solidFill>
              </a:defRPr>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1"/>
          </p:nvPr>
        </p:nvSpPr>
        <p:spPr>
          <a:xfrm>
            <a:off x="609600" y="1738860"/>
            <a:ext cx="5384800" cy="4354510"/>
          </a:xfrm>
          <a:prstGeom prst="rect">
            <a:avLst/>
          </a:prstGeom>
        </p:spPr>
        <p:txBody>
          <a:bodyPr/>
          <a:lstStyle>
            <a:lvl1pPr marL="0" indent="0">
              <a:buNone/>
              <a:defRPr sz="1800" b="0" baseline="0">
                <a:solidFill>
                  <a:srgbClr val="002D47"/>
                </a:solidFill>
              </a:defRPr>
            </a:lvl1pPr>
          </a:lstStyle>
          <a:p>
            <a:pPr lvl="0"/>
            <a:r>
              <a:rPr lang="en-GB"/>
              <a:t>Click to edit Master text styles</a:t>
            </a:r>
          </a:p>
        </p:txBody>
      </p:sp>
      <p:sp>
        <p:nvSpPr>
          <p:cNvPr id="5" name="Title 1"/>
          <p:cNvSpPr>
            <a:spLocks noGrp="1"/>
          </p:cNvSpPr>
          <p:nvPr>
            <p:ph type="title"/>
          </p:nvPr>
        </p:nvSpPr>
        <p:spPr>
          <a:xfrm>
            <a:off x="590727" y="923510"/>
            <a:ext cx="10978035" cy="633230"/>
          </a:xfrm>
          <a:prstGeom prst="rect">
            <a:avLst/>
          </a:prstGeom>
        </p:spPr>
        <p:txBody>
          <a:bodyPr/>
          <a:lstStyle>
            <a:lvl1pPr algn="l">
              <a:defRPr sz="2400" b="1">
                <a:solidFill>
                  <a:srgbClr val="87005B"/>
                </a:solidFill>
              </a:defRPr>
            </a:lvl1pPr>
          </a:lstStyle>
          <a:p>
            <a:r>
              <a:rPr lang="en-GB"/>
              <a:t>Click to edit Master title style</a:t>
            </a:r>
            <a:endParaRPr lang="en-GB" dirty="0"/>
          </a:p>
        </p:txBody>
      </p:sp>
    </p:spTree>
    <p:extLst>
      <p:ext uri="{BB962C8B-B14F-4D97-AF65-F5344CB8AC3E}">
        <p14:creationId xmlns:p14="http://schemas.microsoft.com/office/powerpoint/2010/main" val="410173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IAGRAM /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590727" y="923510"/>
            <a:ext cx="10978035" cy="633230"/>
          </a:xfrm>
          <a:prstGeom prst="rect">
            <a:avLst/>
          </a:prstGeom>
        </p:spPr>
        <p:txBody>
          <a:bodyPr/>
          <a:lstStyle>
            <a:lvl1pPr algn="l">
              <a:defRPr sz="2400" b="1">
                <a:solidFill>
                  <a:srgbClr val="87005B"/>
                </a:solidFill>
              </a:defRPr>
            </a:lvl1pPr>
          </a:lstStyle>
          <a:p>
            <a:r>
              <a:rPr lang="en-GB"/>
              <a:t>Click to edit Master title style</a:t>
            </a:r>
            <a:endParaRPr lang="en-GB" dirty="0"/>
          </a:p>
        </p:txBody>
      </p:sp>
      <p:sp>
        <p:nvSpPr>
          <p:cNvPr id="5" name="Content Placeholder 3"/>
          <p:cNvSpPr>
            <a:spLocks noGrp="1"/>
          </p:cNvSpPr>
          <p:nvPr>
            <p:ph sz="half" idx="1"/>
          </p:nvPr>
        </p:nvSpPr>
        <p:spPr>
          <a:xfrm>
            <a:off x="623240" y="1738860"/>
            <a:ext cx="10945520" cy="538012"/>
          </a:xfrm>
          <a:prstGeom prst="rect">
            <a:avLst/>
          </a:prstGeom>
        </p:spPr>
        <p:txBody>
          <a:bodyPr anchor="ctr"/>
          <a:lstStyle>
            <a:lvl1pPr marL="0" indent="0">
              <a:buNone/>
              <a:defRPr sz="1800" b="1" baseline="0">
                <a:solidFill>
                  <a:srgbClr val="87005B"/>
                </a:solidFill>
              </a:defRPr>
            </a:lvl1pPr>
          </a:lstStyle>
          <a:p>
            <a:pPr lvl="0"/>
            <a:r>
              <a:rPr lang="en-GB"/>
              <a:t>Click to edit Master text styles</a:t>
            </a:r>
          </a:p>
        </p:txBody>
      </p:sp>
    </p:spTree>
    <p:extLst>
      <p:ext uri="{BB962C8B-B14F-4D97-AF65-F5344CB8AC3E}">
        <p14:creationId xmlns:p14="http://schemas.microsoft.com/office/powerpoint/2010/main" val="258437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6" r:id="rId2"/>
    <p:sldLayoutId id="2147483662" r:id="rId3"/>
    <p:sldLayoutId id="2147483680" r:id="rId4"/>
    <p:sldLayoutId id="2147483681" r:id="rId5"/>
    <p:sldLayoutId id="2147483682" r:id="rId6"/>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hyperlink" Target="https://healthierblackpool.co.uk/" TargetMode="Externa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https://www.youtube.com/watch?v=w81iuXjJI4M"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hyperlink" Target="https://pshe-association.org.uk/"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healthierblackpool.co.uk/pshe/" TargetMode="External"/><Relationship Id="rId5" Type="http://schemas.openxmlformats.org/officeDocument/2006/relationships/hyperlink" Target="https://healthierblackpool.co.uk/public-health-training-offer/"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hyperlink" Target="mailto:publichealth@blackpool.gov.uk" TargetMode="Externa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07D7936-6DDD-A694-8C77-F043775C8B3E}"/>
              </a:ext>
            </a:extLst>
          </p:cNvPr>
          <p:cNvSpPr>
            <a:spLocks noGrp="1"/>
          </p:cNvSpPr>
          <p:nvPr>
            <p:ph sz="half" idx="1"/>
          </p:nvPr>
        </p:nvSpPr>
        <p:spPr>
          <a:xfrm>
            <a:off x="609600" y="2276872"/>
            <a:ext cx="6638528" cy="2544965"/>
          </a:xfrm>
        </p:spPr>
        <p:txBody>
          <a:bodyPr numCol="1" spcCol="360000"/>
          <a:lstStyle/>
          <a:p>
            <a:pPr algn="just"/>
            <a:r>
              <a:rPr lang="en-GB" b="1" dirty="0" smtClean="0">
                <a:solidFill>
                  <a:srgbClr val="830065"/>
                </a:solidFill>
                <a:effectLst/>
                <a:latin typeface="Calibri" panose="020F0502020204030204" pitchFamily="34" charset="0"/>
                <a:cs typeface="Calibri" panose="020F0502020204030204" pitchFamily="34" charset="0"/>
              </a:rPr>
              <a:t>This briefing has been developed by the Public Health Team &amp; outlines the offer to Blackpool schools and colleges in relation to the PSHE curriculum.</a:t>
            </a:r>
          </a:p>
          <a:p>
            <a:pPr algn="just"/>
            <a:endParaRPr lang="en-GB" b="1" dirty="0">
              <a:solidFill>
                <a:srgbClr val="830065"/>
              </a:solidFill>
              <a:latin typeface="Calibri" panose="020F0502020204030204" pitchFamily="34" charset="0"/>
              <a:cs typeface="Calibri" panose="020F0502020204030204" pitchFamily="34" charset="0"/>
            </a:endParaRPr>
          </a:p>
          <a:p>
            <a:pPr algn="just"/>
            <a:r>
              <a:rPr lang="en-GB" dirty="0" smtClean="0">
                <a:solidFill>
                  <a:schemeClr val="tx1"/>
                </a:solidFill>
                <a:latin typeface="Calibri Light" panose="020F0302020204030204" pitchFamily="34" charset="0"/>
              </a:rPr>
              <a:t>This briefing brings together guidance and advice from the PSHE Association, policy and legislation relevant to statutory elements of PSHE, and is part of our efforts as a Public Health team to develop and strengthen links between PSHE and Public Health given the crossover in terms of topics and messaging, with education, harm reduction and prevention central to Public Health efforts. </a:t>
            </a:r>
          </a:p>
        </p:txBody>
      </p:sp>
      <p:sp>
        <p:nvSpPr>
          <p:cNvPr id="5" name="Title 3">
            <a:extLst>
              <a:ext uri="{FF2B5EF4-FFF2-40B4-BE49-F238E27FC236}">
                <a16:creationId xmlns:a16="http://schemas.microsoft.com/office/drawing/2014/main" id="{74C7EA4F-CD2B-A202-CC46-E87CD9C5A889}"/>
              </a:ext>
            </a:extLst>
          </p:cNvPr>
          <p:cNvSpPr>
            <a:spLocks noGrp="1"/>
          </p:cNvSpPr>
          <p:nvPr>
            <p:ph type="title"/>
          </p:nvPr>
        </p:nvSpPr>
        <p:spPr>
          <a:xfrm>
            <a:off x="590727" y="923510"/>
            <a:ext cx="10978035" cy="1353362"/>
          </a:xfrm>
        </p:spPr>
        <p:txBody>
          <a:bodyPr/>
          <a:lstStyle/>
          <a:p>
            <a:r>
              <a:rPr lang="en-GB" sz="4000" dirty="0" smtClean="0">
                <a:solidFill>
                  <a:srgbClr val="8A0066"/>
                </a:solidFill>
                <a:latin typeface="Calibri" panose="020F0502020204030204" pitchFamily="34" charset="0"/>
              </a:rPr>
              <a:t>Public Health</a:t>
            </a:r>
            <a:r>
              <a:rPr lang="en-GB" sz="4000" dirty="0">
                <a:solidFill>
                  <a:srgbClr val="8A0066"/>
                </a:solidFill>
                <a:latin typeface="Calibri" panose="020F0502020204030204" pitchFamily="34" charset="0"/>
              </a:rPr>
              <a:t> </a:t>
            </a:r>
            <a:r>
              <a:rPr lang="en-GB" sz="4000" dirty="0" smtClean="0">
                <a:solidFill>
                  <a:srgbClr val="8A0066"/>
                </a:solidFill>
                <a:latin typeface="Calibri" panose="020F0502020204030204" pitchFamily="34" charset="0"/>
              </a:rPr>
              <a:t>Briefing: Our PSHE Offer</a:t>
            </a:r>
            <a:endParaRPr lang="en-US" sz="4000" dirty="0"/>
          </a:p>
        </p:txBody>
      </p:sp>
      <p:pic>
        <p:nvPicPr>
          <p:cNvPr id="2" name="Picture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681" y="3068960"/>
            <a:ext cx="3671081" cy="1210097"/>
          </a:xfrm>
          <a:prstGeom prst="rect">
            <a:avLst/>
          </a:prstGeom>
        </p:spPr>
      </p:pic>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626097996"/>
      </p:ext>
    </p:extLst>
  </p:cSld>
  <p:clrMapOvr>
    <a:masterClrMapping/>
  </p:clrMapOvr>
  <mc:AlternateContent xmlns:mc="http://schemas.openxmlformats.org/markup-compatibility/2006" xmlns:p14="http://schemas.microsoft.com/office/powerpoint/2010/main">
    <mc:Choice Requires="p14">
      <p:transition spd="slow" p14:dur="2000" advTm="46697"/>
    </mc:Choice>
    <mc:Fallback xmlns="">
      <p:transition spd="slow" advTm="466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07D7936-6DDD-A694-8C77-F043775C8B3E}"/>
              </a:ext>
            </a:extLst>
          </p:cNvPr>
          <p:cNvSpPr>
            <a:spLocks noGrp="1"/>
          </p:cNvSpPr>
          <p:nvPr>
            <p:ph sz="half" idx="1"/>
          </p:nvPr>
        </p:nvSpPr>
        <p:spPr>
          <a:xfrm>
            <a:off x="695400" y="1916832"/>
            <a:ext cx="6638528" cy="2544965"/>
          </a:xfrm>
        </p:spPr>
        <p:txBody>
          <a:bodyPr numCol="1" spcCol="360000"/>
          <a:lstStyle/>
          <a:p>
            <a:pPr algn="just"/>
            <a:r>
              <a:rPr lang="en-GB" b="1" dirty="0" smtClean="0">
                <a:solidFill>
                  <a:srgbClr val="830065"/>
                </a:solidFill>
                <a:latin typeface="Calibri" panose="020F0502020204030204" pitchFamily="34" charset="0"/>
                <a:cs typeface="Calibri" panose="020F0502020204030204" pitchFamily="34" charset="0"/>
              </a:rPr>
              <a:t>PSHE is a non-statutory curriculum area within Education across England. This means that there is no standardised framework or programmes of study provided by the Department for Education.</a:t>
            </a:r>
            <a:endParaRPr lang="en-GB" b="1" dirty="0" smtClean="0">
              <a:solidFill>
                <a:srgbClr val="830065"/>
              </a:solidFill>
              <a:effectLst/>
              <a:latin typeface="Calibri" panose="020F0502020204030204" pitchFamily="34" charset="0"/>
              <a:cs typeface="Calibri" panose="020F0502020204030204" pitchFamily="34" charset="0"/>
            </a:endParaRPr>
          </a:p>
          <a:p>
            <a:pPr algn="just"/>
            <a:endParaRPr lang="en-GB" b="1" dirty="0">
              <a:solidFill>
                <a:srgbClr val="830065"/>
              </a:solidFill>
              <a:latin typeface="Calibri" panose="020F0502020204030204" pitchFamily="34" charset="0"/>
              <a:cs typeface="Calibri" panose="020F0502020204030204" pitchFamily="34" charset="0"/>
            </a:endParaRPr>
          </a:p>
          <a:p>
            <a:pPr algn="just"/>
            <a:r>
              <a:rPr lang="en-GB" b="1" dirty="0" smtClean="0">
                <a:solidFill>
                  <a:schemeClr val="tx1"/>
                </a:solidFill>
                <a:latin typeface="Calibri Light" panose="020F0302020204030204" pitchFamily="34" charset="0"/>
              </a:rPr>
              <a:t>However, </a:t>
            </a:r>
            <a:r>
              <a:rPr lang="en-GB" dirty="0" smtClean="0">
                <a:solidFill>
                  <a:schemeClr val="tx1"/>
                </a:solidFill>
                <a:latin typeface="Calibri Light" panose="020F0302020204030204" pitchFamily="34" charset="0"/>
              </a:rPr>
              <a:t>from September 2020, certain aspects of PSHE have become statutory for schools:</a:t>
            </a:r>
          </a:p>
          <a:p>
            <a:pPr marL="285750" indent="-285750" algn="just">
              <a:buFont typeface="Arial" panose="020B0604020202020204" pitchFamily="34" charset="0"/>
              <a:buChar char="•"/>
            </a:pPr>
            <a:r>
              <a:rPr lang="en-GB" b="1" dirty="0" smtClean="0">
                <a:solidFill>
                  <a:schemeClr val="tx1"/>
                </a:solidFill>
                <a:latin typeface="Calibri Light" panose="020F0302020204030204" pitchFamily="34" charset="0"/>
              </a:rPr>
              <a:t>Relationships Education (KS1 – KS2)</a:t>
            </a:r>
          </a:p>
          <a:p>
            <a:pPr marL="285750" indent="-285750" algn="just">
              <a:buFont typeface="Arial" panose="020B0604020202020204" pitchFamily="34" charset="0"/>
              <a:buChar char="•"/>
            </a:pPr>
            <a:r>
              <a:rPr lang="en-GB" b="1" dirty="0" smtClean="0">
                <a:solidFill>
                  <a:schemeClr val="tx1"/>
                </a:solidFill>
                <a:latin typeface="Calibri Light" panose="020F0302020204030204" pitchFamily="34" charset="0"/>
              </a:rPr>
              <a:t>Relationships &amp; Sex Education (KS3 – KS4)</a:t>
            </a:r>
          </a:p>
          <a:p>
            <a:pPr marL="285750" indent="-285750" algn="just">
              <a:buFont typeface="Arial" panose="020B0604020202020204" pitchFamily="34" charset="0"/>
              <a:buChar char="•"/>
            </a:pPr>
            <a:r>
              <a:rPr lang="en-GB" b="1" dirty="0" smtClean="0">
                <a:solidFill>
                  <a:schemeClr val="tx1"/>
                </a:solidFill>
                <a:latin typeface="Calibri Light" panose="020F0302020204030204" pitchFamily="34" charset="0"/>
              </a:rPr>
              <a:t>Health Education (KS1 – KS4)</a:t>
            </a:r>
          </a:p>
          <a:p>
            <a:pPr algn="just"/>
            <a:endParaRPr lang="en-GB" b="1" dirty="0" smtClean="0">
              <a:solidFill>
                <a:schemeClr val="tx1"/>
              </a:solidFill>
              <a:latin typeface="Calibri Light" panose="020F0302020204030204" pitchFamily="34" charset="0"/>
            </a:endParaRPr>
          </a:p>
          <a:p>
            <a:pPr algn="just"/>
            <a:r>
              <a:rPr lang="en-GB" b="1" dirty="0" smtClean="0">
                <a:solidFill>
                  <a:schemeClr val="tx1"/>
                </a:solidFill>
                <a:latin typeface="Calibri Light" panose="020F0302020204030204" pitchFamily="34" charset="0"/>
              </a:rPr>
              <a:t>OFSTED have provided a supporting the sector </a:t>
            </a:r>
            <a:r>
              <a:rPr lang="en-GB" b="1" dirty="0" smtClean="0">
                <a:solidFill>
                  <a:schemeClr val="tx1"/>
                </a:solidFill>
                <a:latin typeface="Calibri Light" panose="020F0302020204030204" pitchFamily="34" charset="0"/>
                <a:hlinkClick r:id="rId5"/>
              </a:rPr>
              <a:t>webinar on Personal Development. </a:t>
            </a:r>
            <a:endParaRPr lang="en-GB" b="1" dirty="0" smtClean="0">
              <a:solidFill>
                <a:schemeClr val="tx1"/>
              </a:solidFill>
              <a:latin typeface="Calibri Light" panose="020F0302020204030204" pitchFamily="34" charset="0"/>
            </a:endParaRPr>
          </a:p>
          <a:p>
            <a:pPr algn="just"/>
            <a:endParaRPr lang="en-GB" dirty="0">
              <a:solidFill>
                <a:schemeClr val="tx1"/>
              </a:solidFill>
              <a:latin typeface="Calibri Light" panose="020F0302020204030204" pitchFamily="34" charset="0"/>
            </a:endParaRPr>
          </a:p>
          <a:p>
            <a:pPr algn="just"/>
            <a:endParaRPr lang="en-GB" b="1" dirty="0" smtClean="0">
              <a:solidFill>
                <a:schemeClr val="tx1"/>
              </a:solidFill>
              <a:latin typeface="Calibri Light" panose="020F0302020204030204" pitchFamily="34" charset="0"/>
            </a:endParaRPr>
          </a:p>
        </p:txBody>
      </p:sp>
      <p:sp>
        <p:nvSpPr>
          <p:cNvPr id="5" name="Title 3">
            <a:extLst>
              <a:ext uri="{FF2B5EF4-FFF2-40B4-BE49-F238E27FC236}">
                <a16:creationId xmlns:a16="http://schemas.microsoft.com/office/drawing/2014/main" id="{74C7EA4F-CD2B-A202-CC46-E87CD9C5A889}"/>
              </a:ext>
            </a:extLst>
          </p:cNvPr>
          <p:cNvSpPr>
            <a:spLocks noGrp="1"/>
          </p:cNvSpPr>
          <p:nvPr>
            <p:ph type="title"/>
          </p:nvPr>
        </p:nvSpPr>
        <p:spPr>
          <a:xfrm>
            <a:off x="590727" y="923510"/>
            <a:ext cx="10978035" cy="1353362"/>
          </a:xfrm>
        </p:spPr>
        <p:txBody>
          <a:bodyPr/>
          <a:lstStyle/>
          <a:p>
            <a:r>
              <a:rPr lang="en-GB" sz="4000" dirty="0" smtClean="0">
                <a:solidFill>
                  <a:srgbClr val="8A0066"/>
                </a:solidFill>
                <a:latin typeface="Calibri" panose="020F0502020204030204" pitchFamily="34" charset="0"/>
              </a:rPr>
              <a:t>PSHE &amp; Legislation</a:t>
            </a:r>
            <a:endParaRPr lang="en-US" sz="4000" dirty="0"/>
          </a:p>
        </p:txBody>
      </p:sp>
      <p:pic>
        <p:nvPicPr>
          <p:cNvPr id="8" name="Picture 2" descr="UK Government Crown Crest Logo PNG Vector (AI) Free Downlo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2264" y="2392362"/>
            <a:ext cx="28575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373282983"/>
      </p:ext>
    </p:extLst>
  </p:cSld>
  <p:clrMapOvr>
    <a:masterClrMapping/>
  </p:clrMapOvr>
  <mc:AlternateContent xmlns:mc="http://schemas.openxmlformats.org/markup-compatibility/2006" xmlns:p14="http://schemas.microsoft.com/office/powerpoint/2010/main">
    <mc:Choice Requires="p14">
      <p:transition spd="slow" p14:dur="2000" advTm="31594"/>
    </mc:Choice>
    <mc:Fallback xmlns="">
      <p:transition spd="slow" advTm="315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90CA5-7D49-0889-7A64-26627F3A18E7}"/>
              </a:ext>
            </a:extLst>
          </p:cNvPr>
          <p:cNvSpPr>
            <a:spLocks noGrp="1"/>
          </p:cNvSpPr>
          <p:nvPr>
            <p:ph sz="half" idx="1"/>
          </p:nvPr>
        </p:nvSpPr>
        <p:spPr>
          <a:xfrm>
            <a:off x="609600" y="2276872"/>
            <a:ext cx="10978034" cy="3240360"/>
          </a:xfrm>
        </p:spPr>
        <p:txBody>
          <a:bodyPr numCol="2" spcCol="360000"/>
          <a:lstStyle/>
          <a:p>
            <a:pPr algn="just"/>
            <a:r>
              <a:rPr lang="en-GB" b="1" dirty="0" smtClean="0">
                <a:solidFill>
                  <a:srgbClr val="830065"/>
                </a:solidFill>
                <a:latin typeface="Calibri" panose="020F0502020204030204" pitchFamily="34" charset="0"/>
                <a:cs typeface="Calibri" panose="020F0502020204030204" pitchFamily="34" charset="0"/>
              </a:rPr>
              <a:t>Blackpool Council pays for membership to the PSHE Association on an annual basis</a:t>
            </a:r>
            <a:r>
              <a:rPr lang="en-GB" b="1" dirty="0">
                <a:solidFill>
                  <a:srgbClr val="830065"/>
                </a:solidFill>
                <a:latin typeface="Calibri" panose="020F0502020204030204" pitchFamily="34" charset="0"/>
                <a:cs typeface="Calibri" panose="020F0502020204030204" pitchFamily="34" charset="0"/>
              </a:rPr>
              <a:t> </a:t>
            </a:r>
            <a:r>
              <a:rPr lang="en-GB" b="1" dirty="0" smtClean="0">
                <a:solidFill>
                  <a:srgbClr val="830065"/>
                </a:solidFill>
                <a:latin typeface="Calibri" panose="020F0502020204030204" pitchFamily="34" charset="0"/>
                <a:cs typeface="Calibri" panose="020F0502020204030204" pitchFamily="34" charset="0"/>
              </a:rPr>
              <a:t>for Blackpool schools and colleges.</a:t>
            </a:r>
            <a:endParaRPr lang="en-GB" b="1" dirty="0">
              <a:solidFill>
                <a:srgbClr val="830065"/>
              </a:solidFill>
              <a:latin typeface="Calibri" panose="020F0502020204030204" pitchFamily="34" charset="0"/>
              <a:cs typeface="Calibri" panose="020F0502020204030204" pitchFamily="34" charset="0"/>
            </a:endParaRPr>
          </a:p>
          <a:p>
            <a:pPr algn="just"/>
            <a:endParaRPr lang="en-GB" dirty="0">
              <a:solidFill>
                <a:srgbClr val="041B2C"/>
              </a:solidFill>
              <a:effectLst/>
              <a:latin typeface="Calibri Light" panose="020F0302020204030204" pitchFamily="34" charset="0"/>
            </a:endParaRPr>
          </a:p>
          <a:p>
            <a:pPr algn="just"/>
            <a:r>
              <a:rPr lang="en-GB" dirty="0" smtClean="0">
                <a:solidFill>
                  <a:schemeClr val="tx1"/>
                </a:solidFill>
                <a:latin typeface="Calibri Light" panose="020F0302020204030204" pitchFamily="34" charset="0"/>
              </a:rPr>
              <a:t>The PSHE Association has a comprehensive offer to those delivering PSHE which includes lesson plans, delivery guidance  for staff, CPD opportunities for staff and a range of tools and resources for developing PSHE curriculum across a range of ages and key-stages, including auditing tools to engage with a range of stakeholders including parents/carers and young people.</a:t>
            </a:r>
            <a:endParaRPr lang="en-GB" dirty="0" smtClean="0">
              <a:solidFill>
                <a:srgbClr val="041B2C"/>
              </a:solidFill>
              <a:effectLst/>
              <a:latin typeface="Calibri Light" panose="020F0302020204030204" pitchFamily="34" charset="0"/>
            </a:endParaRPr>
          </a:p>
          <a:p>
            <a:pPr algn="just"/>
            <a:endParaRPr lang="en-GB" dirty="0" smtClean="0">
              <a:solidFill>
                <a:srgbClr val="041B2C"/>
              </a:solidFill>
              <a:latin typeface="Calibri Light" panose="020F0302020204030204" pitchFamily="34" charset="0"/>
            </a:endParaRPr>
          </a:p>
          <a:p>
            <a:pPr algn="just"/>
            <a:endParaRPr lang="en-GB" dirty="0" smtClean="0">
              <a:solidFill>
                <a:srgbClr val="041B2C"/>
              </a:solidFill>
              <a:latin typeface="Calibri Light" panose="020F0302020204030204" pitchFamily="34" charset="0"/>
            </a:endParaRPr>
          </a:p>
          <a:p>
            <a:endParaRPr lang="en-GB" b="1" dirty="0" smtClean="0">
              <a:solidFill>
                <a:srgbClr val="041B2C"/>
              </a:solidFill>
              <a:latin typeface="Calibri Light" panose="020F0302020204030204" pitchFamily="34" charset="0"/>
            </a:endParaRPr>
          </a:p>
        </p:txBody>
      </p:sp>
      <p:sp>
        <p:nvSpPr>
          <p:cNvPr id="4" name="Title 3">
            <a:extLst>
              <a:ext uri="{FF2B5EF4-FFF2-40B4-BE49-F238E27FC236}">
                <a16:creationId xmlns:a16="http://schemas.microsoft.com/office/drawing/2014/main" id="{A2D458EB-BBC6-60AB-926C-EB7AEB67C437}"/>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The PSHE Association</a:t>
            </a:r>
            <a:endParaRPr lang="en-US" sz="4800" dirty="0"/>
          </a:p>
        </p:txBody>
      </p:sp>
      <p:pic>
        <p:nvPicPr>
          <p:cNvPr id="1030" name="Picture 6" descr="PSHE Association | Charity and membership body for PSHE educati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8208" y="764704"/>
            <a:ext cx="2448272" cy="23005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stretch>
            <a:fillRect/>
          </a:stretch>
        </p:blipFill>
        <p:spPr>
          <a:xfrm>
            <a:off x="6384032" y="4005064"/>
            <a:ext cx="5634379" cy="1152128"/>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257251499"/>
      </p:ext>
    </p:extLst>
  </p:cSld>
  <p:clrMapOvr>
    <a:masterClrMapping/>
  </p:clrMapOvr>
  <mc:AlternateContent xmlns:mc="http://schemas.openxmlformats.org/markup-compatibility/2006" xmlns:p14="http://schemas.microsoft.com/office/powerpoint/2010/main">
    <mc:Choice Requires="p14">
      <p:transition spd="slow" p14:dur="2000" advTm="36125"/>
    </mc:Choice>
    <mc:Fallback xmlns="">
      <p:transition spd="slow" advTm="36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07D7936-6DDD-A694-8C77-F043775C8B3E}"/>
              </a:ext>
            </a:extLst>
          </p:cNvPr>
          <p:cNvSpPr>
            <a:spLocks noGrp="1"/>
          </p:cNvSpPr>
          <p:nvPr>
            <p:ph sz="half" idx="1"/>
          </p:nvPr>
        </p:nvSpPr>
        <p:spPr>
          <a:xfrm>
            <a:off x="621993" y="2204864"/>
            <a:ext cx="5486400" cy="3024336"/>
          </a:xfrm>
        </p:spPr>
        <p:txBody>
          <a:bodyPr numCol="1" spcCol="360000"/>
          <a:lstStyle/>
          <a:p>
            <a:pPr algn="just"/>
            <a:r>
              <a:rPr lang="en-GB" b="1" dirty="0" smtClean="0">
                <a:solidFill>
                  <a:srgbClr val="830065"/>
                </a:solidFill>
                <a:effectLst/>
                <a:latin typeface="Calibri" panose="020F0502020204030204" pitchFamily="34" charset="0"/>
                <a:cs typeface="Calibri" panose="020F0502020204030204" pitchFamily="34" charset="0"/>
              </a:rPr>
              <a:t>As well as membership to the PSHE Association, the Blackpool Council Public Health team also offer the following:</a:t>
            </a:r>
          </a:p>
          <a:p>
            <a:pPr algn="just"/>
            <a:endParaRPr lang="en-GB" dirty="0" smtClean="0">
              <a:solidFill>
                <a:schemeClr val="tx1"/>
              </a:solidFill>
              <a:latin typeface="Calibri Light" panose="020F0302020204030204" pitchFamily="34" charset="0"/>
            </a:endParaRPr>
          </a:p>
          <a:p>
            <a:pPr marL="285750" indent="-285750" algn="just">
              <a:buFont typeface="Arial" panose="020B0604020202020204" pitchFamily="34" charset="0"/>
              <a:buChar char="•"/>
            </a:pPr>
            <a:r>
              <a:rPr lang="en-GB" b="1" dirty="0">
                <a:solidFill>
                  <a:schemeClr val="tx1"/>
                </a:solidFill>
                <a:latin typeface="Calibri Light" panose="020F0302020204030204" pitchFamily="34" charset="0"/>
              </a:rPr>
              <a:t>O</a:t>
            </a:r>
            <a:r>
              <a:rPr lang="en-GB" b="1" dirty="0" smtClean="0">
                <a:solidFill>
                  <a:schemeClr val="tx1"/>
                </a:solidFill>
                <a:latin typeface="Calibri Light" panose="020F0302020204030204" pitchFamily="34" charset="0"/>
              </a:rPr>
              <a:t>ne PSHE Forum per Term</a:t>
            </a:r>
            <a:endParaRPr lang="en-GB" b="1" dirty="0">
              <a:solidFill>
                <a:schemeClr val="tx1"/>
              </a:solidFill>
              <a:latin typeface="Calibri Light" panose="020F0302020204030204" pitchFamily="34" charset="0"/>
            </a:endParaRPr>
          </a:p>
          <a:p>
            <a:pPr marL="285750" indent="-285750" algn="just">
              <a:buFont typeface="Arial" panose="020B0604020202020204" pitchFamily="34" charset="0"/>
              <a:buChar char="•"/>
            </a:pPr>
            <a:r>
              <a:rPr lang="en-GB" b="1" dirty="0" smtClean="0">
                <a:solidFill>
                  <a:schemeClr val="tx1"/>
                </a:solidFill>
                <a:latin typeface="Calibri Light" panose="020F0302020204030204" pitchFamily="34" charset="0"/>
              </a:rPr>
              <a:t>A PSHE Lead who is available to support school &amp; college staff</a:t>
            </a:r>
          </a:p>
          <a:p>
            <a:pPr marL="285750" indent="-285750" algn="just">
              <a:buFont typeface="Arial" panose="020B0604020202020204" pitchFamily="34" charset="0"/>
              <a:buChar char="•"/>
            </a:pPr>
            <a:r>
              <a:rPr lang="en-GB" b="1" dirty="0" smtClean="0">
                <a:solidFill>
                  <a:schemeClr val="tx1"/>
                </a:solidFill>
                <a:latin typeface="Calibri Light" panose="020F0302020204030204" pitchFamily="34" charset="0"/>
              </a:rPr>
              <a:t>Access to multiagency </a:t>
            </a:r>
            <a:r>
              <a:rPr lang="en-GB" b="1" dirty="0" smtClean="0">
                <a:solidFill>
                  <a:schemeClr val="tx1"/>
                </a:solidFill>
                <a:latin typeface="Calibri Light" panose="020F0302020204030204" pitchFamily="34" charset="0"/>
                <a:hlinkClick r:id="rId5"/>
              </a:rPr>
              <a:t>Public Health training</a:t>
            </a:r>
            <a:endParaRPr lang="en-GB" b="1" dirty="0">
              <a:solidFill>
                <a:schemeClr val="tx1"/>
              </a:solidFill>
              <a:latin typeface="Calibri Light" panose="020F0302020204030204" pitchFamily="34" charset="0"/>
            </a:endParaRPr>
          </a:p>
          <a:p>
            <a:pPr marL="285750" indent="-285750" algn="just">
              <a:buFont typeface="Arial" panose="020B0604020202020204" pitchFamily="34" charset="0"/>
              <a:buChar char="•"/>
            </a:pPr>
            <a:r>
              <a:rPr lang="en-GB" b="1" dirty="0" smtClean="0">
                <a:solidFill>
                  <a:schemeClr val="tx1"/>
                </a:solidFill>
                <a:latin typeface="Calibri Light" panose="020F0302020204030204" pitchFamily="34" charset="0"/>
              </a:rPr>
              <a:t>A series of online briefings and resources for staff to engage with important topic areas and signpost to local services</a:t>
            </a:r>
          </a:p>
          <a:p>
            <a:pPr algn="just"/>
            <a:endParaRPr lang="en-GB" b="1" dirty="0" smtClean="0">
              <a:solidFill>
                <a:schemeClr val="tx1"/>
              </a:solidFill>
              <a:latin typeface="Calibri Light" panose="020F0302020204030204" pitchFamily="34" charset="0"/>
            </a:endParaRPr>
          </a:p>
          <a:p>
            <a:pPr algn="just"/>
            <a:endParaRPr lang="en-GB" b="1" dirty="0" smtClean="0">
              <a:solidFill>
                <a:schemeClr val="tx1"/>
              </a:solidFill>
              <a:latin typeface="Calibri Light" panose="020F0302020204030204" pitchFamily="34" charset="0"/>
            </a:endParaRPr>
          </a:p>
          <a:p>
            <a:pPr marL="285750" indent="-285750" algn="just">
              <a:buFont typeface="Arial" panose="020B0604020202020204" pitchFamily="34" charset="0"/>
              <a:buChar char="•"/>
            </a:pPr>
            <a:endParaRPr lang="en-GB" dirty="0" smtClean="0">
              <a:solidFill>
                <a:schemeClr val="tx1"/>
              </a:solidFill>
              <a:latin typeface="Calibri Light" panose="020F0302020204030204" pitchFamily="34" charset="0"/>
            </a:endParaRPr>
          </a:p>
        </p:txBody>
      </p:sp>
      <p:sp>
        <p:nvSpPr>
          <p:cNvPr id="5" name="Title 3">
            <a:extLst>
              <a:ext uri="{FF2B5EF4-FFF2-40B4-BE49-F238E27FC236}">
                <a16:creationId xmlns:a16="http://schemas.microsoft.com/office/drawing/2014/main" id="{74C7EA4F-CD2B-A202-CC46-E87CD9C5A889}"/>
              </a:ext>
            </a:extLst>
          </p:cNvPr>
          <p:cNvSpPr>
            <a:spLocks noGrp="1"/>
          </p:cNvSpPr>
          <p:nvPr>
            <p:ph type="title"/>
          </p:nvPr>
        </p:nvSpPr>
        <p:spPr>
          <a:xfrm>
            <a:off x="590727" y="923510"/>
            <a:ext cx="10978035" cy="1353362"/>
          </a:xfrm>
        </p:spPr>
        <p:txBody>
          <a:bodyPr/>
          <a:lstStyle/>
          <a:p>
            <a:r>
              <a:rPr lang="en-GB" sz="4000" dirty="0" smtClean="0">
                <a:solidFill>
                  <a:srgbClr val="8A0066"/>
                </a:solidFill>
                <a:latin typeface="Calibri" panose="020F0502020204030204" pitchFamily="34" charset="0"/>
              </a:rPr>
              <a:t>Blackpool’s PSHE Offer</a:t>
            </a:r>
            <a:endParaRPr lang="en-US" sz="4000" dirty="0"/>
          </a:p>
        </p:txBody>
      </p:sp>
      <p:pic>
        <p:nvPicPr>
          <p:cNvPr id="1026" name="Picture 2" descr="https://healthierblackpool.co.uk/wp-content/uploads/2023/08/PSHE-Logo.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7384" y="1916832"/>
            <a:ext cx="5544616" cy="2425770"/>
          </a:xfrm>
          <a:prstGeom prst="rect">
            <a:avLst/>
          </a:prstGeom>
          <a:noFill/>
          <a:extLst>
            <a:ext uri="{909E8E84-426E-40DD-AFC4-6F175D3DCCD1}">
              <a14:hiddenFill xmlns:a14="http://schemas.microsoft.com/office/drawing/2010/main">
                <a:solidFill>
                  <a:srgbClr val="FFFFFF"/>
                </a:solidFill>
              </a14:hiddenFill>
            </a:ext>
          </a:extLst>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043690432"/>
      </p:ext>
    </p:extLst>
  </p:cSld>
  <p:clrMapOvr>
    <a:masterClrMapping/>
  </p:clrMapOvr>
  <mc:AlternateContent xmlns:mc="http://schemas.openxmlformats.org/markup-compatibility/2006" xmlns:p14="http://schemas.microsoft.com/office/powerpoint/2010/main">
    <mc:Choice Requires="p14">
      <p:transition spd="slow" p14:dur="2000" advTm="42714"/>
    </mc:Choice>
    <mc:Fallback xmlns="">
      <p:transition spd="slow" advTm="427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07D7936-6DDD-A694-8C77-F043775C8B3E}"/>
              </a:ext>
            </a:extLst>
          </p:cNvPr>
          <p:cNvSpPr>
            <a:spLocks noGrp="1"/>
          </p:cNvSpPr>
          <p:nvPr>
            <p:ph sz="half" idx="1"/>
          </p:nvPr>
        </p:nvSpPr>
        <p:spPr>
          <a:xfrm>
            <a:off x="609600" y="2276872"/>
            <a:ext cx="7142584" cy="2544965"/>
          </a:xfrm>
        </p:spPr>
        <p:txBody>
          <a:bodyPr numCol="1" spcCol="360000"/>
          <a:lstStyle/>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Always tell the DSL</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Treat PSHE like any other subject</a:t>
            </a:r>
          </a:p>
          <a:p>
            <a:pPr marL="285750" indent="-285750">
              <a:buFont typeface="Arial" panose="020B0604020202020204" pitchFamily="34" charset="0"/>
              <a:buChar char="•"/>
            </a:pPr>
            <a:r>
              <a:rPr lang="en-GB" b="1" dirty="0">
                <a:solidFill>
                  <a:srgbClr val="830065"/>
                </a:solidFill>
                <a:latin typeface="Calibri" panose="020F0502020204030204" pitchFamily="34" charset="0"/>
                <a:cs typeface="Calibri" panose="020F0502020204030204" pitchFamily="34" charset="0"/>
              </a:rPr>
              <a:t>B</a:t>
            </a:r>
            <a:r>
              <a:rPr lang="en-GB" b="1" dirty="0" smtClean="0">
                <a:solidFill>
                  <a:srgbClr val="830065"/>
                </a:solidFill>
                <a:latin typeface="Calibri" panose="020F0502020204030204" pitchFamily="34" charset="0"/>
                <a:cs typeface="Calibri" panose="020F0502020204030204" pitchFamily="34" charset="0"/>
              </a:rPr>
              <a:t>uilds on age appropriate learning through a sequential spiralled offer</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Seek feedback from the </a:t>
            </a:r>
            <a:r>
              <a:rPr lang="en-GB" b="1" smtClean="0">
                <a:solidFill>
                  <a:srgbClr val="830065"/>
                </a:solidFill>
                <a:latin typeface="Calibri" panose="020F0502020204030204" pitchFamily="34" charset="0"/>
                <a:cs typeface="Calibri" panose="020F0502020204030204" pitchFamily="34" charset="0"/>
              </a:rPr>
              <a:t>whole school/college </a:t>
            </a:r>
            <a:r>
              <a:rPr lang="en-GB" b="1" dirty="0" smtClean="0">
                <a:solidFill>
                  <a:srgbClr val="830065"/>
                </a:solidFill>
                <a:latin typeface="Calibri" panose="020F0502020204030204" pitchFamily="34" charset="0"/>
                <a:cs typeface="Calibri" panose="020F0502020204030204" pitchFamily="34" charset="0"/>
              </a:rPr>
              <a:t>community</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Signpost to local services and organisations</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Engage with the Healthier Blackpool site and the PSHE Association</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Contact </a:t>
            </a:r>
            <a:r>
              <a:rPr lang="en-GB" b="1" dirty="0" smtClean="0">
                <a:solidFill>
                  <a:srgbClr val="830065"/>
                </a:solidFill>
                <a:latin typeface="Calibri" panose="020F0502020204030204" pitchFamily="34" charset="0"/>
                <a:cs typeface="Calibri" panose="020F0502020204030204" pitchFamily="34" charset="0"/>
                <a:hlinkClick r:id="rId5"/>
              </a:rPr>
              <a:t>publichealth@blackpool.gov.uk</a:t>
            </a:r>
            <a:r>
              <a:rPr lang="en-GB" b="1" dirty="0" smtClean="0">
                <a:solidFill>
                  <a:srgbClr val="830065"/>
                </a:solidFill>
                <a:latin typeface="Calibri" panose="020F0502020204030204" pitchFamily="34" charset="0"/>
                <a:cs typeface="Calibri" panose="020F0502020204030204" pitchFamily="34" charset="0"/>
              </a:rPr>
              <a:t> for further support</a:t>
            </a:r>
          </a:p>
          <a:p>
            <a:pPr marL="285750" indent="-285750">
              <a:buFont typeface="Arial" panose="020B0604020202020204" pitchFamily="34" charset="0"/>
              <a:buChar char="•"/>
            </a:pPr>
            <a:endParaRPr lang="en-GB" b="1" dirty="0">
              <a:solidFill>
                <a:srgbClr val="830065"/>
              </a:solidFill>
              <a:effectLst/>
              <a:latin typeface="Calibri" panose="020F0502020204030204" pitchFamily="34" charset="0"/>
              <a:cs typeface="Calibri" panose="020F0502020204030204" pitchFamily="34" charset="0"/>
            </a:endParaRPr>
          </a:p>
        </p:txBody>
      </p:sp>
      <p:sp>
        <p:nvSpPr>
          <p:cNvPr id="5" name="Title 3">
            <a:extLst>
              <a:ext uri="{FF2B5EF4-FFF2-40B4-BE49-F238E27FC236}">
                <a16:creationId xmlns:a16="http://schemas.microsoft.com/office/drawing/2014/main" id="{74C7EA4F-CD2B-A202-CC46-E87CD9C5A889}"/>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PSHE Top Tips</a:t>
            </a:r>
            <a:endParaRPr lang="en-US" sz="4800"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633001344"/>
      </p:ext>
    </p:extLst>
  </p:cSld>
  <p:clrMapOvr>
    <a:masterClrMapping/>
  </p:clrMapOvr>
  <mc:AlternateContent xmlns:mc="http://schemas.openxmlformats.org/markup-compatibility/2006" xmlns:p14="http://schemas.microsoft.com/office/powerpoint/2010/main">
    <mc:Choice Requires="p14">
      <p:transition spd="slow" p14:dur="2000" advTm="233524"/>
    </mc:Choice>
    <mc:Fallback xmlns="">
      <p:transition spd="slow" advTm="2335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BLACKPOOL 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CKPOOL COUNCIL POWERPOINT TEMPLATE" id="{5E030BC0-5767-6741-89FE-694444B3339A}" vid="{1F0FFBF0-2EF6-B14E-A0CA-CDE8738C50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541a8cc-421f-47cf-94ea-57fb9e91cf7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241C8C03FB49439C4103CBE3EBA836" ma:contentTypeVersion="18" ma:contentTypeDescription="Create a new document." ma:contentTypeScope="" ma:versionID="98f4192e17f81a4eb0207315f65c9d05">
  <xsd:schema xmlns:xsd="http://www.w3.org/2001/XMLSchema" xmlns:xs="http://www.w3.org/2001/XMLSchema" xmlns:p="http://schemas.microsoft.com/office/2006/metadata/properties" xmlns:ns3="f541a8cc-421f-47cf-94ea-57fb9e91cf72" xmlns:ns4="a5df385a-932b-409d-8d40-e669c1d6a4b3" targetNamespace="http://schemas.microsoft.com/office/2006/metadata/properties" ma:root="true" ma:fieldsID="643727dc9dc1abd56a40ec0fcdfc8159" ns3:_="" ns4:_="">
    <xsd:import namespace="f541a8cc-421f-47cf-94ea-57fb9e91cf72"/>
    <xsd:import namespace="a5df385a-932b-409d-8d40-e669c1d6a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41a8cc-421f-47cf-94ea-57fb9e91c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df385a-932b-409d-8d40-e669c1d6a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0DFB6C-7D03-4D1D-99B1-2BCEFF3F004D}">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a5df385a-932b-409d-8d40-e669c1d6a4b3"/>
    <ds:schemaRef ds:uri="f541a8cc-421f-47cf-94ea-57fb9e91cf72"/>
    <ds:schemaRef ds:uri="http://www.w3.org/XML/1998/namespace"/>
  </ds:schemaRefs>
</ds:datastoreItem>
</file>

<file path=customXml/itemProps2.xml><?xml version="1.0" encoding="utf-8"?>
<ds:datastoreItem xmlns:ds="http://schemas.openxmlformats.org/officeDocument/2006/customXml" ds:itemID="{B7499797-C9C3-4E5D-976A-FE1C35C6FC66}">
  <ds:schemaRefs>
    <ds:schemaRef ds:uri="http://schemas.microsoft.com/sharepoint/v3/contenttype/forms"/>
  </ds:schemaRefs>
</ds:datastoreItem>
</file>

<file path=customXml/itemProps3.xml><?xml version="1.0" encoding="utf-8"?>
<ds:datastoreItem xmlns:ds="http://schemas.openxmlformats.org/officeDocument/2006/customXml" ds:itemID="{819A0C81-8EA4-4C2A-A4C3-4EA470E867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41a8cc-421f-47cf-94ea-57fb9e91cf72"/>
    <ds:schemaRef ds:uri="a5df385a-932b-409d-8d40-e669c1d6a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BLACKPOOL COVER SLIDE</Template>
  <TotalTime>897</TotalTime>
  <Words>730</Words>
  <Application>Microsoft Office PowerPoint</Application>
  <PresentationFormat>Widescreen</PresentationFormat>
  <Paragraphs>55</Paragraphs>
  <Slides>5</Slides>
  <Notes>5</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ＭＳ Ｐゴシック</vt:lpstr>
      <vt:lpstr>Arial</vt:lpstr>
      <vt:lpstr>Calibri</vt:lpstr>
      <vt:lpstr>Calibri Light</vt:lpstr>
      <vt:lpstr>BLACKPOOL COVER SLIDE</vt:lpstr>
      <vt:lpstr>Public Health Briefing: Our PSHE Offer</vt:lpstr>
      <vt:lpstr>PSHE &amp; Legislation</vt:lpstr>
      <vt:lpstr>The PSHE Association</vt:lpstr>
      <vt:lpstr>Blackpool’s PSHE Offer</vt:lpstr>
      <vt:lpstr>PSHE Top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Donnelly</dc:creator>
  <cp:lastModifiedBy>Sam Richardson</cp:lastModifiedBy>
  <cp:revision>78</cp:revision>
  <dcterms:created xsi:type="dcterms:W3CDTF">2022-09-29T15:11:58Z</dcterms:created>
  <dcterms:modified xsi:type="dcterms:W3CDTF">2024-05-01T13:22:05Z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0x01010080241C8C03FB49439C4103CBE3EBA836</vt:lpwstr>
  </property>
</Properties>
</file>