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7" r:id="rId5"/>
    <p:sldId id="258" r:id="rId6"/>
    <p:sldId id="259" r:id="rId7"/>
    <p:sldId id="260" r:id="rId8"/>
    <p:sldId id="261" r:id="rId9"/>
    <p:sldId id="262" r:id="rId10"/>
    <p:sldId id="266" r:id="rId11"/>
    <p:sldId id="264" r:id="rId12"/>
    <p:sldId id="265" r:id="rId13"/>
    <p:sldId id="256" r:id="rId14"/>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577"/>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222" autoAdjust="0"/>
  </p:normalViewPr>
  <p:slideViewPr>
    <p:cSldViewPr>
      <p:cViewPr varScale="1">
        <p:scale>
          <a:sx n="65" d="100"/>
          <a:sy n="65" d="100"/>
        </p:scale>
        <p:origin x="700" y="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2E58D7-15F6-442B-B0C4-1C0DE051E434}" type="doc">
      <dgm:prSet loTypeId="urn:microsoft.com/office/officeart/2005/8/layout/hChevron3" loCatId="process" qsTypeId="urn:microsoft.com/office/officeart/2005/8/quickstyle/simple1" qsCatId="simple" csTypeId="urn:microsoft.com/office/officeart/2005/8/colors/accent2_3" csCatId="accent2" phldr="1"/>
      <dgm:spPr/>
    </dgm:pt>
    <dgm:pt modelId="{01B6B1D4-6941-46D5-88E1-2C66AB175CEC}">
      <dgm:prSet phldrT="[Text]"/>
      <dgm:spPr/>
      <dgm:t>
        <a:bodyPr/>
        <a:lstStyle/>
        <a:p>
          <a:r>
            <a:rPr lang="en-US" dirty="0" smtClean="0"/>
            <a:t>Advertise</a:t>
          </a:r>
          <a:endParaRPr lang="en-US" dirty="0"/>
        </a:p>
      </dgm:t>
    </dgm:pt>
    <dgm:pt modelId="{DA90C272-4E3B-4B59-95AC-583FA19A25BF}" type="parTrans" cxnId="{96C86507-D262-46BF-8924-05CFC7474BC5}">
      <dgm:prSet/>
      <dgm:spPr/>
      <dgm:t>
        <a:bodyPr/>
        <a:lstStyle/>
        <a:p>
          <a:endParaRPr lang="en-US"/>
        </a:p>
      </dgm:t>
    </dgm:pt>
    <dgm:pt modelId="{821F9F44-06D5-4A07-81A9-C28C8FA2F4C3}" type="sibTrans" cxnId="{96C86507-D262-46BF-8924-05CFC7474BC5}">
      <dgm:prSet/>
      <dgm:spPr/>
      <dgm:t>
        <a:bodyPr/>
        <a:lstStyle/>
        <a:p>
          <a:endParaRPr lang="en-US"/>
        </a:p>
      </dgm:t>
    </dgm:pt>
    <dgm:pt modelId="{862C8F7D-26B0-42ED-934B-5E26160D4E36}">
      <dgm:prSet phldrT="[Text]"/>
      <dgm:spPr/>
      <dgm:t>
        <a:bodyPr/>
        <a:lstStyle/>
        <a:p>
          <a:r>
            <a:rPr lang="en-US" dirty="0" smtClean="0"/>
            <a:t>Connect</a:t>
          </a:r>
          <a:endParaRPr lang="en-US" dirty="0"/>
        </a:p>
      </dgm:t>
    </dgm:pt>
    <dgm:pt modelId="{1C977610-FADC-447E-A775-7C74A51286D5}" type="parTrans" cxnId="{D1DC32B0-B49A-4B24-92AF-352A155985D0}">
      <dgm:prSet/>
      <dgm:spPr/>
      <dgm:t>
        <a:bodyPr/>
        <a:lstStyle/>
        <a:p>
          <a:endParaRPr lang="en-US"/>
        </a:p>
      </dgm:t>
    </dgm:pt>
    <dgm:pt modelId="{FE7E8888-6D10-4CFC-AB35-7ADE416EBB51}" type="sibTrans" cxnId="{D1DC32B0-B49A-4B24-92AF-352A155985D0}">
      <dgm:prSet/>
      <dgm:spPr/>
      <dgm:t>
        <a:bodyPr/>
        <a:lstStyle/>
        <a:p>
          <a:endParaRPr lang="en-US"/>
        </a:p>
      </dgm:t>
    </dgm:pt>
    <dgm:pt modelId="{F9D2EC62-3708-47B7-81E7-0DE8559825F6}">
      <dgm:prSet phldrT="[Text]"/>
      <dgm:spPr/>
      <dgm:t>
        <a:bodyPr/>
        <a:lstStyle/>
        <a:p>
          <a:r>
            <a:rPr lang="en-US" dirty="0" smtClean="0"/>
            <a:t>Pay</a:t>
          </a:r>
          <a:endParaRPr lang="en-US" dirty="0"/>
        </a:p>
      </dgm:t>
    </dgm:pt>
    <dgm:pt modelId="{3A225AEE-D5D2-4FC4-8589-0574218C8D0A}" type="parTrans" cxnId="{45F1303B-8EC2-4268-A064-FDD440262EF2}">
      <dgm:prSet/>
      <dgm:spPr/>
      <dgm:t>
        <a:bodyPr/>
        <a:lstStyle/>
        <a:p>
          <a:endParaRPr lang="en-US"/>
        </a:p>
      </dgm:t>
    </dgm:pt>
    <dgm:pt modelId="{18A04AE5-32D8-4004-BDF4-A4392D24AC81}" type="sibTrans" cxnId="{45F1303B-8EC2-4268-A064-FDD440262EF2}">
      <dgm:prSet/>
      <dgm:spPr/>
      <dgm:t>
        <a:bodyPr/>
        <a:lstStyle/>
        <a:p>
          <a:endParaRPr lang="en-US"/>
        </a:p>
      </dgm:t>
    </dgm:pt>
    <dgm:pt modelId="{DD8FC889-319B-4DB9-B881-52CC000136A2}" type="pres">
      <dgm:prSet presAssocID="{BD2E58D7-15F6-442B-B0C4-1C0DE051E434}" presName="Name0" presStyleCnt="0">
        <dgm:presLayoutVars>
          <dgm:dir/>
          <dgm:resizeHandles val="exact"/>
        </dgm:presLayoutVars>
      </dgm:prSet>
      <dgm:spPr/>
    </dgm:pt>
    <dgm:pt modelId="{A598799E-B07F-4FE7-B047-7149B45FEDE9}" type="pres">
      <dgm:prSet presAssocID="{01B6B1D4-6941-46D5-88E1-2C66AB175CEC}" presName="parTxOnly" presStyleLbl="node1" presStyleIdx="0" presStyleCnt="3">
        <dgm:presLayoutVars>
          <dgm:bulletEnabled val="1"/>
        </dgm:presLayoutVars>
      </dgm:prSet>
      <dgm:spPr/>
      <dgm:t>
        <a:bodyPr/>
        <a:lstStyle/>
        <a:p>
          <a:endParaRPr lang="en-US"/>
        </a:p>
      </dgm:t>
    </dgm:pt>
    <dgm:pt modelId="{382C0559-5EDA-4C90-B8A1-0C9903242AC7}" type="pres">
      <dgm:prSet presAssocID="{821F9F44-06D5-4A07-81A9-C28C8FA2F4C3}" presName="parSpace" presStyleCnt="0"/>
      <dgm:spPr/>
    </dgm:pt>
    <dgm:pt modelId="{F329F72C-DA4D-4338-BBDC-898871D81764}" type="pres">
      <dgm:prSet presAssocID="{862C8F7D-26B0-42ED-934B-5E26160D4E36}" presName="parTxOnly" presStyleLbl="node1" presStyleIdx="1" presStyleCnt="3">
        <dgm:presLayoutVars>
          <dgm:bulletEnabled val="1"/>
        </dgm:presLayoutVars>
      </dgm:prSet>
      <dgm:spPr/>
      <dgm:t>
        <a:bodyPr/>
        <a:lstStyle/>
        <a:p>
          <a:endParaRPr lang="en-US"/>
        </a:p>
      </dgm:t>
    </dgm:pt>
    <dgm:pt modelId="{23FE3D47-58B5-4A44-9D9B-4938871D0F60}" type="pres">
      <dgm:prSet presAssocID="{FE7E8888-6D10-4CFC-AB35-7ADE416EBB51}" presName="parSpace" presStyleCnt="0"/>
      <dgm:spPr/>
    </dgm:pt>
    <dgm:pt modelId="{470430D9-170D-489A-A919-6B96EE3D5C32}" type="pres">
      <dgm:prSet presAssocID="{F9D2EC62-3708-47B7-81E7-0DE8559825F6}" presName="parTxOnly" presStyleLbl="node1" presStyleIdx="2" presStyleCnt="3">
        <dgm:presLayoutVars>
          <dgm:bulletEnabled val="1"/>
        </dgm:presLayoutVars>
      </dgm:prSet>
      <dgm:spPr/>
      <dgm:t>
        <a:bodyPr/>
        <a:lstStyle/>
        <a:p>
          <a:endParaRPr lang="en-US"/>
        </a:p>
      </dgm:t>
    </dgm:pt>
  </dgm:ptLst>
  <dgm:cxnLst>
    <dgm:cxn modelId="{45F1303B-8EC2-4268-A064-FDD440262EF2}" srcId="{BD2E58D7-15F6-442B-B0C4-1C0DE051E434}" destId="{F9D2EC62-3708-47B7-81E7-0DE8559825F6}" srcOrd="2" destOrd="0" parTransId="{3A225AEE-D5D2-4FC4-8589-0574218C8D0A}" sibTransId="{18A04AE5-32D8-4004-BDF4-A4392D24AC81}"/>
    <dgm:cxn modelId="{D1DC32B0-B49A-4B24-92AF-352A155985D0}" srcId="{BD2E58D7-15F6-442B-B0C4-1C0DE051E434}" destId="{862C8F7D-26B0-42ED-934B-5E26160D4E36}" srcOrd="1" destOrd="0" parTransId="{1C977610-FADC-447E-A775-7C74A51286D5}" sibTransId="{FE7E8888-6D10-4CFC-AB35-7ADE416EBB51}"/>
    <dgm:cxn modelId="{E6037BF2-002F-4717-84D8-D903F05A0C46}" type="presOf" srcId="{01B6B1D4-6941-46D5-88E1-2C66AB175CEC}" destId="{A598799E-B07F-4FE7-B047-7149B45FEDE9}" srcOrd="0" destOrd="0" presId="urn:microsoft.com/office/officeart/2005/8/layout/hChevron3"/>
    <dgm:cxn modelId="{FAF0963E-6A17-48C8-B191-2F6C005A48A0}" type="presOf" srcId="{862C8F7D-26B0-42ED-934B-5E26160D4E36}" destId="{F329F72C-DA4D-4338-BBDC-898871D81764}" srcOrd="0" destOrd="0" presId="urn:microsoft.com/office/officeart/2005/8/layout/hChevron3"/>
    <dgm:cxn modelId="{FC4C7C4E-F8C8-4F1B-8B78-81ED1526A091}" type="presOf" srcId="{F9D2EC62-3708-47B7-81E7-0DE8559825F6}" destId="{470430D9-170D-489A-A919-6B96EE3D5C32}" srcOrd="0" destOrd="0" presId="urn:microsoft.com/office/officeart/2005/8/layout/hChevron3"/>
    <dgm:cxn modelId="{96C86507-D262-46BF-8924-05CFC7474BC5}" srcId="{BD2E58D7-15F6-442B-B0C4-1C0DE051E434}" destId="{01B6B1D4-6941-46D5-88E1-2C66AB175CEC}" srcOrd="0" destOrd="0" parTransId="{DA90C272-4E3B-4B59-95AC-583FA19A25BF}" sibTransId="{821F9F44-06D5-4A07-81A9-C28C8FA2F4C3}"/>
    <dgm:cxn modelId="{7449D326-0A6B-4675-B2B7-A0D3DDDE0866}" type="presOf" srcId="{BD2E58D7-15F6-442B-B0C4-1C0DE051E434}" destId="{DD8FC889-319B-4DB9-B881-52CC000136A2}" srcOrd="0" destOrd="0" presId="urn:microsoft.com/office/officeart/2005/8/layout/hChevron3"/>
    <dgm:cxn modelId="{A69BBFBE-1604-4F30-83D5-8D253FCA54AA}" type="presParOf" srcId="{DD8FC889-319B-4DB9-B881-52CC000136A2}" destId="{A598799E-B07F-4FE7-B047-7149B45FEDE9}" srcOrd="0" destOrd="0" presId="urn:microsoft.com/office/officeart/2005/8/layout/hChevron3"/>
    <dgm:cxn modelId="{2100AF8E-BDC5-4B14-A4FB-4DF3CC4AF7A4}" type="presParOf" srcId="{DD8FC889-319B-4DB9-B881-52CC000136A2}" destId="{382C0559-5EDA-4C90-B8A1-0C9903242AC7}" srcOrd="1" destOrd="0" presId="urn:microsoft.com/office/officeart/2005/8/layout/hChevron3"/>
    <dgm:cxn modelId="{EEE8C1F0-D5F7-4579-9D8F-9A10734DC86E}" type="presParOf" srcId="{DD8FC889-319B-4DB9-B881-52CC000136A2}" destId="{F329F72C-DA4D-4338-BBDC-898871D81764}" srcOrd="2" destOrd="0" presId="urn:microsoft.com/office/officeart/2005/8/layout/hChevron3"/>
    <dgm:cxn modelId="{16D834A9-8F33-4F11-8EF0-90670E72F185}" type="presParOf" srcId="{DD8FC889-319B-4DB9-B881-52CC000136A2}" destId="{23FE3D47-58B5-4A44-9D9B-4938871D0F60}" srcOrd="3" destOrd="0" presId="urn:microsoft.com/office/officeart/2005/8/layout/hChevron3"/>
    <dgm:cxn modelId="{7EB0FB17-9929-42A7-AF3E-62B975808189}" type="presParOf" srcId="{DD8FC889-319B-4DB9-B881-52CC000136A2}" destId="{470430D9-170D-489A-A919-6B96EE3D5C32}"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8799E-B07F-4FE7-B047-7149B45FEDE9}">
      <dsp:nvSpPr>
        <dsp:cNvPr id="0" name=""/>
        <dsp:cNvSpPr/>
      </dsp:nvSpPr>
      <dsp:spPr>
        <a:xfrm>
          <a:off x="2334" y="0"/>
          <a:ext cx="2041644" cy="514221"/>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684" tIns="69342" rIns="34671" bIns="69342" numCol="1" spcCol="1270" anchor="ctr" anchorCtr="0">
          <a:noAutofit/>
        </a:bodyPr>
        <a:lstStyle/>
        <a:p>
          <a:pPr lvl="0" algn="ctr" defTabSz="1155700">
            <a:lnSpc>
              <a:spcPct val="90000"/>
            </a:lnSpc>
            <a:spcBef>
              <a:spcPct val="0"/>
            </a:spcBef>
            <a:spcAft>
              <a:spcPct val="35000"/>
            </a:spcAft>
          </a:pPr>
          <a:r>
            <a:rPr lang="en-US" sz="2600" kern="1200" dirty="0" smtClean="0"/>
            <a:t>Advertise</a:t>
          </a:r>
          <a:endParaRPr lang="en-US" sz="2600" kern="1200" dirty="0"/>
        </a:p>
      </dsp:txBody>
      <dsp:txXfrm>
        <a:off x="2334" y="0"/>
        <a:ext cx="1913089" cy="514221"/>
      </dsp:txXfrm>
    </dsp:sp>
    <dsp:sp modelId="{F329F72C-DA4D-4338-BBDC-898871D81764}">
      <dsp:nvSpPr>
        <dsp:cNvPr id="0" name=""/>
        <dsp:cNvSpPr/>
      </dsp:nvSpPr>
      <dsp:spPr>
        <a:xfrm>
          <a:off x="1635650" y="0"/>
          <a:ext cx="2041644" cy="514221"/>
        </a:xfrm>
        <a:prstGeom prst="chevron">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lvl="0" algn="ctr" defTabSz="1155700">
            <a:lnSpc>
              <a:spcPct val="90000"/>
            </a:lnSpc>
            <a:spcBef>
              <a:spcPct val="0"/>
            </a:spcBef>
            <a:spcAft>
              <a:spcPct val="35000"/>
            </a:spcAft>
          </a:pPr>
          <a:r>
            <a:rPr lang="en-US" sz="2600" kern="1200" dirty="0" smtClean="0"/>
            <a:t>Connect</a:t>
          </a:r>
          <a:endParaRPr lang="en-US" sz="2600" kern="1200" dirty="0"/>
        </a:p>
      </dsp:txBody>
      <dsp:txXfrm>
        <a:off x="1892761" y="0"/>
        <a:ext cx="1527423" cy="514221"/>
      </dsp:txXfrm>
    </dsp:sp>
    <dsp:sp modelId="{470430D9-170D-489A-A919-6B96EE3D5C32}">
      <dsp:nvSpPr>
        <dsp:cNvPr id="0" name=""/>
        <dsp:cNvSpPr/>
      </dsp:nvSpPr>
      <dsp:spPr>
        <a:xfrm>
          <a:off x="3268966" y="0"/>
          <a:ext cx="2041644" cy="514221"/>
        </a:xfrm>
        <a:prstGeom prst="chevron">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lvl="0" algn="ctr" defTabSz="1155700">
            <a:lnSpc>
              <a:spcPct val="90000"/>
            </a:lnSpc>
            <a:spcBef>
              <a:spcPct val="0"/>
            </a:spcBef>
            <a:spcAft>
              <a:spcPct val="35000"/>
            </a:spcAft>
          </a:pPr>
          <a:r>
            <a:rPr lang="en-US" sz="2600" kern="1200" dirty="0" smtClean="0"/>
            <a:t>Pay</a:t>
          </a:r>
          <a:endParaRPr lang="en-US" sz="2600" kern="1200" dirty="0"/>
        </a:p>
      </dsp:txBody>
      <dsp:txXfrm>
        <a:off x="3526077" y="0"/>
        <a:ext cx="1527423" cy="51422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horizonreferrals@delphimedical.co.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smtClean="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286678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57379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smtClean="0">
                <a:solidFill>
                  <a:srgbClr val="000000"/>
                </a:solidFill>
              </a:rPr>
              <a:t>During this session you will find out:</a:t>
            </a:r>
          </a:p>
          <a:p>
            <a:pPr eaLnBrk="1" hangingPunct="1">
              <a:spcBef>
                <a:spcPct val="0"/>
              </a:spcBef>
            </a:pPr>
            <a:endParaRPr lang="en-GB" altLang="en-US" dirty="0" smtClean="0">
              <a:solidFill>
                <a:srgbClr val="000000"/>
              </a:solidFill>
            </a:endParaRPr>
          </a:p>
          <a:p>
            <a:pPr eaLnBrk="1" hangingPunct="1">
              <a:spcBef>
                <a:spcPct val="0"/>
              </a:spcBef>
            </a:pPr>
            <a:r>
              <a:rPr lang="en-GB" altLang="en-US" dirty="0" smtClean="0">
                <a:solidFill>
                  <a:srgbClr val="000000"/>
                </a:solidFill>
              </a:rPr>
              <a:t>What edibles are and what they may look like along with some of the associated risks.</a:t>
            </a:r>
          </a:p>
          <a:p>
            <a:pPr eaLnBrk="1" hangingPunct="1">
              <a:spcBef>
                <a:spcPct val="0"/>
              </a:spcBef>
            </a:pPr>
            <a:r>
              <a:rPr lang="en-GB" altLang="en-US" dirty="0" smtClean="0">
                <a:solidFill>
                  <a:srgbClr val="000000"/>
                </a:solidFill>
              </a:rPr>
              <a:t>You will be provided with some information around signs you might see if someone has taken an edible and how they are being purchased.</a:t>
            </a:r>
          </a:p>
          <a:p>
            <a:pPr eaLnBrk="1" hangingPunct="1">
              <a:spcBef>
                <a:spcPct val="0"/>
              </a:spcBef>
            </a:pPr>
            <a:r>
              <a:rPr lang="en-GB" altLang="en-US" dirty="0" smtClean="0">
                <a:solidFill>
                  <a:srgbClr val="000000"/>
                </a:solidFill>
              </a:rPr>
              <a:t>And we will also look at some harm reduction information along with brief interventions that can be cascaded to young people who are using edibles, or thinking about using to help them make an informed choice. </a:t>
            </a:r>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30828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dirty="0" smtClean="0">
                <a:solidFill>
                  <a:prstClr val="black"/>
                </a:solidFill>
              </a:rPr>
              <a:t>This briefing is aimed at raising awareness and understanding of what cannabis edible drugs are and the effects they may have. </a:t>
            </a:r>
          </a:p>
          <a:p>
            <a:pPr>
              <a:defRPr/>
            </a:pPr>
            <a:endParaRPr lang="en-US" altLang="en-US" sz="1200" b="1" dirty="0" smtClean="0">
              <a:solidFill>
                <a:prstClr val="black"/>
              </a:solidFill>
            </a:endParaRPr>
          </a:p>
          <a:p>
            <a:pPr>
              <a:defRPr/>
            </a:pPr>
            <a:r>
              <a:rPr lang="en-US" altLang="en-US" sz="1200" b="1" dirty="0" smtClean="0">
                <a:solidFill>
                  <a:prstClr val="black"/>
                </a:solidFill>
              </a:rPr>
              <a:t>Cannabis contains lots of different chemicals or active ingredients known as cannabinoids. </a:t>
            </a:r>
          </a:p>
          <a:p>
            <a:pPr>
              <a:defRPr/>
            </a:pPr>
            <a:r>
              <a:rPr lang="en-US" altLang="en-US" sz="1200" dirty="0" smtClean="0">
                <a:solidFill>
                  <a:prstClr val="black"/>
                </a:solidFill>
              </a:rPr>
              <a:t>2 of the main active ingredients are </a:t>
            </a:r>
          </a:p>
          <a:p>
            <a:pPr marL="171450" indent="-171450">
              <a:buFont typeface="Arial" panose="020B0604020202020204" pitchFamily="34" charset="0"/>
              <a:buChar char="•"/>
              <a:defRPr/>
            </a:pPr>
            <a:r>
              <a:rPr lang="en-US" altLang="en-US" sz="1200" b="1" dirty="0" smtClean="0">
                <a:solidFill>
                  <a:prstClr val="black"/>
                </a:solidFill>
              </a:rPr>
              <a:t>Delta-9-Tetrahydrocannabinol (THC). </a:t>
            </a:r>
            <a:r>
              <a:rPr lang="en-US" altLang="en-US" sz="1200" dirty="0" smtClean="0">
                <a:solidFill>
                  <a:prstClr val="black"/>
                </a:solidFill>
              </a:rPr>
              <a:t>– The psychoactive compound found in cannabis – The bit that gets you’ high/stoned!’ </a:t>
            </a:r>
          </a:p>
          <a:p>
            <a:pPr marL="171450" indent="-171450">
              <a:buFont typeface="Arial" panose="020B0604020202020204" pitchFamily="34" charset="0"/>
              <a:buChar char="•"/>
              <a:defRPr/>
            </a:pPr>
            <a:r>
              <a:rPr lang="en-US" altLang="en-US" sz="1200" dirty="0" smtClean="0">
                <a:solidFill>
                  <a:prstClr val="black"/>
                </a:solidFill>
              </a:rPr>
              <a:t>Makes you feel Pleasure, Euphoria and anxiety. </a:t>
            </a:r>
          </a:p>
          <a:p>
            <a:pPr marL="171450" indent="-171450">
              <a:buFont typeface="Arial" panose="020B0604020202020204" pitchFamily="34" charset="0"/>
              <a:buChar char="•"/>
              <a:defRPr/>
            </a:pPr>
            <a:r>
              <a:rPr lang="en-US" altLang="en-US" sz="1200" dirty="0" smtClean="0">
                <a:solidFill>
                  <a:prstClr val="black"/>
                </a:solidFill>
              </a:rPr>
              <a:t>The more THC there is in cannabis, the greater the effect will be</a:t>
            </a:r>
          </a:p>
          <a:p>
            <a:pPr>
              <a:defRPr/>
            </a:pPr>
            <a:endParaRPr lang="en-US" altLang="en-US" sz="1200" dirty="0" smtClean="0">
              <a:solidFill>
                <a:prstClr val="black"/>
              </a:solidFill>
            </a:endParaRPr>
          </a:p>
          <a:p>
            <a:pPr>
              <a:defRPr/>
            </a:pPr>
            <a:r>
              <a:rPr lang="en-US" altLang="en-US" sz="1200" b="1" dirty="0" smtClean="0">
                <a:solidFill>
                  <a:prstClr val="black"/>
                </a:solidFill>
              </a:rPr>
              <a:t>CBD: </a:t>
            </a:r>
            <a:r>
              <a:rPr lang="en-US" altLang="en-US" sz="1200" b="1" dirty="0" err="1" smtClean="0">
                <a:solidFill>
                  <a:prstClr val="black"/>
                </a:solidFill>
              </a:rPr>
              <a:t>Cannabidiol</a:t>
            </a:r>
            <a:r>
              <a:rPr lang="en-US" altLang="en-US" sz="1200" b="1" dirty="0" smtClean="0">
                <a:solidFill>
                  <a:prstClr val="black"/>
                </a:solidFill>
              </a:rPr>
              <a:t> </a:t>
            </a:r>
            <a:r>
              <a:rPr lang="en-US" altLang="en-US" sz="1200" dirty="0" smtClean="0">
                <a:solidFill>
                  <a:prstClr val="black"/>
                </a:solidFill>
              </a:rPr>
              <a:t>– Non-psychoactive component </a:t>
            </a:r>
          </a:p>
          <a:p>
            <a:pPr marL="171450" indent="-171450">
              <a:buFont typeface="Arial" panose="020B0604020202020204" pitchFamily="34" charset="0"/>
              <a:buChar char="•"/>
              <a:defRPr/>
            </a:pPr>
            <a:r>
              <a:rPr lang="en-US" altLang="en-US" sz="1200" dirty="0" smtClean="0">
                <a:solidFill>
                  <a:prstClr val="black"/>
                </a:solidFill>
              </a:rPr>
              <a:t>CBD is the buffer against THC and can lessen the unwanted psychoactive effects of THC such as hallucinations, paranoia and anxiety.</a:t>
            </a:r>
          </a:p>
          <a:p>
            <a:pPr marL="171450" indent="-171450">
              <a:buFont typeface="Arial" panose="020B0604020202020204" pitchFamily="34" charset="0"/>
              <a:buChar char="•"/>
              <a:defRPr/>
            </a:pPr>
            <a:r>
              <a:rPr lang="en-US" altLang="en-US" sz="1200" dirty="0" smtClean="0">
                <a:solidFill>
                  <a:prstClr val="black"/>
                </a:solidFill>
              </a:rPr>
              <a:t>This means that the effects of THC will be lower if there is more CBD in the plant.</a:t>
            </a:r>
          </a:p>
          <a:p>
            <a:pPr marL="171450" indent="-171450">
              <a:buFont typeface="Arial" panose="020B0604020202020204" pitchFamily="34" charset="0"/>
              <a:buChar char="•"/>
              <a:defRPr/>
            </a:pPr>
            <a:endParaRPr lang="en-US" altLang="en-US" sz="1200" dirty="0" smtClean="0">
              <a:solidFill>
                <a:prstClr val="black"/>
              </a:solidFill>
            </a:endParaRPr>
          </a:p>
          <a:p>
            <a:pPr>
              <a:buFont typeface="Arial" panose="020B0604020202020204" pitchFamily="34" charset="0"/>
              <a:buNone/>
              <a:defRPr/>
            </a:pPr>
            <a:r>
              <a:rPr lang="en-US" altLang="en-US" sz="1200" dirty="0" smtClean="0">
                <a:solidFill>
                  <a:prstClr val="black"/>
                </a:solidFill>
              </a:rPr>
              <a:t>The cannabis that we are seeing today is the 21</a:t>
            </a:r>
            <a:r>
              <a:rPr lang="en-US" altLang="en-US" sz="1200" baseline="30000" dirty="0" smtClean="0">
                <a:solidFill>
                  <a:prstClr val="black"/>
                </a:solidFill>
              </a:rPr>
              <a:t>st</a:t>
            </a:r>
            <a:r>
              <a:rPr lang="en-US" altLang="en-US" sz="1200" dirty="0" smtClean="0">
                <a:solidFill>
                  <a:prstClr val="black"/>
                </a:solidFill>
              </a:rPr>
              <a:t> century cannabis, it is nothing like the historical cannabis that was circulating in the 60/70/80 and 90’s which means we are seeing plants that are grown specifically containing a high dose of THC and lower doses of CBD</a:t>
            </a:r>
          </a:p>
          <a:p>
            <a:pPr>
              <a:buFont typeface="Arial" panose="020B0604020202020204" pitchFamily="34" charset="0"/>
              <a:buNone/>
              <a:defRPr/>
            </a:pPr>
            <a:r>
              <a:rPr lang="en-US" altLang="en-US" sz="1200" dirty="0" smtClean="0">
                <a:solidFill>
                  <a:prstClr val="black"/>
                </a:solidFill>
              </a:rPr>
              <a:t>People want to get stoned so the growers/suppliers and dealers advertise this!</a:t>
            </a:r>
          </a:p>
          <a:p>
            <a:pPr>
              <a:buFont typeface="Arial" panose="020B0604020202020204" pitchFamily="34" charset="0"/>
              <a:buNone/>
              <a:defRPr/>
            </a:pPr>
            <a:endParaRPr lang="en-US" altLang="en-US" sz="1200" dirty="0" smtClean="0">
              <a:solidFill>
                <a:prstClr val="black"/>
              </a:solidFill>
            </a:endParaRPr>
          </a:p>
          <a:p>
            <a:pPr>
              <a:buFont typeface="Arial" panose="020B0604020202020204" pitchFamily="34" charset="0"/>
              <a:buNone/>
              <a:defRPr/>
            </a:pPr>
            <a:r>
              <a:rPr lang="en-US" altLang="en-US" sz="1200" dirty="0" smtClean="0">
                <a:solidFill>
                  <a:prstClr val="black"/>
                </a:solidFill>
              </a:rPr>
              <a:t>THC is an illegal substance and CBD is a legal substance</a:t>
            </a:r>
          </a:p>
          <a:p>
            <a:pPr eaLnBrk="1" hangingPunct="1">
              <a:spcBef>
                <a:spcPct val="0"/>
              </a:spcBef>
              <a:defRPr/>
            </a:pPr>
            <a:r>
              <a:rPr lang="en-US" altLang="en-US" dirty="0" smtClean="0">
                <a:solidFill>
                  <a:prstClr val="black"/>
                </a:solidFill>
              </a:rPr>
              <a:t>There are many different forms of cannabis and </a:t>
            </a:r>
            <a:r>
              <a:rPr lang="en-GB" altLang="en-US" dirty="0" smtClean="0">
                <a:solidFill>
                  <a:prstClr val="black"/>
                </a:solidFill>
              </a:rPr>
              <a:t>this briefing has been put together in response to the increasing use of cannabis edibles amongst our YP in Blackpool.</a:t>
            </a:r>
          </a:p>
          <a:p>
            <a:pPr eaLnBrk="1" hangingPunct="1">
              <a:spcBef>
                <a:spcPct val="0"/>
              </a:spcBef>
            </a:pPr>
            <a:endParaRPr lang="en-US" altLang="en-US" b="1" dirty="0" smtClean="0"/>
          </a:p>
          <a:p>
            <a:pPr eaLnBrk="1" hangingPunct="1">
              <a:spcBef>
                <a:spcPct val="0"/>
              </a:spcBef>
            </a:pPr>
            <a:r>
              <a:rPr lang="en-US" altLang="en-US" b="1" dirty="0" smtClean="0"/>
              <a:t>What </a:t>
            </a:r>
            <a:r>
              <a:rPr lang="en-US" altLang="en-US" b="1" dirty="0" smtClean="0"/>
              <a:t>do edibles look like?</a:t>
            </a:r>
          </a:p>
          <a:p>
            <a:pPr eaLnBrk="1" hangingPunct="1">
              <a:spcBef>
                <a:spcPct val="0"/>
              </a:spcBef>
            </a:pPr>
            <a:endParaRPr lang="en-US" altLang="en-US" b="1" dirty="0" smtClean="0"/>
          </a:p>
          <a:p>
            <a:pPr eaLnBrk="1" hangingPunct="1">
              <a:spcBef>
                <a:spcPct val="0"/>
              </a:spcBef>
            </a:pPr>
            <a:r>
              <a:rPr lang="en-US" altLang="en-US" dirty="0" smtClean="0"/>
              <a:t>Many different food items can be infused with Cannabis, traditionally these have taken the form of cakes/brownies, but recently they have most commonly had the appearance of sweets, such as gummies/ sweets and chocolate </a:t>
            </a:r>
          </a:p>
          <a:p>
            <a:pPr eaLnBrk="1" hangingPunct="1">
              <a:spcBef>
                <a:spcPct val="0"/>
              </a:spcBef>
            </a:pPr>
            <a:endParaRPr lang="en-US" altLang="en-US" dirty="0" smtClean="0"/>
          </a:p>
          <a:p>
            <a:pPr eaLnBrk="1" hangingPunct="1">
              <a:spcBef>
                <a:spcPct val="0"/>
              </a:spcBef>
            </a:pPr>
            <a:r>
              <a:rPr lang="en-US" altLang="en-US" dirty="0" smtClean="0"/>
              <a:t>Often these edibles will be in packaging which </a:t>
            </a:r>
            <a:r>
              <a:rPr lang="en-US" altLang="en-US" b="1" dirty="0" smtClean="0"/>
              <a:t>mimics legitimate sweets </a:t>
            </a:r>
            <a:r>
              <a:rPr lang="en-US" altLang="en-US" dirty="0" smtClean="0"/>
              <a:t>and so at first glance may not give any cause for concern, and so they will often avoid suspicion/detection.</a:t>
            </a:r>
          </a:p>
          <a:p>
            <a:pPr eaLnBrk="1" hangingPunct="1">
              <a:spcBef>
                <a:spcPct val="0"/>
              </a:spcBef>
            </a:pPr>
            <a:endParaRPr lang="en-US" altLang="en-US" dirty="0" smtClean="0"/>
          </a:p>
          <a:p>
            <a:pPr eaLnBrk="1" hangingPunct="1">
              <a:spcBef>
                <a:spcPct val="0"/>
              </a:spcBef>
            </a:pPr>
            <a:r>
              <a:rPr lang="en-US" altLang="en-US" dirty="0" smtClean="0"/>
              <a:t>They often have a THC marking on the packaging like in the images. </a:t>
            </a:r>
          </a:p>
          <a:p>
            <a:pPr eaLnBrk="1" hangingPunct="1">
              <a:spcBef>
                <a:spcPct val="0"/>
              </a:spcBef>
            </a:pPr>
            <a:r>
              <a:rPr lang="en-US" altLang="en-US" dirty="0" smtClean="0"/>
              <a:t>This is to highlight the fact they contain cannabis and will give the psychoactive effects of cannabis when consumed.</a:t>
            </a:r>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329557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 well as concerns around cannabis edibles, there has been an increase in young people using vapes and in particular experimenting with THC vaping. THC is the chemical that gives the ‘high’ effect in cannabis.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Vaping THC will have similar effects to using cannabis. However vaping THC as opposed to smoking cannabis allows a larger amount of THC to be inhaled very quickly, potentially causing overdosing/adverse effects that can result in young people requiring medical attention.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If the vape which has caused the young person to be unwell, has been confiscated and is able to be kept in a safe place, it can be collected for testing. There is an increasing emphasis on testing vapes linked to adverse reactions due to adulterated vapes containing synthetic cannabis (Spice) and THC.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Only vapes that may have caused an ill health incident can be tested, we cannot test all confiscated vapes. It is also important to highlight here that adverse reactions can be caused by vapes that only contain nicotine due to the strength.</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To arrange for testing, secure the vape and ring 101 for collection by the Police. </a:t>
            </a: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155500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Some of the risk associated with Edibles are the </a:t>
            </a:r>
            <a:r>
              <a:rPr lang="en-US" b="1" dirty="0" smtClean="0"/>
              <a:t>strength</a:t>
            </a:r>
            <a:r>
              <a:rPr lang="en-US" dirty="0" smtClean="0"/>
              <a:t> of them </a:t>
            </a:r>
          </a:p>
          <a:p>
            <a:pPr marL="171450" indent="-171450" eaLnBrk="1" hangingPunct="1">
              <a:spcBef>
                <a:spcPct val="0"/>
              </a:spcBef>
              <a:buFont typeface="Arial" panose="020B0604020202020204" pitchFamily="34" charset="0"/>
              <a:buChar char="•"/>
              <a:defRPr/>
            </a:pPr>
            <a:r>
              <a:rPr lang="en-US" dirty="0" smtClean="0"/>
              <a:t>A typical Cannabis joint would allow for inhalation of approx. 12mg of THC.  </a:t>
            </a:r>
          </a:p>
          <a:p>
            <a:pPr marL="171450" indent="-171450" eaLnBrk="1" hangingPunct="1">
              <a:spcBef>
                <a:spcPct val="0"/>
              </a:spcBef>
              <a:buFont typeface="Arial" panose="020B0604020202020204" pitchFamily="34" charset="0"/>
              <a:buChar char="•"/>
              <a:defRPr/>
            </a:pPr>
            <a:r>
              <a:rPr lang="en-US" dirty="0" smtClean="0"/>
              <a:t>Using a bong would allow for inhalation of approx. 13mg of THC. </a:t>
            </a:r>
          </a:p>
          <a:p>
            <a:pPr marL="171450" indent="-171450" eaLnBrk="1" hangingPunct="1">
              <a:spcBef>
                <a:spcPct val="0"/>
              </a:spcBef>
              <a:buFont typeface="Arial" panose="020B0604020202020204" pitchFamily="34" charset="0"/>
              <a:buChar char="•"/>
              <a:defRPr/>
            </a:pPr>
            <a:r>
              <a:rPr lang="en-US" dirty="0" smtClean="0"/>
              <a:t>Using a vape would allow for inhalation of approx. 17mg of THC. </a:t>
            </a:r>
          </a:p>
          <a:p>
            <a:pPr eaLnBrk="1" hangingPunct="1">
              <a:spcBef>
                <a:spcPct val="0"/>
              </a:spcBef>
              <a:buFont typeface="Arial" panose="020B0604020202020204" pitchFamily="34" charset="0"/>
              <a:buNone/>
              <a:defRPr/>
            </a:pPr>
            <a:endParaRPr lang="en-US" dirty="0" smtClean="0"/>
          </a:p>
          <a:p>
            <a:pPr eaLnBrk="1" hangingPunct="1">
              <a:spcBef>
                <a:spcPct val="0"/>
              </a:spcBef>
              <a:defRPr/>
            </a:pPr>
            <a:r>
              <a:rPr lang="en-US" dirty="0" smtClean="0"/>
              <a:t>For a </a:t>
            </a:r>
            <a:r>
              <a:rPr lang="en-US" b="1" dirty="0" smtClean="0"/>
              <a:t>beginner</a:t>
            </a:r>
            <a:r>
              <a:rPr lang="en-US" dirty="0" smtClean="0"/>
              <a:t> with very low tolerance, unpleasant effects experienced at around 5-10mg of THC. </a:t>
            </a:r>
          </a:p>
          <a:p>
            <a:pPr eaLnBrk="1" hangingPunct="1">
              <a:spcBef>
                <a:spcPct val="0"/>
              </a:spcBef>
              <a:defRPr/>
            </a:pPr>
            <a:r>
              <a:rPr lang="en-US" dirty="0" smtClean="0"/>
              <a:t>For an </a:t>
            </a:r>
            <a:r>
              <a:rPr lang="en-US" b="1" dirty="0" smtClean="0"/>
              <a:t>experienced</a:t>
            </a:r>
            <a:r>
              <a:rPr lang="en-US" dirty="0" smtClean="0"/>
              <a:t> user unpleasant effects experienced at 25mg THC. </a:t>
            </a:r>
          </a:p>
          <a:p>
            <a:pPr eaLnBrk="1" hangingPunct="1">
              <a:spcBef>
                <a:spcPct val="0"/>
              </a:spcBef>
              <a:defRPr/>
            </a:pPr>
            <a:r>
              <a:rPr lang="en-US" dirty="0" smtClean="0"/>
              <a:t>A </a:t>
            </a:r>
            <a:r>
              <a:rPr lang="en-US" b="1" dirty="0" smtClean="0"/>
              <a:t>heavy</a:t>
            </a:r>
            <a:r>
              <a:rPr lang="en-US" dirty="0" smtClean="0"/>
              <a:t> user with high tolerance could experience unpleasant effects anywhere between 40 and 80mg of THC.</a:t>
            </a:r>
          </a:p>
          <a:p>
            <a:pPr eaLnBrk="1" hangingPunct="1">
              <a:spcBef>
                <a:spcPct val="0"/>
              </a:spcBef>
              <a:defRPr/>
            </a:pPr>
            <a:endParaRPr lang="en-US" dirty="0" smtClean="0"/>
          </a:p>
          <a:p>
            <a:pPr eaLnBrk="1" hangingPunct="1">
              <a:spcBef>
                <a:spcPct val="0"/>
              </a:spcBef>
              <a:defRPr/>
            </a:pPr>
            <a:r>
              <a:rPr lang="en-US" dirty="0" smtClean="0"/>
              <a:t>Edible sweets are commonly supplied in 500-600mg packs as seen in this packet, </a:t>
            </a:r>
          </a:p>
          <a:p>
            <a:pPr eaLnBrk="1" hangingPunct="1">
              <a:spcBef>
                <a:spcPct val="0"/>
              </a:spcBef>
              <a:defRPr/>
            </a:pPr>
            <a:r>
              <a:rPr lang="en-US" dirty="0" smtClean="0"/>
              <a:t>So for a beginner this means they could consume THC which is </a:t>
            </a:r>
            <a:r>
              <a:rPr lang="en-US" dirty="0" err="1" smtClean="0"/>
              <a:t>upto</a:t>
            </a:r>
            <a:r>
              <a:rPr lang="en-US" dirty="0" smtClean="0"/>
              <a:t> 50 x stronger or even for the experienced user 25 x stronger than their body is used to!</a:t>
            </a:r>
          </a:p>
          <a:p>
            <a:pPr marL="171450" indent="-171450" eaLnBrk="1" hangingPunct="1">
              <a:spcBef>
                <a:spcPct val="0"/>
              </a:spcBef>
              <a:buFont typeface="Arial" panose="020B0604020202020204" pitchFamily="34" charset="0"/>
              <a:buChar char="•"/>
              <a:defRPr/>
            </a:pPr>
            <a:r>
              <a:rPr lang="en-US" dirty="0" smtClean="0"/>
              <a:t>Making accidental over consumption highly likely, particularly in naïve users. </a:t>
            </a:r>
          </a:p>
          <a:p>
            <a:pPr eaLnBrk="1" hangingPunct="1">
              <a:spcBef>
                <a:spcPct val="0"/>
              </a:spcBef>
              <a:defRPr/>
            </a:pPr>
            <a:endParaRPr lang="en-US" dirty="0" smtClean="0"/>
          </a:p>
          <a:p>
            <a:pPr eaLnBrk="1" hangingPunct="1">
              <a:spcBef>
                <a:spcPct val="0"/>
              </a:spcBef>
              <a:defRPr/>
            </a:pPr>
            <a:r>
              <a:rPr lang="en-US" dirty="0" smtClean="0"/>
              <a:t>Another risk associated is the </a:t>
            </a:r>
            <a:r>
              <a:rPr lang="en-US" b="1" dirty="0" smtClean="0"/>
              <a:t>Increased chance of overdosing</a:t>
            </a:r>
          </a:p>
          <a:p>
            <a:pPr eaLnBrk="1" hangingPunct="1">
              <a:spcBef>
                <a:spcPct val="0"/>
              </a:spcBef>
              <a:defRPr/>
            </a:pPr>
            <a:r>
              <a:rPr lang="en-US" dirty="0" smtClean="0"/>
              <a:t>This is because eating cannabis as oppose to smoking it takes longer to feel the effects of the drug. </a:t>
            </a:r>
          </a:p>
          <a:p>
            <a:pPr marL="171450" indent="-171450" eaLnBrk="1" hangingPunct="1">
              <a:spcBef>
                <a:spcPct val="0"/>
              </a:spcBef>
              <a:buFont typeface="Arial" panose="020B0604020202020204" pitchFamily="34" charset="0"/>
              <a:buChar char="•"/>
              <a:defRPr/>
            </a:pPr>
            <a:r>
              <a:rPr lang="en-US" dirty="0" smtClean="0"/>
              <a:t>It can usually take between 1–3 </a:t>
            </a:r>
            <a:r>
              <a:rPr lang="en-US" dirty="0" err="1" smtClean="0"/>
              <a:t>hrs</a:t>
            </a:r>
            <a:r>
              <a:rPr lang="en-US" dirty="0" smtClean="0"/>
              <a:t> for the drug to take effect when eaten, often causing users to consume more, believing the drug is not working. </a:t>
            </a:r>
          </a:p>
          <a:p>
            <a:pPr eaLnBrk="1" hangingPunct="1">
              <a:spcBef>
                <a:spcPct val="0"/>
              </a:spcBef>
              <a:buFont typeface="Arial" panose="020B0604020202020204" pitchFamily="34" charset="0"/>
              <a:buNone/>
              <a:defRPr/>
            </a:pPr>
            <a:endParaRPr lang="en-US" dirty="0" smtClean="0"/>
          </a:p>
          <a:p>
            <a:pPr eaLnBrk="1" hangingPunct="1">
              <a:spcBef>
                <a:spcPct val="0"/>
              </a:spcBef>
              <a:defRPr/>
            </a:pPr>
            <a:r>
              <a:rPr lang="en-US" altLang="en-US" dirty="0" smtClean="0">
                <a:solidFill>
                  <a:prstClr val="black"/>
                </a:solidFill>
              </a:rPr>
              <a:t>Also when cannabis is eaten about 90% of the THC reaches the brain, producing a stronger high than when it’s smoked.</a:t>
            </a:r>
          </a:p>
          <a:p>
            <a:pPr eaLnBrk="1" hangingPunct="1">
              <a:spcBef>
                <a:spcPct val="0"/>
              </a:spcBef>
              <a:defRPr/>
            </a:pPr>
            <a:endParaRPr lang="en-US" altLang="en-US" dirty="0" smtClean="0">
              <a:solidFill>
                <a:prstClr val="black"/>
              </a:solidFill>
            </a:endParaRPr>
          </a:p>
          <a:p>
            <a:pPr>
              <a:defRPr/>
            </a:pPr>
            <a:r>
              <a:rPr lang="en-US" dirty="0" smtClean="0">
                <a:solidFill>
                  <a:srgbClr val="333333"/>
                </a:solidFill>
                <a:latin typeface="TTNormsPro-Medium"/>
              </a:rPr>
              <a:t>And then the added risk is that these products vary widely in their appearance, strength and </a:t>
            </a:r>
            <a:r>
              <a:rPr lang="en-US" b="1" dirty="0" smtClean="0">
                <a:solidFill>
                  <a:srgbClr val="333333"/>
                </a:solidFill>
                <a:latin typeface="TTNormsPro-Medium"/>
              </a:rPr>
              <a:t>content.</a:t>
            </a:r>
          </a:p>
          <a:p>
            <a:pPr marL="171450" indent="-171450">
              <a:buFont typeface="Arial" panose="020B0604020202020204" pitchFamily="34" charset="0"/>
              <a:buChar char="•"/>
              <a:defRPr/>
            </a:pPr>
            <a:r>
              <a:rPr lang="en-US" dirty="0" smtClean="0">
                <a:solidFill>
                  <a:srgbClr val="333333"/>
                </a:solidFill>
                <a:latin typeface="TTNormsPro-Medium"/>
              </a:rPr>
              <a:t>They may not always contain what you think or what you have been told.</a:t>
            </a:r>
          </a:p>
          <a:p>
            <a:pPr marL="171450" indent="-171450">
              <a:buFont typeface="Arial" panose="020B0604020202020204" pitchFamily="34" charset="0"/>
              <a:buChar char="•"/>
              <a:defRPr/>
            </a:pPr>
            <a:r>
              <a:rPr lang="en-US" dirty="0" smtClean="0">
                <a:solidFill>
                  <a:srgbClr val="333333"/>
                </a:solidFill>
                <a:latin typeface="TTNormsPro-Medium"/>
              </a:rPr>
              <a:t>Which means that it’s difficult to know what the ingredients are or how much of the unknown ingredients you will ingest if you eat them.</a:t>
            </a:r>
          </a:p>
          <a:p>
            <a:pPr>
              <a:defRPr/>
            </a:pPr>
            <a:endParaRPr lang="en-US" dirty="0" smtClean="0">
              <a:solidFill>
                <a:srgbClr val="333333"/>
              </a:solidFill>
              <a:latin typeface="TTNormsPro-Medium"/>
            </a:endParaRPr>
          </a:p>
          <a:p>
            <a:pPr>
              <a:defRPr/>
            </a:pPr>
            <a:r>
              <a:rPr lang="en-US" dirty="0" smtClean="0">
                <a:solidFill>
                  <a:srgbClr val="333333"/>
                </a:solidFill>
                <a:latin typeface="TTNormsPro-Medium"/>
              </a:rPr>
              <a:t>It is inadvisable to mix edibles with alcohol or other drugs. </a:t>
            </a:r>
          </a:p>
          <a:p>
            <a:pPr marL="171450" indent="-171450">
              <a:buFont typeface="Arial" panose="020B0604020202020204" pitchFamily="34" charset="0"/>
              <a:buChar char="•"/>
              <a:defRPr/>
            </a:pPr>
            <a:r>
              <a:rPr lang="en-US" dirty="0" smtClean="0">
                <a:solidFill>
                  <a:srgbClr val="333333"/>
                </a:solidFill>
                <a:latin typeface="TTNormsPro-Medium"/>
              </a:rPr>
              <a:t>The interactions between substances cannot always be easily predicted and unwanted effects may be more likely to occur.</a:t>
            </a:r>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a:p>
        </p:txBody>
      </p:sp>
    </p:spTree>
    <p:extLst>
      <p:ext uri="{BB962C8B-B14F-4D97-AF65-F5344CB8AC3E}">
        <p14:creationId xmlns:p14="http://schemas.microsoft.com/office/powerpoint/2010/main" val="307748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smtClean="0"/>
              <a:t>There are several indicators that you might notice in a young person who has consumed edibles, but please remember it all depends on the contents of them, as to the signs you might notice – However if they contain THC these are some of the warning signs</a:t>
            </a:r>
          </a:p>
          <a:p>
            <a:pPr eaLnBrk="1" hangingPunct="1">
              <a:spcBef>
                <a:spcPct val="0"/>
              </a:spcBef>
            </a:pPr>
            <a:endParaRPr lang="en-GB" altLang="en-US" dirty="0" smtClean="0"/>
          </a:p>
          <a:p>
            <a:pPr eaLnBrk="1" hangingPunct="1">
              <a:spcBef>
                <a:spcPct val="0"/>
              </a:spcBef>
            </a:pPr>
            <a:r>
              <a:rPr lang="en-GB" altLang="en-US" b="1" dirty="0" smtClean="0"/>
              <a:t>Blood shot eyes: </a:t>
            </a:r>
            <a:r>
              <a:rPr lang="en-US" altLang="en-US" dirty="0" smtClean="0"/>
              <a:t>THC lowers blood pressure which dilates the blood vessels and increases blood flow throughout the body. </a:t>
            </a:r>
          </a:p>
          <a:p>
            <a:pPr eaLnBrk="1" hangingPunct="1">
              <a:spcBef>
                <a:spcPct val="0"/>
              </a:spcBef>
            </a:pPr>
            <a:r>
              <a:rPr lang="en-US" altLang="en-US" dirty="0" smtClean="0"/>
              <a:t>This causes the blood vessels in the eyes to expand, causing redness or bloodshot eyes.</a:t>
            </a:r>
          </a:p>
          <a:p>
            <a:pPr eaLnBrk="1" hangingPunct="1">
              <a:spcBef>
                <a:spcPct val="0"/>
              </a:spcBef>
            </a:pPr>
            <a:endParaRPr lang="en-US" altLang="en-US" dirty="0" smtClean="0"/>
          </a:p>
          <a:p>
            <a:pPr eaLnBrk="1" hangingPunct="1">
              <a:spcBef>
                <a:spcPct val="0"/>
              </a:spcBef>
            </a:pPr>
            <a:r>
              <a:rPr lang="en-US" altLang="en-US" b="1" dirty="0" smtClean="0"/>
              <a:t>Giggles: </a:t>
            </a:r>
            <a:r>
              <a:rPr lang="en-US" altLang="en-US" dirty="0" smtClean="0"/>
              <a:t>laughing is a reflex, just like sneezing and coughing. </a:t>
            </a:r>
          </a:p>
          <a:p>
            <a:pPr eaLnBrk="1" hangingPunct="1">
              <a:spcBef>
                <a:spcPct val="0"/>
              </a:spcBef>
            </a:pPr>
            <a:r>
              <a:rPr lang="en-US" altLang="en-US" dirty="0" smtClean="0"/>
              <a:t>When THC attaches itself to the receptors in your body it stimulates the laughing reflex, just like when you have a cold that stimulates the coughing reflex</a:t>
            </a:r>
          </a:p>
          <a:p>
            <a:pPr eaLnBrk="1" hangingPunct="1">
              <a:spcBef>
                <a:spcPct val="0"/>
              </a:spcBef>
            </a:pPr>
            <a:endParaRPr lang="en-US" altLang="en-US" dirty="0" smtClean="0"/>
          </a:p>
          <a:p>
            <a:pPr eaLnBrk="1" hangingPunct="1">
              <a:spcBef>
                <a:spcPct val="0"/>
              </a:spcBef>
            </a:pPr>
            <a:r>
              <a:rPr lang="en-US" altLang="en-US" b="1" dirty="0" smtClean="0"/>
              <a:t>Munchies</a:t>
            </a:r>
            <a:r>
              <a:rPr lang="en-US" altLang="en-US" dirty="0" smtClean="0"/>
              <a:t>: THC interacts with receptors in our brain that regulate emotions, pain and our sense of smell and taste,</a:t>
            </a:r>
          </a:p>
          <a:p>
            <a:pPr eaLnBrk="1" hangingPunct="1">
              <a:spcBef>
                <a:spcPct val="0"/>
              </a:spcBef>
            </a:pPr>
            <a:r>
              <a:rPr lang="en-US" altLang="en-US" dirty="0" smtClean="0"/>
              <a:t>THC stimulates and spikes your appetite even when you are full</a:t>
            </a:r>
          </a:p>
          <a:p>
            <a:pPr eaLnBrk="1" hangingPunct="1">
              <a:spcBef>
                <a:spcPct val="0"/>
              </a:spcBef>
            </a:pPr>
            <a:endParaRPr lang="en-US" altLang="en-US" dirty="0" smtClean="0"/>
          </a:p>
          <a:p>
            <a:pPr eaLnBrk="1" hangingPunct="1">
              <a:spcBef>
                <a:spcPct val="0"/>
              </a:spcBef>
            </a:pPr>
            <a:r>
              <a:rPr lang="en-US" altLang="en-US" b="1" dirty="0" smtClean="0"/>
              <a:t>Dry Mouth/cotton mouth: </a:t>
            </a:r>
            <a:r>
              <a:rPr lang="en-US" altLang="en-US" dirty="0" smtClean="0"/>
              <a:t>Contrary to popular belief, dry mouth is not caused by smoke drying out your mucous membranes and throat.</a:t>
            </a: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94159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As with any illicit substance, these drugs can be accessed via various means, either through friends, siblings or other family members </a:t>
            </a:r>
          </a:p>
          <a:p>
            <a:pPr eaLnBrk="1" hangingPunct="1">
              <a:spcBef>
                <a:spcPct val="0"/>
              </a:spcBef>
              <a:defRPr/>
            </a:pPr>
            <a:endParaRPr lang="en-US" dirty="0" smtClean="0"/>
          </a:p>
          <a:p>
            <a:pPr eaLnBrk="1" hangingPunct="1">
              <a:spcBef>
                <a:spcPct val="0"/>
              </a:spcBef>
              <a:defRPr/>
            </a:pPr>
            <a:r>
              <a:rPr lang="en-US" dirty="0" smtClean="0"/>
              <a:t>Or In the absence of any social supply network, edibles will largely be sourced online on the Social Networking sites, such as </a:t>
            </a:r>
            <a:r>
              <a:rPr lang="en-US" dirty="0" err="1" smtClean="0"/>
              <a:t>Tiktok</a:t>
            </a:r>
            <a:r>
              <a:rPr lang="en-US" dirty="0" smtClean="0"/>
              <a:t> – Instagram - Snapchat - Facebook </a:t>
            </a:r>
          </a:p>
          <a:p>
            <a:pPr eaLnBrk="1" hangingPunct="1">
              <a:spcBef>
                <a:spcPct val="0"/>
              </a:spcBef>
              <a:defRPr/>
            </a:pPr>
            <a:endParaRPr lang="en-US" dirty="0" smtClean="0"/>
          </a:p>
          <a:p>
            <a:pPr eaLnBrk="1" hangingPunct="1">
              <a:spcBef>
                <a:spcPct val="0"/>
              </a:spcBef>
              <a:defRPr/>
            </a:pPr>
            <a:r>
              <a:rPr lang="en-US" dirty="0" smtClean="0"/>
              <a:t>Seeing drugs advertised for sale on social media can </a:t>
            </a:r>
            <a:r>
              <a:rPr lang="en-US" dirty="0" err="1" smtClean="0"/>
              <a:t>normalise</a:t>
            </a:r>
            <a:r>
              <a:rPr lang="en-US" dirty="0" smtClean="0"/>
              <a:t> drug use</a:t>
            </a:r>
          </a:p>
          <a:p>
            <a:pPr eaLnBrk="1" hangingPunct="1">
              <a:spcBef>
                <a:spcPct val="0"/>
              </a:spcBef>
              <a:defRPr/>
            </a:pPr>
            <a:r>
              <a:rPr lang="en-US" dirty="0" smtClean="0"/>
              <a:t>Social media has made it easier for young people to buy drugs. Dealers can be found in an accessible way through platforms and without young people</a:t>
            </a:r>
          </a:p>
          <a:p>
            <a:pPr eaLnBrk="1" hangingPunct="1">
              <a:spcBef>
                <a:spcPct val="0"/>
              </a:spcBef>
              <a:defRPr/>
            </a:pPr>
            <a:r>
              <a:rPr lang="en-US" dirty="0" smtClean="0"/>
              <a:t>needing to have an existing drug user network. </a:t>
            </a:r>
          </a:p>
          <a:p>
            <a:pPr eaLnBrk="1" hangingPunct="1">
              <a:spcBef>
                <a:spcPct val="0"/>
              </a:spcBef>
              <a:defRPr/>
            </a:pPr>
            <a:endParaRPr lang="en-US" dirty="0" smtClean="0"/>
          </a:p>
          <a:p>
            <a:pPr eaLnBrk="1" hangingPunct="1">
              <a:spcBef>
                <a:spcPct val="0"/>
              </a:spcBef>
              <a:defRPr/>
            </a:pPr>
            <a:r>
              <a:rPr lang="en-US" b="1" dirty="0" smtClean="0"/>
              <a:t>Telegram messenger app </a:t>
            </a:r>
            <a:r>
              <a:rPr lang="en-US" dirty="0" smtClean="0"/>
              <a:t>- </a:t>
            </a:r>
            <a:r>
              <a:rPr lang="en-US" dirty="0" smtClean="0">
                <a:solidFill>
                  <a:srgbClr val="4D5156"/>
                </a:solidFill>
                <a:latin typeface="arial" panose="020B0604020202020204" pitchFamily="34" charset="0"/>
              </a:rPr>
              <a:t>Telegram is </a:t>
            </a:r>
            <a:r>
              <a:rPr lang="en-US" b="1" dirty="0" smtClean="0">
                <a:solidFill>
                  <a:srgbClr val="5F6368"/>
                </a:solidFill>
                <a:latin typeface="arial" panose="020B0604020202020204" pitchFamily="34" charset="0"/>
              </a:rPr>
              <a:t>an instant messaging tool that allows you to send and receive messages from your contacts even</a:t>
            </a:r>
            <a:r>
              <a:rPr lang="en-US" dirty="0" smtClean="0">
                <a:solidFill>
                  <a:srgbClr val="4D5156"/>
                </a:solidFill>
                <a:latin typeface="arial" panose="020B0604020202020204" pitchFamily="34" charset="0"/>
              </a:rPr>
              <a:t> without sharing your phone number.</a:t>
            </a:r>
            <a:r>
              <a:rPr lang="en-US" dirty="0" smtClean="0">
                <a:solidFill>
                  <a:srgbClr val="3D3D3D"/>
                </a:solidFill>
                <a:latin typeface="Quicksand"/>
              </a:rPr>
              <a:t> </a:t>
            </a:r>
          </a:p>
          <a:p>
            <a:pPr marL="171450" indent="-171450" eaLnBrk="1" hangingPunct="1">
              <a:spcBef>
                <a:spcPct val="0"/>
              </a:spcBef>
              <a:buFont typeface="Arial" panose="020B0604020202020204" pitchFamily="34" charset="0"/>
              <a:buChar char="•"/>
              <a:defRPr/>
            </a:pPr>
            <a:r>
              <a:rPr lang="en-US" dirty="0" smtClean="0">
                <a:solidFill>
                  <a:srgbClr val="3D3D3D"/>
                </a:solidFill>
                <a:latin typeface="Quicksand"/>
              </a:rPr>
              <a:t>It also offers you end-to-end encryption so no one else can know what you’re talking about. </a:t>
            </a:r>
          </a:p>
          <a:p>
            <a:pPr marL="171450" indent="-171450" eaLnBrk="1" hangingPunct="1">
              <a:spcBef>
                <a:spcPct val="0"/>
              </a:spcBef>
              <a:buFont typeface="Arial" panose="020B0604020202020204" pitchFamily="34" charset="0"/>
              <a:buChar char="•"/>
              <a:defRPr/>
            </a:pPr>
            <a:r>
              <a:rPr lang="en-US" dirty="0" smtClean="0">
                <a:solidFill>
                  <a:srgbClr val="000000"/>
                </a:solidFill>
                <a:latin typeface="Lora"/>
              </a:rPr>
              <a:t>Due to its focus on user privacy and the fact it’s easier to access than the dark web, Telegram has become the go-to global messaging app for buying and selling drugs. </a:t>
            </a:r>
          </a:p>
          <a:p>
            <a:pPr marL="171450" indent="-171450" eaLnBrk="1" hangingPunct="1">
              <a:spcBef>
                <a:spcPct val="0"/>
              </a:spcBef>
              <a:buFont typeface="Arial" panose="020B0604020202020204" pitchFamily="34" charset="0"/>
              <a:buChar char="•"/>
              <a:defRPr/>
            </a:pPr>
            <a:r>
              <a:rPr lang="en-US" dirty="0" smtClean="0">
                <a:solidFill>
                  <a:srgbClr val="000000"/>
                </a:solidFill>
                <a:latin typeface="Lora"/>
              </a:rPr>
              <a:t>On Telegram drug buyers and sellers chat on invite-only “channels”, </a:t>
            </a:r>
          </a:p>
          <a:p>
            <a:pPr marL="171450" indent="-171450" eaLnBrk="1" hangingPunct="1">
              <a:spcBef>
                <a:spcPct val="0"/>
              </a:spcBef>
              <a:buFont typeface="Arial" panose="020B0604020202020204" pitchFamily="34" charset="0"/>
              <a:buChar char="•"/>
              <a:defRPr/>
            </a:pPr>
            <a:r>
              <a:rPr lang="en-US" dirty="0" smtClean="0">
                <a:solidFill>
                  <a:srgbClr val="000000"/>
                </a:solidFill>
                <a:latin typeface="Lora"/>
              </a:rPr>
              <a:t>Telegram is a lot easier to use and more convenient for buyers,” compared to the </a:t>
            </a:r>
            <a:r>
              <a:rPr lang="en-US" dirty="0" err="1" smtClean="0">
                <a:solidFill>
                  <a:srgbClr val="000000"/>
                </a:solidFill>
                <a:latin typeface="Lora"/>
              </a:rPr>
              <a:t>darknet</a:t>
            </a:r>
            <a:r>
              <a:rPr lang="en-US" dirty="0" smtClean="0">
                <a:solidFill>
                  <a:srgbClr val="000000"/>
                </a:solidFill>
                <a:latin typeface="Lora"/>
              </a:rPr>
              <a:t>/</a:t>
            </a:r>
            <a:r>
              <a:rPr lang="en-US" dirty="0" err="1" smtClean="0">
                <a:solidFill>
                  <a:srgbClr val="000000"/>
                </a:solidFill>
                <a:latin typeface="Lora"/>
              </a:rPr>
              <a:t>darkweb</a:t>
            </a:r>
            <a:endParaRPr lang="en-US" dirty="0" smtClean="0">
              <a:solidFill>
                <a:srgbClr val="000000"/>
              </a:solidFill>
              <a:latin typeface="Lora"/>
            </a:endParaRPr>
          </a:p>
          <a:p>
            <a:pPr eaLnBrk="1" hangingPunct="1">
              <a:spcBef>
                <a:spcPct val="0"/>
              </a:spcBef>
              <a:defRPr/>
            </a:pPr>
            <a:endParaRPr lang="en-US" dirty="0" smtClean="0">
              <a:solidFill>
                <a:srgbClr val="000000"/>
              </a:solidFill>
              <a:latin typeface="Lora"/>
            </a:endParaRPr>
          </a:p>
          <a:p>
            <a:pPr eaLnBrk="1" hangingPunct="1">
              <a:spcBef>
                <a:spcPct val="0"/>
              </a:spcBef>
              <a:defRPr/>
            </a:pPr>
            <a:r>
              <a:rPr lang="en-US" b="1" dirty="0" smtClean="0"/>
              <a:t>How it works on social media</a:t>
            </a:r>
          </a:p>
          <a:p>
            <a:pPr eaLnBrk="1" hangingPunct="1">
              <a:spcBef>
                <a:spcPct val="0"/>
              </a:spcBef>
              <a:defRPr/>
            </a:pPr>
            <a:r>
              <a:rPr lang="en-US" b="1" dirty="0" smtClean="0"/>
              <a:t>Advertise </a:t>
            </a:r>
            <a:endParaRPr lang="en-US" dirty="0" smtClean="0"/>
          </a:p>
          <a:p>
            <a:pPr marL="171450" indent="-171450" eaLnBrk="1" hangingPunct="1">
              <a:spcBef>
                <a:spcPct val="0"/>
              </a:spcBef>
              <a:buFont typeface="Arial" panose="020B0604020202020204" pitchFamily="34" charset="0"/>
              <a:buChar char="•"/>
              <a:defRPr/>
            </a:pPr>
            <a:r>
              <a:rPr lang="en-US" dirty="0" smtClean="0"/>
              <a:t>Drug dealers advertise on social media platforms </a:t>
            </a:r>
          </a:p>
          <a:p>
            <a:pPr marL="171450" indent="-171450" eaLnBrk="1" hangingPunct="1">
              <a:spcBef>
                <a:spcPct val="0"/>
              </a:spcBef>
              <a:buFont typeface="Arial" panose="020B0604020202020204" pitchFamily="34" charset="0"/>
              <a:buChar char="•"/>
              <a:defRPr/>
            </a:pPr>
            <a:r>
              <a:rPr lang="en-US" dirty="0" smtClean="0"/>
              <a:t>These adverts are in disappearing, 24-hour stories, and in posts, which are promptly posted and removed. </a:t>
            </a:r>
          </a:p>
          <a:p>
            <a:pPr eaLnBrk="1" hangingPunct="1">
              <a:spcBef>
                <a:spcPct val="0"/>
              </a:spcBef>
              <a:defRPr/>
            </a:pPr>
            <a:r>
              <a:rPr lang="en-US" dirty="0" smtClean="0"/>
              <a:t>Posts and stories are often accompanied by known code words and </a:t>
            </a:r>
            <a:r>
              <a:rPr lang="en-US" dirty="0" err="1" smtClean="0"/>
              <a:t>emojis</a:t>
            </a:r>
            <a:r>
              <a:rPr lang="en-US" dirty="0" smtClean="0"/>
              <a:t> that are used to market and sell illegal drugs on social media. </a:t>
            </a:r>
          </a:p>
          <a:p>
            <a:pPr eaLnBrk="1" hangingPunct="1">
              <a:spcBef>
                <a:spcPct val="0"/>
              </a:spcBef>
              <a:defRPr/>
            </a:pPr>
            <a:r>
              <a:rPr lang="en-US" dirty="0" smtClean="0"/>
              <a:t>These code words and </a:t>
            </a:r>
            <a:r>
              <a:rPr lang="en-US" dirty="0" err="1" smtClean="0"/>
              <a:t>emojis</a:t>
            </a:r>
            <a:r>
              <a:rPr lang="en-US" dirty="0" smtClean="0"/>
              <a:t> are designed to evade detection by law enforcement and by the preset algorithms used by social media platforms. </a:t>
            </a:r>
          </a:p>
          <a:p>
            <a:pPr marL="171450" indent="-171450">
              <a:buFont typeface="Arial" panose="020B0604020202020204" pitchFamily="34" charset="0"/>
              <a:buChar char="•"/>
              <a:defRPr/>
            </a:pPr>
            <a:r>
              <a:rPr lang="en-GB" b="1" dirty="0" smtClean="0">
                <a:solidFill>
                  <a:srgbClr val="212121"/>
                </a:solidFill>
                <a:latin typeface="Merriweather"/>
              </a:rPr>
              <a:t>Heroin:</a:t>
            </a:r>
            <a:r>
              <a:rPr lang="en-GB" dirty="0" smtClean="0">
                <a:solidFill>
                  <a:srgbClr val="212121"/>
                </a:solidFill>
                <a:latin typeface="Merriweather"/>
              </a:rPr>
              <a:t> Brown heart, dragon</a:t>
            </a:r>
          </a:p>
          <a:p>
            <a:pPr marL="171450" indent="-171450">
              <a:buFont typeface="Arial" panose="020B0604020202020204" pitchFamily="34" charset="0"/>
              <a:buChar char="•"/>
              <a:defRPr/>
            </a:pPr>
            <a:r>
              <a:rPr lang="en-GB" b="1" dirty="0" smtClean="0">
                <a:solidFill>
                  <a:srgbClr val="212121"/>
                </a:solidFill>
                <a:latin typeface="Merriweather"/>
              </a:rPr>
              <a:t>Cocaine: </a:t>
            </a:r>
            <a:r>
              <a:rPr lang="en-GB" dirty="0" smtClean="0">
                <a:solidFill>
                  <a:srgbClr val="212121"/>
                </a:solidFill>
                <a:latin typeface="Merriweather"/>
              </a:rPr>
              <a:t>Snowflake, cloud with snow, snowman, diamond, eight ball, key, face with tongue out, blowfish</a:t>
            </a:r>
            <a:r>
              <a:rPr lang="en-GB" dirty="0" smtClean="0">
                <a:solidFill>
                  <a:srgbClr val="212121"/>
                </a:solidFill>
                <a:latin typeface="Merriweather"/>
              </a:rPr>
              <a:t>)</a:t>
            </a:r>
          </a:p>
          <a:p>
            <a:pPr marL="171450" indent="-171450">
              <a:buFont typeface="Arial" panose="020B0604020202020204" pitchFamily="34" charset="0"/>
              <a:buChar char="•"/>
              <a:defRPr/>
            </a:pPr>
            <a:r>
              <a:rPr lang="en-GB" b="1" dirty="0" smtClean="0">
                <a:solidFill>
                  <a:srgbClr val="212121"/>
                </a:solidFill>
                <a:latin typeface="Merriweather"/>
              </a:rPr>
              <a:t>Cannabis</a:t>
            </a:r>
            <a:r>
              <a:rPr lang="en-GB" b="1" baseline="0" dirty="0" smtClean="0">
                <a:solidFill>
                  <a:srgbClr val="212121"/>
                </a:solidFill>
                <a:latin typeface="Merriweather"/>
              </a:rPr>
              <a:t>: </a:t>
            </a:r>
            <a:r>
              <a:rPr lang="en-GB" b="0" baseline="0" dirty="0" smtClean="0">
                <a:solidFill>
                  <a:srgbClr val="212121"/>
                </a:solidFill>
                <a:latin typeface="Merriweather"/>
              </a:rPr>
              <a:t>Clover leaf &amp; Cookie.</a:t>
            </a:r>
            <a:endParaRPr lang="en-GB" b="1" dirty="0" smtClean="0">
              <a:solidFill>
                <a:srgbClr val="212121"/>
              </a:solidFill>
              <a:latin typeface="Merriweather"/>
            </a:endParaRPr>
          </a:p>
          <a:p>
            <a:pPr eaLnBrk="1" hangingPunct="1">
              <a:spcBef>
                <a:spcPct val="0"/>
              </a:spcBef>
              <a:defRPr/>
            </a:pPr>
            <a:endParaRPr lang="en-US" b="1" dirty="0" smtClean="0"/>
          </a:p>
          <a:p>
            <a:pPr eaLnBrk="1" hangingPunct="1">
              <a:spcBef>
                <a:spcPct val="0"/>
              </a:spcBef>
              <a:defRPr/>
            </a:pPr>
            <a:r>
              <a:rPr lang="en-US" b="1" dirty="0" smtClean="0"/>
              <a:t>Connect </a:t>
            </a:r>
          </a:p>
          <a:p>
            <a:pPr eaLnBrk="1" hangingPunct="1">
              <a:spcBef>
                <a:spcPct val="0"/>
              </a:spcBef>
              <a:defRPr/>
            </a:pPr>
            <a:r>
              <a:rPr lang="en-US" dirty="0" smtClean="0"/>
              <a:t>Prospective buyers contact drug dealers on social media apps in response to their advertisements </a:t>
            </a:r>
          </a:p>
          <a:p>
            <a:pPr marL="171450" indent="-171450" eaLnBrk="1" hangingPunct="1">
              <a:spcBef>
                <a:spcPct val="0"/>
              </a:spcBef>
              <a:buFont typeface="Arial" panose="020B0604020202020204" pitchFamily="34" charset="0"/>
              <a:buChar char="•"/>
              <a:defRPr/>
            </a:pPr>
            <a:r>
              <a:rPr lang="en-US" dirty="0" smtClean="0"/>
              <a:t>either using direct messaging or by commenting on a post. </a:t>
            </a:r>
          </a:p>
          <a:p>
            <a:pPr eaLnBrk="1" hangingPunct="1">
              <a:spcBef>
                <a:spcPct val="0"/>
              </a:spcBef>
              <a:defRPr/>
            </a:pPr>
            <a:r>
              <a:rPr lang="en-US" dirty="0" smtClean="0"/>
              <a:t>Once contact is made, drug dealers and potential buyers often move to an encrypted communications app like WhatsApp and Telegram. </a:t>
            </a:r>
          </a:p>
          <a:p>
            <a:pPr marL="171450" indent="-171450" eaLnBrk="1" hangingPunct="1">
              <a:spcBef>
                <a:spcPct val="0"/>
              </a:spcBef>
              <a:buFont typeface="Arial" panose="020B0604020202020204" pitchFamily="34" charset="0"/>
              <a:buChar char="•"/>
              <a:defRPr/>
            </a:pPr>
            <a:r>
              <a:rPr lang="en-US" dirty="0" smtClean="0"/>
              <a:t>Drug dealers typically switch to these encrypted communications apps to arrange drug deals with prospective buyers. </a:t>
            </a:r>
          </a:p>
          <a:p>
            <a:pPr eaLnBrk="1" hangingPunct="1">
              <a:spcBef>
                <a:spcPct val="0"/>
              </a:spcBef>
              <a:defRPr/>
            </a:pPr>
            <a:endParaRPr lang="en-US" b="1" dirty="0" smtClean="0"/>
          </a:p>
          <a:p>
            <a:pPr eaLnBrk="1" hangingPunct="1">
              <a:spcBef>
                <a:spcPct val="0"/>
              </a:spcBef>
              <a:defRPr/>
            </a:pPr>
            <a:r>
              <a:rPr lang="en-US" b="1" dirty="0" smtClean="0"/>
              <a:t>Pay </a:t>
            </a:r>
            <a:endParaRPr lang="en-US" altLang="en-US" dirty="0" smtClean="0"/>
          </a:p>
          <a:p>
            <a:pPr eaLnBrk="1" hangingPunct="1">
              <a:spcBef>
                <a:spcPct val="0"/>
              </a:spcBef>
              <a:defRPr/>
            </a:pPr>
            <a:r>
              <a:rPr lang="en-US" altLang="en-US" dirty="0" err="1" smtClean="0"/>
              <a:t>Snaptrap</a:t>
            </a:r>
            <a:r>
              <a:rPr lang="en-US" altLang="en-US" dirty="0" smtClean="0"/>
              <a:t> </a:t>
            </a:r>
            <a:r>
              <a:rPr lang="en-US" altLang="en-US" dirty="0" err="1" smtClean="0"/>
              <a:t>iplayer</a:t>
            </a:r>
            <a:r>
              <a:rPr lang="en-US" altLang="en-US" dirty="0" smtClean="0"/>
              <a:t> link - https://www.bbc.co.uk/iplayer/episode/m001p4mk/bbc-wales-investigates-snaptrap-is-your-child-safe </a:t>
            </a:r>
          </a:p>
          <a:p>
            <a:pPr eaLnBrk="1" hangingPunct="1">
              <a:spcBef>
                <a:spcPct val="0"/>
              </a:spcBef>
              <a:defRPr/>
            </a:pPr>
            <a:r>
              <a:rPr lang="en-US" altLang="en-US" dirty="0" smtClean="0"/>
              <a:t>Image</a:t>
            </a:r>
            <a:r>
              <a:rPr lang="en-US" altLang="en-US" baseline="0" dirty="0" smtClean="0"/>
              <a:t> </a:t>
            </a:r>
            <a:r>
              <a:rPr lang="en-US" altLang="en-US" baseline="0" dirty="0" smtClean="0"/>
              <a:t>on the slide is of a sticker that was recently found on </a:t>
            </a:r>
            <a:r>
              <a:rPr lang="en-US" altLang="en-US" baseline="0" dirty="0" err="1" smtClean="0"/>
              <a:t>Grovesnor</a:t>
            </a:r>
            <a:r>
              <a:rPr lang="en-US" altLang="en-US" baseline="0" dirty="0" smtClean="0"/>
              <a:t> street in Blackpool. </a:t>
            </a:r>
            <a:endParaRPr lang="en-GB" altLang="en-US" dirty="0" smtClean="0"/>
          </a:p>
          <a:p>
            <a:pPr eaLnBrk="1" hangingPunct="1">
              <a:spcBef>
                <a:spcPct val="0"/>
              </a:spcBef>
            </a:pP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1510015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Start low. As the cannabinoids are in food or drink it’s difficult to know what those active ingredients are or how much of the active ingredients you have actually taken. </a:t>
            </a:r>
          </a:p>
          <a:p>
            <a:pPr eaLnBrk="1" hangingPunct="1">
              <a:spcBef>
                <a:spcPct val="0"/>
              </a:spcBef>
            </a:pPr>
            <a:endParaRPr lang="en-US" altLang="en-US" dirty="0" smtClean="0"/>
          </a:p>
          <a:p>
            <a:pPr eaLnBrk="1" hangingPunct="1">
              <a:spcBef>
                <a:spcPct val="0"/>
              </a:spcBef>
            </a:pPr>
            <a:r>
              <a:rPr lang="en-US" altLang="en-US" b="1" dirty="0" smtClean="0"/>
              <a:t>Go slow. </a:t>
            </a:r>
            <a:r>
              <a:rPr lang="en-US" altLang="en-US" dirty="0" smtClean="0"/>
              <a:t>Edibles take much longer to have an effect than smoked cannabis. </a:t>
            </a:r>
          </a:p>
          <a:p>
            <a:pPr eaLnBrk="1" hangingPunct="1">
              <a:spcBef>
                <a:spcPct val="0"/>
              </a:spcBef>
            </a:pPr>
            <a:r>
              <a:rPr lang="en-US" altLang="en-US" dirty="0" smtClean="0"/>
              <a:t>Wait at least an hour to check the effects before consuming more. </a:t>
            </a:r>
          </a:p>
          <a:p>
            <a:pPr eaLnBrk="1" hangingPunct="1">
              <a:spcBef>
                <a:spcPct val="0"/>
              </a:spcBef>
            </a:pPr>
            <a:r>
              <a:rPr lang="en-US" altLang="en-US" dirty="0" smtClean="0"/>
              <a:t>It can take a few hours to feel the full effects. </a:t>
            </a:r>
          </a:p>
          <a:p>
            <a:pPr eaLnBrk="1" hangingPunct="1">
              <a:spcBef>
                <a:spcPct val="0"/>
              </a:spcBef>
            </a:pPr>
            <a:r>
              <a:rPr lang="en-US" altLang="en-US" dirty="0" smtClean="0"/>
              <a:t>Look after friends, if they are sleeping or unconscious, put them in the recovery position. If in doubt, If you chose to take them, follow this advice: get help straight away. </a:t>
            </a:r>
          </a:p>
          <a:p>
            <a:pPr eaLnBrk="1" hangingPunct="1">
              <a:spcBef>
                <a:spcPct val="0"/>
              </a:spcBef>
            </a:pPr>
            <a:endParaRPr lang="en-US" altLang="en-US" dirty="0" smtClean="0"/>
          </a:p>
          <a:p>
            <a:pPr eaLnBrk="1" hangingPunct="1">
              <a:spcBef>
                <a:spcPct val="0"/>
              </a:spcBef>
            </a:pPr>
            <a:r>
              <a:rPr lang="en-US" altLang="en-US" b="1" dirty="0" smtClean="0"/>
              <a:t>Avoid mixing with alcohol or other drugs: </a:t>
            </a:r>
            <a:r>
              <a:rPr lang="en-US" altLang="en-US" dirty="0" smtClean="0"/>
              <a:t>The effects may be stronger and more unpredictable when eating rather than smoking cannabis. </a:t>
            </a:r>
          </a:p>
          <a:p>
            <a:pPr eaLnBrk="1" hangingPunct="1">
              <a:spcBef>
                <a:spcPct val="0"/>
              </a:spcBef>
            </a:pPr>
            <a:endParaRPr lang="en-US" altLang="en-US" dirty="0" smtClean="0"/>
          </a:p>
          <a:p>
            <a:pPr eaLnBrk="1" hangingPunct="1">
              <a:spcBef>
                <a:spcPct val="0"/>
              </a:spcBef>
            </a:pPr>
            <a:r>
              <a:rPr lang="en-US" altLang="en-US" b="1" dirty="0" smtClean="0"/>
              <a:t>Avoid using alone: </a:t>
            </a:r>
            <a:r>
              <a:rPr lang="en-US" altLang="en-US" dirty="0" smtClean="0"/>
              <a:t>Try to be with people that you know well and trust in a safe environment, especially if it’s your first time.</a:t>
            </a:r>
          </a:p>
          <a:p>
            <a:pPr eaLnBrk="1" hangingPunct="1">
              <a:spcBef>
                <a:spcPct val="0"/>
              </a:spcBef>
            </a:pPr>
            <a:endParaRPr lang="en-US" altLang="en-US" dirty="0" smtClean="0"/>
          </a:p>
          <a:p>
            <a:pPr eaLnBrk="1" hangingPunct="1">
              <a:spcBef>
                <a:spcPct val="0"/>
              </a:spcBef>
            </a:pPr>
            <a:r>
              <a:rPr lang="en-US" altLang="en-US" b="1" dirty="0" smtClean="0"/>
              <a:t>Look after friends, </a:t>
            </a:r>
            <a:r>
              <a:rPr lang="en-US" altLang="en-US" dirty="0" smtClean="0"/>
              <a:t>if they are sleeping or unconscious, put them in the recovery position. If in doubt, get help straight away.</a:t>
            </a:r>
          </a:p>
          <a:p>
            <a:pPr eaLnBrk="1" hangingPunct="1">
              <a:spcBef>
                <a:spcPct val="0"/>
              </a:spcBef>
            </a:pP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a:p>
        </p:txBody>
      </p:sp>
    </p:spTree>
    <p:extLst>
      <p:ext uri="{BB962C8B-B14F-4D97-AF65-F5344CB8AC3E}">
        <p14:creationId xmlns:p14="http://schemas.microsoft.com/office/powerpoint/2010/main" val="39491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Blackpool Adolescent Service provides free support for young people with drug, alcohol and sexual health issues.</a:t>
            </a:r>
          </a:p>
          <a:p>
            <a:r>
              <a:rPr lang="en-US" altLang="en-US" dirty="0" smtClean="0"/>
              <a:t>The service is available to all young people aged 10 to 24. Interventions range from drug awareness, harm reduction as well as access to clinical prescribing services for substance abuse and clinical sexual health support.</a:t>
            </a:r>
          </a:p>
          <a:p>
            <a:pPr eaLnBrk="1" hangingPunct="1">
              <a:spcBef>
                <a:spcPct val="0"/>
              </a:spcBef>
            </a:pPr>
            <a:endParaRPr lang="en-GB" altLang="en-US" dirty="0" smtClean="0"/>
          </a:p>
          <a:p>
            <a:pPr marL="342900" indent="-342900">
              <a:buFont typeface="Arial" panose="020B0604020202020204" pitchFamily="34" charset="0"/>
              <a:buChar char="•"/>
              <a:defRPr/>
            </a:pPr>
            <a:r>
              <a:rPr lang="en-GB" altLang="en-US" dirty="0" smtClean="0"/>
              <a:t>Horizon</a:t>
            </a:r>
            <a:r>
              <a:rPr lang="en-GB" altLang="en-US" baseline="0" dirty="0" smtClean="0"/>
              <a:t> - </a:t>
            </a:r>
            <a:r>
              <a:rPr lang="en-GB" altLang="en-US" dirty="0" smtClean="0">
                <a:solidFill>
                  <a:schemeClr val="tx1"/>
                </a:solidFill>
              </a:rPr>
              <a:t>To enter drug or alcohol treatment, people can self refer straight into Delphi or a support worker can refer in with consent from the cannabis user. Tel: 01253 205157</a:t>
            </a:r>
          </a:p>
          <a:p>
            <a:pPr marL="342900" indent="-342900">
              <a:buFont typeface="Arial" panose="020B0604020202020204" pitchFamily="34" charset="0"/>
              <a:buChar char="•"/>
              <a:defRPr/>
            </a:pPr>
            <a:endParaRPr lang="en-GB" altLang="en-US" dirty="0" smtClean="0">
              <a:solidFill>
                <a:schemeClr val="tx1"/>
              </a:solidFill>
            </a:endParaRPr>
          </a:p>
          <a:p>
            <a:pPr marL="342900" indent="-342900">
              <a:buFont typeface="Arial" panose="020B0604020202020204" pitchFamily="34" charset="0"/>
              <a:buChar char="•"/>
              <a:defRPr/>
            </a:pPr>
            <a:r>
              <a:rPr lang="en-GB" altLang="en-US" dirty="0" smtClean="0">
                <a:solidFill>
                  <a:schemeClr val="tx1"/>
                </a:solidFill>
                <a:hlinkClick r:id="rId3"/>
              </a:rPr>
              <a:t>horizonreferrals@delphimedical.co.uk</a:t>
            </a:r>
            <a:r>
              <a:rPr lang="en-GB" altLang="en-US" dirty="0" smtClean="0">
                <a:solidFill>
                  <a:schemeClr val="tx1"/>
                </a:solidFill>
              </a:rPr>
              <a:t> </a:t>
            </a:r>
          </a:p>
          <a:p>
            <a:pPr eaLnBrk="1" hangingPunct="1">
              <a:spcBef>
                <a:spcPct val="0"/>
              </a:spcBef>
            </a:pPr>
            <a:endParaRPr lang="en-GB" altLang="en-US" dirty="0" smtClean="0"/>
          </a:p>
          <a:p>
            <a:pPr eaLnBrk="1" hangingPunct="1">
              <a:spcBef>
                <a:spcPct val="0"/>
              </a:spcBef>
            </a:pPr>
            <a:endParaRPr lang="en-GB" altLang="en-US" dirty="0" smtClean="0"/>
          </a:p>
          <a:p>
            <a:pPr eaLnBrk="1" hangingPunct="1">
              <a:spcBef>
                <a:spcPct val="0"/>
              </a:spcBef>
            </a:pP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a:p>
        </p:txBody>
      </p:sp>
    </p:spTree>
    <p:extLst>
      <p:ext uri="{BB962C8B-B14F-4D97-AF65-F5344CB8AC3E}">
        <p14:creationId xmlns:p14="http://schemas.microsoft.com/office/powerpoint/2010/main" val="403909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87319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2" r:id="rId2"/>
    <p:sldLayoutId id="2147483665"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pshe/"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healthierblackpool.co.uk/" TargetMode="External"/><Relationship Id="rId5" Type="http://schemas.openxmlformats.org/officeDocument/2006/relationships/hyperlink" Target="mailto:publichealth@blackpool.gov.uk"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4.png"/><Relationship Id="rId1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diagramQuickStyle" Target="../diagrams/quickStyle1.xml"/><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media/media7.m4a"/><Relationship Id="rId16" Type="http://schemas.openxmlformats.org/officeDocument/2006/relationships/image" Target="../media/image27.png"/><Relationship Id="rId1" Type="http://schemas.microsoft.com/office/2007/relationships/media" Target="../media/media7.m4a"/><Relationship Id="rId6" Type="http://schemas.openxmlformats.org/officeDocument/2006/relationships/diagramLayout" Target="../diagrams/layout1.xml"/><Relationship Id="rId11" Type="http://schemas.openxmlformats.org/officeDocument/2006/relationships/image" Target="../media/image22.png"/><Relationship Id="rId5" Type="http://schemas.openxmlformats.org/officeDocument/2006/relationships/diagramData" Target="../diagrams/data1.xml"/><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notesSlide" Target="../notesSlides/notesSlide7.xml"/><Relationship Id="rId9" Type="http://schemas.microsoft.com/office/2007/relationships/diagramDrawing" Target="../diagrams/drawing1.xml"/><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mailto:horizonreferrals@delphimedical.co.uk" TargetMode="External"/><Relationship Id="rId3" Type="http://schemas.openxmlformats.org/officeDocument/2006/relationships/slideLayout" Target="../slideLayouts/slideLayout5.xml"/><Relationship Id="rId7" Type="http://schemas.openxmlformats.org/officeDocument/2006/relationships/hyperlink" Target="http://www.blackpool.gov.uk/partnerrefer"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blackpool.gov.uk/selfrefer" TargetMode="External"/><Relationship Id="rId5" Type="http://schemas.openxmlformats.org/officeDocument/2006/relationships/hyperlink" Target="https://selfservice.blackpool.gov.uk/ss/renderform.aspx?t=1207&amp;k=AED2F46D80DC03E13E2752C58EC43C73EA657D07"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b="1"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March 2024.</a:t>
            </a:r>
            <a:endParaRPr lang="en-GB" b="1" dirty="0">
              <a:solidFill>
                <a:srgbClr val="830065"/>
              </a:solidFill>
              <a:effectLst/>
              <a:latin typeface="Calibri" panose="020F0502020204030204" pitchFamily="34" charset="0"/>
              <a:cs typeface="Calibri" panose="020F0502020204030204" pitchFamily="34" charset="0"/>
            </a:endParaRPr>
          </a:p>
          <a:p>
            <a:pPr algn="just"/>
            <a:endParaRPr lang="en-GB" dirty="0">
              <a:solidFill>
                <a:srgbClr val="041B2C"/>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Click the Blackpool Council image on the right of this slide to visit the Healthier Blackpool webpage. Click on the PSHE image to be directed to the PSHE section of the Healthier Blackpool website.</a:t>
            </a:r>
          </a:p>
          <a:p>
            <a:pPr algn="just"/>
            <a:endParaRPr lang="en-GB" dirty="0">
              <a:solidFill>
                <a:schemeClr val="tx1"/>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If you have any questions about anything in the slide, please contact </a:t>
            </a:r>
            <a:r>
              <a:rPr lang="en-GB" dirty="0" smtClean="0">
                <a:solidFill>
                  <a:schemeClr val="tx1"/>
                </a:solidFill>
                <a:latin typeface="Calibri Light" panose="020F0302020204030204" pitchFamily="34" charset="0"/>
                <a:hlinkClick r:id="rId5"/>
              </a:rPr>
              <a:t>publichealth@blackpool.gov.uk</a:t>
            </a:r>
            <a:r>
              <a:rPr lang="en-GB" dirty="0" smtClean="0">
                <a:solidFill>
                  <a:schemeClr val="tx1"/>
                </a:solidFill>
                <a:latin typeface="Calibri Light" panose="020F0302020204030204" pitchFamily="34" charset="0"/>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Public Health</a:t>
            </a:r>
            <a:r>
              <a:rPr lang="en-GB" sz="4000" dirty="0">
                <a:solidFill>
                  <a:srgbClr val="8A0066"/>
                </a:solidFill>
                <a:latin typeface="Calibri" panose="020F0502020204030204" pitchFamily="34" charset="0"/>
              </a:rPr>
              <a:t> </a:t>
            </a:r>
            <a:r>
              <a:rPr lang="en-GB" sz="4000" dirty="0" smtClean="0">
                <a:solidFill>
                  <a:srgbClr val="8A0066"/>
                </a:solidFill>
                <a:latin typeface="Calibri" panose="020F0502020204030204" pitchFamily="34" charset="0"/>
              </a:rPr>
              <a:t>Briefing: Cannabis Edibles</a:t>
            </a:r>
            <a:endParaRPr lang="en-US" sz="40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1026" name="Picture 2" descr="https://healthierblackpool.co.uk/wp-content/uploads/2023/08/PSHE-Log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2184" y="3356992"/>
            <a:ext cx="3555582" cy="1555567"/>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9280994"/>
      </p:ext>
    </p:extLst>
  </p:cSld>
  <p:clrMapOvr>
    <a:masterClrMapping/>
  </p:clrMapOvr>
  <mc:AlternateContent xmlns:mc="http://schemas.openxmlformats.org/markup-compatibility/2006" xmlns:p14="http://schemas.microsoft.com/office/powerpoint/2010/main">
    <mc:Choice Requires="p14">
      <p:transition spd="slow" p14:dur="2000" advTm="32386"/>
    </mc:Choice>
    <mc:Fallback xmlns="">
      <p:transition spd="slow" advTm="3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smtClean="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E-mail: </a:t>
            </a:r>
            <a:r>
              <a:rPr lang="en-GB" sz="1800" dirty="0" smtClean="0">
                <a:solidFill>
                  <a:schemeClr val="tx1"/>
                </a:solidFill>
                <a:latin typeface="Calibri Light" panose="020F0302020204030204" pitchFamily="34" charset="0"/>
                <a:hlinkClick r:id="rId5"/>
              </a:rPr>
              <a:t>publichealth@blackpool.gov.uk</a:t>
            </a:r>
            <a:r>
              <a:rPr lang="en-GB" sz="1800" dirty="0" smtClean="0">
                <a:solidFill>
                  <a:schemeClr val="tx1"/>
                </a:solidFill>
                <a:latin typeface="Calibri Light" panose="020F0302020204030204" pitchFamily="34" charset="0"/>
              </a:rPr>
              <a:t> </a:t>
            </a:r>
          </a:p>
          <a:p>
            <a:pPr algn="ctr"/>
            <a:r>
              <a:rPr lang="en-GB" sz="1800" dirty="0">
                <a:solidFill>
                  <a:schemeClr val="tx1"/>
                </a:solidFill>
                <a:latin typeface="Calibri Light" panose="020F0302020204030204" pitchFamily="34" charset="0"/>
              </a:rPr>
              <a:t>W</a:t>
            </a:r>
            <a:r>
              <a:rPr lang="en-GB" sz="1800" dirty="0" smtClean="0">
                <a:solidFill>
                  <a:schemeClr val="tx1"/>
                </a:solidFill>
                <a:latin typeface="Calibri Light" panose="020F0302020204030204" pitchFamily="34" charset="0"/>
              </a:rPr>
              <a:t>ebsite: </a:t>
            </a:r>
            <a:r>
              <a:rPr lang="en-GB" sz="1800" dirty="0" smtClean="0">
                <a:solidFill>
                  <a:schemeClr val="tx1"/>
                </a:solidFill>
                <a:latin typeface="Calibri Light" panose="020F0302020204030204" pitchFamily="34" charset="0"/>
                <a:hlinkClick r:id="rId6"/>
              </a:rPr>
              <a:t>www.healthierblackpool.co.uk</a:t>
            </a:r>
            <a:r>
              <a:rPr lang="en-GB" sz="1800" dirty="0">
                <a:solidFill>
                  <a:srgbClr val="041B2C"/>
                </a:solidFill>
                <a:latin typeface="Calibri Light" panose="020F0302020204030204" pitchFamily="34" charset="0"/>
              </a:rPr>
              <a:t> </a:t>
            </a:r>
            <a:endParaRPr lang="en-GB" sz="1800" dirty="0">
              <a:solidFill>
                <a:schemeClr val="tx1"/>
              </a:solidFill>
              <a:latin typeface="Calibri Light" panose="020F03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5"/>
    </mc:Choice>
    <mc:Fallback xmlns="">
      <p:transition spd="slow" advTm="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effectLst/>
                <a:latin typeface="Calibri" panose="020F0502020204030204" pitchFamily="34" charset="0"/>
                <a:cs typeface="Calibri" panose="020F0502020204030204" pitchFamily="34" charset="0"/>
              </a:rPr>
              <a:t>This </a:t>
            </a:r>
            <a:r>
              <a:rPr lang="en-GB" b="1" dirty="0" smtClean="0">
                <a:solidFill>
                  <a:srgbClr val="830065"/>
                </a:solidFill>
                <a:latin typeface="Calibri" panose="020F0502020204030204" pitchFamily="34" charset="0"/>
                <a:cs typeface="Calibri" panose="020F0502020204030204" pitchFamily="34" charset="0"/>
              </a:rPr>
              <a:t>briefing will cover:</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What Edibles are.</a:t>
            </a:r>
          </a:p>
          <a:p>
            <a:r>
              <a:rPr lang="en-GB" dirty="0" smtClean="0">
                <a:solidFill>
                  <a:schemeClr val="tx1"/>
                </a:solidFill>
                <a:effectLst/>
                <a:latin typeface="Calibri Light" panose="020F0302020204030204" pitchFamily="34" charset="0"/>
              </a:rPr>
              <a:t>The associated risks of consuming edibles.</a:t>
            </a:r>
          </a:p>
          <a:p>
            <a:r>
              <a:rPr lang="en-GB" dirty="0" smtClean="0">
                <a:solidFill>
                  <a:schemeClr val="tx1"/>
                </a:solidFill>
                <a:latin typeface="Calibri Light" panose="020F0302020204030204" pitchFamily="34" charset="0"/>
              </a:rPr>
              <a:t>THC Vapes &amp; guidance for schools &amp; colleges</a:t>
            </a:r>
            <a:endParaRPr lang="en-GB" dirty="0" smtClean="0">
              <a:solidFill>
                <a:schemeClr val="tx1"/>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Signs to look out for that someone may have consumed edibles.</a:t>
            </a:r>
          </a:p>
          <a:p>
            <a:r>
              <a:rPr lang="en-GB" dirty="0" smtClean="0">
                <a:solidFill>
                  <a:schemeClr val="tx1"/>
                </a:solidFill>
                <a:effectLst/>
                <a:latin typeface="Calibri Light" panose="020F0302020204030204" pitchFamily="34" charset="0"/>
              </a:rPr>
              <a:t>How edibles are being purchased.</a:t>
            </a:r>
          </a:p>
          <a:p>
            <a:r>
              <a:rPr lang="en-GB" dirty="0" smtClean="0">
                <a:solidFill>
                  <a:schemeClr val="tx1"/>
                </a:solidFill>
                <a:latin typeface="Calibri Light" panose="020F0302020204030204" pitchFamily="34" charset="0"/>
              </a:rPr>
              <a:t>Harm reduction messages.</a:t>
            </a:r>
            <a:endParaRPr lang="en-GB" dirty="0" smtClean="0">
              <a:solidFill>
                <a:schemeClr val="tx1"/>
              </a:solidFill>
              <a:effectLst/>
              <a:latin typeface="Calibri Light" panose="020F0302020204030204" pitchFamily="34" charset="0"/>
            </a:endParaRPr>
          </a:p>
          <a:p>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Cannabis/THC Edibles</a:t>
            </a:r>
            <a:endParaRPr lang="en-US" sz="4000" dirty="0"/>
          </a:p>
        </p:txBody>
      </p:sp>
      <p:pic>
        <p:nvPicPr>
          <p:cNvPr id="6" name="Content Placeholder 1"/>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0056440" y="3005559"/>
            <a:ext cx="1839913" cy="231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56440" y="476672"/>
            <a:ext cx="18732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24415" y="1792709"/>
            <a:ext cx="20224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466534"/>
      </p:ext>
    </p:extLst>
  </p:cSld>
  <p:clrMapOvr>
    <a:masterClrMapping/>
  </p:clrMapOvr>
  <mc:AlternateContent xmlns:mc="http://schemas.openxmlformats.org/markup-compatibility/2006" xmlns:p14="http://schemas.microsoft.com/office/powerpoint/2010/main">
    <mc:Choice Requires="p14">
      <p:transition spd="slow" p14:dur="2000" advTm="31948"/>
    </mc:Choice>
    <mc:Fallback xmlns="">
      <p:transition spd="slow" advTm="3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What are Edibles and what </a:t>
            </a:r>
            <a:br>
              <a:rPr lang="en-GB" sz="4000" dirty="0" smtClean="0">
                <a:solidFill>
                  <a:srgbClr val="8A0066"/>
                </a:solidFill>
                <a:latin typeface="Calibri" panose="020F0502020204030204" pitchFamily="34" charset="0"/>
              </a:rPr>
            </a:br>
            <a:r>
              <a:rPr lang="en-GB" sz="4000" dirty="0" smtClean="0">
                <a:solidFill>
                  <a:srgbClr val="8A0066"/>
                </a:solidFill>
                <a:latin typeface="Calibri" panose="020F0502020204030204" pitchFamily="34" charset="0"/>
              </a:rPr>
              <a:t>do they look like?</a:t>
            </a:r>
            <a:endParaRPr lang="en-US" sz="4000" dirty="0"/>
          </a:p>
        </p:txBody>
      </p:sp>
      <p:pic>
        <p:nvPicPr>
          <p:cNvPr id="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9727" y="3871913"/>
            <a:ext cx="4674303" cy="14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7"/>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7250867" y="404664"/>
            <a:ext cx="1421962" cy="1648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2143" y="3796487"/>
            <a:ext cx="2035201" cy="157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rotWithShape="1">
          <a:blip r:embed="rId8">
            <a:extLst>
              <a:ext uri="{28A0092B-C50C-407E-A947-70E740481C1C}">
                <a14:useLocalDpi xmlns:a14="http://schemas.microsoft.com/office/drawing/2010/main" val="0"/>
              </a:ext>
            </a:extLst>
          </a:blip>
          <a:srcRect l="10359" b="7191"/>
          <a:stretch/>
        </p:blipFill>
        <p:spPr bwMode="auto">
          <a:xfrm>
            <a:off x="344303" y="2264342"/>
            <a:ext cx="4570217" cy="326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4127" y="2284413"/>
            <a:ext cx="1273283" cy="136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48328" y="404664"/>
            <a:ext cx="28781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62656" y="2264342"/>
            <a:ext cx="3907108" cy="142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9435946"/>
      </p:ext>
    </p:extLst>
  </p:cSld>
  <p:clrMapOvr>
    <a:masterClrMapping/>
  </p:clrMapOvr>
  <mc:AlternateContent xmlns:mc="http://schemas.openxmlformats.org/markup-compatibility/2006">
    <mc:Choice xmlns:p14="http://schemas.microsoft.com/office/powerpoint/2010/main" Requires="p14">
      <p:transition spd="slow" p14:dur="2000" advTm="125892"/>
    </mc:Choice>
    <mc:Fallback>
      <p:transition spd="slow" advTm="12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dirty="0" smtClean="0"/>
              <a:t>THC Vapes – New guidance for schools &amp; colleges</a:t>
            </a:r>
            <a:endParaRPr lang="en-GB" sz="4000" dirty="0"/>
          </a:p>
        </p:txBody>
      </p:sp>
      <p:pic>
        <p:nvPicPr>
          <p:cNvPr id="8" name="Picture 2" descr="https://media.npr.org/assets/img/2019/09/27/ap_19270708738931-ab6e5dbe600c69bf5def80ec6c0e5469fba4ed55-s1100-c50.jpg"/>
          <p:cNvPicPr>
            <a:picLocks noChangeAspect="1" noChangeArrowheads="1"/>
          </p:cNvPicPr>
          <p:nvPr/>
        </p:nvPicPr>
        <p:blipFill rotWithShape="1">
          <a:blip r:embed="rId5">
            <a:extLst>
              <a:ext uri="{28A0092B-C50C-407E-A947-70E740481C1C}">
                <a14:useLocalDpi xmlns:a14="http://schemas.microsoft.com/office/drawing/2010/main" val="0"/>
              </a:ext>
            </a:extLst>
          </a:blip>
          <a:srcRect l="915" t="11740" r="805" b="5588"/>
          <a:stretch/>
        </p:blipFill>
        <p:spPr bwMode="auto">
          <a:xfrm>
            <a:off x="7248128" y="2132856"/>
            <a:ext cx="4320634" cy="271928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If you are in possession of a vape you have taken from a young person that has caused a medical emergency, please call 101 to arrange to have this collected and tested by Lancashire Constabulary.</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15976515"/>
      </p:ext>
    </p:extLst>
  </p:cSld>
  <p:clrMapOvr>
    <a:masterClrMapping/>
  </p:clrMapOvr>
  <mc:AlternateContent xmlns:mc="http://schemas.openxmlformats.org/markup-compatibility/2006">
    <mc:Choice xmlns:p14="http://schemas.microsoft.com/office/powerpoint/2010/main" Requires="p14">
      <p:transition spd="slow" p14:dur="2000" advTm="89301"/>
    </mc:Choice>
    <mc:Fallback>
      <p:transition spd="slow" advTm="8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Some of the associated risks of consuming edibles include:</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The strength of the Edible.</a:t>
            </a:r>
          </a:p>
          <a:p>
            <a:r>
              <a:rPr lang="en-GB" dirty="0" smtClean="0">
                <a:solidFill>
                  <a:schemeClr val="tx1"/>
                </a:solidFill>
                <a:latin typeface="Calibri Light" panose="020F0302020204030204" pitchFamily="34" charset="0"/>
              </a:rPr>
              <a:t>The increased chance of overdosing.</a:t>
            </a:r>
          </a:p>
          <a:p>
            <a:r>
              <a:rPr lang="en-GB" dirty="0" smtClean="0">
                <a:solidFill>
                  <a:schemeClr val="tx1"/>
                </a:solidFill>
                <a:latin typeface="Calibri Light" panose="020F0302020204030204" pitchFamily="34" charset="0"/>
              </a:rPr>
              <a:t>More THC reaches the brain (90%)</a:t>
            </a:r>
          </a:p>
          <a:p>
            <a:r>
              <a:rPr lang="en-GB" dirty="0" smtClean="0">
                <a:solidFill>
                  <a:schemeClr val="tx1"/>
                </a:solidFill>
                <a:latin typeface="Calibri Light" panose="020F0302020204030204" pitchFamily="34" charset="0"/>
              </a:rPr>
              <a:t>Effects take longer to kick-in but last longer</a:t>
            </a:r>
          </a:p>
          <a:p>
            <a:r>
              <a:rPr lang="en-GB" dirty="0" smtClean="0">
                <a:solidFill>
                  <a:schemeClr val="tx1"/>
                </a:solidFill>
                <a:latin typeface="Calibri Light" panose="020F0302020204030204" pitchFamily="34" charset="0"/>
              </a:rPr>
              <a:t>Uncertainty around the content</a:t>
            </a: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Associated risks of consuming Edibles</a:t>
            </a:r>
            <a:endParaRPr lang="en-US" sz="4000" dirty="0"/>
          </a:p>
        </p:txBody>
      </p:sp>
      <p:pic>
        <p:nvPicPr>
          <p:cNvPr id="9" name="Picture 1"/>
          <p:cNvPicPr>
            <a:picLocks noChangeAspect="1"/>
          </p:cNvPicPr>
          <p:nvPr/>
        </p:nvPicPr>
        <p:blipFill rotWithShape="1">
          <a:blip r:embed="rId5">
            <a:extLst>
              <a:ext uri="{28A0092B-C50C-407E-A947-70E740481C1C}">
                <a14:useLocalDpi xmlns:a14="http://schemas.microsoft.com/office/drawing/2010/main" val="0"/>
              </a:ext>
            </a:extLst>
          </a:blip>
          <a:srcRect l="8275" t="-1" r="12302" b="-1047"/>
          <a:stretch/>
        </p:blipFill>
        <p:spPr bwMode="auto">
          <a:xfrm>
            <a:off x="9912423" y="30374"/>
            <a:ext cx="2241068" cy="217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4807" y="2420888"/>
            <a:ext cx="2016300" cy="297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8667385"/>
      </p:ext>
    </p:extLst>
  </p:cSld>
  <p:clrMapOvr>
    <a:masterClrMapping/>
  </p:clrMapOvr>
  <mc:AlternateContent xmlns:mc="http://schemas.openxmlformats.org/markup-compatibility/2006" xmlns:p14="http://schemas.microsoft.com/office/powerpoint/2010/main">
    <mc:Choice Requires="p14">
      <p:transition spd="slow" p14:dur="2000" advTm="118659"/>
    </mc:Choice>
    <mc:Fallback xmlns="">
      <p:transition spd="slow" advTm="11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Some of the physical signs that a young person has consumed edibles are:</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Red/bloodshot eyes</a:t>
            </a:r>
          </a:p>
          <a:p>
            <a:r>
              <a:rPr lang="en-GB" dirty="0" smtClean="0">
                <a:solidFill>
                  <a:schemeClr val="tx1"/>
                </a:solidFill>
                <a:latin typeface="Calibri Light" panose="020F0302020204030204" pitchFamily="34" charset="0"/>
              </a:rPr>
              <a:t>Dazed/dreamy demeanour</a:t>
            </a:r>
          </a:p>
          <a:p>
            <a:r>
              <a:rPr lang="en-GB" dirty="0" smtClean="0">
                <a:solidFill>
                  <a:schemeClr val="tx1"/>
                </a:solidFill>
                <a:latin typeface="Calibri Light" panose="020F0302020204030204" pitchFamily="34" charset="0"/>
              </a:rPr>
              <a:t>Giggles</a:t>
            </a:r>
            <a:endParaRPr lang="en-GB" dirty="0">
              <a:solidFill>
                <a:schemeClr val="tx1"/>
              </a:solidFill>
              <a:latin typeface="Calibri Light" panose="020F0302020204030204" pitchFamily="34" charset="0"/>
            </a:endParaRPr>
          </a:p>
          <a:p>
            <a:r>
              <a:rPr lang="en-GB" dirty="0" smtClean="0">
                <a:solidFill>
                  <a:schemeClr val="tx1"/>
                </a:solidFill>
                <a:latin typeface="Calibri Light" panose="020F0302020204030204" pitchFamily="34" charset="0"/>
              </a:rPr>
              <a:t>Munchies </a:t>
            </a:r>
          </a:p>
          <a:p>
            <a:endParaRPr lang="en-GB" dirty="0">
              <a:solidFill>
                <a:schemeClr val="tx1"/>
              </a:solidFill>
              <a:latin typeface="Calibri Light" panose="020F0302020204030204" pitchFamily="34" charset="0"/>
            </a:endParaRPr>
          </a:p>
          <a:p>
            <a:r>
              <a:rPr lang="en-GB" dirty="0" smtClean="0">
                <a:solidFill>
                  <a:schemeClr val="tx1"/>
                </a:solidFill>
                <a:latin typeface="Calibri Light" panose="020F0302020204030204" pitchFamily="34" charset="0"/>
              </a:rPr>
              <a:t>Cannabis can also cause Paranoia, Dizziness and Anxiety. </a:t>
            </a:r>
          </a:p>
          <a:p>
            <a:endParaRPr lang="en-GB" dirty="0" smtClean="0">
              <a:solidFill>
                <a:schemeClr val="tx1"/>
              </a:solidFill>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Signs to look out for</a:t>
            </a:r>
            <a:endParaRPr lang="en-US" sz="4000" dirty="0"/>
          </a:p>
        </p:txBody>
      </p:sp>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61557" y="4077073"/>
            <a:ext cx="2018634" cy="138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2384" y="2108421"/>
            <a:ext cx="1852612"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w to Control and Prevent the Munchies - The Hemp Do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1200" y="404664"/>
            <a:ext cx="208756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9493911"/>
      </p:ext>
    </p:extLst>
  </p:cSld>
  <p:clrMapOvr>
    <a:masterClrMapping/>
  </p:clrMapOvr>
  <mc:AlternateContent xmlns:mc="http://schemas.openxmlformats.org/markup-compatibility/2006" xmlns:p14="http://schemas.microsoft.com/office/powerpoint/2010/main">
    <mc:Choice Requires="p14">
      <p:transition spd="slow" p14:dur="2000" advTm="71252"/>
    </mc:Choice>
    <mc:Fallback xmlns="">
      <p:transition spd="slow" advTm="7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How are edibles bought?</a:t>
            </a:r>
            <a:endParaRPr lang="en-US" sz="4000" dirty="0"/>
          </a:p>
        </p:txBody>
      </p:sp>
      <p:graphicFrame>
        <p:nvGraphicFramePr>
          <p:cNvPr id="11" name="Content Placeholder 10"/>
          <p:cNvGraphicFramePr>
            <a:graphicFrameLocks noGrp="1"/>
          </p:cNvGraphicFramePr>
          <p:nvPr>
            <p:ph sz="half" idx="1"/>
            <p:extLst/>
          </p:nvPr>
        </p:nvGraphicFramePr>
        <p:xfrm>
          <a:off x="4174140" y="3904026"/>
          <a:ext cx="5312946" cy="5142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4312010" y="3454292"/>
            <a:ext cx="5085224" cy="1413687"/>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Process for buying drugs through Social Media</a:t>
            </a:r>
            <a:endParaRPr lang="en-GB" b="1" dirty="0">
              <a:solidFill>
                <a:srgbClr val="830065"/>
              </a:solidFill>
              <a:effectLst/>
              <a:latin typeface="Calibri" panose="020F0502020204030204" pitchFamily="34" charset="0"/>
              <a:cs typeface="Calibri" panose="020F0502020204030204" pitchFamily="34" charset="0"/>
            </a:endParaRPr>
          </a:p>
        </p:txBody>
      </p:sp>
      <p:pic>
        <p:nvPicPr>
          <p:cNvPr id="13" name="Picture 4" descr="https://sacklunchagency.com/wp-content/uploads/2022/06/Social-Media-Graphic-Design.jpg"/>
          <p:cNvPicPr>
            <a:picLocks noChangeAspect="1" noChangeArrowheads="1"/>
          </p:cNvPicPr>
          <p:nvPr/>
        </p:nvPicPr>
        <p:blipFill rotWithShape="1">
          <a:blip r:embed="rId10">
            <a:extLst>
              <a:ext uri="{28A0092B-C50C-407E-A947-70E740481C1C}">
                <a14:useLocalDpi xmlns:a14="http://schemas.microsoft.com/office/drawing/2010/main" val="0"/>
              </a:ext>
            </a:extLst>
          </a:blip>
          <a:srcRect l="32415" t="5019" r="29314" b="42253"/>
          <a:stretch/>
        </p:blipFill>
        <p:spPr bwMode="auto">
          <a:xfrm>
            <a:off x="533098" y="2995442"/>
            <a:ext cx="2664296" cy="2064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981295" y="2918349"/>
            <a:ext cx="859407" cy="85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754167" y="2932756"/>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31332">
            <a:off x="9774974" y="3612952"/>
            <a:ext cx="833437"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21378146">
            <a:off x="10515642" y="3809589"/>
            <a:ext cx="6651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143020" y="3881027"/>
            <a:ext cx="719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051431" y="4760555"/>
            <a:ext cx="719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859148" y="4715399"/>
            <a:ext cx="711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84312"/>
      </p:ext>
    </p:extLst>
  </p:cSld>
  <p:clrMapOvr>
    <a:masterClrMapping/>
  </p:clrMapOvr>
  <mc:AlternateContent xmlns:mc="http://schemas.openxmlformats.org/markup-compatibility/2006" xmlns:p14="http://schemas.microsoft.com/office/powerpoint/2010/main">
    <mc:Choice Requires="p14">
      <p:transition spd="slow" p14:dur="2000" advTm="128799"/>
    </mc:Choice>
    <mc:Fallback xmlns="">
      <p:transition spd="slow" advTm="12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Harm reduction advice/messaging is as follows:</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Start low and go slow</a:t>
            </a:r>
          </a:p>
          <a:p>
            <a:r>
              <a:rPr lang="en-GB" dirty="0" smtClean="0">
                <a:solidFill>
                  <a:schemeClr val="tx1"/>
                </a:solidFill>
                <a:latin typeface="Calibri Light" panose="020F0302020204030204" pitchFamily="34" charset="0"/>
              </a:rPr>
              <a:t>Avoid mixing with other drugs or alcohol</a:t>
            </a:r>
          </a:p>
          <a:p>
            <a:r>
              <a:rPr lang="en-GB" dirty="0" smtClean="0">
                <a:solidFill>
                  <a:schemeClr val="tx1"/>
                </a:solidFill>
                <a:latin typeface="Calibri Light" panose="020F0302020204030204" pitchFamily="34" charset="0"/>
              </a:rPr>
              <a:t>Avoid using alone</a:t>
            </a:r>
          </a:p>
          <a:p>
            <a:r>
              <a:rPr lang="en-GB" dirty="0" smtClean="0">
                <a:solidFill>
                  <a:schemeClr val="tx1"/>
                </a:solidFill>
                <a:latin typeface="Calibri Light" panose="020F0302020204030204" pitchFamily="34" charset="0"/>
              </a:rPr>
              <a:t>Look after friends &amp; do not share them as they are an illegal drug – this could be considered as supplying drugs if shared.</a:t>
            </a:r>
          </a:p>
          <a:p>
            <a:r>
              <a:rPr lang="en-GB" dirty="0">
                <a:solidFill>
                  <a:schemeClr val="tx1"/>
                </a:solidFill>
                <a:latin typeface="Calibri Light" panose="020F0302020204030204" pitchFamily="34" charset="0"/>
              </a:rPr>
              <a:t>People could consume them in error due to their similarity to reputable sweets – store them </a:t>
            </a:r>
            <a:r>
              <a:rPr lang="en-GB" dirty="0" smtClean="0">
                <a:solidFill>
                  <a:schemeClr val="tx1"/>
                </a:solidFill>
                <a:latin typeface="Calibri Light" panose="020F0302020204030204" pitchFamily="34" charset="0"/>
              </a:rPr>
              <a:t>safely</a:t>
            </a:r>
          </a:p>
          <a:p>
            <a:r>
              <a:rPr lang="en-GB" dirty="0" smtClean="0">
                <a:solidFill>
                  <a:schemeClr val="tx1"/>
                </a:solidFill>
                <a:latin typeface="Calibri Light" panose="020F0302020204030204" pitchFamily="34" charset="0"/>
              </a:rPr>
              <a:t>Call </a:t>
            </a:r>
            <a:r>
              <a:rPr lang="en-GB" b="1" dirty="0" smtClean="0">
                <a:solidFill>
                  <a:schemeClr val="tx1"/>
                </a:solidFill>
                <a:latin typeface="Calibri Light" panose="020F0302020204030204" pitchFamily="34" charset="0"/>
              </a:rPr>
              <a:t>999 </a:t>
            </a:r>
            <a:r>
              <a:rPr lang="en-GB" dirty="0" smtClean="0">
                <a:solidFill>
                  <a:schemeClr val="tx1"/>
                </a:solidFill>
                <a:latin typeface="Calibri Light" panose="020F0302020204030204" pitchFamily="34" charset="0"/>
              </a:rPr>
              <a:t>in an emergency</a:t>
            </a: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Harm Reduction Advice</a:t>
            </a:r>
            <a:endParaRPr lang="en-US" sz="4000" dirty="0"/>
          </a:p>
        </p:txBody>
      </p:sp>
      <p:pic>
        <p:nvPicPr>
          <p:cNvPr id="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88288" y="1052736"/>
            <a:ext cx="10255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09013" y="2059211"/>
            <a:ext cx="11969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61313" y="3243486"/>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91651" y="4315049"/>
            <a:ext cx="10429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62101564"/>
      </p:ext>
    </p:extLst>
  </p:cSld>
  <p:clrMapOvr>
    <a:masterClrMapping/>
  </p:clrMapOvr>
  <mc:AlternateContent xmlns:mc="http://schemas.openxmlformats.org/markup-compatibility/2006" xmlns:p14="http://schemas.microsoft.com/office/powerpoint/2010/main">
    <mc:Choice Requires="p14">
      <p:transition spd="slow" p14:dur="2000" advTm="127144"/>
    </mc:Choice>
    <mc:Fallback xmlns="">
      <p:transition spd="slow" advTm="1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There are a number of referral pathways for young people who may need support:</a:t>
            </a:r>
          </a:p>
          <a:p>
            <a:endParaRPr lang="en-GB" dirty="0">
              <a:solidFill>
                <a:schemeClr val="tx1"/>
              </a:solidFill>
              <a:latin typeface="Calibri Light" panose="020F0302020204030204" pitchFamily="34" charset="0"/>
            </a:endParaRPr>
          </a:p>
          <a:p>
            <a:r>
              <a:rPr lang="en-GB" dirty="0" smtClean="0">
                <a:solidFill>
                  <a:schemeClr val="tx1"/>
                </a:solidFill>
                <a:effectLst/>
                <a:latin typeface="Calibri Light" panose="020F0302020204030204" pitchFamily="34" charset="0"/>
              </a:rPr>
              <a:t>Under 18: </a:t>
            </a:r>
            <a:r>
              <a:rPr lang="en-GB" dirty="0">
                <a:solidFill>
                  <a:schemeClr val="tx1"/>
                </a:solidFill>
                <a:hlinkClick r:id="rId5"/>
              </a:rPr>
              <a:t>Request for Support (blackpool.gov.uk)</a:t>
            </a:r>
            <a:r>
              <a:rPr lang="en-GB" altLang="en-US" dirty="0">
                <a:solidFill>
                  <a:schemeClr val="tx1"/>
                </a:solidFill>
              </a:rPr>
              <a:t> </a:t>
            </a:r>
          </a:p>
          <a:p>
            <a:r>
              <a:rPr lang="en-GB" dirty="0" smtClean="0">
                <a:solidFill>
                  <a:srgbClr val="041B2C"/>
                </a:solidFill>
                <a:effectLst/>
                <a:latin typeface="Calibri Light" panose="020F0302020204030204" pitchFamily="34" charset="0"/>
              </a:rPr>
              <a:t>18 – 24 self referral: </a:t>
            </a:r>
            <a:r>
              <a:rPr lang="en-US" dirty="0" smtClean="0">
                <a:solidFill>
                  <a:schemeClr val="tx1"/>
                </a:solidFill>
                <a:hlinkClick r:id="rId6"/>
              </a:rPr>
              <a:t>www.blackpool.gov.uk/selfrefer</a:t>
            </a:r>
            <a:r>
              <a:rPr lang="en-US" dirty="0" smtClean="0">
                <a:solidFill>
                  <a:schemeClr val="tx1"/>
                </a:solidFill>
              </a:rPr>
              <a:t> </a:t>
            </a:r>
            <a:endParaRPr lang="en-GB" dirty="0" smtClean="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18 – 24: Partner Agency referral: </a:t>
            </a:r>
            <a:r>
              <a:rPr lang="en-US" dirty="0">
                <a:solidFill>
                  <a:schemeClr val="tx1"/>
                </a:solidFill>
                <a:hlinkClick r:id="rId7"/>
              </a:rPr>
              <a:t>www.blackpool.gov.uk/partnerrefer</a:t>
            </a:r>
            <a:r>
              <a:rPr lang="en-US" dirty="0">
                <a:solidFill>
                  <a:schemeClr val="tx1"/>
                </a:solidFill>
              </a:rPr>
              <a:t> </a:t>
            </a:r>
            <a:endParaRPr lang="en-US" dirty="0" smtClean="0">
              <a:solidFill>
                <a:schemeClr val="tx1"/>
              </a:solidFill>
            </a:endParaRPr>
          </a:p>
          <a:p>
            <a:endParaRPr lang="en-US" dirty="0" smtClean="0">
              <a:solidFill>
                <a:schemeClr val="tx1"/>
              </a:solidFill>
            </a:endParaRPr>
          </a:p>
          <a:p>
            <a:r>
              <a:rPr lang="en-US" dirty="0" smtClean="0">
                <a:solidFill>
                  <a:schemeClr val="tx1"/>
                </a:solidFill>
                <a:latin typeface="Calibri Light" panose="020F0302020204030204" pitchFamily="34" charset="0"/>
                <a:cs typeface="Calibri Light" panose="020F0302020204030204" pitchFamily="34" charset="0"/>
              </a:rPr>
              <a:t>Adults - </a:t>
            </a:r>
            <a:r>
              <a:rPr lang="en-GB" altLang="en-US" dirty="0" smtClean="0">
                <a:solidFill>
                  <a:schemeClr val="tx1"/>
                </a:solidFill>
                <a:latin typeface="Calibri Light" panose="020F0302020204030204" pitchFamily="34" charset="0"/>
                <a:cs typeface="Calibri Light" panose="020F0302020204030204" pitchFamily="34" charset="0"/>
              </a:rPr>
              <a:t>Horizon </a:t>
            </a:r>
            <a:r>
              <a:rPr lang="en-GB" altLang="en-US" dirty="0">
                <a:solidFill>
                  <a:schemeClr val="tx1"/>
                </a:solidFill>
                <a:latin typeface="Calibri Light" panose="020F0302020204030204" pitchFamily="34" charset="0"/>
                <a:cs typeface="Calibri Light" panose="020F0302020204030204" pitchFamily="34" charset="0"/>
              </a:rPr>
              <a:t>– Adult services – from dependence to </a:t>
            </a:r>
            <a:r>
              <a:rPr lang="en-GB" altLang="en-US" dirty="0" smtClean="0">
                <a:solidFill>
                  <a:schemeClr val="tx1"/>
                </a:solidFill>
                <a:latin typeface="Calibri Light" panose="020F0302020204030204" pitchFamily="34" charset="0"/>
                <a:cs typeface="Calibri Light" panose="020F0302020204030204" pitchFamily="34" charset="0"/>
              </a:rPr>
              <a:t>freedom</a:t>
            </a:r>
          </a:p>
          <a:p>
            <a:r>
              <a:rPr lang="en-GB" altLang="en-US" dirty="0">
                <a:solidFill>
                  <a:schemeClr val="tx1"/>
                </a:solidFill>
                <a:hlinkClick r:id="rId8"/>
              </a:rPr>
              <a:t>horizonreferrals@delphimedical.co.uk</a:t>
            </a:r>
            <a:r>
              <a:rPr lang="en-GB" altLang="en-US" dirty="0">
                <a:solidFill>
                  <a:schemeClr val="tx1"/>
                </a:solidFill>
              </a:rPr>
              <a:t> </a:t>
            </a:r>
          </a:p>
          <a:p>
            <a:endParaRPr lang="en-GB" altLang="en-US" dirty="0">
              <a:solidFill>
                <a:schemeClr val="tx1"/>
              </a:solidFill>
            </a:endParaRPr>
          </a:p>
          <a:p>
            <a:endParaRPr lang="en-US" dirty="0">
              <a:solidFill>
                <a:schemeClr val="tx1"/>
              </a:solidFill>
            </a:endParaRPr>
          </a:p>
          <a:p>
            <a:endParaRPr lang="en-GB" dirty="0" smtClean="0">
              <a:solidFill>
                <a:srgbClr val="041B2C"/>
              </a:solidFill>
              <a:latin typeface="Calibri Light" panose="020F0302020204030204" pitchFamily="34" charset="0"/>
            </a:endParaRPr>
          </a:p>
          <a:p>
            <a:endParaRPr lang="en-GB" dirty="0">
              <a:solidFill>
                <a:srgbClr val="041B2C"/>
              </a:solidFill>
              <a:effectLst/>
              <a:latin typeface="Calibri Light" panose="020F0302020204030204" pitchFamily="34" charset="0"/>
            </a:endParaRPr>
          </a:p>
          <a:p>
            <a:pPr>
              <a:defRPr/>
            </a:pPr>
            <a:r>
              <a:rPr lang="en-US" dirty="0" smtClean="0">
                <a:solidFill>
                  <a:schemeClr val="tx1"/>
                </a:solidFill>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US" sz="4000" dirty="0" smtClean="0"/>
              <a:t>Blackpool Adolescent Services</a:t>
            </a:r>
            <a:endParaRPr 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6160527"/>
      </p:ext>
    </p:extLst>
  </p:cSld>
  <p:clrMapOvr>
    <a:masterClrMapping/>
  </p:clrMapOvr>
  <mc:AlternateContent xmlns:mc="http://schemas.openxmlformats.org/markup-compatibility/2006" xmlns:p14="http://schemas.microsoft.com/office/powerpoint/2010/main">
    <mc:Choice Requires="p14">
      <p:transition spd="slow" p14:dur="2000" advTm="26632"/>
    </mc:Choice>
    <mc:Fallback xmlns="">
      <p:transition spd="slow" advTm="26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EA49E8-7215-48A8-ADD2-FD335602A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7D55D0-B3B6-41B2-8030-6270367B085E}">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5df385a-932b-409d-8d40-e669c1d6a4b3"/>
    <ds:schemaRef ds:uri="f541a8cc-421f-47cf-94ea-57fb9e91cf72"/>
    <ds:schemaRef ds:uri="http://www.w3.org/XML/1998/namespace"/>
  </ds:schemaRefs>
</ds:datastoreItem>
</file>

<file path=customXml/itemProps3.xml><?xml version="1.0" encoding="utf-8"?>
<ds:datastoreItem xmlns:ds="http://schemas.openxmlformats.org/officeDocument/2006/customXml" ds:itemID="{77AE01BB-FFC2-41E8-AA03-16AD4DE214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254</TotalTime>
  <Words>2294</Words>
  <Application>Microsoft Office PowerPoint</Application>
  <PresentationFormat>Widescreen</PresentationFormat>
  <Paragraphs>205</Paragraphs>
  <Slides>10</Slides>
  <Notes>10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MS PGothic</vt:lpstr>
      <vt:lpstr>Arial</vt:lpstr>
      <vt:lpstr>Arial</vt:lpstr>
      <vt:lpstr>Calibri</vt:lpstr>
      <vt:lpstr>Calibri Light</vt:lpstr>
      <vt:lpstr>Lora</vt:lpstr>
      <vt:lpstr>Merriweather</vt:lpstr>
      <vt:lpstr>Quicksand</vt:lpstr>
      <vt:lpstr>TTNormsPro-Medium</vt:lpstr>
      <vt:lpstr>BLACKPOOL COVER SLIDE</vt:lpstr>
      <vt:lpstr>Public Health Briefing: Cannabis Edibles</vt:lpstr>
      <vt:lpstr>Cannabis/THC Edibles</vt:lpstr>
      <vt:lpstr>What are Edibles and what  do they look like?</vt:lpstr>
      <vt:lpstr>THC Vapes – New guidance for schools &amp; colleges</vt:lpstr>
      <vt:lpstr>Associated risks of consuming Edibles</vt:lpstr>
      <vt:lpstr>Signs to look out for</vt:lpstr>
      <vt:lpstr>How are edibles bought?</vt:lpstr>
      <vt:lpstr>Harm Reduction Advice</vt:lpstr>
      <vt:lpstr>Blackpool Adolescent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38</cp:revision>
  <dcterms:created xsi:type="dcterms:W3CDTF">2022-09-29T15:11:58Z</dcterms:created>
  <dcterms:modified xsi:type="dcterms:W3CDTF">2024-04-03T14:47:50Z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