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7"/>
  </p:notesMasterIdLst>
  <p:sldIdLst>
    <p:sldId id="257" r:id="rId5"/>
    <p:sldId id="258" r:id="rId6"/>
    <p:sldId id="260" r:id="rId7"/>
    <p:sldId id="264" r:id="rId8"/>
    <p:sldId id="261" r:id="rId9"/>
    <p:sldId id="262" r:id="rId10"/>
    <p:sldId id="259" r:id="rId11"/>
    <p:sldId id="265" r:id="rId12"/>
    <p:sldId id="267" r:id="rId13"/>
    <p:sldId id="269" r:id="rId14"/>
    <p:sldId id="268" r:id="rId15"/>
    <p:sldId id="256" r:id="rId16"/>
  </p:sldIdLst>
  <p:sldSz cx="12192000" cy="6858000"/>
  <p:notesSz cx="6858000" cy="9144000"/>
  <p:defaultTextStyle>
    <a:defPPr>
      <a:defRPr lang="en-GB"/>
    </a:defPPr>
    <a:lvl1pPr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00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1833" autoAdjust="0"/>
  </p:normalViewPr>
  <p:slideViewPr>
    <p:cSldViewPr>
      <p:cViewPr varScale="1">
        <p:scale>
          <a:sx n="57" d="100"/>
          <a:sy n="57" d="100"/>
        </p:scale>
        <p:origin x="992" y="40"/>
      </p:cViewPr>
      <p:guideLst>
        <p:guide orient="horz" pos="2160"/>
        <p:guide pos="3840"/>
      </p:guideLst>
    </p:cSldViewPr>
  </p:slideViewPr>
  <p:notesTextViewPr>
    <p:cViewPr>
      <p:scale>
        <a:sx n="100" d="100"/>
        <a:sy n="100" d="100"/>
      </p:scale>
      <p:origin x="0" y="-88"/>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A71CAE-8C9A-B64C-BFCE-8049EC61D713}" type="datetimeFigureOut">
              <a:rPr lang="en-US" smtClean="0"/>
              <a:t>4/3/2024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3CB0AA-B8B0-A145-9CBA-805239FC99BD}" type="slidenum">
              <a:rPr lang="en-US" smtClean="0"/>
              <a:t>‹#›</a:t>
            </a:fld>
            <a:endParaRPr lang="en-US"/>
          </a:p>
        </p:txBody>
      </p:sp>
    </p:spTree>
    <p:extLst>
      <p:ext uri="{BB962C8B-B14F-4D97-AF65-F5344CB8AC3E}">
        <p14:creationId xmlns:p14="http://schemas.microsoft.com/office/powerpoint/2010/main" val="657917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horizonreferrals@delphimedical.co.uk"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t>This guidance has been created</a:t>
            </a:r>
            <a:r>
              <a:rPr lang="en-GB" altLang="en-US" baseline="0" dirty="0" smtClean="0"/>
              <a:t> in collaboration with the</a:t>
            </a:r>
            <a:r>
              <a:rPr lang="en-GB" altLang="en-US" dirty="0" smtClean="0"/>
              <a:t> Blackpool Council</a:t>
            </a:r>
            <a:r>
              <a:rPr lang="en-GB" altLang="en-US" baseline="0" dirty="0" smtClean="0"/>
              <a:t> </a:t>
            </a:r>
            <a:r>
              <a:rPr lang="en-GB" altLang="en-US" dirty="0" smtClean="0"/>
              <a:t>Public</a:t>
            </a:r>
            <a:r>
              <a:rPr lang="en-GB" altLang="en-US" baseline="0" dirty="0" smtClean="0"/>
              <a:t> Health Team &amp; colleagues from the ADASH team within Blackpool </a:t>
            </a:r>
            <a:r>
              <a:rPr lang="en-GB" altLang="en-US" baseline="0" dirty="0" smtClean="0"/>
              <a:t>Adolescent Services. </a:t>
            </a:r>
            <a:endParaRPr lang="en-GB" altLang="en-US" baseline="0" dirty="0" smtClean="0"/>
          </a:p>
          <a:p>
            <a:endParaRPr lang="en-GB" altLang="en-US" baseline="0" dirty="0" smtClean="0"/>
          </a:p>
          <a:p>
            <a:r>
              <a:rPr lang="en-GB" altLang="en-US" baseline="0" dirty="0" smtClean="0"/>
              <a:t>The ADASH team focuses on Adolescent </a:t>
            </a:r>
            <a:r>
              <a:rPr lang="en-GB" altLang="en-US" dirty="0" smtClean="0"/>
              <a:t>Alcohol, Drug and Sexual Health</a:t>
            </a:r>
            <a:r>
              <a:rPr lang="en-GB" altLang="en-US" baseline="0" dirty="0" smtClean="0"/>
              <a:t> support and</a:t>
            </a:r>
            <a:r>
              <a:rPr lang="en-GB" altLang="en-US" dirty="0" smtClean="0"/>
              <a:t> later in the briefing</a:t>
            </a:r>
            <a:r>
              <a:rPr lang="en-GB" altLang="en-US" baseline="0" dirty="0" smtClean="0"/>
              <a:t> there is a slide that provides </a:t>
            </a:r>
            <a:r>
              <a:rPr lang="en-GB" altLang="en-US" dirty="0" smtClean="0"/>
              <a:t>further information about the ADASH</a:t>
            </a:r>
            <a:r>
              <a:rPr lang="en-GB" altLang="en-US" baseline="0" dirty="0" smtClean="0"/>
              <a:t> team and referrals to relevant services. </a:t>
            </a:r>
            <a:endParaRPr lang="en-GB" altLang="en-US" dirty="0" smtClean="0"/>
          </a:p>
          <a:p>
            <a:endParaRPr lang="en-GB" altLang="en-US" dirty="0" smtClean="0"/>
          </a:p>
          <a:p>
            <a:r>
              <a:rPr lang="en-GB" altLang="en-US" dirty="0" smtClean="0"/>
              <a:t>This presentation has been created to give you an overview of the drug Ketamine</a:t>
            </a:r>
            <a:r>
              <a:rPr lang="en-GB" altLang="en-US" baseline="0" dirty="0" smtClean="0"/>
              <a:t> and is correct as of March 2024. </a:t>
            </a:r>
            <a:endParaRPr lang="en-GB" altLang="en-US" dirty="0" smtClean="0"/>
          </a:p>
        </p:txBody>
      </p:sp>
      <p:sp>
        <p:nvSpPr>
          <p:cNvPr id="4" name="Slide Number Placeholder 3"/>
          <p:cNvSpPr>
            <a:spLocks noGrp="1"/>
          </p:cNvSpPr>
          <p:nvPr>
            <p:ph type="sldNum" sz="quarter" idx="10"/>
          </p:nvPr>
        </p:nvSpPr>
        <p:spPr/>
        <p:txBody>
          <a:bodyPr/>
          <a:lstStyle/>
          <a:p>
            <a:fld id="{B13CB0AA-B8B0-A145-9CBA-805239FC99BD}" type="slidenum">
              <a:rPr lang="en-US" smtClean="0"/>
              <a:t>1</a:t>
            </a:fld>
            <a:endParaRPr lang="en-US"/>
          </a:p>
        </p:txBody>
      </p:sp>
    </p:spTree>
    <p:extLst>
      <p:ext uri="{BB962C8B-B14F-4D97-AF65-F5344CB8AC3E}">
        <p14:creationId xmlns:p14="http://schemas.microsoft.com/office/powerpoint/2010/main" val="959166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Continuous use of Ketamine and dependency can cause a devastating life changing impact on a young person</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Within a relatively short period of time (average within 2 years) this can cause severe, often irreversible physical damage</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It is important to encourage and support the YP to access specialist help as early as possible in their use of Ketamine</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services will look to support the YP not only with their drug use but behaviours and underlying causes/traumas associated with it</a:t>
            </a:r>
            <a:r>
              <a:rPr lang="en-GB" sz="1200" kern="1200" baseline="0" dirty="0" smtClean="0">
                <a:solidFill>
                  <a:schemeClr val="tx1"/>
                </a:solidFill>
                <a:effectLst/>
                <a:latin typeface="+mn-lt"/>
                <a:ea typeface="+mn-ea"/>
                <a:cs typeface="+mn-cs"/>
              </a:rPr>
              <a:t>. </a:t>
            </a:r>
          </a:p>
          <a:p>
            <a:endParaRPr lang="en-GB" sz="1200" kern="1200" baseline="0" dirty="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https://www.blackpoolteachinghospitals.nhs.uk/services/urology </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3CB0AA-B8B0-A145-9CBA-805239FC99BD}" type="slidenum">
              <a:rPr lang="en-US" smtClean="0"/>
              <a:t>10</a:t>
            </a:fld>
            <a:endParaRPr lang="en-US"/>
          </a:p>
        </p:txBody>
      </p:sp>
    </p:spTree>
    <p:extLst>
      <p:ext uri="{BB962C8B-B14F-4D97-AF65-F5344CB8AC3E}">
        <p14:creationId xmlns:p14="http://schemas.microsoft.com/office/powerpoint/2010/main" val="1376406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Blackpool Adolescent Service provides free support for young people with drug, alcohol and sexual health issues.</a:t>
            </a:r>
          </a:p>
          <a:p>
            <a:r>
              <a:rPr lang="en-US" altLang="en-US" dirty="0" smtClean="0"/>
              <a:t>The service is available to all young people aged 10 to 24. Interventions range from drug awareness, harm reduction as well as access to clinical prescribing services for substance abuse and clinical sexual health support.</a:t>
            </a:r>
          </a:p>
          <a:p>
            <a:pPr eaLnBrk="1" hangingPunct="1">
              <a:spcBef>
                <a:spcPct val="0"/>
              </a:spcBef>
            </a:pPr>
            <a:endParaRPr lang="en-GB" altLang="en-US" dirty="0" smtClean="0"/>
          </a:p>
          <a:p>
            <a:pPr marL="342900" indent="-342900">
              <a:buFont typeface="Arial" panose="020B0604020202020204" pitchFamily="34" charset="0"/>
              <a:buChar char="•"/>
              <a:defRPr/>
            </a:pPr>
            <a:r>
              <a:rPr lang="en-GB" altLang="en-US" dirty="0" smtClean="0"/>
              <a:t>Horizon</a:t>
            </a:r>
            <a:r>
              <a:rPr lang="en-GB" altLang="en-US" baseline="0" dirty="0" smtClean="0"/>
              <a:t> - </a:t>
            </a:r>
            <a:r>
              <a:rPr lang="en-GB" altLang="en-US" dirty="0" smtClean="0">
                <a:solidFill>
                  <a:schemeClr val="tx1"/>
                </a:solidFill>
              </a:rPr>
              <a:t>To enter drug or alcohol treatment, people can self refer straight into Delphi or a support worker can refer in with consent from the cannabis user. Tel: 01253 205157</a:t>
            </a:r>
          </a:p>
          <a:p>
            <a:pPr marL="342900" indent="-342900">
              <a:buFont typeface="Arial" panose="020B0604020202020204" pitchFamily="34" charset="0"/>
              <a:buChar char="•"/>
              <a:defRPr/>
            </a:pPr>
            <a:endParaRPr lang="en-GB" altLang="en-US" dirty="0" smtClean="0">
              <a:solidFill>
                <a:schemeClr val="tx1"/>
              </a:solidFill>
            </a:endParaRPr>
          </a:p>
          <a:p>
            <a:pPr marL="342900" indent="-342900">
              <a:buFont typeface="Arial" panose="020B0604020202020204" pitchFamily="34" charset="0"/>
              <a:buChar char="•"/>
              <a:defRPr/>
            </a:pPr>
            <a:r>
              <a:rPr lang="en-GB" altLang="en-US" dirty="0" smtClean="0">
                <a:solidFill>
                  <a:schemeClr val="tx1"/>
                </a:solidFill>
                <a:hlinkClick r:id="rId3"/>
              </a:rPr>
              <a:t>horizonreferrals@delphimedical.co.uk</a:t>
            </a:r>
            <a:r>
              <a:rPr lang="en-GB" altLang="en-US" dirty="0" smtClean="0">
                <a:solidFill>
                  <a:schemeClr val="tx1"/>
                </a:solidFill>
              </a:rPr>
              <a:t> </a:t>
            </a:r>
          </a:p>
        </p:txBody>
      </p:sp>
      <p:sp>
        <p:nvSpPr>
          <p:cNvPr id="4" name="Slide Number Placeholder 3"/>
          <p:cNvSpPr>
            <a:spLocks noGrp="1"/>
          </p:cNvSpPr>
          <p:nvPr>
            <p:ph type="sldNum" sz="quarter" idx="10"/>
          </p:nvPr>
        </p:nvSpPr>
        <p:spPr/>
        <p:txBody>
          <a:bodyPr/>
          <a:lstStyle/>
          <a:p>
            <a:fld id="{B13CB0AA-B8B0-A145-9CBA-805239FC99BD}" type="slidenum">
              <a:rPr lang="en-US" smtClean="0"/>
              <a:t>11</a:t>
            </a:fld>
            <a:endParaRPr lang="en-US"/>
          </a:p>
        </p:txBody>
      </p:sp>
    </p:spTree>
    <p:extLst>
      <p:ext uri="{BB962C8B-B14F-4D97-AF65-F5344CB8AC3E}">
        <p14:creationId xmlns:p14="http://schemas.microsoft.com/office/powerpoint/2010/main" val="647308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t>This brief guidance</a:t>
            </a:r>
            <a:r>
              <a:rPr lang="en-GB" altLang="en-US" baseline="0" dirty="0" smtClean="0"/>
              <a:t> will cover:</a:t>
            </a:r>
          </a:p>
          <a:p>
            <a:endParaRPr lang="en-GB" altLang="en-US" baseline="0" dirty="0" smtClean="0"/>
          </a:p>
          <a:p>
            <a:pPr marL="171450" indent="-171450">
              <a:buFontTx/>
              <a:buChar char="-"/>
            </a:pPr>
            <a:r>
              <a:rPr lang="en-GB" altLang="en-US" dirty="0" smtClean="0"/>
              <a:t>What Ketamine is</a:t>
            </a:r>
          </a:p>
          <a:p>
            <a:pPr marL="171450" indent="-171450">
              <a:buFontTx/>
              <a:buChar char="-"/>
            </a:pPr>
            <a:r>
              <a:rPr lang="en-GB" altLang="en-US" dirty="0" smtClean="0"/>
              <a:t>Its legal status within the UK, </a:t>
            </a:r>
          </a:p>
          <a:p>
            <a:pPr marL="171450" indent="-171450">
              <a:buFontTx/>
              <a:buChar char="-"/>
            </a:pPr>
            <a:r>
              <a:rPr lang="en-GB" altLang="en-US" dirty="0" smtClean="0"/>
              <a:t>The effects it has on the body and the brain</a:t>
            </a:r>
          </a:p>
          <a:p>
            <a:pPr marL="171450" indent="-171450">
              <a:buFontTx/>
              <a:buChar char="-"/>
            </a:pPr>
            <a:r>
              <a:rPr lang="en-GB" altLang="en-US" dirty="0" smtClean="0"/>
              <a:t>The risks the drug has</a:t>
            </a:r>
          </a:p>
          <a:p>
            <a:pPr marL="171450" indent="-171450">
              <a:buFontTx/>
              <a:buChar char="-"/>
            </a:pPr>
            <a:r>
              <a:rPr lang="en-GB" altLang="en-US" dirty="0" smtClean="0"/>
              <a:t>As wel</a:t>
            </a:r>
            <a:r>
              <a:rPr lang="en-GB" altLang="en-US" baseline="0" dirty="0" smtClean="0"/>
              <a:t>l as </a:t>
            </a:r>
            <a:r>
              <a:rPr lang="en-GB" altLang="en-US" dirty="0" smtClean="0"/>
              <a:t>harm reduction messaging – Harm reduction is help or advice to reduce the amount someone takes or ways to help them manage their safety if they</a:t>
            </a:r>
            <a:r>
              <a:rPr lang="en-GB" altLang="en-US" baseline="0" dirty="0" smtClean="0"/>
              <a:t> </a:t>
            </a:r>
            <a:r>
              <a:rPr lang="en-GB" altLang="en-US" dirty="0" smtClean="0"/>
              <a:t>continue using.</a:t>
            </a:r>
          </a:p>
        </p:txBody>
      </p:sp>
      <p:sp>
        <p:nvSpPr>
          <p:cNvPr id="4" name="Slide Number Placeholder 3"/>
          <p:cNvSpPr>
            <a:spLocks noGrp="1"/>
          </p:cNvSpPr>
          <p:nvPr>
            <p:ph type="sldNum" sz="quarter" idx="10"/>
          </p:nvPr>
        </p:nvSpPr>
        <p:spPr/>
        <p:txBody>
          <a:bodyPr/>
          <a:lstStyle/>
          <a:p>
            <a:fld id="{B13CB0AA-B8B0-A145-9CBA-805239FC99BD}" type="slidenum">
              <a:rPr lang="en-US" smtClean="0"/>
              <a:t>2</a:t>
            </a:fld>
            <a:endParaRPr lang="en-US"/>
          </a:p>
        </p:txBody>
      </p:sp>
    </p:spTree>
    <p:extLst>
      <p:ext uri="{BB962C8B-B14F-4D97-AF65-F5344CB8AC3E}">
        <p14:creationId xmlns:p14="http://schemas.microsoft.com/office/powerpoint/2010/main" val="2451914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b="1" dirty="0" smtClean="0"/>
              <a:t>So, what is Ketamine</a:t>
            </a:r>
            <a:r>
              <a:rPr lang="en-GB" altLang="en-US" b="1" baseline="0" dirty="0" smtClean="0"/>
              <a:t>? </a:t>
            </a:r>
          </a:p>
          <a:p>
            <a:pPr eaLnBrk="1" hangingPunct="1">
              <a:spcBef>
                <a:spcPct val="0"/>
              </a:spcBef>
            </a:pPr>
            <a:endParaRPr lang="en-GB" altLang="en-US" b="1" baseline="0"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smtClean="0"/>
              <a:t>Ketamine is a grainy, white powder. It is </a:t>
            </a:r>
            <a:r>
              <a:rPr lang="en-US" altLang="en-US" dirty="0" err="1" smtClean="0"/>
              <a:t>odourless</a:t>
            </a:r>
            <a:r>
              <a:rPr lang="en-US" altLang="en-US" dirty="0" smtClean="0"/>
              <a:t> and tasteless and can be added to beverages without being detected.  This is usually taken through the nose through snorting or swallowed</a:t>
            </a:r>
            <a:r>
              <a:rPr lang="en-US" altLang="en-US" b="1" dirty="0" smtClean="0"/>
              <a:t>. </a:t>
            </a:r>
            <a:r>
              <a:rPr lang="en-US" altLang="en-US" dirty="0" smtClean="0"/>
              <a:t>Ketamine is a “dissociative anesthetic”. This interferes with signaling between the brain and the body, reduces awareness and sensitivity to pain but also inhibiting movement.</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dirty="0" smtClean="0"/>
          </a:p>
          <a:p>
            <a:r>
              <a:rPr lang="en-US" altLang="en-US" dirty="0" smtClean="0"/>
              <a:t>Ketamine is a dopamine releasing drug with immediate effects, usually lasting around 30 minutes to one hour. Dopamine is our “feel good” chemical and drugs such as Ketamine, trigger the release of dopamine and affects the brains reward system. Dopamine wants us keep doing what we are doing. It also teaches the brain to repeat the </a:t>
            </a:r>
            <a:r>
              <a:rPr lang="en-US" altLang="en-US" dirty="0" err="1" smtClean="0"/>
              <a:t>behaviour</a:t>
            </a:r>
            <a:r>
              <a:rPr lang="en-US" altLang="en-US" dirty="0" smtClean="0"/>
              <a:t>.  </a:t>
            </a:r>
          </a:p>
          <a:p>
            <a:r>
              <a:rPr lang="en-US" altLang="en-US" dirty="0" smtClean="0"/>
              <a:t/>
            </a:r>
            <a:br>
              <a:rPr lang="en-US" altLang="en-US" dirty="0" smtClean="0"/>
            </a:br>
            <a:r>
              <a:rPr lang="en-US" altLang="en-US" dirty="0" smtClean="0"/>
              <a:t>Young people may have heard Ketamine is a “horse </a:t>
            </a:r>
            <a:r>
              <a:rPr lang="en-US" altLang="en-US" dirty="0" err="1" smtClean="0"/>
              <a:t>tranquiliser</a:t>
            </a:r>
            <a:r>
              <a:rPr lang="en-US" altLang="en-US" dirty="0" smtClean="0"/>
              <a:t>” however this is not the sole case. It</a:t>
            </a:r>
            <a:r>
              <a:rPr lang="en-US" altLang="en-US" i="1" dirty="0" smtClean="0"/>
              <a:t> is </a:t>
            </a:r>
            <a:r>
              <a:rPr lang="en-US" altLang="en-US" dirty="0" smtClean="0"/>
              <a:t>used in veterinary services but as an </a:t>
            </a:r>
            <a:r>
              <a:rPr lang="en-US" altLang="en-US" dirty="0" err="1" smtClean="0"/>
              <a:t>anaesthetic</a:t>
            </a:r>
            <a:r>
              <a:rPr lang="en-US" altLang="en-US" dirty="0" smtClean="0"/>
              <a:t> just as its used in human </a:t>
            </a:r>
            <a:r>
              <a:rPr lang="en-US" altLang="en-US" dirty="0" err="1" smtClean="0"/>
              <a:t>anaesthesia</a:t>
            </a:r>
            <a:r>
              <a:rPr lang="en-US" altLang="en-US" dirty="0" smtClean="0"/>
              <a:t>. It is an </a:t>
            </a:r>
            <a:r>
              <a:rPr lang="en-US" altLang="en-US" dirty="0" err="1" smtClean="0"/>
              <a:t>anaesthetic</a:t>
            </a:r>
            <a:r>
              <a:rPr lang="en-US" altLang="en-US" dirty="0" smtClean="0"/>
              <a:t> (painkiller) and a psychedelic (mind altering drug) which means young people have more chance of causing themselves injury due to its effects not allowing them to experience pain.  Mainly driven by 16-24 year olds, young people have said “Its cheap”, usually taken “After all the cokes gone!” and takes you into a “K Hole”.</a:t>
            </a:r>
          </a:p>
          <a:p>
            <a:pPr eaLnBrk="1" hangingPunct="1">
              <a:spcBef>
                <a:spcPct val="0"/>
              </a:spcBef>
            </a:pPr>
            <a:endParaRPr lang="en-GB" altLang="en-US" dirty="0" smtClean="0"/>
          </a:p>
          <a:p>
            <a:pPr eaLnBrk="1" hangingPunct="1">
              <a:spcBef>
                <a:spcPct val="0"/>
              </a:spcBef>
            </a:pPr>
            <a:r>
              <a:rPr lang="en-GB" altLang="en-US" dirty="0" smtClean="0"/>
              <a:t>This has the potential to be physically and psychologically addictive. Regular user build up tolerance and larger doses are needed to achieve the same affect.</a:t>
            </a:r>
          </a:p>
          <a:p>
            <a:pPr eaLnBrk="1" hangingPunct="1">
              <a:spcBef>
                <a:spcPct val="0"/>
              </a:spcBef>
            </a:pPr>
            <a:endParaRPr lang="en-GB" altLang="en-US" dirty="0" smtClean="0"/>
          </a:p>
          <a:p>
            <a:pPr eaLnBrk="1" hangingPunct="1">
              <a:spcBef>
                <a:spcPct val="0"/>
              </a:spcBef>
            </a:pPr>
            <a:r>
              <a:rPr lang="en-US" altLang="en-US" b="1" dirty="0" smtClean="0"/>
              <a:t>Names for ketamine </a:t>
            </a:r>
            <a:r>
              <a:rPr lang="en-US" altLang="en-US" dirty="0" smtClean="0"/>
              <a:t>include Kenny, Vitamin K, Donkey, Dust, Wobble however locally to Blackpool the names used are </a:t>
            </a:r>
            <a:r>
              <a:rPr lang="en-US" altLang="en-US" b="1" dirty="0" smtClean="0"/>
              <a:t>“</a:t>
            </a:r>
            <a:r>
              <a:rPr lang="en-US" altLang="en-US" b="1" dirty="0" err="1" smtClean="0"/>
              <a:t>Ket</a:t>
            </a:r>
            <a:r>
              <a:rPr lang="en-US" altLang="en-US" b="1" dirty="0" smtClean="0"/>
              <a:t>” or “Special K”.</a:t>
            </a:r>
            <a:endParaRPr lang="en-GB" altLang="en-US" b="1" dirty="0" smtClean="0"/>
          </a:p>
        </p:txBody>
      </p:sp>
      <p:sp>
        <p:nvSpPr>
          <p:cNvPr id="4" name="Slide Number Placeholder 3"/>
          <p:cNvSpPr>
            <a:spLocks noGrp="1"/>
          </p:cNvSpPr>
          <p:nvPr>
            <p:ph type="sldNum" sz="quarter" idx="10"/>
          </p:nvPr>
        </p:nvSpPr>
        <p:spPr/>
        <p:txBody>
          <a:bodyPr/>
          <a:lstStyle/>
          <a:p>
            <a:fld id="{B13CB0AA-B8B0-A145-9CBA-805239FC99BD}" type="slidenum">
              <a:rPr lang="en-US" smtClean="0"/>
              <a:t>3</a:t>
            </a:fld>
            <a:endParaRPr lang="en-US"/>
          </a:p>
        </p:txBody>
      </p:sp>
    </p:spTree>
    <p:extLst>
      <p:ext uri="{BB962C8B-B14F-4D97-AF65-F5344CB8AC3E}">
        <p14:creationId xmlns:p14="http://schemas.microsoft.com/office/powerpoint/2010/main" val="4090826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t>Ketamine is a class B substance in the UK. Therefore possession is up to five years in prison, a fine or both. Supply of ketamine is up to 14 years in prison. </a:t>
            </a:r>
          </a:p>
          <a:p>
            <a:endParaRPr lang="en-GB" altLang="en-US" dirty="0" smtClean="0"/>
          </a:p>
          <a:p>
            <a:r>
              <a:rPr lang="en-GB" altLang="en-US" dirty="0" smtClean="0"/>
              <a:t>Ketamine is not listed in drug related death statistics.  However,  pre </a:t>
            </a:r>
            <a:r>
              <a:rPr lang="en-GB" altLang="en-US" dirty="0" err="1" smtClean="0"/>
              <a:t>Covid</a:t>
            </a:r>
            <a:r>
              <a:rPr lang="en-GB" altLang="en-US" dirty="0" smtClean="0"/>
              <a:t> there are thought to be about 30 deaths a year where ketamine is implicated. </a:t>
            </a:r>
            <a:r>
              <a:rPr lang="en-US" altLang="en-US" dirty="0" smtClean="0"/>
              <a:t>Ketamine may have impaired judgement in other cases with </a:t>
            </a:r>
            <a:r>
              <a:rPr lang="en-GB" altLang="en-US" dirty="0" smtClean="0"/>
              <a:t>other substances, particularly alcohol or other depressant drugs. </a:t>
            </a:r>
          </a:p>
          <a:p>
            <a:endParaRPr lang="en-GB" altLang="en-US" dirty="0" smtClean="0"/>
          </a:p>
          <a:p>
            <a:r>
              <a:rPr lang="en-US" altLang="en-US" dirty="0" smtClean="0"/>
              <a:t>Ketamine is cheap and hugely available. It is around </a:t>
            </a:r>
            <a:r>
              <a:rPr lang="en-GB" altLang="en-US" dirty="0" smtClean="0"/>
              <a:t>£20 a gram, however if bought in bulk this becomes cheaper. In comparison to cocaine, this is around £40 to £50 a gram.</a:t>
            </a:r>
          </a:p>
          <a:p>
            <a:endParaRPr lang="en-GB" dirty="0"/>
          </a:p>
        </p:txBody>
      </p:sp>
      <p:sp>
        <p:nvSpPr>
          <p:cNvPr id="4" name="Slide Number Placeholder 3"/>
          <p:cNvSpPr>
            <a:spLocks noGrp="1"/>
          </p:cNvSpPr>
          <p:nvPr>
            <p:ph type="sldNum" sz="quarter" idx="10"/>
          </p:nvPr>
        </p:nvSpPr>
        <p:spPr/>
        <p:txBody>
          <a:bodyPr/>
          <a:lstStyle/>
          <a:p>
            <a:fld id="{B13CB0AA-B8B0-A145-9CBA-805239FC99BD}" type="slidenum">
              <a:rPr lang="en-US" smtClean="0"/>
              <a:t>4</a:t>
            </a:fld>
            <a:endParaRPr lang="en-US"/>
          </a:p>
        </p:txBody>
      </p:sp>
    </p:spTree>
    <p:extLst>
      <p:ext uri="{BB962C8B-B14F-4D97-AF65-F5344CB8AC3E}">
        <p14:creationId xmlns:p14="http://schemas.microsoft.com/office/powerpoint/2010/main" val="3022282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As you can see in the image, Ketamine can have damaging short term and long term effects.</a:t>
            </a:r>
          </a:p>
          <a:p>
            <a:endParaRPr lang="en-US" altLang="en-US" dirty="0" smtClean="0"/>
          </a:p>
          <a:p>
            <a:r>
              <a:rPr lang="en-US" altLang="en-US" b="1" dirty="0" smtClean="0"/>
              <a:t>At lower doses</a:t>
            </a:r>
            <a:r>
              <a:rPr lang="en-US" altLang="en-US" dirty="0" smtClean="0"/>
              <a:t>, users report feeling disorientated, with some hallucinogenic experiences such as distorted senses of the body and limbs feeling longer or shorter. Some people feel euphoric, Limbs may feel heavy and increased effort is required to move or speak,</a:t>
            </a:r>
          </a:p>
          <a:p>
            <a:endParaRPr lang="en-US" altLang="en-US" dirty="0" smtClean="0"/>
          </a:p>
          <a:p>
            <a:r>
              <a:rPr lang="en-US" altLang="en-US" b="1" dirty="0" smtClean="0"/>
              <a:t>At higher doses, </a:t>
            </a:r>
            <a:r>
              <a:rPr lang="en-US" altLang="en-US" dirty="0" smtClean="0"/>
              <a:t>hallucinations are much more pronounced. People describe an experience that has been Named "k-holing:“ </a:t>
            </a:r>
            <a:r>
              <a:rPr lang="en-GB" altLang="en-US" dirty="0" smtClean="0"/>
              <a:t>A “K hole” is the feeling like your mind and body are “separated” . </a:t>
            </a:r>
            <a:r>
              <a:rPr lang="en-US" altLang="en-US" dirty="0" smtClean="0"/>
              <a:t>People can feel </a:t>
            </a:r>
            <a:r>
              <a:rPr lang="en-US" altLang="en-US" dirty="0" err="1" smtClean="0"/>
              <a:t>paralysed</a:t>
            </a:r>
            <a:r>
              <a:rPr lang="en-US" altLang="en-US" dirty="0" smtClean="0"/>
              <a:t> and find movement difficult or impossible.  </a:t>
            </a:r>
            <a:r>
              <a:rPr lang="en-GB" altLang="en-US" dirty="0" smtClean="0"/>
              <a:t> This can be frightening or overwhelming for people especially if they are unaware this may happen. </a:t>
            </a:r>
          </a:p>
          <a:p>
            <a:endParaRPr lang="en-GB" altLang="en-US" dirty="0" smtClean="0"/>
          </a:p>
          <a:p>
            <a:r>
              <a:rPr lang="en-GB" altLang="en-US" dirty="0" smtClean="0"/>
              <a:t>Young people have told us you are unable to feel your arms or legs and have no control over normal bodily movements.</a:t>
            </a:r>
          </a:p>
          <a:p>
            <a:endParaRPr lang="en-US" altLang="en-US" dirty="0" smtClean="0"/>
          </a:p>
          <a:p>
            <a:r>
              <a:rPr lang="en-US" altLang="en-US" dirty="0" smtClean="0"/>
              <a:t>Perceptions can become very altered with intensely altered awareness of sound and vision. </a:t>
            </a:r>
          </a:p>
          <a:p>
            <a:r>
              <a:rPr lang="en-US" altLang="en-US" dirty="0" smtClean="0"/>
              <a:t/>
            </a:r>
            <a:br>
              <a:rPr lang="en-US" altLang="en-US" dirty="0" smtClean="0"/>
            </a:br>
            <a:r>
              <a:rPr lang="en-US" altLang="en-US" dirty="0" smtClean="0"/>
              <a:t>Effects are dependent on a persons size, weight, what they have eaten and whether or not they have taken anything else (i.e. drank alcohol or taken cocaine). Also, this depends on the quality of the drug.</a:t>
            </a:r>
          </a:p>
        </p:txBody>
      </p:sp>
      <p:sp>
        <p:nvSpPr>
          <p:cNvPr id="4" name="Slide Number Placeholder 3"/>
          <p:cNvSpPr>
            <a:spLocks noGrp="1"/>
          </p:cNvSpPr>
          <p:nvPr>
            <p:ph type="sldNum" sz="quarter" idx="10"/>
          </p:nvPr>
        </p:nvSpPr>
        <p:spPr/>
        <p:txBody>
          <a:bodyPr/>
          <a:lstStyle/>
          <a:p>
            <a:fld id="{B13CB0AA-B8B0-A145-9CBA-805239FC99BD}" type="slidenum">
              <a:rPr lang="en-US" smtClean="0"/>
              <a:t>5</a:t>
            </a:fld>
            <a:endParaRPr lang="en-US"/>
          </a:p>
        </p:txBody>
      </p:sp>
    </p:spTree>
    <p:extLst>
      <p:ext uri="{BB962C8B-B14F-4D97-AF65-F5344CB8AC3E}">
        <p14:creationId xmlns:p14="http://schemas.microsoft.com/office/powerpoint/2010/main" val="1567007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t>This slide highlights a few more negative risks and the effects of the comedown which lasts for twelve hours after usage has stopped.  It is important to note “ketamine bladder” which will be discussed next. </a:t>
            </a:r>
          </a:p>
          <a:p>
            <a:endParaRPr lang="en-GB" altLang="en-US" dirty="0" smtClean="0"/>
          </a:p>
          <a:p>
            <a:r>
              <a:rPr lang="en-US" altLang="en-US" dirty="0" smtClean="0"/>
              <a:t> Some users feel nauseous and there is a risk of choking on vomit. </a:t>
            </a:r>
          </a:p>
          <a:p>
            <a:r>
              <a:rPr lang="en-US" altLang="en-US" dirty="0" smtClean="0"/>
              <a:t>Ketamine does not suppress heart rate or breathing to a very great extent. So while people may become drowsy or possibly unconscious, the risks of this are lower than with other depressants.</a:t>
            </a:r>
          </a:p>
          <a:p>
            <a:endParaRPr lang="en-US" altLang="en-US" dirty="0" smtClean="0"/>
          </a:p>
          <a:p>
            <a:r>
              <a:rPr lang="en-US" altLang="en-US" dirty="0" smtClean="0"/>
              <a:t>The depressant effects of ketamine are exacerbated by taking it in combination with alcohol, opiates or benzodiazepines.</a:t>
            </a:r>
          </a:p>
          <a:p>
            <a:endParaRPr lang="en-US" altLang="en-US" dirty="0" smtClean="0"/>
          </a:p>
          <a:p>
            <a:r>
              <a:rPr lang="en-US" altLang="en-US" dirty="0" smtClean="0"/>
              <a:t>A bigger risk is that users can injure themselves while disorientated, and careful supervision of people who are heavily intoxicated is important. This is especially dangerous when Ketamine is combined with stimulants such as cocaine or amphetamines (as they are more mobile).</a:t>
            </a:r>
          </a:p>
          <a:p>
            <a:endParaRPr lang="en-US" altLang="en-US" dirty="0" smtClean="0"/>
          </a:p>
          <a:p>
            <a:r>
              <a:rPr lang="en-US" altLang="en-US" dirty="0" smtClean="0"/>
              <a:t>Some users can find the powerful hallucinogenic effects of ketamine very disorientating and find the experience very unpleasant.</a:t>
            </a:r>
          </a:p>
          <a:p>
            <a:endParaRPr lang="en-US" altLang="en-US" dirty="0" smtClean="0"/>
          </a:p>
          <a:p>
            <a:r>
              <a:rPr lang="en-US" altLang="en-US" dirty="0" smtClean="0"/>
              <a:t>There is a lack of definitive evidence relating to long term mental health, but as with other psychoactive substances, their use by people concerned about their mental health should be approached with caution.</a:t>
            </a:r>
          </a:p>
          <a:p>
            <a:endParaRPr lang="en-US" altLang="en-US" dirty="0" smtClean="0"/>
          </a:p>
          <a:p>
            <a:r>
              <a:rPr lang="en-US" altLang="en-US" dirty="0" smtClean="0"/>
              <a:t>Of great concern has being growing evidence that ketamine is linked to bladder damage.</a:t>
            </a:r>
          </a:p>
        </p:txBody>
      </p:sp>
      <p:sp>
        <p:nvSpPr>
          <p:cNvPr id="4" name="Slide Number Placeholder 3"/>
          <p:cNvSpPr>
            <a:spLocks noGrp="1"/>
          </p:cNvSpPr>
          <p:nvPr>
            <p:ph type="sldNum" sz="quarter" idx="10"/>
          </p:nvPr>
        </p:nvSpPr>
        <p:spPr/>
        <p:txBody>
          <a:bodyPr/>
          <a:lstStyle/>
          <a:p>
            <a:fld id="{B13CB0AA-B8B0-A145-9CBA-805239FC99BD}" type="slidenum">
              <a:rPr lang="en-US" smtClean="0"/>
              <a:t>6</a:t>
            </a:fld>
            <a:endParaRPr lang="en-US"/>
          </a:p>
        </p:txBody>
      </p:sp>
    </p:spTree>
    <p:extLst>
      <p:ext uri="{BB962C8B-B14F-4D97-AF65-F5344CB8AC3E}">
        <p14:creationId xmlns:p14="http://schemas.microsoft.com/office/powerpoint/2010/main" val="2066672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Regular users of ketamine have presented to medical services with symptoms of bladder problems such as water infections, cystitis symptoms, abdominal pain and cramps. </a:t>
            </a:r>
          </a:p>
          <a:p>
            <a:endParaRPr lang="en-US" altLang="en-US" dirty="0" smtClean="0"/>
          </a:p>
          <a:p>
            <a:r>
              <a:rPr lang="en-US" altLang="en-US" dirty="0" smtClean="0"/>
              <a:t>In some people this has resulted in severe bladder damage and scarring to the bladder . These have included difficulty in holding urine, pain on urinating, blood in urine and bladder pain</a:t>
            </a:r>
          </a:p>
          <a:p>
            <a:endParaRPr lang="en-US" altLang="en-US" dirty="0" smtClean="0"/>
          </a:p>
          <a:p>
            <a:r>
              <a:rPr lang="en-US" altLang="en-US" dirty="0" smtClean="0"/>
              <a:t>Ketamine can cause permanent damage to your bladder.  This has resulted in some people having catheters fitted and a small number of people have had complete cystectomies (removal of bladder).</a:t>
            </a:r>
          </a:p>
        </p:txBody>
      </p:sp>
      <p:sp>
        <p:nvSpPr>
          <p:cNvPr id="4" name="Slide Number Placeholder 3"/>
          <p:cNvSpPr>
            <a:spLocks noGrp="1"/>
          </p:cNvSpPr>
          <p:nvPr>
            <p:ph type="sldNum" sz="quarter" idx="10"/>
          </p:nvPr>
        </p:nvSpPr>
        <p:spPr/>
        <p:txBody>
          <a:bodyPr/>
          <a:lstStyle/>
          <a:p>
            <a:fld id="{B13CB0AA-B8B0-A145-9CBA-805239FC99BD}" type="slidenum">
              <a:rPr lang="en-US" smtClean="0"/>
              <a:t>7</a:t>
            </a:fld>
            <a:endParaRPr lang="en-US"/>
          </a:p>
        </p:txBody>
      </p:sp>
    </p:spTree>
    <p:extLst>
      <p:ext uri="{BB962C8B-B14F-4D97-AF65-F5344CB8AC3E}">
        <p14:creationId xmlns:p14="http://schemas.microsoft.com/office/powerpoint/2010/main" val="2161447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t>Anyone who uses ketamine and experiences any problems relating to bladder health should seek medical help promptly!</a:t>
            </a:r>
          </a:p>
          <a:p>
            <a:endParaRPr lang="en-US" altLang="en-US" dirty="0" smtClean="0"/>
          </a:p>
          <a:p>
            <a:r>
              <a:rPr lang="en-US" altLang="en-US" dirty="0" smtClean="0"/>
              <a:t>What we are noticing is young people are coming to us at the latter stages of the ketamine use. Whereas we need more people noticing the signs earlier to intervene before irreversible damage. </a:t>
            </a:r>
          </a:p>
          <a:p>
            <a:endParaRPr lang="en-US" altLang="en-US" dirty="0" smtClean="0"/>
          </a:p>
          <a:p>
            <a:r>
              <a:rPr lang="en-US" altLang="en-US" dirty="0" smtClean="0"/>
              <a:t>Because Ketamine is an emerging trend for Blackpool young people , ketamine misuse is not always visible in primary care.</a:t>
            </a:r>
          </a:p>
          <a:p>
            <a:endParaRPr lang="en-US" altLang="en-US" dirty="0" smtClean="0"/>
          </a:p>
          <a:p>
            <a:r>
              <a:rPr lang="en-US" altLang="en-US" dirty="0" smtClean="0"/>
              <a:t>While GPs may only rarely be confronted with acute ketamine toxicity, they should be aware of the subtler signs of chronic misuse as discussed in previous slide.</a:t>
            </a:r>
          </a:p>
          <a:p>
            <a:endParaRPr lang="en-US" altLang="en-US" dirty="0" smtClean="0"/>
          </a:p>
          <a:p>
            <a:r>
              <a:rPr lang="en-US" altLang="en-US" dirty="0" smtClean="0"/>
              <a:t>A thorough history-taking, with special emphasis on ketamine misuse, is crucial in young patients presenting with depression, memory loss, or chronic urinary problems.</a:t>
            </a:r>
          </a:p>
          <a:p>
            <a:endParaRPr lang="en-US" altLang="en-US" dirty="0" smtClean="0"/>
          </a:p>
          <a:p>
            <a:r>
              <a:rPr lang="en-US" altLang="en-US" dirty="0" smtClean="0"/>
              <a:t>We have young people in the service who are now using incontinence pads with the potential to have to have their bladder removed and an ostomy bag put in place. </a:t>
            </a:r>
          </a:p>
          <a:p>
            <a:endParaRPr lang="en-US" altLang="en-US" dirty="0" smtClean="0"/>
          </a:p>
          <a:p>
            <a:r>
              <a:rPr lang="en-US" altLang="en-US" dirty="0" smtClean="0"/>
              <a:t>Hence, This small bag could lead to a bag for life…</a:t>
            </a:r>
          </a:p>
          <a:p>
            <a:endParaRPr lang="en-US" altLang="en-US" dirty="0" smtClean="0"/>
          </a:p>
        </p:txBody>
      </p:sp>
      <p:sp>
        <p:nvSpPr>
          <p:cNvPr id="4" name="Slide Number Placeholder 3"/>
          <p:cNvSpPr>
            <a:spLocks noGrp="1"/>
          </p:cNvSpPr>
          <p:nvPr>
            <p:ph type="sldNum" sz="quarter" idx="10"/>
          </p:nvPr>
        </p:nvSpPr>
        <p:spPr/>
        <p:txBody>
          <a:bodyPr/>
          <a:lstStyle/>
          <a:p>
            <a:fld id="{B13CB0AA-B8B0-A145-9CBA-805239FC99BD}" type="slidenum">
              <a:rPr lang="en-US" smtClean="0"/>
              <a:t>8</a:t>
            </a:fld>
            <a:endParaRPr lang="en-US"/>
          </a:p>
        </p:txBody>
      </p:sp>
    </p:spTree>
    <p:extLst>
      <p:ext uri="{BB962C8B-B14F-4D97-AF65-F5344CB8AC3E}">
        <p14:creationId xmlns:p14="http://schemas.microsoft.com/office/powerpoint/2010/main" val="391586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t>So, how can we reduce the harm. First things first… don’t take Ketamine! </a:t>
            </a:r>
          </a:p>
          <a:p>
            <a:endParaRPr lang="en-GB" altLang="en-US" dirty="0" smtClean="0"/>
          </a:p>
          <a:p>
            <a:r>
              <a:rPr lang="en-GB" altLang="en-US" dirty="0" smtClean="0"/>
              <a:t>Realign norms -Only 3.2% of 16 – 24 year olds have tried it. Which means 96.8% of this age group have not!</a:t>
            </a:r>
          </a:p>
          <a:p>
            <a:endParaRPr lang="en-GB" altLang="en-US" dirty="0" smtClean="0"/>
          </a:p>
          <a:p>
            <a:r>
              <a:rPr lang="en-GB" altLang="en-US" b="1" dirty="0" smtClean="0"/>
              <a:t>Some harm reduction ideas are listed on the slide. Here are a few more. </a:t>
            </a:r>
          </a:p>
          <a:p>
            <a:endParaRPr lang="en-GB" altLang="en-US" dirty="0" smtClean="0"/>
          </a:p>
          <a:p>
            <a:r>
              <a:rPr lang="en-GB" altLang="en-US" dirty="0" smtClean="0"/>
              <a:t>Drinking plenty of water including up to </a:t>
            </a:r>
            <a:r>
              <a:rPr lang="en-GB" altLang="en-US" b="1" dirty="0" smtClean="0"/>
              <a:t>12/24 hours </a:t>
            </a:r>
            <a:r>
              <a:rPr lang="en-GB" altLang="en-US" dirty="0" smtClean="0"/>
              <a:t>after last ketamine use due to metabolites still being in the bladder which cause irritation/damage.  </a:t>
            </a:r>
            <a:r>
              <a:rPr lang="en-GB" altLang="en-US" b="1" dirty="0" smtClean="0"/>
              <a:t>the day after will dilute the urine- the drug stays in the system for 12 hours plus </a:t>
            </a:r>
          </a:p>
          <a:p>
            <a:r>
              <a:rPr lang="en-GB" altLang="en-US" dirty="0" smtClean="0"/>
              <a:t>Don't sit in the bath or use near water as you have the potential to drown </a:t>
            </a:r>
          </a:p>
          <a:p>
            <a:r>
              <a:rPr lang="en-US" altLang="en-US" dirty="0" smtClean="0"/>
              <a:t>Don’t use with stimulants –this makes you more mobile and users can injure themselves while disorientated</a:t>
            </a:r>
          </a:p>
          <a:p>
            <a:r>
              <a:rPr lang="en-US" altLang="en-US" dirty="0" smtClean="0"/>
              <a:t>Don’t use on a full stomach or with alcohol – ketamine increases your risk of vomiting and whilst under the influence they may be unable to move.</a:t>
            </a:r>
          </a:p>
          <a:p>
            <a:r>
              <a:rPr lang="en-GB" altLang="en-US" dirty="0" smtClean="0"/>
              <a:t>Try to keep use as infrequent as possible. Give yourself breaks from using if you can to avoid developing tolerance and dependency.</a:t>
            </a:r>
          </a:p>
          <a:p>
            <a:r>
              <a:rPr lang="en-US" altLang="en-US" dirty="0" smtClean="0"/>
              <a:t>If you are going to use ensure you have a sober friend – recently young people have died as friends UI have been unable to help.</a:t>
            </a:r>
          </a:p>
          <a:p>
            <a:endParaRPr lang="en-US" altLang="en-US" dirty="0" smtClean="0"/>
          </a:p>
        </p:txBody>
      </p:sp>
      <p:sp>
        <p:nvSpPr>
          <p:cNvPr id="4" name="Slide Number Placeholder 3"/>
          <p:cNvSpPr>
            <a:spLocks noGrp="1"/>
          </p:cNvSpPr>
          <p:nvPr>
            <p:ph type="sldNum" sz="quarter" idx="10"/>
          </p:nvPr>
        </p:nvSpPr>
        <p:spPr/>
        <p:txBody>
          <a:bodyPr/>
          <a:lstStyle/>
          <a:p>
            <a:fld id="{B13CB0AA-B8B0-A145-9CBA-805239FC99BD}" type="slidenum">
              <a:rPr lang="en-US" smtClean="0"/>
              <a:t>9</a:t>
            </a:fld>
            <a:endParaRPr lang="en-US"/>
          </a:p>
        </p:txBody>
      </p:sp>
    </p:spTree>
    <p:extLst>
      <p:ext uri="{BB962C8B-B14F-4D97-AF65-F5344CB8AC3E}">
        <p14:creationId xmlns:p14="http://schemas.microsoft.com/office/powerpoint/2010/main" val="4284565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7381" y="476672"/>
            <a:ext cx="11233248" cy="5143078"/>
          </a:xfrm>
          <a:prstGeom prst="rect">
            <a:avLst/>
          </a:prstGeom>
        </p:spPr>
        <p:txBody>
          <a:bodyPr anchor="ctr"/>
          <a:lstStyle>
            <a:lvl1pPr marL="0" indent="0" algn="l">
              <a:buNone/>
              <a:defRPr sz="6000" b="1">
                <a:solidFill>
                  <a:srgbClr val="8700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Tree>
    <p:extLst>
      <p:ext uri="{BB962C8B-B14F-4D97-AF65-F5344CB8AC3E}">
        <p14:creationId xmlns:p14="http://schemas.microsoft.com/office/powerpoint/2010/main" val="2384134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EY FACT SLIDE">
    <p:spTree>
      <p:nvGrpSpPr>
        <p:cNvPr id="1" name=""/>
        <p:cNvGrpSpPr/>
        <p:nvPr/>
      </p:nvGrpSpPr>
      <p:grpSpPr>
        <a:xfrm>
          <a:off x="0" y="0"/>
          <a:ext cx="0" cy="0"/>
          <a:chOff x="0" y="0"/>
          <a:chExt cx="0" cy="0"/>
        </a:xfrm>
      </p:grpSpPr>
      <p:sp>
        <p:nvSpPr>
          <p:cNvPr id="2"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
        <p:nvSpPr>
          <p:cNvPr id="5" name="Content Placeholder 3"/>
          <p:cNvSpPr>
            <a:spLocks noGrp="1"/>
          </p:cNvSpPr>
          <p:nvPr>
            <p:ph sz="half" idx="1"/>
          </p:nvPr>
        </p:nvSpPr>
        <p:spPr>
          <a:xfrm>
            <a:off x="623240" y="1738860"/>
            <a:ext cx="10945520" cy="4282500"/>
          </a:xfrm>
          <a:prstGeom prst="rect">
            <a:avLst/>
          </a:prstGeom>
        </p:spPr>
        <p:txBody>
          <a:bodyPr anchor="ctr"/>
          <a:lstStyle>
            <a:lvl1pPr marL="0" indent="0">
              <a:buNone/>
              <a:defRPr sz="6000" b="1" baseline="0">
                <a:solidFill>
                  <a:srgbClr val="87005B"/>
                </a:solidFill>
              </a:defRPr>
            </a:lvl1pPr>
          </a:lstStyle>
          <a:p>
            <a:pPr lvl="0"/>
            <a:r>
              <a:rPr lang="en-GB"/>
              <a:t>Click to edit Master text styles</a:t>
            </a:r>
          </a:p>
        </p:txBody>
      </p:sp>
    </p:spTree>
    <p:extLst>
      <p:ext uri="{BB962C8B-B14F-4D97-AF65-F5344CB8AC3E}">
        <p14:creationId xmlns:p14="http://schemas.microsoft.com/office/powerpoint/2010/main" val="2152093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7381" y="476672"/>
            <a:ext cx="11233248" cy="5143078"/>
          </a:xfrm>
          <a:prstGeom prst="rect">
            <a:avLst/>
          </a:prstGeom>
        </p:spPr>
        <p:txBody>
          <a:bodyPr anchor="ctr"/>
          <a:lstStyle>
            <a:lvl1pPr marL="0" indent="0" algn="l">
              <a:buNone/>
              <a:defRPr sz="6000" b="1">
                <a:solidFill>
                  <a:srgbClr val="8700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Tree>
    <p:extLst>
      <p:ext uri="{BB962C8B-B14F-4D97-AF65-F5344CB8AC3E}">
        <p14:creationId xmlns:p14="http://schemas.microsoft.com/office/powerpoint/2010/main" val="2873195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7381" y="476672"/>
            <a:ext cx="11233248" cy="5143078"/>
          </a:xfrm>
          <a:prstGeom prst="rect">
            <a:avLst/>
          </a:prstGeom>
        </p:spPr>
        <p:txBody>
          <a:bodyPr anchor="ctr"/>
          <a:lstStyle>
            <a:lvl1pPr marL="0" indent="0" algn="l">
              <a:buNone/>
              <a:defRPr sz="6000" b="1">
                <a:solidFill>
                  <a:srgbClr val="8700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Tree>
    <p:extLst>
      <p:ext uri="{BB962C8B-B14F-4D97-AF65-F5344CB8AC3E}">
        <p14:creationId xmlns:p14="http://schemas.microsoft.com/office/powerpoint/2010/main" val="3517500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2 COLUMN SLIDE">
    <p:spTree>
      <p:nvGrpSpPr>
        <p:cNvPr id="1" name=""/>
        <p:cNvGrpSpPr/>
        <p:nvPr/>
      </p:nvGrpSpPr>
      <p:grpSpPr>
        <a:xfrm>
          <a:off x="0" y="0"/>
          <a:ext cx="0" cy="0"/>
          <a:chOff x="0" y="0"/>
          <a:chExt cx="0" cy="0"/>
        </a:xfrm>
      </p:grpSpPr>
      <p:sp>
        <p:nvSpPr>
          <p:cNvPr id="3" name="Content Placeholder 4"/>
          <p:cNvSpPr>
            <a:spLocks noGrp="1"/>
          </p:cNvSpPr>
          <p:nvPr>
            <p:ph sz="half" idx="2"/>
          </p:nvPr>
        </p:nvSpPr>
        <p:spPr>
          <a:xfrm>
            <a:off x="6197600" y="1738860"/>
            <a:ext cx="5384800" cy="4354510"/>
          </a:xfrm>
          <a:prstGeom prst="rect">
            <a:avLst/>
          </a:prstGeom>
        </p:spPr>
        <p:txBody>
          <a:bodyPr/>
          <a:lstStyle>
            <a:lvl1pPr marL="0" indent="0">
              <a:buNone/>
              <a:defRPr sz="1800" b="0">
                <a:solidFill>
                  <a:srgbClr val="002D47"/>
                </a:solidFill>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p:cNvSpPr>
            <a:spLocks noGrp="1"/>
          </p:cNvSpPr>
          <p:nvPr>
            <p:ph sz="half" idx="1"/>
          </p:nvPr>
        </p:nvSpPr>
        <p:spPr>
          <a:xfrm>
            <a:off x="609600" y="1738860"/>
            <a:ext cx="5384800" cy="4354510"/>
          </a:xfrm>
          <a:prstGeom prst="rect">
            <a:avLst/>
          </a:prstGeom>
        </p:spPr>
        <p:txBody>
          <a:bodyPr/>
          <a:lstStyle>
            <a:lvl1pPr marL="0" indent="0">
              <a:buNone/>
              <a:defRPr sz="1800" b="0" baseline="0">
                <a:solidFill>
                  <a:srgbClr val="002D47"/>
                </a:solidFill>
              </a:defRPr>
            </a:lvl1pPr>
          </a:lstStyle>
          <a:p>
            <a:pPr lvl="0"/>
            <a:r>
              <a:rPr lang="en-GB"/>
              <a:t>Click to edit Master text styles</a:t>
            </a:r>
          </a:p>
        </p:txBody>
      </p:sp>
      <p:sp>
        <p:nvSpPr>
          <p:cNvPr id="5"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Tree>
    <p:extLst>
      <p:ext uri="{BB962C8B-B14F-4D97-AF65-F5344CB8AC3E}">
        <p14:creationId xmlns:p14="http://schemas.microsoft.com/office/powerpoint/2010/main" val="410173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DIAGRAM / IMAGE SLIDE">
    <p:spTree>
      <p:nvGrpSpPr>
        <p:cNvPr id="1" name=""/>
        <p:cNvGrpSpPr/>
        <p:nvPr/>
      </p:nvGrpSpPr>
      <p:grpSpPr>
        <a:xfrm>
          <a:off x="0" y="0"/>
          <a:ext cx="0" cy="0"/>
          <a:chOff x="0" y="0"/>
          <a:chExt cx="0" cy="0"/>
        </a:xfrm>
      </p:grpSpPr>
      <p:sp>
        <p:nvSpPr>
          <p:cNvPr id="2"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
        <p:nvSpPr>
          <p:cNvPr id="5" name="Content Placeholder 3"/>
          <p:cNvSpPr>
            <a:spLocks noGrp="1"/>
          </p:cNvSpPr>
          <p:nvPr>
            <p:ph sz="half" idx="1"/>
          </p:nvPr>
        </p:nvSpPr>
        <p:spPr>
          <a:xfrm>
            <a:off x="623240" y="1738860"/>
            <a:ext cx="10945520" cy="538012"/>
          </a:xfrm>
          <a:prstGeom prst="rect">
            <a:avLst/>
          </a:prstGeom>
        </p:spPr>
        <p:txBody>
          <a:bodyPr anchor="ctr"/>
          <a:lstStyle>
            <a:lvl1pPr marL="0" indent="0">
              <a:buNone/>
              <a:defRPr sz="1800" b="1" baseline="0">
                <a:solidFill>
                  <a:srgbClr val="87005B"/>
                </a:solidFill>
              </a:defRPr>
            </a:lvl1pPr>
          </a:lstStyle>
          <a:p>
            <a:pPr lvl="0"/>
            <a:r>
              <a:rPr lang="en-GB"/>
              <a:t>Click to edit Master text styles</a:t>
            </a:r>
          </a:p>
        </p:txBody>
      </p:sp>
    </p:spTree>
    <p:extLst>
      <p:ext uri="{BB962C8B-B14F-4D97-AF65-F5344CB8AC3E}">
        <p14:creationId xmlns:p14="http://schemas.microsoft.com/office/powerpoint/2010/main" val="2584378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2" r:id="rId2"/>
    <p:sldLayoutId id="2147483665" r:id="rId3"/>
    <p:sldLayoutId id="2147483680" r:id="rId4"/>
    <p:sldLayoutId id="2147483681" r:id="rId5"/>
    <p:sldLayoutId id="2147483682" r:id="rId6"/>
  </p:sldLayoutIdLst>
  <p:txStyles>
    <p:titleStyle>
      <a:lvl1pPr algn="ctr"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healthierblackpool.co.uk/pshe/" TargetMode="External"/><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healthierblackpool.co.uk/" TargetMode="External"/><Relationship Id="rId5" Type="http://schemas.openxmlformats.org/officeDocument/2006/relationships/hyperlink" Target="mailto:publichealth@blackpool.gov.uk" TargetMode="External"/><Relationship Id="rId10"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jpe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hyperlink" Target="mailto:horizonreferrals@delphimedical.co.uk" TargetMode="External"/><Relationship Id="rId3" Type="http://schemas.openxmlformats.org/officeDocument/2006/relationships/slideLayout" Target="../slideLayouts/slideLayout5.xml"/><Relationship Id="rId7" Type="http://schemas.openxmlformats.org/officeDocument/2006/relationships/hyperlink" Target="http://www.blackpool.gov.uk/partnerrefer"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www.blackpool.gov.uk/selfrefer" TargetMode="External"/><Relationship Id="rId5" Type="http://schemas.openxmlformats.org/officeDocument/2006/relationships/hyperlink" Target="https://selfservice.blackpool.gov.uk/SS/renderform?t=1207&amp;k=AED2F46D80DC03E13E2752C58EC43C73EA657D07" TargetMode="External"/><Relationship Id="rId4" Type="http://schemas.openxmlformats.org/officeDocument/2006/relationships/notesSlide" Target="../notesSlides/notesSlide11.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hyperlink" Target="http://www.healthierblackpool.co.uk/" TargetMode="External"/><Relationship Id="rId4" Type="http://schemas.openxmlformats.org/officeDocument/2006/relationships/hyperlink" Target="mailto:publichealth@blackpool.gov.uk"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jpe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07D7936-6DDD-A694-8C77-F043775C8B3E}"/>
              </a:ext>
            </a:extLst>
          </p:cNvPr>
          <p:cNvSpPr>
            <a:spLocks noGrp="1"/>
          </p:cNvSpPr>
          <p:nvPr>
            <p:ph sz="half" idx="1"/>
          </p:nvPr>
        </p:nvSpPr>
        <p:spPr>
          <a:xfrm>
            <a:off x="609600" y="2276872"/>
            <a:ext cx="6638528" cy="2544965"/>
          </a:xfrm>
        </p:spPr>
        <p:txBody>
          <a:bodyPr numCol="1" spcCol="360000"/>
          <a:lstStyle/>
          <a:p>
            <a:r>
              <a:rPr lang="en-GB" b="1" dirty="0" smtClean="0">
                <a:solidFill>
                  <a:srgbClr val="830065"/>
                </a:solidFill>
                <a:effectLst/>
                <a:latin typeface="Calibri" panose="020F0502020204030204" pitchFamily="34" charset="0"/>
                <a:cs typeface="Calibri" panose="020F0502020204030204" pitchFamily="34" charset="0"/>
              </a:rPr>
              <a:t>This briefing has been created by the Blackpool Council Public Health team and is accurate as of March 2024.</a:t>
            </a:r>
            <a:endParaRPr lang="en-GB" b="1" dirty="0">
              <a:solidFill>
                <a:srgbClr val="830065"/>
              </a:solidFill>
              <a:effectLst/>
              <a:latin typeface="Calibri" panose="020F0502020204030204" pitchFamily="34" charset="0"/>
              <a:cs typeface="Calibri" panose="020F0502020204030204" pitchFamily="34" charset="0"/>
            </a:endParaRPr>
          </a:p>
          <a:p>
            <a:endParaRPr lang="en-GB" dirty="0">
              <a:solidFill>
                <a:srgbClr val="041B2C"/>
              </a:solidFill>
              <a:effectLst/>
              <a:latin typeface="Calibri Light" panose="020F0302020204030204" pitchFamily="34" charset="0"/>
            </a:endParaRPr>
          </a:p>
          <a:p>
            <a:r>
              <a:rPr lang="en-GB" dirty="0" smtClean="0">
                <a:solidFill>
                  <a:schemeClr val="tx1"/>
                </a:solidFill>
                <a:latin typeface="Calibri Light" panose="020F0302020204030204" pitchFamily="34" charset="0"/>
              </a:rPr>
              <a:t>Click the Blackpool Council image on the right of this slide to visit the Healthier Blackpool webpage. Click on the PSHE image to be directed to the PSHE section of the Healthier Blackpool website.</a:t>
            </a:r>
          </a:p>
          <a:p>
            <a:endParaRPr lang="en-GB" dirty="0">
              <a:solidFill>
                <a:schemeClr val="tx1"/>
              </a:solidFill>
              <a:effectLst/>
              <a:latin typeface="Calibri Light" panose="020F0302020204030204" pitchFamily="34" charset="0"/>
            </a:endParaRPr>
          </a:p>
          <a:p>
            <a:r>
              <a:rPr lang="en-GB" dirty="0" smtClean="0">
                <a:solidFill>
                  <a:schemeClr val="tx1"/>
                </a:solidFill>
                <a:latin typeface="Calibri Light" panose="020F0302020204030204" pitchFamily="34" charset="0"/>
              </a:rPr>
              <a:t>If you have any questions about anything in the slide, please contact </a:t>
            </a:r>
            <a:r>
              <a:rPr lang="en-GB" dirty="0" smtClean="0">
                <a:solidFill>
                  <a:schemeClr val="tx1"/>
                </a:solidFill>
                <a:latin typeface="Calibri Light" panose="020F0302020204030204" pitchFamily="34" charset="0"/>
                <a:hlinkClick r:id="rId5"/>
              </a:rPr>
              <a:t>publichealth@blackpool.gov.uk</a:t>
            </a:r>
            <a:r>
              <a:rPr lang="en-GB" dirty="0" smtClean="0">
                <a:solidFill>
                  <a:schemeClr val="tx1"/>
                </a:solidFill>
                <a:latin typeface="Calibri Light" panose="020F0302020204030204" pitchFamily="34" charset="0"/>
              </a:rPr>
              <a:t>. </a:t>
            </a:r>
            <a:endParaRPr lang="en-GB" dirty="0">
              <a:solidFill>
                <a:srgbClr val="041B2C"/>
              </a:solidFill>
              <a:effectLst/>
              <a:latin typeface="Calibri Light" panose="020F0302020204030204" pitchFamily="34" charset="0"/>
            </a:endParaRPr>
          </a:p>
        </p:txBody>
      </p:sp>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GB" sz="3600" dirty="0" smtClean="0">
                <a:solidFill>
                  <a:srgbClr val="8A0066"/>
                </a:solidFill>
                <a:latin typeface="Calibri" panose="020F0502020204030204" pitchFamily="34" charset="0"/>
              </a:rPr>
              <a:t>Public Health</a:t>
            </a:r>
            <a:r>
              <a:rPr lang="en-GB" sz="3600" dirty="0">
                <a:solidFill>
                  <a:srgbClr val="8A0066"/>
                </a:solidFill>
                <a:latin typeface="Calibri" panose="020F0502020204030204" pitchFamily="34" charset="0"/>
              </a:rPr>
              <a:t> </a:t>
            </a:r>
            <a:r>
              <a:rPr lang="en-GB" sz="3600" dirty="0" smtClean="0">
                <a:solidFill>
                  <a:srgbClr val="8A0066"/>
                </a:solidFill>
                <a:latin typeface="Calibri" panose="020F0502020204030204" pitchFamily="34" charset="0"/>
              </a:rPr>
              <a:t>Briefing: Ketamine</a:t>
            </a:r>
            <a:endParaRPr lang="en-US" sz="3600" dirty="0"/>
          </a:p>
        </p:txBody>
      </p:sp>
      <p:pic>
        <p:nvPicPr>
          <p:cNvPr id="2" name="Picture 1">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9291" y="2146895"/>
            <a:ext cx="3671081" cy="1210097"/>
          </a:xfrm>
          <a:prstGeom prst="rect">
            <a:avLst/>
          </a:prstGeom>
        </p:spPr>
      </p:pic>
      <p:pic>
        <p:nvPicPr>
          <p:cNvPr id="1026" name="Picture 2" descr="https://healthierblackpool.co.uk/wp-content/uploads/2023/08/PSHE-Logo.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52184" y="3356992"/>
            <a:ext cx="3555582" cy="1555567"/>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59280994"/>
      </p:ext>
    </p:extLst>
  </p:cSld>
  <p:clrMapOvr>
    <a:masterClrMapping/>
  </p:clrMapOvr>
  <mc:AlternateContent xmlns:mc="http://schemas.openxmlformats.org/markup-compatibility/2006" xmlns:p14="http://schemas.microsoft.com/office/powerpoint/2010/main">
    <mc:Choice Requires="p14">
      <p:transition spd="slow" p14:dur="2000" advTm="44574"/>
    </mc:Choice>
    <mc:Fallback xmlns="">
      <p:transition spd="slow" advTm="44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GB" b="1" dirty="0" smtClean="0">
                <a:solidFill>
                  <a:srgbClr val="830065"/>
                </a:solidFill>
                <a:latin typeface="Calibri" panose="020F0502020204030204" pitchFamily="34" charset="0"/>
                <a:cs typeface="Calibri" panose="020F0502020204030204" pitchFamily="34" charset="0"/>
              </a:rPr>
              <a:t>Continuous use of Ketamine and dependency could result in devastating and life changing consequences. Within two years on average, it could cause irreversible physical damage. </a:t>
            </a:r>
          </a:p>
          <a:p>
            <a:endParaRPr lang="en-GB" dirty="0">
              <a:solidFill>
                <a:srgbClr val="041B2C"/>
              </a:solidFill>
              <a:latin typeface="Calibri Light" panose="020F0302020204030204" pitchFamily="34" charset="0"/>
            </a:endParaRPr>
          </a:p>
          <a:p>
            <a:r>
              <a:rPr lang="en-GB" dirty="0" smtClean="0">
                <a:solidFill>
                  <a:srgbClr val="041B2C"/>
                </a:solidFill>
                <a:latin typeface="Calibri Light" panose="020F0302020204030204" pitchFamily="34" charset="0"/>
              </a:rPr>
              <a:t>Therefore, it is imperative that young people are supported to access specialist services to help as early as possible. </a:t>
            </a:r>
          </a:p>
          <a:p>
            <a:endParaRPr lang="en-GB" dirty="0">
              <a:solidFill>
                <a:srgbClr val="041B2C"/>
              </a:solidFill>
              <a:latin typeface="Calibri Light" panose="020F0302020204030204" pitchFamily="34" charset="0"/>
              <a:cs typeface="Calibri" panose="020F0502020204030204" pitchFamily="34" charset="0"/>
            </a:endParaRPr>
          </a:p>
          <a:p>
            <a:r>
              <a:rPr lang="en-GB" dirty="0" smtClean="0">
                <a:solidFill>
                  <a:srgbClr val="041B2C"/>
                </a:solidFill>
                <a:latin typeface="Calibri Light" panose="020F0302020204030204" pitchFamily="34" charset="0"/>
                <a:cs typeface="Calibri" panose="020F0502020204030204" pitchFamily="34" charset="0"/>
              </a:rPr>
              <a:t>The service will look to support young people with their use of drugs but also explore behaviours and underlying causes associated with drug use.</a:t>
            </a:r>
            <a:endParaRPr lang="en-GB" dirty="0">
              <a:cs typeface="Calibri" panose="020F0502020204030204" pitchFamily="34" charset="0"/>
            </a:endParaRPr>
          </a:p>
        </p:txBody>
      </p:sp>
      <p:sp>
        <p:nvSpPr>
          <p:cNvPr id="4" name="Title 3"/>
          <p:cNvSpPr>
            <a:spLocks noGrp="1"/>
          </p:cNvSpPr>
          <p:nvPr>
            <p:ph type="title"/>
          </p:nvPr>
        </p:nvSpPr>
        <p:spPr/>
        <p:txBody>
          <a:bodyPr/>
          <a:lstStyle/>
          <a:p>
            <a:r>
              <a:rPr lang="en-GB" sz="4000" dirty="0" smtClean="0"/>
              <a:t>Referral into specialist drug treatment services</a:t>
            </a:r>
            <a:endParaRPr lang="en-GB" sz="4000"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1026" name="x__x0000_i1025" descr="What is a Specialist Support Professional (SSP)? - terptree"/>
          <p:cNvPicPr>
            <a:picLocks noChangeAspect="1" noChangeArrowheads="1"/>
          </p:cNvPicPr>
          <p:nvPr/>
        </p:nvPicPr>
        <p:blipFill rotWithShape="1">
          <a:blip r:embed="rId6">
            <a:extLst>
              <a:ext uri="{28A0092B-C50C-407E-A947-70E740481C1C}">
                <a14:useLocalDpi xmlns:a14="http://schemas.microsoft.com/office/drawing/2010/main" val="0"/>
              </a:ext>
            </a:extLst>
          </a:blip>
          <a:srcRect t="-1" r="36842" b="-289"/>
          <a:stretch/>
        </p:blipFill>
        <p:spPr bwMode="auto">
          <a:xfrm>
            <a:off x="8040216" y="1916832"/>
            <a:ext cx="2592288"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967059"/>
      </p:ext>
    </p:extLst>
  </p:cSld>
  <p:clrMapOvr>
    <a:masterClrMapping/>
  </p:clrMapOvr>
  <mc:AlternateContent xmlns:mc="http://schemas.openxmlformats.org/markup-compatibility/2006" xmlns:p14="http://schemas.microsoft.com/office/powerpoint/2010/main">
    <mc:Choice Requires="p14">
      <p:transition spd="slow" p14:dur="2000" advTm="44240"/>
    </mc:Choice>
    <mc:Fallback xmlns="">
      <p:transition spd="slow" advTm="44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07D7936-6DDD-A694-8C77-F043775C8B3E}"/>
              </a:ext>
            </a:extLst>
          </p:cNvPr>
          <p:cNvSpPr>
            <a:spLocks noGrp="1"/>
          </p:cNvSpPr>
          <p:nvPr>
            <p:ph sz="half" idx="1"/>
          </p:nvPr>
        </p:nvSpPr>
        <p:spPr>
          <a:xfrm>
            <a:off x="609600" y="2276872"/>
            <a:ext cx="6638528" cy="2544965"/>
          </a:xfrm>
        </p:spPr>
        <p:txBody>
          <a:bodyPr numCol="1" spcCol="360000"/>
          <a:lstStyle/>
          <a:p>
            <a:r>
              <a:rPr lang="en-GB" b="1" dirty="0" smtClean="0">
                <a:solidFill>
                  <a:srgbClr val="830065"/>
                </a:solidFill>
                <a:latin typeface="Calibri" panose="020F0502020204030204" pitchFamily="34" charset="0"/>
                <a:cs typeface="Calibri" panose="020F0502020204030204" pitchFamily="34" charset="0"/>
              </a:rPr>
              <a:t>There are a number of referral pathways for young people who may need support:</a:t>
            </a:r>
          </a:p>
          <a:p>
            <a:endParaRPr lang="en-GB" dirty="0">
              <a:solidFill>
                <a:schemeClr val="tx1"/>
              </a:solidFill>
              <a:latin typeface="Calibri Light" panose="020F0302020204030204" pitchFamily="34" charset="0"/>
            </a:endParaRPr>
          </a:p>
          <a:p>
            <a:r>
              <a:rPr lang="en-GB" dirty="0" smtClean="0">
                <a:solidFill>
                  <a:schemeClr val="tx1"/>
                </a:solidFill>
                <a:effectLst/>
                <a:latin typeface="Calibri Light" panose="020F0302020204030204" pitchFamily="34" charset="0"/>
              </a:rPr>
              <a:t>Blackpool Families Rock: </a:t>
            </a:r>
            <a:r>
              <a:rPr lang="en-GB" dirty="0">
                <a:solidFill>
                  <a:schemeClr val="tx1"/>
                </a:solidFill>
                <a:hlinkClick r:id="rId5"/>
              </a:rPr>
              <a:t>Request for Support (blackpool.gov.uk)</a:t>
            </a:r>
            <a:r>
              <a:rPr lang="en-GB" altLang="en-US" dirty="0">
                <a:solidFill>
                  <a:schemeClr val="tx1"/>
                </a:solidFill>
                <a:hlinkClick r:id="rId5"/>
              </a:rPr>
              <a:t> </a:t>
            </a:r>
            <a:endParaRPr lang="en-GB" altLang="en-US" dirty="0">
              <a:solidFill>
                <a:schemeClr val="tx1"/>
              </a:solidFill>
            </a:endParaRPr>
          </a:p>
          <a:p>
            <a:r>
              <a:rPr lang="en-GB" dirty="0" smtClean="0">
                <a:solidFill>
                  <a:srgbClr val="041B2C"/>
                </a:solidFill>
                <a:latin typeface="Calibri Light" panose="020F0302020204030204" pitchFamily="34" charset="0"/>
              </a:rPr>
              <a:t>Young person</a:t>
            </a:r>
            <a:r>
              <a:rPr lang="en-GB" dirty="0" smtClean="0">
                <a:solidFill>
                  <a:srgbClr val="041B2C"/>
                </a:solidFill>
                <a:effectLst/>
                <a:latin typeface="Calibri Light" panose="020F0302020204030204" pitchFamily="34" charset="0"/>
              </a:rPr>
              <a:t> self referral: </a:t>
            </a:r>
            <a:r>
              <a:rPr lang="en-US" dirty="0" smtClean="0">
                <a:solidFill>
                  <a:schemeClr val="tx1"/>
                </a:solidFill>
                <a:hlinkClick r:id="rId6"/>
              </a:rPr>
              <a:t>www.blackpool.gov.uk/selfrefer</a:t>
            </a:r>
            <a:r>
              <a:rPr lang="en-US" dirty="0" smtClean="0">
                <a:solidFill>
                  <a:schemeClr val="tx1"/>
                </a:solidFill>
              </a:rPr>
              <a:t> </a:t>
            </a:r>
            <a:endParaRPr lang="en-GB" dirty="0" smtClean="0">
              <a:solidFill>
                <a:srgbClr val="041B2C"/>
              </a:solidFill>
              <a:effectLst/>
              <a:latin typeface="Calibri Light" panose="020F0302020204030204" pitchFamily="34" charset="0"/>
            </a:endParaRPr>
          </a:p>
          <a:p>
            <a:r>
              <a:rPr lang="en-GB" dirty="0" smtClean="0">
                <a:solidFill>
                  <a:srgbClr val="041B2C"/>
                </a:solidFill>
                <a:latin typeface="Calibri Light" panose="020F0302020204030204" pitchFamily="34" charset="0"/>
              </a:rPr>
              <a:t>18 – 24: Partner Agency referral: </a:t>
            </a:r>
            <a:r>
              <a:rPr lang="en-US" dirty="0">
                <a:solidFill>
                  <a:schemeClr val="tx1"/>
                </a:solidFill>
                <a:hlinkClick r:id="rId7"/>
              </a:rPr>
              <a:t>www.blackpool.gov.uk/partnerrefer</a:t>
            </a:r>
            <a:r>
              <a:rPr lang="en-US" dirty="0">
                <a:solidFill>
                  <a:schemeClr val="tx1"/>
                </a:solidFill>
              </a:rPr>
              <a:t> </a:t>
            </a:r>
            <a:endParaRPr lang="en-US" dirty="0" smtClean="0">
              <a:solidFill>
                <a:schemeClr val="tx1"/>
              </a:solidFill>
            </a:endParaRPr>
          </a:p>
          <a:p>
            <a:endParaRPr lang="en-US" dirty="0" smtClean="0">
              <a:solidFill>
                <a:schemeClr val="tx1"/>
              </a:solidFill>
            </a:endParaRPr>
          </a:p>
          <a:p>
            <a:r>
              <a:rPr lang="en-US" dirty="0" smtClean="0">
                <a:solidFill>
                  <a:schemeClr val="tx1"/>
                </a:solidFill>
                <a:latin typeface="Calibri Light" panose="020F0302020204030204" pitchFamily="34" charset="0"/>
                <a:cs typeface="Calibri Light" panose="020F0302020204030204" pitchFamily="34" charset="0"/>
              </a:rPr>
              <a:t>Adults - </a:t>
            </a:r>
            <a:r>
              <a:rPr lang="en-GB" altLang="en-US" dirty="0" smtClean="0">
                <a:solidFill>
                  <a:schemeClr val="tx1"/>
                </a:solidFill>
                <a:latin typeface="Calibri Light" panose="020F0302020204030204" pitchFamily="34" charset="0"/>
                <a:cs typeface="Calibri Light" panose="020F0302020204030204" pitchFamily="34" charset="0"/>
              </a:rPr>
              <a:t>Horizon </a:t>
            </a:r>
            <a:r>
              <a:rPr lang="en-GB" altLang="en-US" dirty="0">
                <a:solidFill>
                  <a:schemeClr val="tx1"/>
                </a:solidFill>
                <a:latin typeface="Calibri Light" panose="020F0302020204030204" pitchFamily="34" charset="0"/>
                <a:cs typeface="Calibri Light" panose="020F0302020204030204" pitchFamily="34" charset="0"/>
              </a:rPr>
              <a:t>– Adult services – from dependence to </a:t>
            </a:r>
            <a:r>
              <a:rPr lang="en-GB" altLang="en-US" dirty="0" smtClean="0">
                <a:solidFill>
                  <a:schemeClr val="tx1"/>
                </a:solidFill>
                <a:latin typeface="Calibri Light" panose="020F0302020204030204" pitchFamily="34" charset="0"/>
                <a:cs typeface="Calibri Light" panose="020F0302020204030204" pitchFamily="34" charset="0"/>
              </a:rPr>
              <a:t>freedom</a:t>
            </a:r>
          </a:p>
          <a:p>
            <a:r>
              <a:rPr lang="en-GB" altLang="en-US" dirty="0">
                <a:solidFill>
                  <a:schemeClr val="tx1"/>
                </a:solidFill>
                <a:hlinkClick r:id="rId8"/>
              </a:rPr>
              <a:t>horizonreferrals@delphimedical.co.uk</a:t>
            </a:r>
            <a:r>
              <a:rPr lang="en-GB" altLang="en-US" dirty="0">
                <a:solidFill>
                  <a:schemeClr val="tx1"/>
                </a:solidFill>
              </a:rPr>
              <a:t> </a:t>
            </a:r>
          </a:p>
          <a:p>
            <a:endParaRPr lang="en-GB" altLang="en-US" dirty="0">
              <a:solidFill>
                <a:schemeClr val="tx1"/>
              </a:solidFill>
            </a:endParaRPr>
          </a:p>
          <a:p>
            <a:endParaRPr lang="en-US" dirty="0">
              <a:solidFill>
                <a:schemeClr val="tx1"/>
              </a:solidFill>
            </a:endParaRPr>
          </a:p>
          <a:p>
            <a:endParaRPr lang="en-GB" dirty="0" smtClean="0">
              <a:solidFill>
                <a:srgbClr val="041B2C"/>
              </a:solidFill>
              <a:latin typeface="Calibri Light" panose="020F0302020204030204" pitchFamily="34" charset="0"/>
            </a:endParaRPr>
          </a:p>
          <a:p>
            <a:endParaRPr lang="en-GB" dirty="0">
              <a:solidFill>
                <a:srgbClr val="041B2C"/>
              </a:solidFill>
              <a:effectLst/>
              <a:latin typeface="Calibri Light" panose="020F0302020204030204" pitchFamily="34" charset="0"/>
            </a:endParaRPr>
          </a:p>
          <a:p>
            <a:pPr>
              <a:defRPr/>
            </a:pPr>
            <a:r>
              <a:rPr lang="en-US" dirty="0" smtClean="0">
                <a:solidFill>
                  <a:schemeClr val="tx1"/>
                </a:solidFill>
              </a:rPr>
              <a:t>		</a:t>
            </a:r>
            <a:endParaRPr lang="en-GB" dirty="0">
              <a:solidFill>
                <a:srgbClr val="041B2C"/>
              </a:solidFill>
              <a:effectLst/>
              <a:latin typeface="Calibri Light" panose="020F0302020204030204" pitchFamily="34" charset="0"/>
            </a:endParaRPr>
          </a:p>
        </p:txBody>
      </p:sp>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US" sz="4000" dirty="0" smtClean="0"/>
              <a:t>Blackpool Adolescent Services – ADASH Team</a:t>
            </a:r>
            <a:endParaRPr lang="en-US" sz="40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7757226"/>
      </p:ext>
    </p:extLst>
  </p:cSld>
  <p:clrMapOvr>
    <a:masterClrMapping/>
  </p:clrMapOvr>
  <mc:AlternateContent xmlns:mc="http://schemas.openxmlformats.org/markup-compatibility/2006" xmlns:p14="http://schemas.microsoft.com/office/powerpoint/2010/main">
    <mc:Choice Requires="p14">
      <p:transition spd="slow" p14:dur="2000" advTm="23929"/>
    </mc:Choice>
    <mc:Fallback xmlns="">
      <p:transition spd="slow" advTm="23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Subtitle 5">
            <a:extLst>
              <a:ext uri="{FF2B5EF4-FFF2-40B4-BE49-F238E27FC236}">
                <a16:creationId xmlns:a16="http://schemas.microsoft.com/office/drawing/2014/main" id="{48E7E470-9488-AA67-C72D-5E9BEF05E7B5}"/>
              </a:ext>
            </a:extLst>
          </p:cNvPr>
          <p:cNvSpPr>
            <a:spLocks noGrp="1"/>
          </p:cNvSpPr>
          <p:nvPr>
            <p:ph type="subTitle" idx="1"/>
          </p:nvPr>
        </p:nvSpPr>
        <p:spPr bwMode="auto">
          <a:xfrm>
            <a:off x="527381" y="476672"/>
            <a:ext cx="11233248" cy="50405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GB" altLang="en-US" dirty="0" smtClean="0">
                <a:solidFill>
                  <a:srgbClr val="8A0066"/>
                </a:solidFill>
                <a:latin typeface="Calibri" panose="020F0502020204030204" pitchFamily="34" charset="0"/>
              </a:rPr>
              <a:t>Thank you.</a:t>
            </a:r>
            <a:endParaRPr lang="en-GB" altLang="en-US" dirty="0">
              <a:ea typeface="ＭＳ Ｐゴシック" panose="020B0600070205080204" pitchFamily="34" charset="-128"/>
            </a:endParaRPr>
          </a:p>
        </p:txBody>
      </p:sp>
      <p:sp>
        <p:nvSpPr>
          <p:cNvPr id="4" name="Content Placeholder 2">
            <a:extLst>
              <a:ext uri="{FF2B5EF4-FFF2-40B4-BE49-F238E27FC236}">
                <a16:creationId xmlns:a16="http://schemas.microsoft.com/office/drawing/2014/main" id="{007D7936-6DDD-A694-8C77-F043775C8B3E}"/>
              </a:ext>
            </a:extLst>
          </p:cNvPr>
          <p:cNvSpPr txBox="1">
            <a:spLocks/>
          </p:cNvSpPr>
          <p:nvPr/>
        </p:nvSpPr>
        <p:spPr>
          <a:xfrm>
            <a:off x="2824741" y="2952714"/>
            <a:ext cx="6638528" cy="2544965"/>
          </a:xfrm>
          <a:prstGeom prst="rect">
            <a:avLst/>
          </a:prstGeom>
        </p:spPr>
        <p:txBody>
          <a:bodyPr numCol="1" spcCol="360000" anchor="ctr"/>
          <a:lstStyle>
            <a:lvl1pPr marL="0" indent="0" algn="l" rtl="0" eaLnBrk="1" fontAlgn="base" hangingPunct="1">
              <a:spcBef>
                <a:spcPct val="20000"/>
              </a:spcBef>
              <a:spcAft>
                <a:spcPct val="0"/>
              </a:spcAft>
              <a:buFont typeface="Arial" panose="020B0604020202020204" pitchFamily="34" charset="0"/>
              <a:buNone/>
              <a:defRPr sz="6000" b="1" kern="1200">
                <a:solidFill>
                  <a:srgbClr val="87005B"/>
                </a:solidFill>
                <a:latin typeface="+mn-lt"/>
                <a:ea typeface="ＭＳ Ｐゴシック" charset="0"/>
                <a:cs typeface="ＭＳ Ｐゴシック" charset="0"/>
              </a:defRPr>
            </a:lvl1pPr>
            <a:lvl2pPr marL="457200" indent="0" algn="ctr" rtl="0" eaLnBrk="1" fontAlgn="base" hangingPunct="1">
              <a:spcBef>
                <a:spcPct val="20000"/>
              </a:spcBef>
              <a:spcAft>
                <a:spcPct val="0"/>
              </a:spcAft>
              <a:buFont typeface="Arial" panose="020B0604020202020204" pitchFamily="34" charset="0"/>
              <a:buNone/>
              <a:defRPr sz="2800" kern="1200">
                <a:solidFill>
                  <a:schemeClr val="tx1">
                    <a:tint val="75000"/>
                  </a:schemeClr>
                </a:solidFill>
                <a:latin typeface="+mn-lt"/>
                <a:ea typeface="ＭＳ Ｐゴシック" charset="0"/>
                <a:cs typeface="+mn-cs"/>
              </a:defRPr>
            </a:lvl2pPr>
            <a:lvl3pPr marL="914400" indent="0" algn="ctr" rtl="0" eaLnBrk="1" fontAlgn="base" hangingPunct="1">
              <a:spcBef>
                <a:spcPct val="20000"/>
              </a:spcBef>
              <a:spcAft>
                <a:spcPct val="0"/>
              </a:spcAft>
              <a:buFont typeface="Arial" panose="020B0604020202020204" pitchFamily="34" charset="0"/>
              <a:buNone/>
              <a:defRPr sz="2400" kern="1200">
                <a:solidFill>
                  <a:schemeClr val="tx1">
                    <a:tint val="75000"/>
                  </a:schemeClr>
                </a:solidFill>
                <a:latin typeface="+mn-lt"/>
                <a:ea typeface="ＭＳ Ｐゴシック" charset="0"/>
                <a:cs typeface="+mn-cs"/>
              </a:defRPr>
            </a:lvl3pPr>
            <a:lvl4pPr marL="1371600" indent="0" algn="ctr"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ＭＳ Ｐゴシック" charset="0"/>
                <a:cs typeface="+mn-cs"/>
              </a:defRPr>
            </a:lvl4pPr>
            <a:lvl5pPr marL="1828800" indent="0" algn="ctr"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GB" sz="1800" dirty="0" smtClean="0">
                <a:solidFill>
                  <a:schemeClr val="tx1"/>
                </a:solidFill>
                <a:latin typeface="Calibri Light" panose="020F0302020204030204" pitchFamily="34" charset="0"/>
              </a:rPr>
              <a:t/>
            </a:r>
            <a:br>
              <a:rPr lang="en-GB" sz="1800" dirty="0" smtClean="0">
                <a:solidFill>
                  <a:schemeClr val="tx1"/>
                </a:solidFill>
                <a:latin typeface="Calibri Light" panose="020F0302020204030204" pitchFamily="34" charset="0"/>
              </a:rPr>
            </a:br>
            <a:r>
              <a:rPr lang="en-GB" sz="1800" dirty="0" smtClean="0">
                <a:solidFill>
                  <a:schemeClr val="tx1"/>
                </a:solidFill>
                <a:latin typeface="Calibri Light" panose="020F0302020204030204" pitchFamily="34" charset="0"/>
              </a:rPr>
              <a:t/>
            </a:r>
            <a:br>
              <a:rPr lang="en-GB" sz="1800" dirty="0" smtClean="0">
                <a:solidFill>
                  <a:schemeClr val="tx1"/>
                </a:solidFill>
                <a:latin typeface="Calibri Light" panose="020F0302020204030204" pitchFamily="34" charset="0"/>
              </a:rPr>
            </a:br>
            <a:r>
              <a:rPr lang="en-GB" sz="1800" dirty="0" smtClean="0">
                <a:solidFill>
                  <a:schemeClr val="tx1"/>
                </a:solidFill>
                <a:latin typeface="Calibri Light" panose="020F0302020204030204" pitchFamily="34" charset="0"/>
              </a:rPr>
              <a:t>E-mail: </a:t>
            </a:r>
            <a:r>
              <a:rPr lang="en-GB" sz="1800" dirty="0" smtClean="0">
                <a:solidFill>
                  <a:schemeClr val="tx1"/>
                </a:solidFill>
                <a:latin typeface="Calibri Light" panose="020F0302020204030204" pitchFamily="34" charset="0"/>
                <a:hlinkClick r:id="rId4"/>
              </a:rPr>
              <a:t>publichealth@blackpool.gov.uk</a:t>
            </a:r>
            <a:r>
              <a:rPr lang="en-GB" sz="1800" dirty="0" smtClean="0">
                <a:solidFill>
                  <a:schemeClr val="tx1"/>
                </a:solidFill>
                <a:latin typeface="Calibri Light" panose="020F0302020204030204" pitchFamily="34" charset="0"/>
              </a:rPr>
              <a:t> </a:t>
            </a:r>
          </a:p>
          <a:p>
            <a:pPr algn="ctr"/>
            <a:r>
              <a:rPr lang="en-GB" sz="1800" dirty="0">
                <a:solidFill>
                  <a:schemeClr val="tx1"/>
                </a:solidFill>
                <a:latin typeface="Calibri Light" panose="020F0302020204030204" pitchFamily="34" charset="0"/>
              </a:rPr>
              <a:t>W</a:t>
            </a:r>
            <a:r>
              <a:rPr lang="en-GB" sz="1800" dirty="0" smtClean="0">
                <a:solidFill>
                  <a:schemeClr val="tx1"/>
                </a:solidFill>
                <a:latin typeface="Calibri Light" panose="020F0302020204030204" pitchFamily="34" charset="0"/>
              </a:rPr>
              <a:t>ebsite: </a:t>
            </a:r>
            <a:r>
              <a:rPr lang="en-GB" sz="1800" dirty="0" smtClean="0">
                <a:solidFill>
                  <a:schemeClr val="tx1"/>
                </a:solidFill>
                <a:latin typeface="Calibri Light" panose="020F0302020204030204" pitchFamily="34" charset="0"/>
                <a:hlinkClick r:id="rId5"/>
              </a:rPr>
              <a:t>www.healthierblackpool.co.uk</a:t>
            </a:r>
            <a:r>
              <a:rPr lang="en-GB" sz="1800" dirty="0">
                <a:solidFill>
                  <a:srgbClr val="041B2C"/>
                </a:solidFill>
                <a:latin typeface="Calibri Light" panose="020F0302020204030204" pitchFamily="34" charset="0"/>
              </a:rPr>
              <a:t> </a:t>
            </a:r>
            <a:endParaRPr lang="en-GB" sz="1800" dirty="0">
              <a:solidFill>
                <a:schemeClr val="tx1"/>
              </a:solidFill>
              <a:latin typeface="Calibri Light" panose="020F030202020403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221"/>
    </mc:Choice>
    <mc:Fallback xmlns="">
      <p:transition spd="slow" advTm="15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609600" y="2276872"/>
            <a:ext cx="10978034" cy="3168352"/>
          </a:xfrm>
        </p:spPr>
        <p:txBody>
          <a:bodyPr numCol="2" spcCol="360000"/>
          <a:lstStyle/>
          <a:p>
            <a:r>
              <a:rPr lang="en-GB" b="1" dirty="0" smtClean="0">
                <a:solidFill>
                  <a:srgbClr val="830065"/>
                </a:solidFill>
                <a:latin typeface="Calibri" panose="020F0502020204030204" pitchFamily="34" charset="0"/>
                <a:cs typeface="Calibri" panose="020F0502020204030204" pitchFamily="34" charset="0"/>
              </a:rPr>
              <a:t>This briefing will cover:</a:t>
            </a:r>
            <a:endParaRPr lang="en-GB" b="1" dirty="0">
              <a:solidFill>
                <a:srgbClr val="830065"/>
              </a:solidFill>
              <a:effectLst/>
              <a:latin typeface="Calibri" panose="020F0502020204030204" pitchFamily="34" charset="0"/>
              <a:cs typeface="Calibri" panose="020F0502020204030204" pitchFamily="34" charset="0"/>
            </a:endParaRPr>
          </a:p>
          <a:p>
            <a:endParaRPr lang="en-GB" dirty="0">
              <a:solidFill>
                <a:srgbClr val="041B2C"/>
              </a:solidFill>
              <a:effectLst/>
              <a:latin typeface="Calibri Light" panose="020F0302020204030204" pitchFamily="34" charset="0"/>
            </a:endParaRPr>
          </a:p>
          <a:p>
            <a:r>
              <a:rPr lang="en-GB" dirty="0" smtClean="0">
                <a:solidFill>
                  <a:srgbClr val="041B2C"/>
                </a:solidFill>
                <a:latin typeface="Calibri Light" panose="020F0302020204030204" pitchFamily="34" charset="0"/>
              </a:rPr>
              <a:t>What is Ketamine</a:t>
            </a:r>
            <a:r>
              <a:rPr lang="en-GB" dirty="0">
                <a:solidFill>
                  <a:srgbClr val="041B2C"/>
                </a:solidFill>
                <a:latin typeface="Calibri Light" panose="020F0302020204030204" pitchFamily="34" charset="0"/>
              </a:rPr>
              <a:t>?</a:t>
            </a:r>
            <a:endParaRPr lang="en-GB" dirty="0" smtClean="0">
              <a:solidFill>
                <a:srgbClr val="041B2C"/>
              </a:solidFill>
              <a:latin typeface="Calibri Light" panose="020F0302020204030204" pitchFamily="34" charset="0"/>
            </a:endParaRPr>
          </a:p>
          <a:p>
            <a:r>
              <a:rPr lang="en-GB" dirty="0" smtClean="0">
                <a:solidFill>
                  <a:srgbClr val="041B2C"/>
                </a:solidFill>
                <a:effectLst/>
                <a:latin typeface="Calibri Light" panose="020F0302020204030204" pitchFamily="34" charset="0"/>
              </a:rPr>
              <a:t>The legal implications.</a:t>
            </a:r>
          </a:p>
          <a:p>
            <a:r>
              <a:rPr lang="en-GB" dirty="0" smtClean="0">
                <a:solidFill>
                  <a:srgbClr val="041B2C"/>
                </a:solidFill>
                <a:latin typeface="Calibri Light" panose="020F0302020204030204" pitchFamily="34" charset="0"/>
              </a:rPr>
              <a:t>The effects of taking Ketamine.</a:t>
            </a:r>
          </a:p>
          <a:p>
            <a:r>
              <a:rPr lang="en-GB" dirty="0" smtClean="0">
                <a:solidFill>
                  <a:srgbClr val="041B2C"/>
                </a:solidFill>
                <a:effectLst/>
                <a:latin typeface="Calibri Light" panose="020F0302020204030204" pitchFamily="34" charset="0"/>
              </a:rPr>
              <a:t>The associated risks of taking Ketamine.</a:t>
            </a:r>
          </a:p>
          <a:p>
            <a:r>
              <a:rPr lang="en-GB" dirty="0" smtClean="0">
                <a:solidFill>
                  <a:srgbClr val="041B2C"/>
                </a:solidFill>
                <a:latin typeface="Calibri Light" panose="020F0302020204030204" pitchFamily="34" charset="0"/>
              </a:rPr>
              <a:t>Information about Ketamine Bladder Syndrome.</a:t>
            </a:r>
          </a:p>
          <a:p>
            <a:r>
              <a:rPr lang="en-GB" dirty="0" smtClean="0">
                <a:solidFill>
                  <a:srgbClr val="041B2C"/>
                </a:solidFill>
                <a:effectLst/>
                <a:latin typeface="Calibri Light" panose="020F0302020204030204" pitchFamily="34" charset="0"/>
              </a:rPr>
              <a:t>Harm Reduction advice.</a:t>
            </a:r>
          </a:p>
          <a:p>
            <a:r>
              <a:rPr lang="en-GB" dirty="0" smtClean="0">
                <a:solidFill>
                  <a:srgbClr val="041B2C"/>
                </a:solidFill>
                <a:latin typeface="Calibri Light" panose="020F0302020204030204" pitchFamily="34" charset="0"/>
              </a:rPr>
              <a:t>Referral information to support services</a:t>
            </a:r>
            <a:endParaRPr lang="en-GB" dirty="0" smtClean="0">
              <a:solidFill>
                <a:srgbClr val="041B2C"/>
              </a:solidFill>
              <a:effectLst/>
              <a:latin typeface="Calibri Light" panose="020F0302020204030204" pitchFamily="34" charset="0"/>
            </a:endParaRPr>
          </a:p>
          <a:p>
            <a:endParaRPr lang="en-GB" dirty="0">
              <a:solidFill>
                <a:srgbClr val="041B2C"/>
              </a:solidFill>
              <a:latin typeface="Calibri Light" panose="020F0302020204030204" pitchFamily="34" charset="0"/>
            </a:endParaRPr>
          </a:p>
          <a:p>
            <a:endParaRPr lang="en-GB" dirty="0">
              <a:solidFill>
                <a:srgbClr val="041B2C"/>
              </a:solidFill>
              <a:effectLst/>
              <a:latin typeface="Calibri Light" panose="020F0302020204030204" pitchFamily="34" charset="0"/>
            </a:endParaRPr>
          </a:p>
        </p:txBody>
      </p:sp>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000" dirty="0" smtClean="0">
                <a:solidFill>
                  <a:srgbClr val="8A0066"/>
                </a:solidFill>
                <a:latin typeface="Calibri" panose="020F0502020204030204" pitchFamily="34" charset="0"/>
              </a:rPr>
              <a:t>Ketamine</a:t>
            </a:r>
            <a:endParaRPr lang="en-US" sz="4000" dirty="0"/>
          </a:p>
        </p:txBody>
      </p:sp>
      <p:pic>
        <p:nvPicPr>
          <p:cNvPr id="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79976" y="1940275"/>
            <a:ext cx="5880100" cy="337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76644466"/>
      </p:ext>
    </p:extLst>
  </p:cSld>
  <p:clrMapOvr>
    <a:masterClrMapping/>
  </p:clrMapOvr>
  <mc:AlternateContent xmlns:mc="http://schemas.openxmlformats.org/markup-compatibility/2006" xmlns:p14="http://schemas.microsoft.com/office/powerpoint/2010/main">
    <mc:Choice Requires="p14">
      <p:transition spd="slow" p14:dur="2000" advTm="25990"/>
    </mc:Choice>
    <mc:Fallback xmlns="">
      <p:transition spd="slow" advTm="25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609600" y="2276872"/>
            <a:ext cx="10978034" cy="3168352"/>
          </a:xfrm>
        </p:spPr>
        <p:txBody>
          <a:bodyPr numCol="2" spcCol="360000"/>
          <a:lstStyle/>
          <a:p>
            <a:r>
              <a:rPr lang="en-GB" b="1" dirty="0" smtClean="0">
                <a:solidFill>
                  <a:srgbClr val="830065"/>
                </a:solidFill>
                <a:latin typeface="Calibri" panose="020F0502020204030204" pitchFamily="34" charset="0"/>
                <a:cs typeface="Calibri" panose="020F0502020204030204" pitchFamily="34" charset="0"/>
              </a:rPr>
              <a:t>Ketamine is a grainy, white powder which is snorted through the nose.</a:t>
            </a:r>
            <a:endParaRPr lang="en-GB" b="1" dirty="0">
              <a:solidFill>
                <a:srgbClr val="830065"/>
              </a:solidFill>
              <a:effectLst/>
              <a:latin typeface="Calibri" panose="020F0502020204030204" pitchFamily="34" charset="0"/>
              <a:cs typeface="Calibri" panose="020F0502020204030204" pitchFamily="34" charset="0"/>
            </a:endParaRPr>
          </a:p>
          <a:p>
            <a:endParaRPr lang="en-GB" dirty="0">
              <a:solidFill>
                <a:srgbClr val="041B2C"/>
              </a:solidFill>
              <a:effectLst/>
              <a:latin typeface="Calibri Light" panose="020F0302020204030204" pitchFamily="34" charset="0"/>
            </a:endParaRPr>
          </a:p>
          <a:p>
            <a:r>
              <a:rPr lang="en-GB" dirty="0" smtClean="0">
                <a:solidFill>
                  <a:srgbClr val="041B2C"/>
                </a:solidFill>
                <a:latin typeface="Calibri Light" panose="020F0302020204030204" pitchFamily="34" charset="0"/>
              </a:rPr>
              <a:t>Ketamine is:</a:t>
            </a:r>
          </a:p>
          <a:p>
            <a:endParaRPr lang="en-GB" dirty="0">
              <a:solidFill>
                <a:srgbClr val="041B2C"/>
              </a:solidFill>
              <a:effectLst/>
              <a:latin typeface="Calibri Light" panose="020F0302020204030204" pitchFamily="34" charset="0"/>
            </a:endParaRPr>
          </a:p>
          <a:p>
            <a:pPr marL="342900" indent="-342900">
              <a:buAutoNum type="arabicPeriod"/>
            </a:pPr>
            <a:r>
              <a:rPr lang="en-GB" dirty="0" smtClean="0">
                <a:solidFill>
                  <a:srgbClr val="041B2C"/>
                </a:solidFill>
                <a:latin typeface="Calibri Light" panose="020F0302020204030204" pitchFamily="34" charset="0"/>
              </a:rPr>
              <a:t>A </a:t>
            </a:r>
            <a:r>
              <a:rPr lang="en-GB" dirty="0">
                <a:solidFill>
                  <a:srgbClr val="041B2C"/>
                </a:solidFill>
                <a:latin typeface="Calibri Light" panose="020F0302020204030204" pitchFamily="34" charset="0"/>
              </a:rPr>
              <a:t>h</a:t>
            </a:r>
            <a:r>
              <a:rPr lang="en-GB" dirty="0" smtClean="0">
                <a:solidFill>
                  <a:srgbClr val="041B2C"/>
                </a:solidFill>
                <a:latin typeface="Calibri Light" panose="020F0302020204030204" pitchFamily="34" charset="0"/>
              </a:rPr>
              <a:t>allucinogenic – it is mind altering.</a:t>
            </a:r>
          </a:p>
          <a:p>
            <a:pPr marL="342900" indent="-342900">
              <a:buAutoNum type="arabicPeriod"/>
            </a:pPr>
            <a:r>
              <a:rPr lang="en-GB" dirty="0" smtClean="0">
                <a:solidFill>
                  <a:srgbClr val="041B2C"/>
                </a:solidFill>
                <a:latin typeface="Calibri Light" panose="020F0302020204030204" pitchFamily="34" charset="0"/>
              </a:rPr>
              <a:t>A  dissociative – feelings you disassociate from your body.</a:t>
            </a:r>
          </a:p>
          <a:p>
            <a:pPr marL="342900" indent="-342900">
              <a:buAutoNum type="arabicPeriod"/>
            </a:pPr>
            <a:r>
              <a:rPr lang="en-GB" dirty="0" smtClean="0">
                <a:solidFill>
                  <a:srgbClr val="041B2C"/>
                </a:solidFill>
                <a:effectLst/>
                <a:latin typeface="Calibri Light" panose="020F0302020204030204" pitchFamily="34" charset="0"/>
              </a:rPr>
              <a:t>Analgesic – pain killer</a:t>
            </a:r>
          </a:p>
          <a:p>
            <a:r>
              <a:rPr lang="en-US" altLang="en-US" dirty="0" smtClean="0">
                <a:latin typeface="Calibri Light" panose="020F0302020204030204" pitchFamily="34" charset="0"/>
                <a:cs typeface="Calibri Light" panose="020F0302020204030204" pitchFamily="34" charset="0"/>
              </a:rPr>
              <a:t>Used </a:t>
            </a:r>
            <a:r>
              <a:rPr lang="en-US" altLang="en-US" dirty="0">
                <a:latin typeface="Calibri Light" panose="020F0302020204030204" pitchFamily="34" charset="0"/>
                <a:cs typeface="Calibri Light" panose="020F0302020204030204" pitchFamily="34" charset="0"/>
              </a:rPr>
              <a:t>in medicine and veterinary services for decades </a:t>
            </a:r>
            <a:r>
              <a:rPr lang="en-US" altLang="en-US" dirty="0" smtClean="0">
                <a:latin typeface="Calibri Light" panose="020F0302020204030204" pitchFamily="34" charset="0"/>
                <a:cs typeface="Calibri Light" panose="020F0302020204030204" pitchFamily="34" charset="0"/>
              </a:rPr>
              <a:t>–known </a:t>
            </a:r>
            <a:r>
              <a:rPr lang="en-US" altLang="en-US" dirty="0">
                <a:latin typeface="Calibri Light" panose="020F0302020204030204" pitchFamily="34" charset="0"/>
                <a:cs typeface="Calibri Light" panose="020F0302020204030204" pitchFamily="34" charset="0"/>
              </a:rPr>
              <a:t>as ‘</a:t>
            </a:r>
            <a:r>
              <a:rPr lang="en-US" altLang="en-US" dirty="0" err="1">
                <a:latin typeface="Calibri Light" panose="020F0302020204030204" pitchFamily="34" charset="0"/>
                <a:cs typeface="Calibri Light" panose="020F0302020204030204" pitchFamily="34" charset="0"/>
              </a:rPr>
              <a:t>Ket</a:t>
            </a:r>
            <a:r>
              <a:rPr lang="en-US" altLang="en-US" dirty="0">
                <a:latin typeface="Calibri Light" panose="020F0302020204030204" pitchFamily="34" charset="0"/>
                <a:cs typeface="Calibri Light" panose="020F0302020204030204" pitchFamily="34" charset="0"/>
              </a:rPr>
              <a:t>’ or ‘Special K</a:t>
            </a:r>
            <a:r>
              <a:rPr lang="en-US" altLang="en-US" dirty="0" smtClean="0">
                <a:latin typeface="Calibri Light" panose="020F0302020204030204" pitchFamily="34" charset="0"/>
                <a:cs typeface="Calibri Light" panose="020F0302020204030204" pitchFamily="34" charset="0"/>
              </a:rPr>
              <a:t>’ and associated with 16-24 </a:t>
            </a:r>
            <a:r>
              <a:rPr lang="en-US" altLang="en-US" dirty="0">
                <a:latin typeface="Calibri Light" panose="020F0302020204030204" pitchFamily="34" charset="0"/>
                <a:cs typeface="Calibri Light" panose="020F0302020204030204" pitchFamily="34" charset="0"/>
              </a:rPr>
              <a:t>year </a:t>
            </a:r>
            <a:r>
              <a:rPr lang="en-US" altLang="en-US" dirty="0" smtClean="0">
                <a:latin typeface="Calibri Light" panose="020F0302020204030204" pitchFamily="34" charset="0"/>
                <a:cs typeface="Calibri Light" panose="020F0302020204030204" pitchFamily="34" charset="0"/>
              </a:rPr>
              <a:t>olds.</a:t>
            </a:r>
          </a:p>
          <a:p>
            <a:endParaRPr lang="en-US" altLang="en-US" dirty="0">
              <a:latin typeface="Calibri Light" panose="020F0302020204030204" pitchFamily="34" charset="0"/>
              <a:cs typeface="Calibri Light" panose="020F0302020204030204" pitchFamily="34" charset="0"/>
            </a:endParaRPr>
          </a:p>
          <a:p>
            <a:r>
              <a:rPr lang="en-GB" altLang="en-US" dirty="0">
                <a:latin typeface="Calibri Light" panose="020F0302020204030204" pitchFamily="34" charset="0"/>
                <a:cs typeface="Calibri Light" panose="020F0302020204030204" pitchFamily="34" charset="0"/>
              </a:rPr>
              <a:t>Young people have mentioned how </a:t>
            </a:r>
            <a:r>
              <a:rPr lang="en-GB" altLang="en-US" dirty="0" smtClean="0">
                <a:latin typeface="Calibri Light" panose="020F0302020204030204" pitchFamily="34" charset="0"/>
                <a:cs typeface="Calibri Light" panose="020F0302020204030204" pitchFamily="34" charset="0"/>
              </a:rPr>
              <a:t>it is </a:t>
            </a:r>
            <a:r>
              <a:rPr lang="en-GB" altLang="en-US" dirty="0">
                <a:latin typeface="Calibri Light" panose="020F0302020204030204" pitchFamily="34" charset="0"/>
                <a:cs typeface="Calibri Light" panose="020F0302020204030204" pitchFamily="34" charset="0"/>
              </a:rPr>
              <a:t>cheap, used </a:t>
            </a:r>
            <a:r>
              <a:rPr lang="en-GB" altLang="en-US" dirty="0" smtClean="0">
                <a:latin typeface="Calibri Light" panose="020F0302020204030204" pitchFamily="34" charset="0"/>
                <a:cs typeface="Calibri Light" panose="020F0302020204030204" pitchFamily="34" charset="0"/>
              </a:rPr>
              <a:t>“after </a:t>
            </a:r>
            <a:r>
              <a:rPr lang="en-GB" altLang="en-US" dirty="0">
                <a:latin typeface="Calibri Light" panose="020F0302020204030204" pitchFamily="34" charset="0"/>
                <a:cs typeface="Calibri Light" panose="020F0302020204030204" pitchFamily="34" charset="0"/>
              </a:rPr>
              <a:t>all the coke has gone”, </a:t>
            </a:r>
            <a:r>
              <a:rPr lang="en-GB" altLang="en-US" dirty="0" smtClean="0">
                <a:latin typeface="Calibri Light" panose="020F0302020204030204" pitchFamily="34" charset="0"/>
                <a:cs typeface="Calibri Light" panose="020F0302020204030204" pitchFamily="34" charset="0"/>
              </a:rPr>
              <a:t>“makes </a:t>
            </a:r>
            <a:r>
              <a:rPr lang="en-GB" altLang="en-US" dirty="0">
                <a:latin typeface="Calibri Light" panose="020F0302020204030204" pitchFamily="34" charset="0"/>
                <a:cs typeface="Calibri Light" panose="020F0302020204030204" pitchFamily="34" charset="0"/>
              </a:rPr>
              <a:t>you very wavy</a:t>
            </a:r>
            <a:r>
              <a:rPr lang="en-GB" altLang="en-US" dirty="0" smtClean="0">
                <a:latin typeface="Calibri Light" panose="020F0302020204030204" pitchFamily="34" charset="0"/>
                <a:cs typeface="Calibri Light" panose="020F0302020204030204" pitchFamily="34" charset="0"/>
              </a:rPr>
              <a:t>” &amp; “takes </a:t>
            </a:r>
            <a:r>
              <a:rPr lang="en-GB" altLang="en-US" dirty="0">
                <a:latin typeface="Calibri Light" panose="020F0302020204030204" pitchFamily="34" charset="0"/>
                <a:cs typeface="Calibri Light" panose="020F0302020204030204" pitchFamily="34" charset="0"/>
              </a:rPr>
              <a:t>you into a K hole</a:t>
            </a:r>
            <a:r>
              <a:rPr lang="en-GB" altLang="en-US" dirty="0" smtClean="0">
                <a:latin typeface="Calibri Light" panose="020F0302020204030204" pitchFamily="34" charset="0"/>
                <a:cs typeface="Calibri Light" panose="020F0302020204030204" pitchFamily="34" charset="0"/>
              </a:rPr>
              <a:t>”. </a:t>
            </a:r>
            <a:endParaRPr lang="en-GB" dirty="0" smtClean="0">
              <a:solidFill>
                <a:srgbClr val="041B2C"/>
              </a:solidFill>
              <a:effectLst/>
              <a:latin typeface="Calibri Light" panose="020F0302020204030204" pitchFamily="34" charset="0"/>
              <a:cs typeface="Calibri Light" panose="020F0302020204030204" pitchFamily="34" charset="0"/>
            </a:endParaRPr>
          </a:p>
          <a:p>
            <a:endParaRPr lang="en-GB" dirty="0">
              <a:solidFill>
                <a:srgbClr val="041B2C"/>
              </a:solidFill>
              <a:latin typeface="Calibri Light" panose="020F0302020204030204" pitchFamily="34" charset="0"/>
            </a:endParaRPr>
          </a:p>
          <a:p>
            <a:endParaRPr lang="en-GB" dirty="0">
              <a:solidFill>
                <a:srgbClr val="041B2C"/>
              </a:solidFill>
              <a:effectLst/>
              <a:latin typeface="Calibri Light" panose="020F0302020204030204" pitchFamily="34" charset="0"/>
            </a:endParaRPr>
          </a:p>
        </p:txBody>
      </p:sp>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000" dirty="0" smtClean="0">
                <a:solidFill>
                  <a:srgbClr val="8A0066"/>
                </a:solidFill>
                <a:latin typeface="Calibri" panose="020F0502020204030204" pitchFamily="34" charset="0"/>
              </a:rPr>
              <a:t>What is Ketamine?</a:t>
            </a:r>
            <a:endParaRPr lang="en-US" sz="4000" dirty="0"/>
          </a:p>
        </p:txBody>
      </p:sp>
      <p:pic>
        <p:nvPicPr>
          <p:cNvPr id="7" name="Picture 3"/>
          <p:cNvPicPr>
            <a:picLocks noChangeAspect="1"/>
          </p:cNvPicPr>
          <p:nvPr/>
        </p:nvPicPr>
        <p:blipFill rotWithShape="1">
          <a:blip r:embed="rId5">
            <a:extLst>
              <a:ext uri="{28A0092B-C50C-407E-A947-70E740481C1C}">
                <a14:useLocalDpi xmlns:a14="http://schemas.microsoft.com/office/drawing/2010/main" val="0"/>
              </a:ext>
            </a:extLst>
          </a:blip>
          <a:srcRect l="-1636" t="46892"/>
          <a:stretch/>
        </p:blipFill>
        <p:spPr bwMode="auto">
          <a:xfrm>
            <a:off x="8760296" y="4243689"/>
            <a:ext cx="2956371" cy="122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75236229"/>
      </p:ext>
    </p:extLst>
  </p:cSld>
  <p:clrMapOvr>
    <a:masterClrMapping/>
  </p:clrMapOvr>
  <mc:AlternateContent xmlns:mc="http://schemas.openxmlformats.org/markup-compatibility/2006" xmlns:p14="http://schemas.microsoft.com/office/powerpoint/2010/main">
    <mc:Choice Requires="p14">
      <p:transition spd="slow" p14:dur="2000" advTm="113561"/>
    </mc:Choice>
    <mc:Fallback xmlns="">
      <p:transition spd="slow" advTm="113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07D7936-6DDD-A694-8C77-F043775C8B3E}"/>
              </a:ext>
            </a:extLst>
          </p:cNvPr>
          <p:cNvSpPr>
            <a:spLocks noGrp="1"/>
          </p:cNvSpPr>
          <p:nvPr>
            <p:ph sz="half" idx="1"/>
          </p:nvPr>
        </p:nvSpPr>
        <p:spPr>
          <a:xfrm>
            <a:off x="609600" y="2276872"/>
            <a:ext cx="6638528" cy="2544965"/>
          </a:xfrm>
        </p:spPr>
        <p:txBody>
          <a:bodyPr numCol="1" spcCol="360000"/>
          <a:lstStyle/>
          <a:p>
            <a:r>
              <a:rPr lang="en-GB" b="1" dirty="0" smtClean="0">
                <a:solidFill>
                  <a:srgbClr val="830065"/>
                </a:solidFill>
                <a:latin typeface="Calibri" panose="020F0502020204030204" pitchFamily="34" charset="0"/>
                <a:cs typeface="Calibri" panose="020F0502020204030204" pitchFamily="34" charset="0"/>
              </a:rPr>
              <a:t>Ketamine is a Class B substance across the United Kingdom. </a:t>
            </a:r>
            <a:endParaRPr lang="en-GB" b="1" dirty="0">
              <a:solidFill>
                <a:srgbClr val="830065"/>
              </a:solidFill>
              <a:effectLst/>
              <a:latin typeface="Calibri" panose="020F0502020204030204" pitchFamily="34" charset="0"/>
              <a:cs typeface="Calibri" panose="020F0502020204030204" pitchFamily="34" charset="0"/>
            </a:endParaRPr>
          </a:p>
          <a:p>
            <a:endParaRPr lang="en-GB" dirty="0">
              <a:solidFill>
                <a:srgbClr val="041B2C"/>
              </a:solidFill>
              <a:effectLst/>
              <a:latin typeface="Calibri Light" panose="020F0302020204030204" pitchFamily="34" charset="0"/>
            </a:endParaRPr>
          </a:p>
          <a:p>
            <a:r>
              <a:rPr lang="en-GB" b="1" dirty="0" smtClean="0">
                <a:solidFill>
                  <a:schemeClr val="tx1"/>
                </a:solidFill>
                <a:latin typeface="Calibri Light" panose="020F0302020204030204" pitchFamily="34" charset="0"/>
              </a:rPr>
              <a:t>Possession</a:t>
            </a:r>
            <a:r>
              <a:rPr lang="en-GB" dirty="0" smtClean="0">
                <a:solidFill>
                  <a:schemeClr val="tx1"/>
                </a:solidFill>
                <a:latin typeface="Calibri Light" panose="020F0302020204030204" pitchFamily="34" charset="0"/>
              </a:rPr>
              <a:t> carries up to a 5 year custodial sentence, a fine, or both.</a:t>
            </a:r>
          </a:p>
          <a:p>
            <a:endParaRPr lang="en-GB" dirty="0" smtClean="0">
              <a:solidFill>
                <a:schemeClr val="tx1"/>
              </a:solidFill>
              <a:latin typeface="Calibri Light" panose="020F0302020204030204" pitchFamily="34" charset="0"/>
            </a:endParaRPr>
          </a:p>
          <a:p>
            <a:r>
              <a:rPr lang="en-GB" b="1" dirty="0" smtClean="0">
                <a:solidFill>
                  <a:schemeClr val="tx1"/>
                </a:solidFill>
                <a:latin typeface="Calibri Light" panose="020F0302020204030204" pitchFamily="34" charset="0"/>
              </a:rPr>
              <a:t>Supplying</a:t>
            </a:r>
            <a:r>
              <a:rPr lang="en-GB" dirty="0" smtClean="0">
                <a:solidFill>
                  <a:schemeClr val="tx1"/>
                </a:solidFill>
                <a:latin typeface="Calibri Light" panose="020F0302020204030204" pitchFamily="34" charset="0"/>
              </a:rPr>
              <a:t> Ketamine could result in a custodial sentence of up to 14 years. </a:t>
            </a:r>
            <a:endParaRPr lang="en-GB" dirty="0">
              <a:solidFill>
                <a:srgbClr val="041B2C"/>
              </a:solidFill>
              <a:effectLst/>
              <a:latin typeface="Calibri Light" panose="020F0302020204030204" pitchFamily="34" charset="0"/>
            </a:endParaRPr>
          </a:p>
        </p:txBody>
      </p:sp>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GB" sz="4000" dirty="0" smtClean="0">
                <a:solidFill>
                  <a:srgbClr val="8A0066"/>
                </a:solidFill>
                <a:latin typeface="Calibri" panose="020F0502020204030204" pitchFamily="34" charset="0"/>
              </a:rPr>
              <a:t>The legal implications</a:t>
            </a:r>
            <a:endParaRPr lang="en-US" sz="4000" dirty="0"/>
          </a:p>
        </p:txBody>
      </p:sp>
      <p:pic>
        <p:nvPicPr>
          <p:cNvPr id="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394738">
            <a:off x="7844056" y="2216817"/>
            <a:ext cx="36607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08260605"/>
      </p:ext>
    </p:extLst>
  </p:cSld>
  <p:clrMapOvr>
    <a:masterClrMapping/>
  </p:clrMapOvr>
  <mc:AlternateContent xmlns:mc="http://schemas.openxmlformats.org/markup-compatibility/2006" xmlns:p14="http://schemas.microsoft.com/office/powerpoint/2010/main">
    <mc:Choice Requires="p14">
      <p:transition spd="slow" p14:dur="2000" advTm="48446"/>
    </mc:Choice>
    <mc:Fallback xmlns="">
      <p:transition spd="slow" advTm="48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07D7936-6DDD-A694-8C77-F043775C8B3E}"/>
              </a:ext>
            </a:extLst>
          </p:cNvPr>
          <p:cNvSpPr>
            <a:spLocks noGrp="1"/>
          </p:cNvSpPr>
          <p:nvPr>
            <p:ph sz="half" idx="1"/>
          </p:nvPr>
        </p:nvSpPr>
        <p:spPr>
          <a:xfrm>
            <a:off x="609600" y="2276872"/>
            <a:ext cx="6638528" cy="2544965"/>
          </a:xfrm>
        </p:spPr>
        <p:txBody>
          <a:bodyPr numCol="1" spcCol="360000"/>
          <a:lstStyle/>
          <a:p>
            <a:r>
              <a:rPr lang="en-GB" b="1" dirty="0" smtClean="0">
                <a:solidFill>
                  <a:srgbClr val="830065"/>
                </a:solidFill>
                <a:latin typeface="Calibri" panose="020F0502020204030204" pitchFamily="34" charset="0"/>
                <a:cs typeface="Calibri" panose="020F0502020204030204" pitchFamily="34" charset="0"/>
              </a:rPr>
              <a:t>Taking Ketamine could have a range of physical and</a:t>
            </a:r>
          </a:p>
          <a:p>
            <a:r>
              <a:rPr lang="en-GB" b="1" dirty="0">
                <a:solidFill>
                  <a:srgbClr val="830065"/>
                </a:solidFill>
                <a:latin typeface="Calibri" panose="020F0502020204030204" pitchFamily="34" charset="0"/>
                <a:cs typeface="Calibri" panose="020F0502020204030204" pitchFamily="34" charset="0"/>
              </a:rPr>
              <a:t>p</a:t>
            </a:r>
            <a:r>
              <a:rPr lang="en-GB" b="1" dirty="0" smtClean="0">
                <a:solidFill>
                  <a:srgbClr val="830065"/>
                </a:solidFill>
                <a:latin typeface="Calibri" panose="020F0502020204030204" pitchFamily="34" charset="0"/>
                <a:cs typeface="Calibri" panose="020F0502020204030204" pitchFamily="34" charset="0"/>
              </a:rPr>
              <a:t>sychological effects. </a:t>
            </a:r>
            <a:endParaRPr lang="en-GB" b="1" dirty="0">
              <a:solidFill>
                <a:srgbClr val="830065"/>
              </a:solidFill>
              <a:effectLst/>
              <a:latin typeface="Calibri" panose="020F0502020204030204" pitchFamily="34" charset="0"/>
              <a:cs typeface="Calibri" panose="020F0502020204030204" pitchFamily="34" charset="0"/>
            </a:endParaRPr>
          </a:p>
        </p:txBody>
      </p:sp>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GB" sz="4000" dirty="0" smtClean="0">
                <a:solidFill>
                  <a:srgbClr val="8A0066"/>
                </a:solidFill>
                <a:latin typeface="Calibri" panose="020F0502020204030204" pitchFamily="34" charset="0"/>
              </a:rPr>
              <a:t>The side effects of taking </a:t>
            </a:r>
            <a:br>
              <a:rPr lang="en-GB" sz="4000" dirty="0" smtClean="0">
                <a:solidFill>
                  <a:srgbClr val="8A0066"/>
                </a:solidFill>
                <a:latin typeface="Calibri" panose="020F0502020204030204" pitchFamily="34" charset="0"/>
              </a:rPr>
            </a:br>
            <a:r>
              <a:rPr lang="en-GB" sz="4000" dirty="0" smtClean="0">
                <a:solidFill>
                  <a:srgbClr val="8A0066"/>
                </a:solidFill>
                <a:latin typeface="Calibri" panose="020F0502020204030204" pitchFamily="34" charset="0"/>
              </a:rPr>
              <a:t>Ketamine</a:t>
            </a:r>
            <a:endParaRPr lang="en-US" sz="4000" dirty="0"/>
          </a:p>
        </p:txBody>
      </p:sp>
      <p:pic>
        <p:nvPicPr>
          <p:cNvPr id="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36814" y="923510"/>
            <a:ext cx="6063919" cy="401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95115172"/>
      </p:ext>
    </p:extLst>
  </p:cSld>
  <p:clrMapOvr>
    <a:masterClrMapping/>
  </p:clrMapOvr>
  <mc:AlternateContent xmlns:mc="http://schemas.openxmlformats.org/markup-compatibility/2006" xmlns:p14="http://schemas.microsoft.com/office/powerpoint/2010/main">
    <mc:Choice Requires="p14">
      <p:transition spd="slow" p14:dur="2000" advTm="82351"/>
    </mc:Choice>
    <mc:Fallback xmlns="">
      <p:transition spd="slow" advTm="82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GB" sz="4000" dirty="0" smtClean="0">
                <a:solidFill>
                  <a:srgbClr val="8A0066"/>
                </a:solidFill>
                <a:latin typeface="Calibri" panose="020F0502020204030204" pitchFamily="34" charset="0"/>
              </a:rPr>
              <a:t>The associated risks of taking Ketamine</a:t>
            </a:r>
            <a:endParaRPr lang="en-US" sz="4000" dirty="0"/>
          </a:p>
        </p:txBody>
      </p:sp>
      <p:sp>
        <p:nvSpPr>
          <p:cNvPr id="6" name="Content Placeholder 2">
            <a:extLst>
              <a:ext uri="{FF2B5EF4-FFF2-40B4-BE49-F238E27FC236}">
                <a16:creationId xmlns:a16="http://schemas.microsoft.com/office/drawing/2014/main" id="{007D7936-6DDD-A694-8C77-F043775C8B3E}"/>
              </a:ext>
            </a:extLst>
          </p:cNvPr>
          <p:cNvSpPr>
            <a:spLocks noGrp="1"/>
          </p:cNvSpPr>
          <p:nvPr>
            <p:ph sz="half" idx="1"/>
          </p:nvPr>
        </p:nvSpPr>
        <p:spPr>
          <a:xfrm>
            <a:off x="609600" y="2276872"/>
            <a:ext cx="6638528" cy="2544965"/>
          </a:xfrm>
        </p:spPr>
        <p:txBody>
          <a:bodyPr numCol="1" spcCol="360000"/>
          <a:lstStyle/>
          <a:p>
            <a:r>
              <a:rPr lang="en-GB" b="1" dirty="0" smtClean="0">
                <a:solidFill>
                  <a:srgbClr val="830065"/>
                </a:solidFill>
                <a:latin typeface="Calibri" panose="020F0502020204030204" pitchFamily="34" charset="0"/>
                <a:cs typeface="Calibri" panose="020F0502020204030204" pitchFamily="34" charset="0"/>
              </a:rPr>
              <a:t>Associated risks include:</a:t>
            </a:r>
            <a:endParaRPr lang="en-GB" b="1" dirty="0">
              <a:solidFill>
                <a:srgbClr val="830065"/>
              </a:solidFill>
              <a:effectLst/>
              <a:latin typeface="Calibri" panose="020F0502020204030204" pitchFamily="34" charset="0"/>
              <a:cs typeface="Calibri" panose="020F0502020204030204" pitchFamily="34" charset="0"/>
            </a:endParaRPr>
          </a:p>
          <a:p>
            <a:endParaRPr lang="en-GB" dirty="0">
              <a:solidFill>
                <a:srgbClr val="041B2C"/>
              </a:solidFill>
              <a:effectLst/>
              <a:latin typeface="Calibri Light" panose="020F0302020204030204" pitchFamily="34" charset="0"/>
            </a:endParaRPr>
          </a:p>
          <a:p>
            <a:r>
              <a:rPr lang="en-GB" dirty="0" smtClean="0">
                <a:solidFill>
                  <a:schemeClr val="tx1"/>
                </a:solidFill>
                <a:latin typeface="Calibri Light" panose="020F0302020204030204" pitchFamily="34" charset="0"/>
              </a:rPr>
              <a:t>Nausea and loss of co-ordination</a:t>
            </a:r>
          </a:p>
          <a:p>
            <a:r>
              <a:rPr lang="en-GB" dirty="0" smtClean="0">
                <a:solidFill>
                  <a:schemeClr val="tx1"/>
                </a:solidFill>
                <a:latin typeface="Calibri Light" panose="020F0302020204030204" pitchFamily="34" charset="0"/>
              </a:rPr>
              <a:t>Accidental injury</a:t>
            </a:r>
          </a:p>
          <a:p>
            <a:r>
              <a:rPr lang="en-GB" dirty="0" smtClean="0">
                <a:solidFill>
                  <a:schemeClr val="tx1"/>
                </a:solidFill>
                <a:latin typeface="Calibri Light" panose="020F0302020204030204" pitchFamily="34" charset="0"/>
              </a:rPr>
              <a:t>Tolerance quickly builds</a:t>
            </a:r>
          </a:p>
          <a:p>
            <a:r>
              <a:rPr lang="en-GB" dirty="0" smtClean="0">
                <a:solidFill>
                  <a:schemeClr val="tx1"/>
                </a:solidFill>
                <a:latin typeface="Calibri Light" panose="020F0302020204030204" pitchFamily="34" charset="0"/>
              </a:rPr>
              <a:t>Physical and Psychological addiction</a:t>
            </a:r>
          </a:p>
          <a:p>
            <a:r>
              <a:rPr lang="en-GB" dirty="0" smtClean="0">
                <a:solidFill>
                  <a:schemeClr val="tx1"/>
                </a:solidFill>
                <a:latin typeface="Calibri Light" panose="020F0302020204030204" pitchFamily="34" charset="0"/>
              </a:rPr>
              <a:t>Severe cravings</a:t>
            </a:r>
          </a:p>
          <a:p>
            <a:r>
              <a:rPr lang="en-GB" dirty="0" smtClean="0">
                <a:solidFill>
                  <a:schemeClr val="tx1"/>
                </a:solidFill>
                <a:latin typeface="Calibri Light" panose="020F0302020204030204" pitchFamily="34" charset="0"/>
              </a:rPr>
              <a:t>Depression</a:t>
            </a:r>
          </a:p>
          <a:p>
            <a:r>
              <a:rPr lang="en-GB" dirty="0" smtClean="0">
                <a:solidFill>
                  <a:schemeClr val="tx1"/>
                </a:solidFill>
                <a:latin typeface="Calibri Light" panose="020F0302020204030204" pitchFamily="34" charset="0"/>
              </a:rPr>
              <a:t>PTSD</a:t>
            </a:r>
          </a:p>
          <a:p>
            <a:r>
              <a:rPr lang="en-GB" dirty="0" smtClean="0">
                <a:solidFill>
                  <a:schemeClr val="tx1"/>
                </a:solidFill>
                <a:latin typeface="Calibri Light" panose="020F0302020204030204" pitchFamily="34" charset="0"/>
              </a:rPr>
              <a:t>Anxiety</a:t>
            </a:r>
          </a:p>
          <a:p>
            <a:endParaRPr lang="en-GB" dirty="0" smtClean="0">
              <a:solidFill>
                <a:schemeClr val="tx1"/>
              </a:solidFill>
              <a:latin typeface="Calibri Light" panose="020F030202020403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1026" name="Picture 2" descr="High Risk Vector Art, Icons, and Graphics for Free Download"/>
          <p:cNvPicPr>
            <a:picLocks noChangeAspect="1" noChangeArrowheads="1"/>
          </p:cNvPicPr>
          <p:nvPr/>
        </p:nvPicPr>
        <p:blipFill rotWithShape="1">
          <a:blip r:embed="rId6">
            <a:extLst>
              <a:ext uri="{28A0092B-C50C-407E-A947-70E740481C1C}">
                <a14:useLocalDpi xmlns:a14="http://schemas.microsoft.com/office/drawing/2010/main" val="0"/>
              </a:ext>
            </a:extLst>
          </a:blip>
          <a:srcRect l="11318" t="11339" r="13989" b="13061"/>
          <a:stretch/>
        </p:blipFill>
        <p:spPr bwMode="auto">
          <a:xfrm>
            <a:off x="6759346" y="2276872"/>
            <a:ext cx="5256738" cy="3185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375588"/>
      </p:ext>
    </p:extLst>
  </p:cSld>
  <p:clrMapOvr>
    <a:masterClrMapping/>
  </p:clrMapOvr>
  <mc:AlternateContent xmlns:mc="http://schemas.openxmlformats.org/markup-compatibility/2006" xmlns:p14="http://schemas.microsoft.com/office/powerpoint/2010/main">
    <mc:Choice Requires="p14">
      <p:transition spd="slow" p14:dur="2000" advTm="93382"/>
    </mc:Choice>
    <mc:Fallback xmlns="">
      <p:transition spd="slow" advTm="93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07D7936-6DDD-A694-8C77-F043775C8B3E}"/>
              </a:ext>
            </a:extLst>
          </p:cNvPr>
          <p:cNvSpPr>
            <a:spLocks noGrp="1"/>
          </p:cNvSpPr>
          <p:nvPr>
            <p:ph sz="half" idx="1"/>
          </p:nvPr>
        </p:nvSpPr>
        <p:spPr>
          <a:xfrm>
            <a:off x="609600" y="2276872"/>
            <a:ext cx="6638528" cy="2544965"/>
          </a:xfrm>
        </p:spPr>
        <p:txBody>
          <a:bodyPr numCol="1" spcCol="360000"/>
          <a:lstStyle/>
          <a:p>
            <a:r>
              <a:rPr lang="en-GB" b="1" dirty="0" smtClean="0">
                <a:solidFill>
                  <a:srgbClr val="830065"/>
                </a:solidFill>
                <a:latin typeface="Calibri" panose="020F0502020204030204" pitchFamily="34" charset="0"/>
                <a:cs typeface="Calibri" panose="020F0502020204030204" pitchFamily="34" charset="0"/>
              </a:rPr>
              <a:t>A concern relating to extensive use of Ketamine is the emergence of a medical condition called Ketamine Bladder Syndrome. </a:t>
            </a:r>
            <a:endParaRPr lang="en-GB" b="1" dirty="0">
              <a:solidFill>
                <a:srgbClr val="830065"/>
              </a:solidFill>
              <a:effectLst/>
              <a:latin typeface="Calibri" panose="020F0502020204030204" pitchFamily="34" charset="0"/>
              <a:cs typeface="Calibri" panose="020F0502020204030204" pitchFamily="34" charset="0"/>
            </a:endParaRPr>
          </a:p>
          <a:p>
            <a:endParaRPr lang="en-GB" dirty="0" smtClean="0">
              <a:solidFill>
                <a:srgbClr val="041B2C"/>
              </a:solidFill>
              <a:effectLst/>
              <a:latin typeface="Calibri Light" panose="020F0302020204030204" pitchFamily="34" charset="0"/>
            </a:endParaRPr>
          </a:p>
          <a:p>
            <a:r>
              <a:rPr lang="en-GB" dirty="0" smtClean="0">
                <a:solidFill>
                  <a:srgbClr val="041B2C"/>
                </a:solidFill>
                <a:latin typeface="Calibri Light" panose="020F0302020204030204" pitchFamily="34" charset="0"/>
              </a:rPr>
              <a:t>There are four stages and detecting this as quickly as possible is important in preventing it escalating beyond stages 1 &amp; 2.</a:t>
            </a:r>
          </a:p>
          <a:p>
            <a:endParaRPr lang="en-GB" dirty="0">
              <a:solidFill>
                <a:srgbClr val="041B2C"/>
              </a:solidFill>
              <a:effectLst/>
              <a:latin typeface="Calibri Light" panose="020F0302020204030204" pitchFamily="34" charset="0"/>
            </a:endParaRPr>
          </a:p>
          <a:p>
            <a:r>
              <a:rPr lang="en-GB" dirty="0" smtClean="0">
                <a:solidFill>
                  <a:srgbClr val="041B2C"/>
                </a:solidFill>
                <a:latin typeface="Calibri Light" panose="020F0302020204030204" pitchFamily="34" charset="0"/>
              </a:rPr>
              <a:t>If you are noticing a young person is showing symptoms of a Urinary Tract Infection, it is important to explore with them if they are using Ketamine.</a:t>
            </a:r>
            <a:endParaRPr lang="en-GB" dirty="0">
              <a:solidFill>
                <a:srgbClr val="041B2C"/>
              </a:solidFill>
              <a:effectLst/>
              <a:latin typeface="Calibri Light" panose="020F0302020204030204" pitchFamily="34" charset="0"/>
            </a:endParaRPr>
          </a:p>
          <a:p>
            <a:endParaRPr lang="en-GB" dirty="0" smtClean="0">
              <a:solidFill>
                <a:schemeClr val="tx1"/>
              </a:solidFill>
              <a:latin typeface="Calibri Light" panose="020F0302020204030204" pitchFamily="34" charset="0"/>
            </a:endParaRPr>
          </a:p>
        </p:txBody>
      </p:sp>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GB" sz="4000" dirty="0" smtClean="0">
                <a:solidFill>
                  <a:srgbClr val="8A0066"/>
                </a:solidFill>
                <a:latin typeface="Calibri" panose="020F0502020204030204" pitchFamily="34" charset="0"/>
              </a:rPr>
              <a:t>Ketamine Bladder Syndrome</a:t>
            </a:r>
            <a:endParaRPr lang="en-US" sz="4000" dirty="0"/>
          </a:p>
        </p:txBody>
      </p:sp>
      <p:pic>
        <p:nvPicPr>
          <p:cNvPr id="7" name="Content Placeholder 6"/>
          <p:cNvPicPr>
            <a:picLocks noGrp="1" noChangeAspect="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7392144" y="1916832"/>
            <a:ext cx="4522491" cy="3235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67951453"/>
      </p:ext>
    </p:extLst>
  </p:cSld>
  <p:clrMapOvr>
    <a:masterClrMapping/>
  </p:clrMapOvr>
  <mc:AlternateContent xmlns:mc="http://schemas.openxmlformats.org/markup-compatibility/2006" xmlns:p14="http://schemas.microsoft.com/office/powerpoint/2010/main">
    <mc:Choice Requires="p14">
      <p:transition spd="slow" p14:dur="2000" advTm="83728"/>
    </mc:Choice>
    <mc:Fallback xmlns="">
      <p:transition spd="slow" advTm="83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GB" sz="4000" dirty="0" smtClean="0">
                <a:solidFill>
                  <a:srgbClr val="8A0066"/>
                </a:solidFill>
                <a:latin typeface="Calibri" panose="020F0502020204030204" pitchFamily="34" charset="0"/>
              </a:rPr>
              <a:t>This small bag could result in a bag for life…</a:t>
            </a:r>
            <a:endParaRPr lang="en-US" sz="4000" dirty="0"/>
          </a:p>
        </p:txBody>
      </p:sp>
      <p:pic>
        <p:nvPicPr>
          <p:cNvPr id="6"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99656" y="2060848"/>
            <a:ext cx="7015937" cy="3201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36175609"/>
      </p:ext>
    </p:extLst>
  </p:cSld>
  <p:clrMapOvr>
    <a:masterClrMapping/>
  </p:clrMapOvr>
  <mc:AlternateContent xmlns:mc="http://schemas.openxmlformats.org/markup-compatibility/2006" xmlns:p14="http://schemas.microsoft.com/office/powerpoint/2010/main">
    <mc:Choice Requires="p14">
      <p:transition spd="slow" p14:dur="2000" advTm="53422"/>
    </mc:Choice>
    <mc:Fallback xmlns="">
      <p:transition spd="slow" advTm="53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07D7936-6DDD-A694-8C77-F043775C8B3E}"/>
              </a:ext>
            </a:extLst>
          </p:cNvPr>
          <p:cNvSpPr>
            <a:spLocks noGrp="1"/>
          </p:cNvSpPr>
          <p:nvPr>
            <p:ph sz="half" idx="1"/>
          </p:nvPr>
        </p:nvSpPr>
        <p:spPr>
          <a:xfrm>
            <a:off x="590727" y="1606451"/>
            <a:ext cx="6638528" cy="2544965"/>
          </a:xfrm>
        </p:spPr>
        <p:txBody>
          <a:bodyPr numCol="1" spcCol="360000"/>
          <a:lstStyle/>
          <a:p>
            <a:r>
              <a:rPr lang="en-GB" b="1" dirty="0" smtClean="0">
                <a:solidFill>
                  <a:srgbClr val="830065"/>
                </a:solidFill>
                <a:latin typeface="Calibri" panose="020F0502020204030204" pitchFamily="34" charset="0"/>
                <a:cs typeface="Calibri" panose="020F0502020204030204" pitchFamily="34" charset="0"/>
              </a:rPr>
              <a:t>The best way to reduce harm is always not to start! </a:t>
            </a:r>
            <a:endParaRPr lang="en-GB" b="1" dirty="0">
              <a:solidFill>
                <a:srgbClr val="830065"/>
              </a:solidFill>
              <a:effectLst/>
              <a:latin typeface="Calibri" panose="020F0502020204030204" pitchFamily="34" charset="0"/>
              <a:cs typeface="Calibri" panose="020F0502020204030204" pitchFamily="34" charset="0"/>
            </a:endParaRPr>
          </a:p>
          <a:p>
            <a:endParaRPr lang="en-GB" dirty="0">
              <a:solidFill>
                <a:srgbClr val="041B2C"/>
              </a:solidFill>
              <a:latin typeface="Calibri Light" panose="020F0302020204030204" pitchFamily="34" charset="0"/>
            </a:endParaRPr>
          </a:p>
          <a:p>
            <a:r>
              <a:rPr lang="en-GB" dirty="0" smtClean="0">
                <a:solidFill>
                  <a:srgbClr val="041B2C"/>
                </a:solidFill>
                <a:latin typeface="Calibri Light" panose="020F0302020204030204" pitchFamily="34" charset="0"/>
              </a:rPr>
              <a:t>However, harm reduction for those using Ketamine includes:</a:t>
            </a:r>
          </a:p>
          <a:p>
            <a:endParaRPr lang="en-GB" dirty="0">
              <a:solidFill>
                <a:srgbClr val="041B2C"/>
              </a:solidFill>
              <a:effectLst/>
              <a:latin typeface="Calibri Light" panose="020F0302020204030204" pitchFamily="34" charset="0"/>
            </a:endParaRPr>
          </a:p>
          <a:p>
            <a:r>
              <a:rPr lang="en-GB" dirty="0" smtClean="0">
                <a:solidFill>
                  <a:srgbClr val="041B2C"/>
                </a:solidFill>
                <a:latin typeface="Calibri Light" panose="020F0302020204030204" pitchFamily="34" charset="0"/>
              </a:rPr>
              <a:t>Start low &amp; go slow</a:t>
            </a:r>
            <a:endParaRPr lang="en-GB" dirty="0" smtClean="0">
              <a:solidFill>
                <a:srgbClr val="041B2C"/>
              </a:solidFill>
              <a:effectLst/>
              <a:latin typeface="Calibri Light" panose="020F0302020204030204" pitchFamily="34" charset="0"/>
            </a:endParaRPr>
          </a:p>
          <a:p>
            <a:endParaRPr lang="en-GB" dirty="0">
              <a:solidFill>
                <a:srgbClr val="041B2C"/>
              </a:solidFill>
              <a:latin typeface="Calibri Light" panose="020F0302020204030204" pitchFamily="34" charset="0"/>
            </a:endParaRPr>
          </a:p>
          <a:p>
            <a:r>
              <a:rPr lang="en-GB" dirty="0" smtClean="0">
                <a:solidFill>
                  <a:srgbClr val="041B2C"/>
                </a:solidFill>
                <a:effectLst/>
                <a:latin typeface="Calibri Light" panose="020F0302020204030204" pitchFamily="34" charset="0"/>
              </a:rPr>
              <a:t>Avoid mixing Ketamine with other drugs and </a:t>
            </a:r>
            <a:r>
              <a:rPr lang="en-GB" dirty="0" smtClean="0">
                <a:solidFill>
                  <a:srgbClr val="041B2C"/>
                </a:solidFill>
                <a:effectLst/>
                <a:latin typeface="Calibri Light" panose="020F0302020204030204" pitchFamily="34" charset="0"/>
              </a:rPr>
              <a:t>alcohol</a:t>
            </a:r>
            <a:endParaRPr lang="en-GB" dirty="0" smtClean="0">
              <a:solidFill>
                <a:srgbClr val="041B2C"/>
              </a:solidFill>
              <a:effectLst/>
              <a:latin typeface="Calibri Light" panose="020F0302020204030204" pitchFamily="34" charset="0"/>
            </a:endParaRPr>
          </a:p>
          <a:p>
            <a:endParaRPr lang="en-GB" dirty="0">
              <a:solidFill>
                <a:srgbClr val="041B2C"/>
              </a:solidFill>
              <a:latin typeface="Calibri Light" panose="020F0302020204030204" pitchFamily="34" charset="0"/>
            </a:endParaRPr>
          </a:p>
          <a:p>
            <a:r>
              <a:rPr lang="en-GB" dirty="0" smtClean="0">
                <a:solidFill>
                  <a:srgbClr val="041B2C"/>
                </a:solidFill>
                <a:effectLst/>
                <a:latin typeface="Calibri Light" panose="020F0302020204030204" pitchFamily="34" charset="0"/>
              </a:rPr>
              <a:t>If someone taking Ketamine starts to feel nauseous, put them in the recovery position to reduce the risk of choking. </a:t>
            </a:r>
            <a:endParaRPr lang="en-GB" dirty="0" smtClean="0">
              <a:solidFill>
                <a:srgbClr val="041B2C"/>
              </a:solidFill>
              <a:effectLst/>
              <a:latin typeface="Calibri Light" panose="020F0302020204030204" pitchFamily="34" charset="0"/>
            </a:endParaRPr>
          </a:p>
          <a:p>
            <a:endParaRPr lang="en-GB" dirty="0">
              <a:solidFill>
                <a:srgbClr val="041B2C"/>
              </a:solidFill>
              <a:latin typeface="Calibri Light" panose="020F0302020204030204" pitchFamily="34" charset="0"/>
            </a:endParaRPr>
          </a:p>
          <a:p>
            <a:r>
              <a:rPr lang="en-GB" dirty="0" smtClean="0">
                <a:solidFill>
                  <a:srgbClr val="041B2C"/>
                </a:solidFill>
                <a:effectLst/>
                <a:latin typeface="Calibri Light" panose="020F0302020204030204" pitchFamily="34" charset="0"/>
              </a:rPr>
              <a:t>Drink plenty of water!</a:t>
            </a:r>
            <a:endParaRPr lang="en-GB" dirty="0" smtClean="0">
              <a:solidFill>
                <a:srgbClr val="041B2C"/>
              </a:solidFill>
              <a:effectLst/>
              <a:latin typeface="Calibri Light" panose="020F0302020204030204" pitchFamily="34" charset="0"/>
            </a:endParaRPr>
          </a:p>
          <a:p>
            <a:endParaRPr lang="en-GB" dirty="0">
              <a:solidFill>
                <a:srgbClr val="041B2C"/>
              </a:solidFill>
              <a:latin typeface="Calibri Light" panose="020F0302020204030204" pitchFamily="34" charset="0"/>
            </a:endParaRPr>
          </a:p>
          <a:p>
            <a:endParaRPr lang="en-GB" dirty="0" smtClean="0">
              <a:solidFill>
                <a:srgbClr val="041B2C"/>
              </a:solidFill>
              <a:effectLst/>
              <a:latin typeface="Calibri Light" panose="020F0302020204030204" pitchFamily="34" charset="0"/>
            </a:endParaRPr>
          </a:p>
        </p:txBody>
      </p:sp>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GB" sz="4000" dirty="0" smtClean="0">
                <a:solidFill>
                  <a:srgbClr val="8A0066"/>
                </a:solidFill>
                <a:latin typeface="Calibri" panose="020F0502020204030204" pitchFamily="34" charset="0"/>
              </a:rPr>
              <a:t>Harm Reduction Advice</a:t>
            </a:r>
            <a:endParaRPr lang="en-US" sz="4000" dirty="0"/>
          </a:p>
        </p:txBody>
      </p:sp>
      <p:pic>
        <p:nvPicPr>
          <p:cNvPr id="1026" name="Picture 2" descr="The European Commission Supports Harm Reduction For People Who Inject  Drugs. Does Your Country? - Blog - ISGLOBAL"/>
          <p:cNvPicPr>
            <a:picLocks noChangeAspect="1" noChangeArrowheads="1"/>
          </p:cNvPicPr>
          <p:nvPr/>
        </p:nvPicPr>
        <p:blipFill rotWithShape="1">
          <a:blip r:embed="rId5">
            <a:extLst>
              <a:ext uri="{28A0092B-C50C-407E-A947-70E740481C1C}">
                <a14:useLocalDpi xmlns:a14="http://schemas.microsoft.com/office/drawing/2010/main" val="0"/>
              </a:ext>
            </a:extLst>
          </a:blip>
          <a:srcRect r="17087" b="4715"/>
          <a:stretch/>
        </p:blipFill>
        <p:spPr bwMode="auto">
          <a:xfrm>
            <a:off x="7212363" y="1988840"/>
            <a:ext cx="4720428" cy="2563218"/>
          </a:xfrm>
          <a:prstGeom prst="rect">
            <a:avLst/>
          </a:prstGeom>
          <a:noFill/>
          <a:extLst>
            <a:ext uri="{909E8E84-426E-40DD-AFC4-6F175D3DCCD1}">
              <a14:hiddenFill xmlns:a14="http://schemas.microsoft.com/office/drawing/2010/main">
                <a:solidFill>
                  <a:srgbClr val="FFFFFF"/>
                </a:solidFill>
              </a14:hiddenFill>
            </a:ext>
          </a:extLst>
        </p:spPr>
      </p:pic>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71112165"/>
      </p:ext>
    </p:extLst>
  </p:cSld>
  <p:clrMapOvr>
    <a:masterClrMapping/>
  </p:clrMapOvr>
  <mc:AlternateContent xmlns:mc="http://schemas.openxmlformats.org/markup-compatibility/2006">
    <mc:Choice xmlns:p14="http://schemas.microsoft.com/office/powerpoint/2010/main" Requires="p14">
      <p:transition spd="slow" p14:dur="2000" advTm="98338"/>
    </mc:Choice>
    <mc:Fallback>
      <p:transition spd="slow" advTm="98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BLACKPOOL COV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LACKPOOL COUNCIL POWERPOINT TEMPLATE" id="{5E030BC0-5767-6741-89FE-694444B3339A}" vid="{1F0FFBF0-2EF6-B14E-A0CA-CDE8738C50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541a8cc-421f-47cf-94ea-57fb9e91cf7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0241C8C03FB49439C4103CBE3EBA836" ma:contentTypeVersion="18" ma:contentTypeDescription="Create a new document." ma:contentTypeScope="" ma:versionID="98f4192e17f81a4eb0207315f65c9d05">
  <xsd:schema xmlns:xsd="http://www.w3.org/2001/XMLSchema" xmlns:xs="http://www.w3.org/2001/XMLSchema" xmlns:p="http://schemas.microsoft.com/office/2006/metadata/properties" xmlns:ns3="f541a8cc-421f-47cf-94ea-57fb9e91cf72" xmlns:ns4="a5df385a-932b-409d-8d40-e669c1d6a4b3" targetNamespace="http://schemas.microsoft.com/office/2006/metadata/properties" ma:root="true" ma:fieldsID="643727dc9dc1abd56a40ec0fcdfc8159" ns3:_="" ns4:_="">
    <xsd:import namespace="f541a8cc-421f-47cf-94ea-57fb9e91cf72"/>
    <xsd:import namespace="a5df385a-932b-409d-8d40-e669c1d6a4b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41a8cc-421f-47cf-94ea-57fb9e91cf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df385a-932b-409d-8d40-e669c1d6a4b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7D55D0-B3B6-41B2-8030-6270367B085E}">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a5df385a-932b-409d-8d40-e669c1d6a4b3"/>
    <ds:schemaRef ds:uri="f541a8cc-421f-47cf-94ea-57fb9e91cf72"/>
    <ds:schemaRef ds:uri="http://www.w3.org/XML/1998/namespace"/>
  </ds:schemaRefs>
</ds:datastoreItem>
</file>

<file path=customXml/itemProps2.xml><?xml version="1.0" encoding="utf-8"?>
<ds:datastoreItem xmlns:ds="http://schemas.openxmlformats.org/officeDocument/2006/customXml" ds:itemID="{77AE01BB-FFC2-41E8-AA03-16AD4DE21457}">
  <ds:schemaRefs>
    <ds:schemaRef ds:uri="http://schemas.microsoft.com/sharepoint/v3/contenttype/forms"/>
  </ds:schemaRefs>
</ds:datastoreItem>
</file>

<file path=customXml/itemProps3.xml><?xml version="1.0" encoding="utf-8"?>
<ds:datastoreItem xmlns:ds="http://schemas.openxmlformats.org/officeDocument/2006/customXml" ds:itemID="{D9EA49E8-7215-48A8-ADD2-FD335602AC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41a8cc-421f-47cf-94ea-57fb9e91cf72"/>
    <ds:schemaRef ds:uri="a5df385a-932b-409d-8d40-e669c1d6a4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BLACKPOOL COVER SLIDE</Template>
  <TotalTime>265</TotalTime>
  <Words>2309</Words>
  <Application>Microsoft Office PowerPoint</Application>
  <PresentationFormat>Widescreen</PresentationFormat>
  <Paragraphs>196</Paragraphs>
  <Slides>12</Slides>
  <Notes>11</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ＭＳ Ｐゴシック</vt:lpstr>
      <vt:lpstr>Arial</vt:lpstr>
      <vt:lpstr>Calibri</vt:lpstr>
      <vt:lpstr>Calibri Light</vt:lpstr>
      <vt:lpstr>BLACKPOOL COVER SLIDE</vt:lpstr>
      <vt:lpstr>Public Health Briefing: Ketamine</vt:lpstr>
      <vt:lpstr>Ketamine</vt:lpstr>
      <vt:lpstr>What is Ketamine?</vt:lpstr>
      <vt:lpstr>The legal implications</vt:lpstr>
      <vt:lpstr>The side effects of taking  Ketamine</vt:lpstr>
      <vt:lpstr>The associated risks of taking Ketamine</vt:lpstr>
      <vt:lpstr>Ketamine Bladder Syndrome</vt:lpstr>
      <vt:lpstr>This small bag could result in a bag for life…</vt:lpstr>
      <vt:lpstr>Harm Reduction Advice</vt:lpstr>
      <vt:lpstr>Referral into specialist drug treatment services</vt:lpstr>
      <vt:lpstr>Blackpool Adolescent Services – ADASH Team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Donnelly</dc:creator>
  <cp:lastModifiedBy>Sam Richardson</cp:lastModifiedBy>
  <cp:revision>40</cp:revision>
  <dcterms:created xsi:type="dcterms:W3CDTF">2022-09-29T15:11:58Z</dcterms:created>
  <dcterms:modified xsi:type="dcterms:W3CDTF">2024-04-03T14:19:14Z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0x01010080241C8C03FB49439C4103CBE3EBA836</vt:lpwstr>
  </property>
</Properties>
</file>