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3"/>
  </p:notesMasterIdLst>
  <p:sldIdLst>
    <p:sldId id="324" r:id="rId5"/>
    <p:sldId id="325" r:id="rId6"/>
    <p:sldId id="326" r:id="rId7"/>
    <p:sldId id="327" r:id="rId8"/>
    <p:sldId id="340" r:id="rId9"/>
    <p:sldId id="329" r:id="rId10"/>
    <p:sldId id="330" r:id="rId11"/>
    <p:sldId id="331" r:id="rId12"/>
  </p:sldIdLst>
  <p:sldSz cx="12192000" cy="6858000"/>
  <p:notesSz cx="6858000" cy="9144000"/>
  <p:embeddedFontLst>
    <p:embeddedFont>
      <p:font typeface="Arial Narrow" panose="020B060402020202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80">
          <p15:clr>
            <a:srgbClr val="A4A3A4"/>
          </p15:clr>
        </p15:guide>
        <p15:guide id="2" pos="3704" userDrawn="1">
          <p15:clr>
            <a:srgbClr val="A4A3A4"/>
          </p15:clr>
        </p15:guide>
        <p15:guide id="3" pos="234">
          <p15:clr>
            <a:srgbClr val="A4A3A4"/>
          </p15:clr>
        </p15:guide>
        <p15:guide id="4" pos="733">
          <p15:clr>
            <a:srgbClr val="A4A3A4"/>
          </p15:clr>
        </p15:guide>
        <p15:guide id="5" pos="5110">
          <p15:clr>
            <a:srgbClr val="A4A3A4"/>
          </p15:clr>
        </p15:guide>
        <p15:guide id="6" pos="4906"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P4JldxWy/7ehzlWMrs5lN4hF4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A151E-551C-ECB0-1682-09D44810005E}" name="Bennett, Toni" initials="BT" userId="S::toni.bennett_dhsc.gov.uk#ext#@blackbaud.onmicrosoft.com::f687dc2e-1ebf-4147-8015-eeebc4e2abc8" providerId="AD"/>
  <p188:author id="{6D932255-2E9D-E1FE-C187-4C5A6FC48662}" name="Katrina MacKay" initials="KM" userId="S::Katrina.MacKay@blackbaud.me::0670298b-56f1-463c-8ea8-46d6ec08d2b8" providerId="AD"/>
  <p188:author id="{FA9C9066-05B2-203E-AC1A-41E6E8866086}" name="Katrina MacKay" initials="KM" userId="S::katrina.mackay@blackbaud.me::0670298b-56f1-463c-8ea8-46d6ec08d2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th Elborn" initials="RE" lastIdx="1" clrIdx="0">
    <p:extLst>
      <p:ext uri="{19B8F6BF-5375-455C-9EA6-DF929625EA0E}">
        <p15:presenceInfo xmlns:p15="http://schemas.microsoft.com/office/powerpoint/2012/main" userId="55b2a3e4363ef5ab" providerId="Windows Live"/>
      </p:ext>
    </p:extLst>
  </p:cmAuthor>
  <p:cmAuthor id="2" name="Victoria Millar" initials="VM" lastIdx="1" clrIdx="1">
    <p:extLst>
      <p:ext uri="{19B8F6BF-5375-455C-9EA6-DF929625EA0E}">
        <p15:presenceInfo xmlns:p15="http://schemas.microsoft.com/office/powerpoint/2012/main" userId="S::victoria.millar@blackbaud.me::dc3ff596-6eaf-4f9f-8275-174edd9b8adf" providerId="AD"/>
      </p:ext>
    </p:extLst>
  </p:cmAuthor>
  <p:cmAuthor id="3" name="Katrina MacKay" initials="KM" lastIdx="1" clrIdx="2">
    <p:extLst>
      <p:ext uri="{19B8F6BF-5375-455C-9EA6-DF929625EA0E}">
        <p15:presenceInfo xmlns:p15="http://schemas.microsoft.com/office/powerpoint/2012/main" userId="S::katrina.mackay@blackbaud.me::0670298b-56f1-463c-8ea8-46d6ec08d2b8" providerId="AD"/>
      </p:ext>
    </p:extLst>
  </p:cmAuthor>
  <p:cmAuthor id="4" name="Editor" initials="Ed" lastIdx="4" clrIdx="3">
    <p:extLst>
      <p:ext uri="{19B8F6BF-5375-455C-9EA6-DF929625EA0E}">
        <p15:presenceInfo xmlns:p15="http://schemas.microsoft.com/office/powerpoint/2012/main" userId="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BC53F"/>
    <a:srgbClr val="3155A5"/>
    <a:srgbClr val="FFCB31"/>
    <a:srgbClr val="0995A5"/>
    <a:srgbClr val="EC0677"/>
    <a:srgbClr val="6ECBDD"/>
    <a:srgbClr val="EB7166"/>
    <a:srgbClr val="E44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A6B0D-F420-7642-9044-10B0E4E347C0}" v="3" dt="2023-08-16T09:48:58.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3" autoAdjust="0"/>
    <p:restoredTop sz="74558" autoAdjust="0"/>
  </p:normalViewPr>
  <p:slideViewPr>
    <p:cSldViewPr snapToGrid="0">
      <p:cViewPr varScale="1">
        <p:scale>
          <a:sx n="89" d="100"/>
          <a:sy n="89" d="100"/>
        </p:scale>
        <p:origin x="728" y="176"/>
      </p:cViewPr>
      <p:guideLst>
        <p:guide orient="horz" pos="1480"/>
        <p:guide pos="3704"/>
        <p:guide pos="234"/>
        <p:guide pos="733"/>
        <p:guide pos="5110"/>
        <p:guide pos="490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38" Type="http://customschemas.google.com/relationships/presentationmetadata" Target="meta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MacKay" userId="0670298b-56f1-463c-8ea8-46d6ec08d2b8" providerId="ADAL" clId="{FDAA6B0D-F420-7642-9044-10B0E4E347C0}"/>
    <pc:docChg chg="custSel modSld">
      <pc:chgData name="Katrina MacKay" userId="0670298b-56f1-463c-8ea8-46d6ec08d2b8" providerId="ADAL" clId="{FDAA6B0D-F420-7642-9044-10B0E4E347C0}" dt="2023-08-16T09:49:21.280" v="48"/>
      <pc:docMkLst>
        <pc:docMk/>
      </pc:docMkLst>
      <pc:sldChg chg="addSp delSp modSp mod modNotesTx">
        <pc:chgData name="Katrina MacKay" userId="0670298b-56f1-463c-8ea8-46d6ec08d2b8" providerId="ADAL" clId="{FDAA6B0D-F420-7642-9044-10B0E4E347C0}" dt="2023-08-16T09:49:21.280" v="48"/>
        <pc:sldMkLst>
          <pc:docMk/>
          <pc:sldMk cId="3719469028" sldId="340"/>
        </pc:sldMkLst>
        <pc:spChg chg="mod topLvl">
          <ac:chgData name="Katrina MacKay" userId="0670298b-56f1-463c-8ea8-46d6ec08d2b8" providerId="ADAL" clId="{FDAA6B0D-F420-7642-9044-10B0E4E347C0}" dt="2023-08-16T09:48:53.843" v="3"/>
          <ac:spMkLst>
            <pc:docMk/>
            <pc:sldMk cId="3719469028" sldId="340"/>
            <ac:spMk id="22" creationId="{2D2B7DDC-B983-471D-CE18-08FD4845F1A5}"/>
          </ac:spMkLst>
        </pc:spChg>
        <pc:grpChg chg="add">
          <ac:chgData name="Katrina MacKay" userId="0670298b-56f1-463c-8ea8-46d6ec08d2b8" providerId="ADAL" clId="{FDAA6B0D-F420-7642-9044-10B0E4E347C0}" dt="2023-08-16T09:49:03.851" v="5" actId="164"/>
          <ac:grpSpMkLst>
            <pc:docMk/>
            <pc:sldMk cId="3719469028" sldId="340"/>
            <ac:grpSpMk id="2" creationId="{8FE9ED93-E0A9-4294-E697-FEC1DFD29239}"/>
          </ac:grpSpMkLst>
        </pc:grpChg>
        <pc:grpChg chg="del">
          <ac:chgData name="Katrina MacKay" userId="0670298b-56f1-463c-8ea8-46d6ec08d2b8" providerId="ADAL" clId="{FDAA6B0D-F420-7642-9044-10B0E4E347C0}" dt="2023-08-16T09:48:30.170" v="0" actId="165"/>
          <ac:grpSpMkLst>
            <pc:docMk/>
            <pc:sldMk cId="3719469028" sldId="340"/>
            <ac:grpSpMk id="9" creationId="{BB5C9CD2-7B41-22AF-C585-7F5E8A73BD05}"/>
          </ac:grpSpMkLst>
        </pc:grpChg>
        <pc:grpChg chg="del topLvl">
          <ac:chgData name="Katrina MacKay" userId="0670298b-56f1-463c-8ea8-46d6ec08d2b8" providerId="ADAL" clId="{FDAA6B0D-F420-7642-9044-10B0E4E347C0}" dt="2023-08-16T09:48:40.398" v="1" actId="165"/>
          <ac:grpSpMkLst>
            <pc:docMk/>
            <pc:sldMk cId="3719469028" sldId="340"/>
            <ac:grpSpMk id="10" creationId="{11B30CC7-6C0E-C3A0-7769-EA2274F11228}"/>
          </ac:grpSpMkLst>
        </pc:grpChg>
        <pc:picChg chg="mod topLvl">
          <ac:chgData name="Katrina MacKay" userId="0670298b-56f1-463c-8ea8-46d6ec08d2b8" providerId="ADAL" clId="{FDAA6B0D-F420-7642-9044-10B0E4E347C0}" dt="2023-08-16T09:48:58.648" v="4"/>
          <ac:picMkLst>
            <pc:docMk/>
            <pc:sldMk cId="3719469028" sldId="340"/>
            <ac:picMk id="3" creationId="{3624B803-86B5-FCC2-103F-5E245D5F1A04}"/>
          </ac:picMkLst>
        </pc:picChg>
        <pc:picChg chg="mod topLvl">
          <ac:chgData name="Katrina MacKay" userId="0670298b-56f1-463c-8ea8-46d6ec08d2b8" providerId="ADAL" clId="{FDAA6B0D-F420-7642-9044-10B0E4E347C0}" dt="2023-08-16T09:48:48.733" v="2"/>
          <ac:picMkLst>
            <pc:docMk/>
            <pc:sldMk cId="3719469028" sldId="340"/>
            <ac:picMk id="23" creationId="{6BE9B118-072C-88E9-E481-3CF33BC65337}"/>
          </ac:picMkLst>
        </pc:picChg>
      </pc:sldChg>
    </pc:docChg>
  </pc:docChgLst>
  <pc:docChgLst>
    <pc:chgData name="Katrina MacKay" userId="S::katrina.mackay@blackbaud.me::0670298b-56f1-463c-8ea8-46d6ec08d2b8" providerId="AD" clId="Web-{30B200C2-C3C9-2061-DDE3-1D8362C57401}"/>
    <pc:docChg chg="modSld">
      <pc:chgData name="Katrina MacKay" userId="S::katrina.mackay@blackbaud.me::0670298b-56f1-463c-8ea8-46d6ec08d2b8" providerId="AD" clId="Web-{30B200C2-C3C9-2061-DDE3-1D8362C57401}" dt="2023-08-14T14:38:40.940" v="14"/>
      <pc:docMkLst>
        <pc:docMk/>
      </pc:docMkLst>
      <pc:sldChg chg="delCm">
        <pc:chgData name="Katrina MacKay" userId="S::katrina.mackay@blackbaud.me::0670298b-56f1-463c-8ea8-46d6ec08d2b8" providerId="AD" clId="Web-{30B200C2-C3C9-2061-DDE3-1D8362C57401}" dt="2023-08-14T14:35:48.390" v="0"/>
        <pc:sldMkLst>
          <pc:docMk/>
          <pc:sldMk cId="2385979807" sldId="326"/>
        </pc:sldMkLst>
      </pc:sldChg>
      <pc:sldChg chg="delCm modNotes">
        <pc:chgData name="Katrina MacKay" userId="S::katrina.mackay@blackbaud.me::0670298b-56f1-463c-8ea8-46d6ec08d2b8" providerId="AD" clId="Web-{30B200C2-C3C9-2061-DDE3-1D8362C57401}" dt="2023-08-14T14:38:40.940" v="14"/>
        <pc:sldMkLst>
          <pc:docMk/>
          <pc:sldMk cId="2997581813" sldId="330"/>
        </pc:sldMkLst>
      </pc:sldChg>
    </pc:docChg>
  </pc:docChgLst>
  <pc:docChgLst>
    <pc:chgData name="Katrina MacKay" userId="S::katrina.mackay@blackbaud.me::0670298b-56f1-463c-8ea8-46d6ec08d2b8" providerId="AD" clId="Web-{D97B8AFA-B39F-696E-24CB-4F826AD86BC3}"/>
    <pc:docChg chg="modSld">
      <pc:chgData name="Katrina MacKay" userId="S::katrina.mackay@blackbaud.me::0670298b-56f1-463c-8ea8-46d6ec08d2b8" providerId="AD" clId="Web-{D97B8AFA-B39F-696E-24CB-4F826AD86BC3}" dt="2023-08-14T15:01:54.380" v="4" actId="20577"/>
      <pc:docMkLst>
        <pc:docMk/>
      </pc:docMkLst>
      <pc:sldChg chg="modSp">
        <pc:chgData name="Katrina MacKay" userId="S::katrina.mackay@blackbaud.me::0670298b-56f1-463c-8ea8-46d6ec08d2b8" providerId="AD" clId="Web-{D97B8AFA-B39F-696E-24CB-4F826AD86BC3}" dt="2023-08-14T15:01:54.380" v="4" actId="20577"/>
        <pc:sldMkLst>
          <pc:docMk/>
          <pc:sldMk cId="3203740097" sldId="325"/>
        </pc:sldMkLst>
        <pc:spChg chg="mod">
          <ac:chgData name="Katrina MacKay" userId="S::katrina.mackay@blackbaud.me::0670298b-56f1-463c-8ea8-46d6ec08d2b8" providerId="AD" clId="Web-{D97B8AFA-B39F-696E-24CB-4F826AD86BC3}" dt="2023-08-14T15:01:54.380" v="4" actId="20577"/>
          <ac:spMkLst>
            <pc:docMk/>
            <pc:sldMk cId="3203740097" sldId="325"/>
            <ac:spMk id="14" creationId="{DBFE02F5-D2C8-FA4A-5123-E8BA72FC30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urcehttps/www.nhs.uk/better-health/quit-smoking/vaping-to-quit-smok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814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Teacher-facing slide</a:t>
            </a:r>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4594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dirty="0"/>
              <a:t>Teacher-facing slide</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34268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dirty="0"/>
              <a:t>Lesson stimulus (2 mins)</a:t>
            </a: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1" u="sng" kern="1200" dirty="0">
              <a:solidFill>
                <a:schemeClr val="tx1"/>
              </a:solidFill>
              <a:effectLst/>
              <a:latin typeface="+mn-lt"/>
              <a:ea typeface="+mn-ea"/>
              <a:cs typeface="Calibri"/>
              <a:sym typeface="Calibri"/>
            </a:endParaRPr>
          </a:p>
          <a:p>
            <a:pPr marL="171450" indent="-171450">
              <a:buFont typeface="Arial" panose="020B0604020202020204" pitchFamily="34" charset="0"/>
              <a:buChar char="•"/>
            </a:pPr>
            <a:r>
              <a:rPr lang="en-US" dirty="0"/>
              <a:t>In small groups or pairs, ask students to do a mind map of what they already know about the consequences of vaping.</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them to consider:</a:t>
            </a:r>
            <a:endParaRPr lang="en-US" dirty="0">
              <a:cs typeface="Calibri"/>
            </a:endParaRPr>
          </a:p>
          <a:p>
            <a:pPr marL="628650" lvl="1" indent="-171450">
              <a:buFont typeface="Arial" panose="020B0604020202020204" pitchFamily="34" charset="0"/>
              <a:buChar char="•"/>
            </a:pPr>
            <a:r>
              <a:rPr lang="en-US" dirty="0"/>
              <a:t>How might it impact young people?</a:t>
            </a:r>
            <a:endParaRPr lang="en-US" dirty="0">
              <a:cs typeface="Calibri"/>
            </a:endParaRPr>
          </a:p>
          <a:p>
            <a:pPr marL="628650" lvl="1" indent="-171450">
              <a:buFont typeface="Arial" panose="020B0604020202020204" pitchFamily="34" charset="0"/>
              <a:buChar char="•"/>
            </a:pPr>
            <a:r>
              <a:rPr lang="en-US" dirty="0"/>
              <a:t>How might it impact society?</a:t>
            </a:r>
            <a:endParaRPr lang="en-US" dirty="0">
              <a:cs typeface="Calibri"/>
            </a:endParaRPr>
          </a:p>
          <a:p>
            <a:pPr marL="628650" lvl="1" indent="-171450">
              <a:buFont typeface="Arial" panose="020B0604020202020204" pitchFamily="34" charset="0"/>
              <a:buChar char="•"/>
            </a:pPr>
            <a:r>
              <a:rPr lang="en-US" dirty="0"/>
              <a:t>How might it impact the planet?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200" b="1" u="sng" kern="1200" dirty="0">
              <a:solidFill>
                <a:schemeClr val="tx1"/>
              </a:solidFill>
              <a:effectLst/>
              <a:latin typeface="+mn-lt"/>
              <a:ea typeface="+mn-ea"/>
              <a:cs typeface="+mn-cs"/>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012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Film: The impact of vaping (4 mins) </a:t>
            </a:r>
          </a:p>
          <a:p>
            <a:pPr marL="0" indent="0"/>
            <a:endParaRPr lang="en-US" b="1" dirty="0"/>
          </a:p>
          <a:p>
            <a:pPr marL="171450" indent="-171450">
              <a:buFont typeface="Arial" panose="020B0604020202020204" pitchFamily="34" charset="0"/>
              <a:buChar char="•"/>
            </a:pPr>
            <a:r>
              <a:rPr lang="en-US" b="0" dirty="0"/>
              <a:t>Watch the film ‘Vaping: The impacts’: https://</a:t>
            </a:r>
            <a:r>
              <a:rPr lang="en-US" b="0" dirty="0" err="1"/>
              <a:t>bcove.video</a:t>
            </a:r>
            <a:r>
              <a:rPr lang="en-US" b="0" dirty="0"/>
              <a:t>/3KEd7ny</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Whole-class feedback: </a:t>
            </a:r>
            <a:r>
              <a:rPr lang="en-US" dirty="0"/>
              <a:t>ask pairs and small groups to feedback what they already know about the impact of vaping and add it to a bigger class mind map.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Show the class the film and ask them to use a different </a:t>
            </a:r>
            <a:r>
              <a:rPr lang="en-US" dirty="0" err="1"/>
              <a:t>coloured</a:t>
            </a:r>
            <a:r>
              <a:rPr lang="en-US" dirty="0"/>
              <a:t> pen where possible to add on what they have learnt about the impact of vaping from the film.</a:t>
            </a: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02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The impact factors (5 mins)</a:t>
            </a:r>
            <a:endParaRPr lang="en-US" b="1" dirty="0"/>
          </a:p>
          <a:p>
            <a:pPr marL="285750" indent="-285750">
              <a:buChar char="•"/>
              <a:defRPr/>
            </a:pPr>
            <a:endParaRPr lang="en-GB" kern="1200" dirty="0"/>
          </a:p>
          <a:p>
            <a:pPr marL="285750" indent="-285750">
              <a:buChar char="•"/>
              <a:defRPr/>
            </a:pPr>
            <a:r>
              <a:rPr lang="en-GB" kern="1200" dirty="0"/>
              <a:t>Ask students in pairs to look at some of the main impacts of vaping on the slide and order them from which might be the biggest deterrent (something that puts them off) to the smallest deterrent for young people thinking about vaping for the first time.</a:t>
            </a:r>
            <a:endParaRPr lang="en-US" dirty="0"/>
          </a:p>
          <a:p>
            <a:pPr marL="285750" indent="-285750">
              <a:buChar char="•"/>
              <a:defRPr/>
            </a:pPr>
            <a:endParaRPr lang="en-GB" kern="1200" dirty="0"/>
          </a:p>
          <a:p>
            <a:pPr marL="285750" indent="-285750">
              <a:buChar char="•"/>
              <a:defRPr/>
            </a:pPr>
            <a:r>
              <a:rPr lang="en-GB" kern="1200" dirty="0"/>
              <a:t>Hold a class discussion on the impact of vaping and which factors they think could be the main deterrents. For less popular factors, why do they think this impact factor might not stop young people vaping?</a:t>
            </a:r>
            <a:endParaRPr lang="en-US" dirty="0"/>
          </a:p>
          <a:p>
            <a:pPr marL="285750" indent="-285750">
              <a:buChar char="•"/>
              <a:defRPr/>
            </a:pPr>
            <a:endParaRPr lang="en-GB" kern="1200" dirty="0"/>
          </a:p>
          <a:p>
            <a:pPr marL="285750" indent="-285750">
              <a:buChar char="•"/>
              <a:defRPr/>
            </a:pPr>
            <a:r>
              <a:rPr lang="en-GB" kern="1200" dirty="0"/>
              <a:t>Share with the class that vaping is much less harmful than smoking as you don't inhale the toxic tar and carbon monoxide you get from tobacco smoke. But vapes aren't harmless and are especially risky for teenagers' developing brains and lungs. Nicotine also has an impact on mental health and can lead to increased anxiety and stress and poorer concentration.</a:t>
            </a:r>
            <a:endParaRPr lang="en-US" dirty="0"/>
          </a:p>
          <a:p>
            <a:pPr marL="285750" indent="-285750">
              <a:buChar char="•"/>
              <a:defRPr/>
            </a:pPr>
            <a:endParaRPr lang="en-GB" kern="1200" dirty="0"/>
          </a:p>
          <a:p>
            <a:pPr marL="285750" indent="-285750">
              <a:buChar char="•"/>
              <a:defRPr/>
            </a:pPr>
            <a:r>
              <a:rPr lang="en-GB" kern="1200" dirty="0"/>
              <a:t>The period while the lungs are growing is important. We know smoking from an early age is especially damaging </a:t>
            </a:r>
            <a:r>
              <a:rPr lang="en-GB" b="0" i="0" dirty="0">
                <a:solidFill>
                  <a:srgbClr val="202124"/>
                </a:solidFill>
                <a:effectLst/>
                <a:latin typeface="arial" panose="020B0604020202020204" pitchFamily="34" charset="0"/>
              </a:rPr>
              <a:t>–</a:t>
            </a:r>
            <a:r>
              <a:rPr lang="en-GB" kern="1200" dirty="0"/>
              <a:t> the lungs don’t develop as they should, so lung function never reaches the peak it should have. Although the effects of vaping will be lower than smoking, those effects will still be more marked in teenagers.</a:t>
            </a:r>
            <a:endParaRPr lang="en-US" dirty="0"/>
          </a:p>
          <a:p>
            <a:pPr marL="285750" indent="-285750">
              <a:buChar char="•"/>
              <a:defRPr/>
            </a:pPr>
            <a:endParaRPr lang="en-GB" kern="1200" dirty="0"/>
          </a:p>
          <a:p>
            <a:pPr marL="285750" indent="-285750">
              <a:buChar char="•"/>
              <a:defRPr/>
            </a:pPr>
            <a:r>
              <a:rPr lang="en-GB" kern="1200" dirty="0"/>
              <a:t>The environmental impact of vapes can be higher than cigarettes. Both vapes and disposable vapes can be recycled, but often they end up in landfill and incorrect disposal can potentially release hazardous chemical waste.</a:t>
            </a:r>
            <a:endParaRPr lang="en-US" dirty="0"/>
          </a:p>
          <a:p>
            <a:pPr marL="0" indent="0">
              <a:defRPr/>
            </a:pPr>
            <a:endParaRPr lang="en-GB" kern="1200" dirty="0"/>
          </a:p>
          <a:p>
            <a:pPr marL="0" indent="0">
              <a:defRPr/>
            </a:pPr>
            <a:r>
              <a:rPr lang="en-GB" b="1" kern="1200" dirty="0"/>
              <a:t>Support: </a:t>
            </a:r>
            <a:r>
              <a:rPr lang="en-GB" kern="1200" dirty="0"/>
              <a:t>Encourage students to use the keywords to help their understanding and ask them which they think has the biggest impact on young people.</a:t>
            </a:r>
          </a:p>
          <a:p>
            <a:pPr marL="0" indent="0">
              <a:defRPr/>
            </a:pPr>
            <a:endParaRPr lang="en-US" dirty="0"/>
          </a:p>
          <a:p>
            <a:pPr marL="0" indent="0">
              <a:defRPr/>
            </a:pPr>
            <a:r>
              <a:rPr lang="en-GB" b="1" kern="1200" dirty="0"/>
              <a:t>Challenge:</a:t>
            </a:r>
            <a:r>
              <a:rPr lang="en-GB" kern="1200" dirty="0"/>
              <a:t> Let students know that while vaping products are tightly regulated in the UK (under the Tobacco and Related Products Regulations 2016), there are some illegal products on sale and we don't know what's in them. What do they think are the possible consequences of using illegal products? (</a:t>
            </a:r>
            <a:r>
              <a:rPr lang="en-GB" i="1" kern="1200" dirty="0"/>
              <a:t>It is difficult to ensure it stays safe; different, unknown chemicals could be added.</a:t>
            </a:r>
            <a:r>
              <a:rPr lang="en-GB" kern="120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kern="1200" dirty="0">
              <a:solidFill>
                <a:schemeClr val="tx1"/>
              </a:solidFill>
              <a:effectLst/>
              <a:latin typeface="+mn-lt"/>
              <a:ea typeface="+mn-ea"/>
              <a:cs typeface="+mn-cs"/>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383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Signposting (2 mins)</a:t>
            </a:r>
            <a:endParaRPr lang="en-US" b="1" dirty="0"/>
          </a:p>
          <a:p>
            <a:pPr marL="0" indent="0">
              <a:defRPr/>
            </a:pPr>
            <a:endParaRPr lang="en-GB" kern="1200" dirty="0"/>
          </a:p>
          <a:p>
            <a:pPr marL="171450" indent="-171450">
              <a:buChar char="•"/>
              <a:defRPr/>
            </a:pPr>
            <a:r>
              <a:rPr lang="en-GB" kern="1200" dirty="0"/>
              <a:t>Let students know if they have any concerns around vaping or smoking, either for themselves, a friend or in general, it is important to speak to a trusted adult.</a:t>
            </a:r>
            <a:endParaRPr lang="en-US" dirty="0"/>
          </a:p>
          <a:p>
            <a:pPr marL="171450" indent="-171450">
              <a:buChar char="•"/>
              <a:defRPr/>
            </a:pPr>
            <a:r>
              <a:rPr lang="en-GB" kern="1200" dirty="0"/>
              <a:t>Let them know they can access support from FRANK either via text or calling. Open the webpage link and show students what the webpage looks like it and where the information is (at the bottom) about seeking help if they are worried about a friend or the pressure to take drugs.</a:t>
            </a:r>
            <a:endParaRPr lang="en-US" dirty="0"/>
          </a:p>
          <a:p>
            <a:pPr marL="171450" indent="-171450">
              <a:buChar char="•"/>
              <a:defRPr/>
            </a:pPr>
            <a:r>
              <a:rPr lang="en-GB" kern="1200" dirty="0"/>
              <a:t>Let students know that there is also support available online if they want some tips around resisting peer pressure and link this to the activity in the plenary.</a:t>
            </a:r>
            <a:endParaRPr lang="en-US" dirty="0"/>
          </a:p>
          <a:p>
            <a:pPr marL="171450" indent="-171450">
              <a:buChar char="•"/>
              <a:defRPr/>
            </a:pPr>
            <a:r>
              <a:rPr lang="en-GB" kern="1200" dirty="0"/>
              <a:t>In addition, if you search ‘support for young people’ and your postcode in the FRANK ‘find a support centre’ website then you can find a list of local services that you may be able to signpost students to if they are struggling with addiction.</a:t>
            </a:r>
          </a:p>
          <a:p>
            <a:pPr marL="171450" indent="-171450">
              <a:buChar char="•"/>
              <a:defRPr/>
            </a:pPr>
            <a:endParaRPr lang="en-GB" kern="1200" dirty="0"/>
          </a:p>
          <a:p>
            <a:pPr marL="171450" indent="-171450">
              <a:buFont typeface="Arial,Sans-Serif"/>
              <a:buChar char="•"/>
              <a:defRPr/>
            </a:pPr>
            <a:r>
              <a:rPr lang="en-US" kern="1200"/>
              <a:t>Explain that nicotine vapes can help adult smokers to stop smoking, while immediately reducing the health risks of smoking cigarettes.</a:t>
            </a:r>
            <a:endParaRPr lang="en-US" kern="1200" dirty="0"/>
          </a:p>
          <a:p>
            <a:pPr marL="171450" indent="-171450">
              <a:buFont typeface="Arial,Sans-Serif"/>
              <a:buChar char="•"/>
              <a:defRPr/>
            </a:pPr>
            <a:r>
              <a:rPr lang="en-US" kern="1200"/>
              <a:t>While vaping can help smokers quit, it is not harmless and is not for young people under 18. It is especially important to protect young lungs and brains. Vaping exposes users to some toxins, and we do not yet know what the risks might be in the longer term. </a:t>
            </a:r>
            <a:endParaRPr lang="en-US" kern="1200" dirty="0"/>
          </a:p>
          <a:p>
            <a:pPr marL="171450" indent="-171450">
              <a:buFont typeface="Arial,Sans-Serif"/>
              <a:buChar char="•"/>
              <a:defRPr/>
            </a:pPr>
            <a:r>
              <a:rPr lang="en-US" kern="1200"/>
              <a:t>Some vapes also contain nicotine, which is an addictive substance that can be hard to stop using once you have started. Nicotine may be more risky for young people than for adults, as evidence suggests the brain in adolescence is more sensitive to its effects.</a:t>
            </a:r>
            <a:endParaRPr lang="en-US" kern="1200" dirty="0"/>
          </a:p>
          <a:p>
            <a:pPr marL="171450" indent="-171450">
              <a:buFont typeface="Arial,Sans-Serif"/>
              <a:buChar char="•"/>
              <a:defRPr/>
            </a:pPr>
            <a:r>
              <a:rPr lang="en-US" kern="1200" dirty="0"/>
              <a:t>In the UK, it is against the law to sell nicotine vaping products to under-18s or for adults to buy them on their behalf.</a:t>
            </a:r>
          </a:p>
          <a:p>
            <a:pPr marL="171450" indent="-171450">
              <a:buFont typeface="Arial,Sans-Serif"/>
              <a:buChar char="•"/>
              <a:defRPr/>
            </a:pPr>
            <a:endParaRPr lang="en-US" kern="1200" dirty="0"/>
          </a:p>
          <a:p>
            <a:pPr marL="171450" indent="-171450">
              <a:buFont typeface="Arial,Sans-Serif"/>
              <a:buChar char="•"/>
              <a:defRPr/>
            </a:pPr>
            <a:r>
              <a:rPr lang="en-US" kern="1200" dirty="0"/>
              <a:t>Source: </a:t>
            </a:r>
            <a:r>
              <a:rPr lang="en-US" kern="1200" dirty="0">
                <a:hlinkClick r:id="rId3"/>
              </a:rPr>
              <a:t>https://www.nhs.uk/better-health/quit-smoking/vaping-to-quit-smoking/</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07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dirty="0"/>
              <a:t>Plenary (2 mins)</a:t>
            </a:r>
            <a:endParaRPr lang="en-US" b="1" dirty="0"/>
          </a:p>
          <a:p>
            <a:pPr marR="0" lvl="0" algn="l" defTabSz="914400">
              <a:lnSpc>
                <a:spcPct val="100000"/>
              </a:lnSpc>
              <a:spcBef>
                <a:spcPts val="0"/>
              </a:spcBef>
              <a:spcAft>
                <a:spcPts val="0"/>
              </a:spcAft>
              <a:buClrTx/>
              <a:buSzTx/>
              <a:tabLst/>
              <a:defRPr/>
            </a:pPr>
            <a:endParaRPr lang="en-GB" sz="1200" b="1" kern="1200" dirty="0">
              <a:solidFill>
                <a:schemeClr val="tx1"/>
              </a:solidFill>
              <a:effectLst/>
              <a:latin typeface="Calibri" panose="020F0502020204030204"/>
              <a:cs typeface="Calibri"/>
            </a:endParaRPr>
          </a:p>
          <a:p>
            <a:pPr marL="285750" indent="-285750">
              <a:buFont typeface="Arial"/>
              <a:buChar char="•"/>
              <a:defRPr/>
            </a:pPr>
            <a:r>
              <a:rPr lang="en-GB" dirty="0"/>
              <a:t>Revisit the mind map from earlier in the session. Add any new ideas or make any changes to the mind map using a different coloured pen, if possible. </a:t>
            </a:r>
            <a:endParaRPr lang="en-GB" dirty="0">
              <a:cs typeface="Calibri" panose="020F0502020204030204"/>
            </a:endParaRPr>
          </a:p>
          <a:p>
            <a:pPr marL="285750" indent="-285750">
              <a:buFont typeface="Arial"/>
              <a:buChar char="•"/>
              <a:defRPr/>
            </a:pPr>
            <a:endParaRPr lang="en-GB" dirty="0">
              <a:cs typeface="Calibri" panose="020F0502020204030204"/>
            </a:endParaRPr>
          </a:p>
          <a:p>
            <a:pPr marL="285750" indent="-285750">
              <a:buFont typeface="Arial"/>
              <a:buChar char="•"/>
              <a:defRPr/>
            </a:pPr>
            <a:r>
              <a:rPr lang="en-GB" dirty="0"/>
              <a:t>Ask students to pick one piece of learning they will be taking away with them from today’s session and circle or underline it on their mind map.</a:t>
            </a:r>
          </a:p>
          <a:p>
            <a:pPr marL="0" indent="0">
              <a:defRPr/>
            </a:pPr>
            <a:endParaRPr lang="en-GB" dirty="0">
              <a:cs typeface="Calibri" panose="020F0502020204030204"/>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0116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bg>
      <p:bgPr>
        <a:solidFill>
          <a:srgbClr val="3155A5"/>
        </a:solidFill>
        <a:effectLst/>
      </p:bgPr>
    </p:bg>
    <p:spTree>
      <p:nvGrpSpPr>
        <p:cNvPr id="1" name="Shape 25"/>
        <p:cNvGrpSpPr/>
        <p:nvPr/>
      </p:nvGrpSpPr>
      <p:grpSpPr>
        <a:xfrm>
          <a:off x="0" y="0"/>
          <a:ext cx="0" cy="0"/>
          <a:chOff x="0" y="0"/>
          <a:chExt cx="0" cy="0"/>
        </a:xfrm>
      </p:grpSpPr>
      <p:pic>
        <p:nvPicPr>
          <p:cNvPr id="26" name="Google Shape;26;p4"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l="8684" t="25617" r="8107" b="25782"/>
          <a:stretch/>
        </p:blipFill>
        <p:spPr>
          <a:xfrm>
            <a:off x="384346" y="-23445"/>
            <a:ext cx="11807653" cy="6881446"/>
          </a:xfrm>
          <a:prstGeom prst="rect">
            <a:avLst/>
          </a:prstGeom>
          <a:noFill/>
          <a:ln>
            <a:noFill/>
          </a:ln>
        </p:spPr>
      </p:pic>
      <p:pic>
        <p:nvPicPr>
          <p:cNvPr id="27" name="Google Shape;27;p4"/>
          <p:cNvPicPr preferRelativeResize="0"/>
          <p:nvPr/>
        </p:nvPicPr>
        <p:blipFill>
          <a:blip r:embed="rId3" cstate="screen">
            <a:extLst>
              <a:ext uri="{28A0092B-C50C-407E-A947-70E740481C1C}">
                <a14:useLocalDpi xmlns:a14="http://schemas.microsoft.com/office/drawing/2010/main"/>
              </a:ext>
            </a:extLst>
          </a:blip>
          <a:srcRect t="4073" b="4073"/>
          <a:stretch/>
        </p:blipFill>
        <p:spPr>
          <a:xfrm>
            <a:off x="10870766" y="371286"/>
            <a:ext cx="936888" cy="382475"/>
          </a:xfrm>
          <a:prstGeom prst="rect">
            <a:avLst/>
          </a:prstGeom>
          <a:noFill/>
          <a:ln>
            <a:noFill/>
          </a:ln>
        </p:spPr>
      </p:pic>
      <p:sp>
        <p:nvSpPr>
          <p:cNvPr id="28" name="Google Shape;28;p4"/>
          <p:cNvSpPr txBox="1">
            <a:spLocks noGrp="1"/>
          </p:cNvSpPr>
          <p:nvPr>
            <p:ph type="ctrTitle"/>
          </p:nvPr>
        </p:nvSpPr>
        <p:spPr>
          <a:xfrm>
            <a:off x="1328352" y="1993877"/>
            <a:ext cx="5762220" cy="958724"/>
          </a:xfrm>
          <a:prstGeom prst="rect">
            <a:avLst/>
          </a:prstGeom>
          <a:noFill/>
          <a:ln>
            <a:noFill/>
          </a:ln>
        </p:spPr>
        <p:txBody>
          <a:bodyPr spcFirstLastPara="1" wrap="square" lIns="0" tIns="0" rIns="0" bIns="0" anchor="b" anchorCtr="0">
            <a:spAutoFit/>
          </a:bodyPr>
          <a:lstStyle>
            <a:lvl1pPr lvl="0" algn="r">
              <a:lnSpc>
                <a:spcPct val="88571"/>
              </a:lnSpc>
              <a:spcBef>
                <a:spcPts val="0"/>
              </a:spcBef>
              <a:spcAft>
                <a:spcPts val="0"/>
              </a:spcAft>
              <a:buClr>
                <a:schemeClr val="dk1"/>
              </a:buClr>
              <a:buSzPts val="7000"/>
              <a:buFont typeface="Arial Narrow"/>
              <a:buNone/>
              <a:defRPr sz="7000" b="1">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4"/>
          <p:cNvSpPr>
            <a:spLocks noGrp="1"/>
          </p:cNvSpPr>
          <p:nvPr>
            <p:ph type="pic" idx="2"/>
          </p:nvPr>
        </p:nvSpPr>
        <p:spPr>
          <a:xfrm>
            <a:off x="4573815" y="0"/>
            <a:ext cx="7007225" cy="6858000"/>
          </a:xfrm>
          <a:prstGeom prst="rect">
            <a:avLst/>
          </a:prstGeom>
          <a:noFill/>
          <a:ln>
            <a:noFill/>
          </a:ln>
        </p:spPr>
      </p:sp>
      <p:pic>
        <p:nvPicPr>
          <p:cNvPr id="30" name="Google Shape;30;p4"/>
          <p:cNvPicPr preferRelativeResize="0"/>
          <p:nvPr/>
        </p:nvPicPr>
        <p:blipFill>
          <a:blip r:embed="rId4" cstate="screen">
            <a:extLst>
              <a:ext uri="{28A0092B-C50C-407E-A947-70E740481C1C}">
                <a14:useLocalDpi xmlns:a14="http://schemas.microsoft.com/office/drawing/2010/main"/>
              </a:ext>
            </a:extLst>
          </a:blip>
          <a:srcRect/>
          <a:stretch/>
        </p:blipFill>
        <p:spPr>
          <a:xfrm>
            <a:off x="86499" y="5311452"/>
            <a:ext cx="2483707" cy="1481787"/>
          </a:xfrm>
          <a:prstGeom prst="rect">
            <a:avLst/>
          </a:prstGeom>
          <a:noFill/>
          <a:ln>
            <a:noFill/>
          </a:ln>
        </p:spPr>
      </p:pic>
    </p:spTree>
    <p:extLst>
      <p:ext uri="{BB962C8B-B14F-4D97-AF65-F5344CB8AC3E}">
        <p14:creationId xmlns:p14="http://schemas.microsoft.com/office/powerpoint/2010/main" val="123941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89755"/>
            <a:ext cx="12192000" cy="6493579"/>
            <a:chOff x="0" y="364421"/>
            <a:chExt cx="12192000" cy="6493579"/>
          </a:xfrm>
          <a:solidFill>
            <a:srgbClr val="3155A5"/>
          </a:solidFill>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96000" y="-9539"/>
            <a:ext cx="6096000" cy="5986645"/>
          </a:xfrm>
          <a:prstGeom prst="rect">
            <a:avLst/>
          </a:prstGeom>
        </p:spPr>
        <p:txBody>
          <a:bodyPr/>
          <a:lstStyle/>
          <a:p>
            <a:endParaRPr lang="en-US" dirty="0"/>
          </a:p>
        </p:txBody>
      </p:sp>
      <p:sp>
        <p:nvSpPr>
          <p:cNvPr id="8" name="Google Shape;48;p7">
            <a:extLst>
              <a:ext uri="{FF2B5EF4-FFF2-40B4-BE49-F238E27FC236}">
                <a16:creationId xmlns:a16="http://schemas.microsoft.com/office/drawing/2014/main" id="{71A0F921-9AFB-C5F0-9D8C-740424F34B79}"/>
              </a:ext>
            </a:extLst>
          </p:cNvPr>
          <p:cNvSpPr txBox="1">
            <a:spLocks noGrp="1"/>
          </p:cNvSpPr>
          <p:nvPr>
            <p:ph type="title"/>
          </p:nvPr>
        </p:nvSpPr>
        <p:spPr>
          <a:xfrm>
            <a:off x="337281" y="352453"/>
            <a:ext cx="5127614"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 name="Text Placeholder 4">
            <a:extLst>
              <a:ext uri="{FF2B5EF4-FFF2-40B4-BE49-F238E27FC236}">
                <a16:creationId xmlns:a16="http://schemas.microsoft.com/office/drawing/2014/main" id="{BA10C1DF-A1EE-27EA-9DB0-0E130C2D93FB}"/>
              </a:ext>
            </a:extLst>
          </p:cNvPr>
          <p:cNvSpPr>
            <a:spLocks noGrp="1"/>
          </p:cNvSpPr>
          <p:nvPr>
            <p:ph type="body" sz="quarter" idx="16"/>
          </p:nvPr>
        </p:nvSpPr>
        <p:spPr>
          <a:xfrm>
            <a:off x="337280" y="1211752"/>
            <a:ext cx="5429265"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904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Title and Content" preserve="1" userDrawn="1">
  <p:cSld name="27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bg1"/>
                </a:solidFill>
                <a:latin typeface="Arial Narrow"/>
                <a:ea typeface="Arial Narrow"/>
                <a:cs typeface="Arial Narrow"/>
                <a:sym typeface="Arial Narrow"/>
              </a:rPr>
              <a:t>‹#›</a:t>
            </a:fld>
            <a:endParaRPr sz="1600" b="1" i="0" dirty="0">
              <a:solidFill>
                <a:schemeClr val="bg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3B89661D-A6E9-2854-E52A-EDA03EA4AEF9}"/>
              </a:ext>
            </a:extLst>
          </p:cNvPr>
          <p:cNvSpPr>
            <a:spLocks noGrp="1"/>
          </p:cNvSpPr>
          <p:nvPr>
            <p:ph type="body" sz="quarter" idx="10"/>
          </p:nvPr>
        </p:nvSpPr>
        <p:spPr>
          <a:xfrm>
            <a:off x="336550" y="1211751"/>
            <a:ext cx="11506739"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9607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Title and Content" userDrawn="1">
  <p:cSld name="14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dk1"/>
                </a:solidFill>
                <a:latin typeface="Arial Narrow"/>
                <a:ea typeface="Arial Narrow"/>
                <a:cs typeface="Arial Narrow"/>
                <a:sym typeface="Arial Narrow"/>
              </a:rPr>
              <a:t>‹#›</a:t>
            </a:fld>
            <a:endParaRPr sz="1600" b="1" i="0" dirty="0">
              <a:solidFill>
                <a:schemeClr val="dk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
        <p:nvSpPr>
          <p:cNvPr id="53" name="Google Shape;53;p7"/>
          <p:cNvSpPr txBox="1">
            <a:spLocks noGrp="1"/>
          </p:cNvSpPr>
          <p:nvPr>
            <p:ph type="body" idx="2"/>
          </p:nvPr>
        </p:nvSpPr>
        <p:spPr>
          <a:xfrm>
            <a:off x="348710" y="4199040"/>
            <a:ext cx="5251989" cy="1440213"/>
          </a:xfrm>
          <a:prstGeom prst="rect">
            <a:avLst/>
          </a:prstGeom>
          <a:solidFill>
            <a:srgbClr val="8BC53F"/>
          </a:solidFill>
          <a:ln>
            <a:noFill/>
          </a:ln>
        </p:spPr>
        <p:txBody>
          <a:bodyPr spcFirstLastPara="1" wrap="square" lIns="144000" tIns="0" rIns="0" bIns="0" anchor="ctr" anchorCtr="0">
            <a:noAutofit/>
          </a:bodyPr>
          <a:lstStyle>
            <a:lvl1pPr marL="457200" marR="0" lvl="0" indent="-228600" algn="l">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C7C05C40-6580-C91C-D5F0-63D580D74B44}"/>
              </a:ext>
            </a:extLst>
          </p:cNvPr>
          <p:cNvSpPr>
            <a:spLocks noGrp="1"/>
          </p:cNvSpPr>
          <p:nvPr>
            <p:ph type="body" sz="quarter" idx="10"/>
          </p:nvPr>
        </p:nvSpPr>
        <p:spPr>
          <a:xfrm>
            <a:off x="336550" y="1211751"/>
            <a:ext cx="11506739" cy="2701803"/>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
        <p:cNvGrpSpPr/>
        <p:nvPr/>
      </p:nvGrpSpPr>
      <p:grpSpPr>
        <a:xfrm>
          <a:off x="0" y="0"/>
          <a:ext cx="0" cy="0"/>
          <a:chOff x="0" y="0"/>
          <a:chExt cx="0" cy="0"/>
        </a:xfrm>
      </p:grpSpPr>
      <p:grpSp>
        <p:nvGrpSpPr>
          <p:cNvPr id="56" name="Google Shape;56;p8"/>
          <p:cNvGrpSpPr/>
          <p:nvPr/>
        </p:nvGrpSpPr>
        <p:grpSpPr>
          <a:xfrm>
            <a:off x="0" y="0"/>
            <a:ext cx="12192000" cy="6858000"/>
            <a:chOff x="0" y="0"/>
            <a:chExt cx="12192000" cy="6858000"/>
          </a:xfrm>
        </p:grpSpPr>
        <p:sp>
          <p:nvSpPr>
            <p:cNvPr id="57" name="Google Shape;57;p8"/>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8" name="Google Shape;58;p8"/>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59" name="Google Shape;59;p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61" name="Google Shape;61;p8"/>
          <p:cNvSpPr txBox="1">
            <a:spLocks noGrp="1"/>
          </p:cNvSpPr>
          <p:nvPr>
            <p:ph type="title"/>
          </p:nvPr>
        </p:nvSpPr>
        <p:spPr>
          <a:xfrm>
            <a:off x="-85147" y="954831"/>
            <a:ext cx="4145280" cy="1266987"/>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a:spLocks noGrp="1"/>
          </p:cNvSpPr>
          <p:nvPr>
            <p:ph type="pic" idx="2"/>
          </p:nvPr>
        </p:nvSpPr>
        <p:spPr>
          <a:xfrm>
            <a:off x="2280862" y="1881505"/>
            <a:ext cx="6946900" cy="5159375"/>
          </a:xfrm>
          <a:prstGeom prst="rect">
            <a:avLst/>
          </a:prstGeom>
          <a:noFill/>
          <a:ln>
            <a:noFill/>
          </a:ln>
        </p:spPr>
      </p:sp>
      <p:sp>
        <p:nvSpPr>
          <p:cNvPr id="63" name="Google Shape;63;p8"/>
          <p:cNvSpPr txBox="1">
            <a:spLocks noGrp="1"/>
          </p:cNvSpPr>
          <p:nvPr>
            <p:ph type="body" idx="1"/>
          </p:nvPr>
        </p:nvSpPr>
        <p:spPr>
          <a:xfrm>
            <a:off x="7180480" y="1672467"/>
            <a:ext cx="4421875" cy="360268"/>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body" idx="3"/>
          </p:nvPr>
        </p:nvSpPr>
        <p:spPr>
          <a:xfrm>
            <a:off x="7180480" y="2221818"/>
            <a:ext cx="4421875" cy="2414363"/>
          </a:xfrm>
          <a:prstGeom prst="rect">
            <a:avLst/>
          </a:prstGeom>
          <a:noFill/>
          <a:ln>
            <a:noFill/>
          </a:ln>
        </p:spPr>
        <p:txBody>
          <a:bodyPr spcFirstLastPara="1" wrap="square" lIns="0" tIns="0" rIns="0" bIns="0" anchor="t" anchorCtr="0">
            <a:noAutofit/>
          </a:bodyPr>
          <a:lstStyle>
            <a:lvl1pPr marL="457200" marR="0" lvl="0" indent="-368300" algn="l">
              <a:lnSpc>
                <a:spcPct val="104545"/>
              </a:lnSpc>
              <a:spcBef>
                <a:spcPts val="1000"/>
              </a:spcBef>
              <a:spcAft>
                <a:spcPts val="0"/>
              </a:spcAft>
              <a:buClr>
                <a:schemeClr val="dk1"/>
              </a:buClr>
              <a:buSzPts val="2200"/>
              <a:buFont typeface="Arial"/>
              <a:buChar char="•"/>
              <a:defRPr sz="22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66" name="Google Shape;66;p8"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67"/>
        <p:cNvGrpSpPr/>
        <p:nvPr/>
      </p:nvGrpSpPr>
      <p:grpSpPr>
        <a:xfrm>
          <a:off x="0" y="0"/>
          <a:ext cx="0" cy="0"/>
          <a:chOff x="0" y="0"/>
          <a:chExt cx="0" cy="0"/>
        </a:xfrm>
      </p:grpSpPr>
      <p:grpSp>
        <p:nvGrpSpPr>
          <p:cNvPr id="68" name="Google Shape;68;p9"/>
          <p:cNvGrpSpPr/>
          <p:nvPr/>
        </p:nvGrpSpPr>
        <p:grpSpPr>
          <a:xfrm>
            <a:off x="0" y="0"/>
            <a:ext cx="12192000" cy="6858000"/>
            <a:chOff x="0" y="0"/>
            <a:chExt cx="12192000" cy="6858000"/>
          </a:xfrm>
        </p:grpSpPr>
        <p:sp>
          <p:nvSpPr>
            <p:cNvPr id="69" name="Google Shape;69;p9"/>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0" name="Google Shape;70;p9"/>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71" name="Google Shape;71;p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pic>
        <p:nvPicPr>
          <p:cNvPr id="72" name="Google Shape;72;p9"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215269" y="356197"/>
            <a:ext cx="10444950" cy="10421765"/>
          </a:xfrm>
          <a:prstGeom prst="rect">
            <a:avLst/>
          </a:prstGeom>
          <a:noFill/>
          <a:ln>
            <a:noFill/>
          </a:ln>
        </p:spPr>
      </p:pic>
      <p:sp>
        <p:nvSpPr>
          <p:cNvPr id="73" name="Google Shape;73;p9"/>
          <p:cNvSpPr txBox="1">
            <a:spLocks noGrp="1"/>
          </p:cNvSpPr>
          <p:nvPr>
            <p:ph type="title"/>
          </p:nvPr>
        </p:nvSpPr>
        <p:spPr>
          <a:xfrm>
            <a:off x="1928887" y="979473"/>
            <a:ext cx="4167113"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
          <p:cNvSpPr>
            <a:spLocks noGrp="1"/>
          </p:cNvSpPr>
          <p:nvPr>
            <p:ph type="pic" idx="2"/>
          </p:nvPr>
        </p:nvSpPr>
        <p:spPr>
          <a:xfrm>
            <a:off x="2340496" y="1673225"/>
            <a:ext cx="4840889" cy="5159375"/>
          </a:xfrm>
          <a:prstGeom prst="rect">
            <a:avLst/>
          </a:prstGeom>
          <a:noFill/>
          <a:ln>
            <a:noFill/>
          </a:ln>
        </p:spPr>
      </p:sp>
      <p:sp>
        <p:nvSpPr>
          <p:cNvPr id="75" name="Google Shape;75;p9"/>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76" name="Google Shape;76;p9"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77" name="Google Shape;77;p9"/>
          <p:cNvSpPr txBox="1">
            <a:spLocks noGrp="1"/>
          </p:cNvSpPr>
          <p:nvPr>
            <p:ph type="body" idx="1"/>
          </p:nvPr>
        </p:nvSpPr>
        <p:spPr>
          <a:xfrm>
            <a:off x="7184794" y="917117"/>
            <a:ext cx="3676494" cy="1859537"/>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8" name="Google Shape;78;p9"/>
          <p:cNvSpPr txBox="1">
            <a:spLocks noGrp="1"/>
          </p:cNvSpPr>
          <p:nvPr>
            <p:ph type="body" idx="3"/>
          </p:nvPr>
        </p:nvSpPr>
        <p:spPr>
          <a:xfrm>
            <a:off x="7181385" y="3032132"/>
            <a:ext cx="3676494" cy="2152643"/>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4"/>
          </p:nvPr>
        </p:nvSpPr>
        <p:spPr>
          <a:xfrm>
            <a:off x="284930" y="2581127"/>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body" idx="5"/>
          </p:nvPr>
        </p:nvSpPr>
        <p:spPr>
          <a:xfrm>
            <a:off x="284930" y="3657448"/>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3155A5"/>
        </a:solidFill>
        <a:effectLst/>
      </p:bgPr>
    </p:bg>
    <p:spTree>
      <p:nvGrpSpPr>
        <p:cNvPr id="1" name="Shape 108"/>
        <p:cNvGrpSpPr/>
        <p:nvPr/>
      </p:nvGrpSpPr>
      <p:grpSpPr>
        <a:xfrm>
          <a:off x="0" y="0"/>
          <a:ext cx="0" cy="0"/>
          <a:chOff x="0" y="0"/>
          <a:chExt cx="0" cy="0"/>
        </a:xfrm>
      </p:grpSpPr>
      <p:pic>
        <p:nvPicPr>
          <p:cNvPr id="109" name="Google Shape;109;p11"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a:stretch/>
        </p:blipFill>
        <p:spPr>
          <a:xfrm>
            <a:off x="-2650373" y="460931"/>
            <a:ext cx="13139978" cy="13110810"/>
          </a:xfrm>
          <a:prstGeom prst="rect">
            <a:avLst/>
          </a:prstGeom>
          <a:noFill/>
          <a:ln>
            <a:noFill/>
          </a:ln>
        </p:spPr>
      </p:pic>
      <p:sp>
        <p:nvSpPr>
          <p:cNvPr id="110" name="Google Shape;110;p11"/>
          <p:cNvSpPr txBox="1">
            <a:spLocks noGrp="1"/>
          </p:cNvSpPr>
          <p:nvPr>
            <p:ph type="title"/>
          </p:nvPr>
        </p:nvSpPr>
        <p:spPr>
          <a:xfrm>
            <a:off x="2762264" y="954831"/>
            <a:ext cx="4860404" cy="992188"/>
          </a:xfrm>
          <a:prstGeom prst="rect">
            <a:avLst/>
          </a:prstGeom>
          <a:noFill/>
          <a:ln>
            <a:noFill/>
          </a:ln>
        </p:spPr>
        <p:txBody>
          <a:bodyPr spcFirstLastPara="1" wrap="square" lIns="0" tIns="0" rIns="0" bIns="0" anchor="t" anchorCtr="0">
            <a:noAutofit/>
          </a:bodyPr>
          <a:lstStyle>
            <a:lvl1pPr lvl="0" algn="l">
              <a:lnSpc>
                <a:spcPct val="96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1"/>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112" name="Google Shape;112;p11"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13" name="Google Shape;113;p11"/>
          <p:cNvSpPr txBox="1">
            <a:spLocks noGrp="1"/>
          </p:cNvSpPr>
          <p:nvPr>
            <p:ph type="body" idx="1"/>
          </p:nvPr>
        </p:nvSpPr>
        <p:spPr>
          <a:xfrm>
            <a:off x="1634490" y="2432545"/>
            <a:ext cx="4392805" cy="1097733"/>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400"/>
              <a:buFont typeface="Arial"/>
              <a:buNone/>
              <a:defRPr sz="24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1"/>
          <p:cNvSpPr txBox="1">
            <a:spLocks noGrp="1"/>
          </p:cNvSpPr>
          <p:nvPr>
            <p:ph type="body" idx="2"/>
          </p:nvPr>
        </p:nvSpPr>
        <p:spPr>
          <a:xfrm>
            <a:off x="1354238" y="3849081"/>
            <a:ext cx="4673057" cy="557705"/>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a:spLocks noGrp="1"/>
          </p:cNvSpPr>
          <p:nvPr>
            <p:ph type="pic" idx="3"/>
          </p:nvPr>
        </p:nvSpPr>
        <p:spPr>
          <a:xfrm>
            <a:off x="6493397" y="1673225"/>
            <a:ext cx="5698603" cy="5159375"/>
          </a:xfrm>
          <a:prstGeom prst="rect">
            <a:avLst/>
          </a:prstGeom>
          <a:noFill/>
          <a:ln>
            <a:noFill/>
          </a:ln>
        </p:spPr>
      </p:sp>
      <p:pic>
        <p:nvPicPr>
          <p:cNvPr id="116" name="Google Shape;116;p11"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65949" y="364421"/>
            <a:ext cx="472812" cy="19302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17"/>
        <p:cNvGrpSpPr/>
        <p:nvPr/>
      </p:nvGrpSpPr>
      <p:grpSpPr>
        <a:xfrm>
          <a:off x="0" y="0"/>
          <a:ext cx="0" cy="0"/>
          <a:chOff x="0" y="0"/>
          <a:chExt cx="0" cy="0"/>
        </a:xfrm>
      </p:grpSpPr>
      <p:grpSp>
        <p:nvGrpSpPr>
          <p:cNvPr id="118" name="Google Shape;118;p12"/>
          <p:cNvGrpSpPr/>
          <p:nvPr/>
        </p:nvGrpSpPr>
        <p:grpSpPr>
          <a:xfrm>
            <a:off x="0" y="0"/>
            <a:ext cx="12192000" cy="6858000"/>
            <a:chOff x="0" y="0"/>
            <a:chExt cx="12192000" cy="6858000"/>
          </a:xfrm>
        </p:grpSpPr>
        <p:sp>
          <p:nvSpPr>
            <p:cNvPr id="119" name="Google Shape;119;p12"/>
            <p:cNvSpPr/>
            <p:nvPr/>
          </p:nvSpPr>
          <p:spPr>
            <a:xfrm>
              <a:off x="0" y="0"/>
              <a:ext cx="6096000" cy="6832599"/>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0" name="Google Shape;120;p12"/>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21" name="Google Shape;121;p1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122" name="Google Shape;122;p12"/>
          <p:cNvSpPr txBox="1">
            <a:spLocks noGrp="1"/>
          </p:cNvSpPr>
          <p:nvPr>
            <p:ph type="title"/>
          </p:nvPr>
        </p:nvSpPr>
        <p:spPr>
          <a:xfrm>
            <a:off x="548639" y="1203086"/>
            <a:ext cx="3429277" cy="1766230"/>
          </a:xfrm>
          <a:prstGeom prst="rect">
            <a:avLst/>
          </a:prstGeom>
          <a:noFill/>
          <a:ln>
            <a:noFill/>
          </a:ln>
        </p:spPr>
        <p:txBody>
          <a:bodyPr spcFirstLastPara="1" wrap="square" lIns="0" tIns="0" rIns="0" bIns="0" anchor="t" anchorCtr="0">
            <a:noAutofit/>
          </a:bodyPr>
          <a:lstStyle>
            <a:lvl1pPr lvl="0" algn="r">
              <a:lnSpc>
                <a:spcPct val="96000"/>
              </a:lnSpc>
              <a:spcBef>
                <a:spcPts val="0"/>
              </a:spcBef>
              <a:spcAft>
                <a:spcPts val="0"/>
              </a:spcAft>
              <a:buClr>
                <a:schemeClr val="lt1"/>
              </a:buClr>
              <a:buSzPts val="5000"/>
              <a:buFont typeface="Arial"/>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2"/>
          <p:cNvSpPr txBox="1">
            <a:spLocks noGrp="1"/>
          </p:cNvSpPr>
          <p:nvPr>
            <p:ph type="body" idx="1"/>
          </p:nvPr>
        </p:nvSpPr>
        <p:spPr>
          <a:xfrm>
            <a:off x="7770126" y="1362703"/>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4" name="Google Shape;124;p12"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721653" y="-1710097"/>
            <a:ext cx="13139978" cy="13110810"/>
          </a:xfrm>
          <a:prstGeom prst="rect">
            <a:avLst/>
          </a:prstGeom>
          <a:noFill/>
          <a:ln>
            <a:noFill/>
          </a:ln>
        </p:spPr>
      </p:pic>
      <p:sp>
        <p:nvSpPr>
          <p:cNvPr id="125" name="Google Shape;125;p12"/>
          <p:cNvSpPr txBox="1">
            <a:spLocks noGrp="1"/>
          </p:cNvSpPr>
          <p:nvPr>
            <p:ph type="body" idx="2"/>
          </p:nvPr>
        </p:nvSpPr>
        <p:spPr>
          <a:xfrm>
            <a:off x="7770126" y="1991625"/>
            <a:ext cx="4073164" cy="1353459"/>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2"/>
          <p:cNvSpPr txBox="1">
            <a:spLocks noGrp="1"/>
          </p:cNvSpPr>
          <p:nvPr>
            <p:ph type="body" idx="3"/>
          </p:nvPr>
        </p:nvSpPr>
        <p:spPr>
          <a:xfrm>
            <a:off x="7770126" y="3781811"/>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2"/>
          <p:cNvSpPr txBox="1">
            <a:spLocks noGrp="1"/>
          </p:cNvSpPr>
          <p:nvPr>
            <p:ph type="body" idx="4"/>
          </p:nvPr>
        </p:nvSpPr>
        <p:spPr>
          <a:xfrm>
            <a:off x="7770126" y="4410733"/>
            <a:ext cx="4073164" cy="566381"/>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2"/>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129" name="Google Shape;129;p12"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30" name="Google Shape;130;p12"/>
          <p:cNvSpPr>
            <a:spLocks noGrp="1"/>
          </p:cNvSpPr>
          <p:nvPr>
            <p:ph type="pic" idx="5"/>
          </p:nvPr>
        </p:nvSpPr>
        <p:spPr>
          <a:xfrm>
            <a:off x="2961564" y="1228487"/>
            <a:ext cx="4477767" cy="5633246"/>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6096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A close up of a logo&#10;&#10;Description automatically generated">
            <a:extLst>
              <a:ext uri="{FF2B5EF4-FFF2-40B4-BE49-F238E27FC236}">
                <a16:creationId xmlns:a16="http://schemas.microsoft.com/office/drawing/2014/main" id="{9AAB8968-9AB9-1F06-B059-96A9FE23471F}"/>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3498" y="-1000356"/>
            <a:ext cx="9277024" cy="9256432"/>
          </a:xfrm>
          <a:prstGeom prst="rect">
            <a:avLst/>
          </a:prstGeom>
        </p:spPr>
      </p:pic>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dirty="0"/>
              <a:t>CLICK TO EDIT MASTER TITLE STYLE</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a:prstGeom prst="rect">
            <a:avLst/>
          </a:prstGeo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883655" y="2807085"/>
            <a:ext cx="4477766" cy="2610735"/>
          </a:xfrm>
          <a:prstGeom prst="rect">
            <a:avLst/>
          </a:prstGeo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263494" y="1562840"/>
            <a:ext cx="4477767" cy="5633246"/>
          </a:xfrm>
          <a:prstGeom prst="rect">
            <a:avLst/>
          </a:prstGeom>
        </p:spPr>
        <p:txBody>
          <a:bodyPr/>
          <a:lstStyle/>
          <a:p>
            <a:endParaRPr lang="en-US" dirty="0"/>
          </a:p>
        </p:txBody>
      </p:sp>
      <p:pic>
        <p:nvPicPr>
          <p:cNvPr id="8" name="Google Shape;51;p7" descr="A picture containing drawing&#10;&#10;Description automatically generated">
            <a:extLst>
              <a:ext uri="{FF2B5EF4-FFF2-40B4-BE49-F238E27FC236}">
                <a16:creationId xmlns:a16="http://schemas.microsoft.com/office/drawing/2014/main" id="{075EA8A0-2600-47C3-5DAD-78E060A68F9E}"/>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Tree>
    <p:extLst>
      <p:ext uri="{BB962C8B-B14F-4D97-AF65-F5344CB8AC3E}">
        <p14:creationId xmlns:p14="http://schemas.microsoft.com/office/powerpoint/2010/main" val="25362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681037"/>
            <a:ext cx="10515600" cy="72463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5500"/>
              <a:buFont typeface="Arial Narrow"/>
              <a:buNone/>
              <a:defRPr sz="55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2" name="Text Placeholder 2">
            <a:extLst>
              <a:ext uri="{FF2B5EF4-FFF2-40B4-BE49-F238E27FC236}">
                <a16:creationId xmlns:a16="http://schemas.microsoft.com/office/drawing/2014/main" id="{04987F4D-E850-20FA-3D4F-8E02BC70F62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endParaRPr lang="en-US" dirty="0"/>
          </a:p>
        </p:txBody>
      </p:sp>
    </p:spTree>
  </p:cSld>
  <p:clrMap bg1="lt1" tx1="dk1" bg2="dk2" tx2="lt2" accent1="accent1" accent2="accent2" accent3="accent3" accent4="accent4" accent5="accent5" accent6="accent6" hlink="hlink" folHlink="folHlink"/>
  <p:sldLayoutIdLst>
    <p:sldLayoutId id="2147483682" r:id="rId1"/>
    <p:sldLayoutId id="2147483688" r:id="rId2"/>
    <p:sldLayoutId id="2147483687" r:id="rId3"/>
    <p:sldLayoutId id="2147483652" r:id="rId4"/>
    <p:sldLayoutId id="2147483653" r:id="rId5"/>
    <p:sldLayoutId id="2147483654" r:id="rId6"/>
    <p:sldLayoutId id="2147483656" r:id="rId7"/>
    <p:sldLayoutId id="2147483657"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algn="l" rtl="0">
        <a:lnSpc>
          <a:spcPct val="100000"/>
        </a:lnSpc>
        <a:spcBef>
          <a:spcPts val="0"/>
        </a:spcBef>
        <a:spcAft>
          <a:spcPts val="500"/>
        </a:spcAft>
        <a:buClr>
          <a:srgbClr val="000000"/>
        </a:buClr>
        <a:buFont typeface="Arial"/>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02000" marR="0" lvl="2"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talktofrank.com/drug/vapes" TargetMode="External"/><Relationship Id="rId7" Type="http://schemas.openxmlformats.org/officeDocument/2006/relationships/hyperlink" Target="https://www.nhs.uk/better-health/quit-smoki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ash.org.uk/resources/view/use-of-e-cigarettes-among-young-people-in-great-britain" TargetMode="External"/><Relationship Id="rId5" Type="http://schemas.openxmlformats.org/officeDocument/2006/relationships/hyperlink" Target="https://www.nhs.uk/better-health/quit-smoking/vaping-to-quit-smoking/" TargetMode="External"/><Relationship Id="rId4" Type="http://schemas.openxmlformats.org/officeDocument/2006/relationships/hyperlink" Target="https://www.talktofrank.com/drug/nicotin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bcove.video/3KEd7ny"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D86CAE-A63A-ABBE-3A2E-1597D2EF8267}"/>
              </a:ext>
            </a:extLst>
          </p:cNvPr>
          <p:cNvSpPr>
            <a:spLocks noGrp="1"/>
          </p:cNvSpPr>
          <p:nvPr>
            <p:ph type="ctrTitle"/>
          </p:nvPr>
        </p:nvSpPr>
        <p:spPr>
          <a:xfrm>
            <a:off x="-858404" y="1800850"/>
            <a:ext cx="5762220" cy="958724"/>
          </a:xfrm>
        </p:spPr>
        <p:txBody>
          <a:bodyPr/>
          <a:lstStyle/>
          <a:p>
            <a:r>
              <a:rPr lang="en-US" dirty="0"/>
              <a:t>Vaping:</a:t>
            </a:r>
          </a:p>
        </p:txBody>
      </p:sp>
      <p:sp>
        <p:nvSpPr>
          <p:cNvPr id="8" name="Title 1">
            <a:extLst>
              <a:ext uri="{FF2B5EF4-FFF2-40B4-BE49-F238E27FC236}">
                <a16:creationId xmlns:a16="http://schemas.microsoft.com/office/drawing/2014/main" id="{54DA323F-6261-19F3-C5BB-A5B40D41804E}"/>
              </a:ext>
            </a:extLst>
          </p:cNvPr>
          <p:cNvSpPr txBox="1">
            <a:spLocks/>
          </p:cNvSpPr>
          <p:nvPr/>
        </p:nvSpPr>
        <p:spPr>
          <a:xfrm>
            <a:off x="2055364" y="1800850"/>
            <a:ext cx="2837248" cy="95872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r" rtl="0">
              <a:lnSpc>
                <a:spcPct val="88571"/>
              </a:lnSpc>
              <a:spcBef>
                <a:spcPts val="0"/>
              </a:spcBef>
              <a:spcAft>
                <a:spcPts val="0"/>
              </a:spcAft>
              <a:buClr>
                <a:schemeClr val="dk1"/>
              </a:buClr>
              <a:buSzPts val="7000"/>
              <a:buFont typeface="Arial Narrow"/>
              <a:buNone/>
              <a:defRPr sz="70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Vaping:</a:t>
            </a:r>
          </a:p>
        </p:txBody>
      </p:sp>
      <p:sp>
        <p:nvSpPr>
          <p:cNvPr id="6" name="TextBox 5">
            <a:extLst>
              <a:ext uri="{FF2B5EF4-FFF2-40B4-BE49-F238E27FC236}">
                <a16:creationId xmlns:a16="http://schemas.microsoft.com/office/drawing/2014/main" id="{13BD88A2-E008-3E1D-EA6E-4BA47C2220B7}"/>
              </a:ext>
            </a:extLst>
          </p:cNvPr>
          <p:cNvSpPr txBox="1"/>
          <p:nvPr/>
        </p:nvSpPr>
        <p:spPr>
          <a:xfrm>
            <a:off x="7517176" y="4262839"/>
            <a:ext cx="4674824" cy="738664"/>
          </a:xfrm>
          <a:prstGeom prst="rect">
            <a:avLst/>
          </a:prstGeom>
          <a:noFill/>
        </p:spPr>
        <p:txBody>
          <a:bodyPr wrap="square" lIns="0" tIns="0" rIns="0" bIns="0" rtlCol="0">
            <a:spAutoFit/>
          </a:bodyPr>
          <a:lstStyle/>
          <a:p>
            <a:r>
              <a:rPr lang="en-US" sz="2400" b="1" dirty="0">
                <a:solidFill>
                  <a:schemeClr val="bg1"/>
                </a:solidFill>
              </a:rPr>
              <a:t>Bitesize session</a:t>
            </a:r>
            <a:br>
              <a:rPr lang="en-US" sz="2400" b="1" dirty="0">
                <a:solidFill>
                  <a:schemeClr val="bg1"/>
                </a:solidFill>
              </a:rPr>
            </a:br>
            <a:r>
              <a:rPr lang="en-US" sz="2400" b="1" dirty="0">
                <a:solidFill>
                  <a:schemeClr val="bg1"/>
                </a:solidFill>
              </a:rPr>
              <a:t>Lower KS3</a:t>
            </a:r>
          </a:p>
        </p:txBody>
      </p:sp>
      <p:sp>
        <p:nvSpPr>
          <p:cNvPr id="9" name="Title 3">
            <a:extLst>
              <a:ext uri="{FF2B5EF4-FFF2-40B4-BE49-F238E27FC236}">
                <a16:creationId xmlns:a16="http://schemas.microsoft.com/office/drawing/2014/main" id="{3216F9A4-5E0A-2EDD-BEC5-FE7E428B44AB}"/>
              </a:ext>
            </a:extLst>
          </p:cNvPr>
          <p:cNvSpPr txBox="1">
            <a:spLocks/>
          </p:cNvSpPr>
          <p:nvPr/>
        </p:nvSpPr>
        <p:spPr>
          <a:xfrm>
            <a:off x="7517176" y="1654965"/>
            <a:ext cx="3811531" cy="2215991"/>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r" rtl="0">
              <a:lnSpc>
                <a:spcPct val="88571"/>
              </a:lnSpc>
              <a:spcBef>
                <a:spcPts val="0"/>
              </a:spcBef>
              <a:spcAft>
                <a:spcPts val="0"/>
              </a:spcAft>
              <a:buClr>
                <a:schemeClr val="dk1"/>
              </a:buClr>
              <a:buSzPts val="7000"/>
              <a:buFont typeface="Arial Narrow"/>
              <a:buNone/>
              <a:defRPr sz="7000" b="1"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7200" dirty="0">
                <a:solidFill>
                  <a:schemeClr val="bg1"/>
                </a:solidFill>
              </a:rPr>
              <a:t>The impact</a:t>
            </a:r>
          </a:p>
        </p:txBody>
      </p:sp>
      <p:pic>
        <p:nvPicPr>
          <p:cNvPr id="2" name="Picture 1" descr="Teenage boy doing a wheelie on a bicycle. ">
            <a:extLst>
              <a:ext uri="{FF2B5EF4-FFF2-40B4-BE49-F238E27FC236}">
                <a16:creationId xmlns:a16="http://schemas.microsoft.com/office/drawing/2014/main" id="{715CFECE-173A-989B-34F5-F0E53B5782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310" t="11493" b="5710"/>
          <a:stretch/>
        </p:blipFill>
        <p:spPr>
          <a:xfrm>
            <a:off x="0" y="0"/>
            <a:ext cx="10450349" cy="6875918"/>
          </a:xfrm>
          <a:prstGeom prst="rect">
            <a:avLst/>
          </a:prstGeom>
        </p:spPr>
      </p:pic>
    </p:spTree>
    <p:extLst>
      <p:ext uri="{BB962C8B-B14F-4D97-AF65-F5344CB8AC3E}">
        <p14:creationId xmlns:p14="http://schemas.microsoft.com/office/powerpoint/2010/main" val="340431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Introduction</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5259182" cy="4450533"/>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Session outcomes</a:t>
            </a:r>
          </a:p>
          <a:p>
            <a:pPr>
              <a:buClr>
                <a:schemeClr val="dk1"/>
              </a:buClr>
              <a:buSzPts val="1300"/>
            </a:pPr>
            <a:r>
              <a:rPr lang="en-GB" sz="1200" dirty="0">
                <a:solidFill>
                  <a:schemeClr val="dk1"/>
                </a:solidFill>
              </a:rPr>
              <a:t>By the end of the session, students will understand the possible impacts of vaping.</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Age group</a:t>
            </a:r>
          </a:p>
          <a:p>
            <a:pPr>
              <a:buClr>
                <a:schemeClr val="dk1"/>
              </a:buClr>
              <a:buSzPts val="1300"/>
            </a:pPr>
            <a:r>
              <a:rPr lang="en-GB" sz="1200" dirty="0">
                <a:solidFill>
                  <a:schemeClr val="dk1"/>
                </a:solidFill>
              </a:rPr>
              <a:t>11–13 (lower KS3)</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Time required</a:t>
            </a:r>
          </a:p>
          <a:p>
            <a:pPr>
              <a:buClr>
                <a:schemeClr val="dk1"/>
              </a:buClr>
              <a:buSzPts val="1300"/>
            </a:pPr>
            <a:r>
              <a:rPr lang="en-GB" sz="1200" dirty="0">
                <a:solidFill>
                  <a:schemeClr val="dk1"/>
                </a:solidFill>
              </a:rPr>
              <a:t>Approx. 15 mins.</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Subject knowledge</a:t>
            </a:r>
          </a:p>
          <a:p>
            <a:pPr>
              <a:buClr>
                <a:schemeClr val="dk1"/>
              </a:buClr>
              <a:buSzPts val="1300"/>
            </a:pPr>
            <a:r>
              <a:rPr lang="en-GB" sz="1200" dirty="0">
                <a:solidFill>
                  <a:schemeClr val="dk1"/>
                </a:solidFill>
              </a:rPr>
              <a:t>No prior knowledge is needed; however, there is an overview of the content in the </a:t>
            </a:r>
            <a:r>
              <a:rPr lang="en-GB" sz="1200" b="1" dirty="0">
                <a:solidFill>
                  <a:schemeClr val="dk1"/>
                </a:solidFill>
              </a:rPr>
              <a:t>Guidance for teaching about vaping </a:t>
            </a:r>
            <a:r>
              <a:rPr lang="en-GB" sz="1200" dirty="0">
                <a:solidFill>
                  <a:schemeClr val="dk1"/>
                </a:solidFill>
              </a:rPr>
              <a:t>document and if you wish to read more on vaping and nicotine addiction, the following sources may be of use: </a:t>
            </a:r>
          </a:p>
          <a:p>
            <a:pPr>
              <a:buClr>
                <a:schemeClr val="dk1"/>
              </a:buClr>
              <a:buSzPts val="1300"/>
            </a:pPr>
            <a:endParaRPr lang="en-GB" sz="1200" dirty="0">
              <a:solidFill>
                <a:schemeClr val="dk1"/>
              </a:solidFill>
            </a:endParaRPr>
          </a:p>
          <a:p>
            <a:pPr marL="171450" lvl="2" indent="-171450">
              <a:buClr>
                <a:schemeClr val="dk1"/>
              </a:buClr>
              <a:buSzPts val="1300"/>
              <a:buFont typeface="Arial" panose="020B0604020202020204" pitchFamily="34" charset="0"/>
              <a:buChar char="•"/>
            </a:pPr>
            <a:r>
              <a:rPr lang="en-GB" sz="1200" dirty="0">
                <a:solidFill>
                  <a:schemeClr val="dk1"/>
                </a:solidFill>
                <a:hlinkClick r:id="rId3"/>
              </a:rPr>
              <a:t>https://www.talktofrank.com/drug/vapes</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4"/>
              </a:rPr>
              <a:t>https://www.talktofrank.com/drug/nicotine</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5"/>
              </a:rPr>
              <a:t>https://www.nhs.uk/better-health/quit-smoking/vaping-to-quit-smoking/</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6"/>
              </a:rPr>
              <a:t>https://ash.org.uk/resources/view/use-of-e-cigarettes-among-young-people-in-great-britain</a:t>
            </a:r>
            <a:r>
              <a:rPr lang="en-GB" sz="1200" dirty="0">
                <a:solidFill>
                  <a:schemeClr val="dk1"/>
                </a:solidFill>
              </a:rPr>
              <a:t>   </a:t>
            </a:r>
          </a:p>
          <a:p>
            <a:pPr>
              <a:buClr>
                <a:schemeClr val="dk1"/>
              </a:buClr>
            </a:pPr>
            <a:endParaRPr lang="en-GB" sz="1200" dirty="0">
              <a:solidFill>
                <a:schemeClr val="dk1"/>
              </a:solidFill>
            </a:endParaRPr>
          </a:p>
          <a:p>
            <a:r>
              <a:rPr lang="en-GB" sz="1200" dirty="0">
                <a:solidFill>
                  <a:schemeClr val="dk1"/>
                </a:solidFill>
              </a:rPr>
              <a:t>If you, or someone you know, would like support to quit smoking, visit: </a:t>
            </a:r>
            <a:r>
              <a:rPr lang="en-GB" sz="1200" dirty="0">
                <a:solidFill>
                  <a:srgbClr val="4472C4"/>
                </a:solidFill>
                <a:hlinkClick r:id="rId7"/>
              </a:rPr>
              <a:t>https://www.nhs.uk/better-health/quit-smoking/</a:t>
            </a:r>
            <a:r>
              <a:rPr lang="en-GB" sz="1200" dirty="0">
                <a:solidFill>
                  <a:schemeClr val="dk1"/>
                </a:solidFill>
              </a:rPr>
              <a:t> </a:t>
            </a:r>
            <a:endParaRPr lang="en-GB" dirty="0">
              <a:solidFill>
                <a:schemeClr val="dk1"/>
              </a:solidFill>
            </a:endParaRP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97594" y="1218747"/>
            <a:ext cx="6249466"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Using this presentation</a:t>
            </a:r>
          </a:p>
          <a:p>
            <a:pPr>
              <a:buClr>
                <a:schemeClr val="dk1"/>
              </a:buClr>
              <a:buSzPts val="1300"/>
            </a:pPr>
            <a:r>
              <a:rPr lang="en-GB" sz="1200" dirty="0">
                <a:solidFill>
                  <a:schemeClr val="dk1"/>
                </a:solidFill>
              </a:rPr>
              <a:t>The slides and slide notes will guide you through the session activity. This resource has been produced as one of three bitesize sessions, which can be used in a range of ways:</a:t>
            </a:r>
          </a:p>
          <a:p>
            <a:pPr>
              <a:buClr>
                <a:schemeClr val="dk1"/>
              </a:buClr>
              <a:buSzPts val="1300"/>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Each resource can be used as a stand-alone session to meet the learning needs of individual classes.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three resources can be used together over a few sessions to build and develop deeper understanding around vaping.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can be used in form time or assemblies.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could also be embedded in pre-existing lesson content around smoking.</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Preparation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you read the </a:t>
            </a:r>
            <a:r>
              <a:rPr lang="en-GB" sz="1200" b="1" dirty="0">
                <a:solidFill>
                  <a:schemeClr val="dk1"/>
                </a:solidFill>
              </a:rPr>
              <a:t>Guidance for teaching about vaping </a:t>
            </a:r>
            <a:r>
              <a:rPr lang="en-GB" sz="1200" dirty="0">
                <a:solidFill>
                  <a:schemeClr val="dk1"/>
                </a:solidFill>
              </a:rPr>
              <a:t>document to ensure a safe learning environment and for an overview of content.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video links are working with the projector and sound is enabled.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Read through the slide notes to familiarise yourself with the content. </a:t>
            </a:r>
          </a:p>
          <a:p>
            <a:pPr marL="171450" indent="-171450">
              <a:buClr>
                <a:schemeClr val="dk1"/>
              </a:buClr>
              <a:buSzPts val="1300"/>
              <a:buFont typeface="Arial" panose="020B0604020202020204" pitchFamily="34" charset="0"/>
              <a:buChar char="•"/>
            </a:pPr>
            <a:endParaRPr lang="en-GB" sz="1200" dirty="0">
              <a:solidFill>
                <a:schemeClr val="dk1"/>
              </a:solidFill>
            </a:endParaRPr>
          </a:p>
          <a:p>
            <a:pPr>
              <a:buClr>
                <a:schemeClr val="dk1"/>
              </a:buClr>
              <a:buSzPts val="1300"/>
            </a:pPr>
            <a:r>
              <a:rPr lang="en-GB" sz="1200" b="1" dirty="0">
                <a:solidFill>
                  <a:schemeClr val="dk1"/>
                </a:solidFill>
              </a:rPr>
              <a:t>Differentiation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This session has been designed to be as accessible as possible for all students, using videos and discussion particularly for SEND students.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Keywords are in bold on the relevant slides with definitions to support SEND students.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320374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Curriculum links</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4830756" cy="4012159"/>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Health education</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By the end of secondary school students should know:</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facts about legal and illegal drugs and their associated risks, including the link between drug use, and the associated risks, including the link to serious mental health conditions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physical and psychological consequences of addiction, including alcohol dependency.</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KS3 biology</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Gas exchange systems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impact of exercise, asthma and smoking on the human gas exchange system.</a:t>
            </a: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76676" y="1218747"/>
            <a:ext cx="4670897"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PSHE Association</a:t>
            </a:r>
          </a:p>
          <a:p>
            <a:pPr>
              <a:buClr>
                <a:schemeClr val="dk1"/>
              </a:buClr>
              <a:buSzPts val="1300"/>
            </a:pPr>
            <a:endParaRPr lang="en-GB" sz="1200" dirty="0">
              <a:solidFill>
                <a:schemeClr val="dk1"/>
              </a:solidFill>
            </a:endParaRPr>
          </a:p>
          <a:p>
            <a:pPr>
              <a:buClr>
                <a:schemeClr val="dk1"/>
              </a:buClr>
              <a:buSzPts val="1300"/>
            </a:pPr>
            <a:r>
              <a:rPr lang="en-GB" sz="1200" dirty="0">
                <a:solidFill>
                  <a:schemeClr val="dk1"/>
                </a:solidFill>
              </a:rPr>
              <a:t>KS3 students learn:</a:t>
            </a:r>
          </a:p>
          <a:p>
            <a:pPr marL="171450" indent="-171450">
              <a:buClr>
                <a:schemeClr val="dk1"/>
              </a:buClr>
              <a:buSzPts val="1300"/>
              <a:buFont typeface="Arial" panose="020B0604020202020204" pitchFamily="34" charset="0"/>
              <a:buChar char="•"/>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H23. the positive and negative uses of drugs in society including the safe use of prescribed and over the counter medicines; responsible use of antibiotics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H24. to evaluate misconceptions, social norms and cultural values relating to drug, alcohol and tobacco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H25. strategies to manage a range of influences on drug, alcohol and tobacco use, including peers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H26. information about alcohol, nicotine and other legal and illegal substances, including the short-term and long-term health risks associated with their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H27. the personal and social risks and consequences of substance use and misuse including occasional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H28. the law relating to the supply, use and misuse of legal and illegal substances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H29. about the concepts of dependence and addiction including awareness of help to overcome addictions.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238597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447608" y="700967"/>
            <a:ext cx="3475679" cy="1898140"/>
          </a:xfrm>
        </p:spPr>
        <p:txBody>
          <a:bodyPr/>
          <a:lstStyle/>
          <a:p>
            <a:pPr algn="r">
              <a:lnSpc>
                <a:spcPct val="100000"/>
              </a:lnSpc>
            </a:pPr>
            <a:r>
              <a:rPr lang="en-GB" sz="5400" dirty="0"/>
              <a:t>What is the impact of vaping?</a:t>
            </a:r>
            <a:endParaRPr lang="en-US" sz="5400" dirty="0"/>
          </a:p>
        </p:txBody>
      </p:sp>
      <p:pic>
        <p:nvPicPr>
          <p:cNvPr id="6" name="Picture 5" descr="Young teenage girl playing football. &#10;">
            <a:extLst>
              <a:ext uri="{FF2B5EF4-FFF2-40B4-BE49-F238E27FC236}">
                <a16:creationId xmlns:a16="http://schemas.microsoft.com/office/drawing/2014/main" id="{67BF49A5-000C-8376-A817-A5E33E7251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0902" y="-539253"/>
            <a:ext cx="6378804" cy="7974214"/>
          </a:xfrm>
          <a:prstGeom prst="rect">
            <a:avLst/>
          </a:prstGeom>
        </p:spPr>
      </p:pic>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7000407" y="2211051"/>
            <a:ext cx="4287186" cy="1836294"/>
          </a:xfrm>
          <a:solidFill>
            <a:srgbClr val="8BC53F"/>
          </a:solidFill>
        </p:spPr>
        <p:txBody>
          <a:bodyPr lIns="360000" tIns="360000" rIns="360000" bIns="360000">
            <a:noAutofit/>
          </a:bodyPr>
          <a:lstStyle/>
          <a:p>
            <a:pPr algn="l">
              <a:lnSpc>
                <a:spcPct val="100000"/>
              </a:lnSpc>
              <a:buSzPct val="100000"/>
            </a:pPr>
            <a:r>
              <a:rPr lang="en-US" b="1" dirty="0">
                <a:solidFill>
                  <a:schemeClr val="tx1"/>
                </a:solidFill>
                <a:latin typeface="+mn-lt"/>
              </a:rPr>
              <a:t>Keyword:</a:t>
            </a:r>
          </a:p>
          <a:p>
            <a:pPr algn="l">
              <a:lnSpc>
                <a:spcPct val="100000"/>
              </a:lnSpc>
              <a:buSzPct val="100000"/>
            </a:pPr>
            <a:endParaRPr lang="en-US" dirty="0">
              <a:solidFill>
                <a:schemeClr val="tx1"/>
              </a:solidFill>
              <a:latin typeface="+mn-lt"/>
            </a:endParaRPr>
          </a:p>
          <a:p>
            <a:pPr marL="342900" indent="-342900" algn="l">
              <a:lnSpc>
                <a:spcPct val="100000"/>
              </a:lnSpc>
              <a:buSzPct val="100000"/>
              <a:buFont typeface="Arial" panose="020B0604020202020204" pitchFamily="34" charset="0"/>
              <a:buChar char="•"/>
            </a:pPr>
            <a:r>
              <a:rPr lang="en-US" b="1" dirty="0">
                <a:solidFill>
                  <a:schemeClr val="tx1"/>
                </a:solidFill>
                <a:latin typeface="+mn-lt"/>
              </a:rPr>
              <a:t>Impact:</a:t>
            </a:r>
            <a:r>
              <a:rPr lang="en-US" dirty="0">
                <a:solidFill>
                  <a:schemeClr val="tx1"/>
                </a:solidFill>
                <a:latin typeface="+mn-lt"/>
              </a:rPr>
              <a:t> the effects or consequences on a person or situation</a:t>
            </a:r>
          </a:p>
        </p:txBody>
      </p:sp>
    </p:spTree>
    <p:extLst>
      <p:ext uri="{BB962C8B-B14F-4D97-AF65-F5344CB8AC3E}">
        <p14:creationId xmlns:p14="http://schemas.microsoft.com/office/powerpoint/2010/main" val="43747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E9ED93-E0A9-4294-E697-FEC1DFD29239}"/>
              </a:ext>
            </a:extLst>
          </p:cNvPr>
          <p:cNvGrpSpPr/>
          <p:nvPr/>
        </p:nvGrpSpPr>
        <p:grpSpPr>
          <a:xfrm>
            <a:off x="1969324" y="1206115"/>
            <a:ext cx="8253351" cy="4445770"/>
            <a:chOff x="1969324" y="1206115"/>
            <a:chExt cx="8253351" cy="4445770"/>
          </a:xfrm>
        </p:grpSpPr>
        <p:pic>
          <p:nvPicPr>
            <p:cNvPr id="3" name="Picture 2" descr="A person wearing sunglasses&#10;&#10;Description automatically generated">
              <a:hlinkClick r:id="rId3"/>
              <a:extLst>
                <a:ext uri="{FF2B5EF4-FFF2-40B4-BE49-F238E27FC236}">
                  <a16:creationId xmlns:a16="http://schemas.microsoft.com/office/drawing/2014/main" id="{3624B803-86B5-FCC2-103F-5E245D5F1A04}"/>
                </a:ext>
              </a:extLst>
            </p:cNvPr>
            <p:cNvPicPr>
              <a:picLocks noChangeAspect="1"/>
            </p:cNvPicPr>
            <p:nvPr/>
          </p:nvPicPr>
          <p:blipFill rotWithShape="1">
            <a:blip r:embed="rId4"/>
            <a:srcRect l="5942" t="7837" r="2463" b="606"/>
            <a:stretch/>
          </p:blipFill>
          <p:spPr>
            <a:xfrm>
              <a:off x="1969324" y="1206115"/>
              <a:ext cx="8253351" cy="4445770"/>
            </a:xfrm>
            <a:prstGeom prst="rect">
              <a:avLst/>
            </a:prstGeom>
          </p:spPr>
        </p:pic>
        <p:sp>
          <p:nvSpPr>
            <p:cNvPr id="22" name="Rectangle 21">
              <a:hlinkClick r:id="rId3"/>
              <a:extLst>
                <a:ext uri="{FF2B5EF4-FFF2-40B4-BE49-F238E27FC236}">
                  <a16:creationId xmlns:a16="http://schemas.microsoft.com/office/drawing/2014/main" id="{2D2B7DDC-B983-471D-CE18-08FD4845F1A5}"/>
                </a:ext>
                <a:ext uri="{C183D7F6-B498-43B3-948B-1728B52AA6E4}">
                  <adec:decorative xmlns:adec="http://schemas.microsoft.com/office/drawing/2017/decorative" val="1"/>
                </a:ext>
              </a:extLst>
            </p:cNvPr>
            <p:cNvSpPr/>
            <p:nvPr/>
          </p:nvSpPr>
          <p:spPr>
            <a:xfrm>
              <a:off x="5749299" y="3082300"/>
              <a:ext cx="693401" cy="693401"/>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hlinkClick r:id="rId3"/>
              <a:extLst>
                <a:ext uri="{FF2B5EF4-FFF2-40B4-BE49-F238E27FC236}">
                  <a16:creationId xmlns:a16="http://schemas.microsoft.com/office/drawing/2014/main" id="{6BE9B118-072C-88E9-E481-3CF33BC6533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0825" y="3239177"/>
              <a:ext cx="320296" cy="391472"/>
            </a:xfrm>
            <a:prstGeom prst="rect">
              <a:avLst/>
            </a:prstGeom>
          </p:spPr>
        </p:pic>
      </p:grpSp>
      <p:sp>
        <p:nvSpPr>
          <p:cNvPr id="7" name="Title 6">
            <a:extLst>
              <a:ext uri="{FF2B5EF4-FFF2-40B4-BE49-F238E27FC236}">
                <a16:creationId xmlns:a16="http://schemas.microsoft.com/office/drawing/2014/main" id="{7695FDFB-D64E-3417-D236-C460A063ED6B}"/>
              </a:ext>
            </a:extLst>
          </p:cNvPr>
          <p:cNvSpPr>
            <a:spLocks noGrp="1"/>
          </p:cNvSpPr>
          <p:nvPr>
            <p:ph type="title"/>
          </p:nvPr>
        </p:nvSpPr>
        <p:spPr/>
        <p:txBody>
          <a:bodyPr/>
          <a:lstStyle/>
          <a:p>
            <a:r>
              <a:rPr lang="en-US" dirty="0"/>
              <a:t>The impact of vaping</a:t>
            </a:r>
          </a:p>
        </p:txBody>
      </p:sp>
    </p:spTree>
    <p:extLst>
      <p:ext uri="{BB962C8B-B14F-4D97-AF65-F5344CB8AC3E}">
        <p14:creationId xmlns:p14="http://schemas.microsoft.com/office/powerpoint/2010/main" val="371946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DA61-DE88-3ED1-2986-018E7D1E15E1}"/>
              </a:ext>
            </a:extLst>
          </p:cNvPr>
          <p:cNvSpPr>
            <a:spLocks noGrp="1"/>
          </p:cNvSpPr>
          <p:nvPr>
            <p:ph type="title"/>
          </p:nvPr>
        </p:nvSpPr>
        <p:spPr/>
        <p:txBody>
          <a:bodyPr/>
          <a:lstStyle/>
          <a:p>
            <a:r>
              <a:rPr lang="en-US" dirty="0"/>
              <a:t>The impact factors</a:t>
            </a:r>
          </a:p>
        </p:txBody>
      </p:sp>
      <p:sp>
        <p:nvSpPr>
          <p:cNvPr id="5" name="Rectangle 4">
            <a:extLst>
              <a:ext uri="{FF2B5EF4-FFF2-40B4-BE49-F238E27FC236}">
                <a16:creationId xmlns:a16="http://schemas.microsoft.com/office/drawing/2014/main" id="{A6421D41-F742-BA10-F932-D55E4C9C2C8A}"/>
              </a:ext>
            </a:extLst>
          </p:cNvPr>
          <p:cNvSpPr/>
          <p:nvPr/>
        </p:nvSpPr>
        <p:spPr>
          <a:xfrm>
            <a:off x="371476" y="1126520"/>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Nicotine can increase levels of stress </a:t>
            </a:r>
            <a:br>
              <a:rPr lang="en-US" sz="2000" dirty="0">
                <a:solidFill>
                  <a:schemeClr val="tx1"/>
                </a:solidFill>
              </a:rPr>
            </a:br>
            <a:r>
              <a:rPr lang="en-US" sz="2000" dirty="0">
                <a:solidFill>
                  <a:schemeClr val="tx1"/>
                </a:solidFill>
              </a:rPr>
              <a:t>and anxiety</a:t>
            </a:r>
          </a:p>
        </p:txBody>
      </p:sp>
      <p:sp>
        <p:nvSpPr>
          <p:cNvPr id="6" name="Rectangle 5">
            <a:extLst>
              <a:ext uri="{FF2B5EF4-FFF2-40B4-BE49-F238E27FC236}">
                <a16:creationId xmlns:a16="http://schemas.microsoft.com/office/drawing/2014/main" id="{DEA43536-4BDE-E9B7-63BC-92BC23805000}"/>
              </a:ext>
            </a:extLst>
          </p:cNvPr>
          <p:cNvSpPr/>
          <p:nvPr/>
        </p:nvSpPr>
        <p:spPr>
          <a:xfrm>
            <a:off x="3595260" y="1126520"/>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Financial impact </a:t>
            </a:r>
            <a:br>
              <a:rPr lang="en-US" sz="2000" dirty="0">
                <a:solidFill>
                  <a:schemeClr val="tx1"/>
                </a:solidFill>
              </a:rPr>
            </a:br>
            <a:r>
              <a:rPr lang="en-US" sz="2000" dirty="0">
                <a:solidFill>
                  <a:schemeClr val="tx1"/>
                </a:solidFill>
              </a:rPr>
              <a:t>(it’s expensive) </a:t>
            </a:r>
          </a:p>
        </p:txBody>
      </p:sp>
      <p:sp>
        <p:nvSpPr>
          <p:cNvPr id="10" name="Rectangle 9">
            <a:extLst>
              <a:ext uri="{FF2B5EF4-FFF2-40B4-BE49-F238E27FC236}">
                <a16:creationId xmlns:a16="http://schemas.microsoft.com/office/drawing/2014/main" id="{C3B089E0-6F87-AEB0-5CDE-9AECDAE360A7}"/>
              </a:ext>
            </a:extLst>
          </p:cNvPr>
          <p:cNvSpPr/>
          <p:nvPr/>
        </p:nvSpPr>
        <p:spPr>
          <a:xfrm>
            <a:off x="6937797" y="1111400"/>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Environmental impact (vapes end up </a:t>
            </a:r>
            <a:br>
              <a:rPr lang="en-US" sz="2000" dirty="0">
                <a:solidFill>
                  <a:schemeClr val="tx1"/>
                </a:solidFill>
              </a:rPr>
            </a:br>
            <a:r>
              <a:rPr lang="en-US" sz="2000" dirty="0">
                <a:solidFill>
                  <a:schemeClr val="tx1"/>
                </a:solidFill>
              </a:rPr>
              <a:t>in landfill) </a:t>
            </a:r>
          </a:p>
        </p:txBody>
      </p:sp>
      <p:sp>
        <p:nvSpPr>
          <p:cNvPr id="8" name="Rectangle 7">
            <a:extLst>
              <a:ext uri="{FF2B5EF4-FFF2-40B4-BE49-F238E27FC236}">
                <a16:creationId xmlns:a16="http://schemas.microsoft.com/office/drawing/2014/main" id="{FC8416FD-5117-F43E-88C8-4D7FFCCAEF73}"/>
              </a:ext>
            </a:extLst>
          </p:cNvPr>
          <p:cNvSpPr/>
          <p:nvPr/>
        </p:nvSpPr>
        <p:spPr>
          <a:xfrm>
            <a:off x="371475" y="2727758"/>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Sharing a vape </a:t>
            </a:r>
            <a:br>
              <a:rPr lang="en-US" sz="2000" dirty="0">
                <a:solidFill>
                  <a:schemeClr val="tx1"/>
                </a:solidFill>
              </a:rPr>
            </a:br>
            <a:r>
              <a:rPr lang="en-US" sz="2000" dirty="0">
                <a:solidFill>
                  <a:schemeClr val="tx1"/>
                </a:solidFill>
              </a:rPr>
              <a:t>with someone else carries the risk of picking up diseases</a:t>
            </a:r>
          </a:p>
        </p:txBody>
      </p:sp>
      <p:sp>
        <p:nvSpPr>
          <p:cNvPr id="9" name="Rectangle 8">
            <a:extLst>
              <a:ext uri="{FF2B5EF4-FFF2-40B4-BE49-F238E27FC236}">
                <a16:creationId xmlns:a16="http://schemas.microsoft.com/office/drawing/2014/main" id="{408F4E2D-2CF3-ADFA-C5D3-31A0BD5B3B6C}"/>
              </a:ext>
            </a:extLst>
          </p:cNvPr>
          <p:cNvSpPr/>
          <p:nvPr/>
        </p:nvSpPr>
        <p:spPr>
          <a:xfrm>
            <a:off x="3595259" y="2727758"/>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Chemicals are released into the lungs which could be harmful </a:t>
            </a:r>
          </a:p>
        </p:txBody>
      </p:sp>
      <p:sp>
        <p:nvSpPr>
          <p:cNvPr id="7" name="Rectangle 6">
            <a:extLst>
              <a:ext uri="{FF2B5EF4-FFF2-40B4-BE49-F238E27FC236}">
                <a16:creationId xmlns:a16="http://schemas.microsoft.com/office/drawing/2014/main" id="{31A97AD6-AB83-AEC8-B6AA-41108F9AE6E1}"/>
              </a:ext>
            </a:extLst>
          </p:cNvPr>
          <p:cNvSpPr/>
          <p:nvPr/>
        </p:nvSpPr>
        <p:spPr>
          <a:xfrm>
            <a:off x="371475" y="4347788"/>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The long-term impact </a:t>
            </a:r>
            <a:br>
              <a:rPr lang="en-US" sz="2000" dirty="0">
                <a:solidFill>
                  <a:schemeClr val="tx1"/>
                </a:solidFill>
              </a:rPr>
            </a:br>
            <a:r>
              <a:rPr lang="en-US" sz="2000" dirty="0">
                <a:solidFill>
                  <a:schemeClr val="tx1"/>
                </a:solidFill>
              </a:rPr>
              <a:t>of vaping on health </a:t>
            </a:r>
            <a:br>
              <a:rPr lang="en-US" sz="2000" dirty="0">
                <a:solidFill>
                  <a:schemeClr val="tx1"/>
                </a:solidFill>
              </a:rPr>
            </a:br>
            <a:r>
              <a:rPr lang="en-US" sz="2000" dirty="0">
                <a:solidFill>
                  <a:schemeClr val="tx1"/>
                </a:solidFill>
              </a:rPr>
              <a:t>is not yet known</a:t>
            </a:r>
          </a:p>
        </p:txBody>
      </p:sp>
      <p:sp>
        <p:nvSpPr>
          <p:cNvPr id="11" name="Rectangle 10">
            <a:extLst>
              <a:ext uri="{FF2B5EF4-FFF2-40B4-BE49-F238E27FC236}">
                <a16:creationId xmlns:a16="http://schemas.microsoft.com/office/drawing/2014/main" id="{528E2021-7B7C-D417-C8EA-8C9F5A245820}"/>
              </a:ext>
            </a:extLst>
          </p:cNvPr>
          <p:cNvSpPr/>
          <p:nvPr/>
        </p:nvSpPr>
        <p:spPr>
          <a:xfrm>
            <a:off x="3595259" y="4328996"/>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Nicotine is an addictive substance that can be hard to stop using </a:t>
            </a:r>
            <a:br>
              <a:rPr lang="en-US" sz="2000" dirty="0">
                <a:solidFill>
                  <a:schemeClr val="tx1"/>
                </a:solidFill>
              </a:rPr>
            </a:br>
            <a:r>
              <a:rPr lang="en-US" sz="2000" dirty="0">
                <a:solidFill>
                  <a:schemeClr val="tx1"/>
                </a:solidFill>
              </a:rPr>
              <a:t>once you've started</a:t>
            </a:r>
          </a:p>
        </p:txBody>
      </p:sp>
      <p:sp>
        <p:nvSpPr>
          <p:cNvPr id="3" name="TextBox 2">
            <a:extLst>
              <a:ext uri="{FF2B5EF4-FFF2-40B4-BE49-F238E27FC236}">
                <a16:creationId xmlns:a16="http://schemas.microsoft.com/office/drawing/2014/main" id="{C16CF53F-463A-E348-E17B-DE4C7C8606E3}"/>
              </a:ext>
            </a:extLst>
          </p:cNvPr>
          <p:cNvSpPr txBox="1"/>
          <p:nvPr/>
        </p:nvSpPr>
        <p:spPr>
          <a:xfrm>
            <a:off x="7107810" y="3172527"/>
            <a:ext cx="4779390" cy="2682786"/>
          </a:xfrm>
          <a:prstGeom prst="rect">
            <a:avLst/>
          </a:prstGeom>
          <a:noFill/>
        </p:spPr>
        <p:txBody>
          <a:bodyPr wrap="square">
            <a:spAutoFit/>
          </a:bodyPr>
          <a:lstStyle/>
          <a:p>
            <a:r>
              <a:rPr lang="en-US" sz="2000" b="1" dirty="0">
                <a:ea typeface="+mn-lt"/>
                <a:cs typeface="+mn-lt"/>
              </a:rPr>
              <a:t>Keywords:</a:t>
            </a:r>
          </a:p>
          <a:p>
            <a:endParaRPr lang="en-US" sz="2000" dirty="0"/>
          </a:p>
          <a:p>
            <a:pPr marL="342900" lvl="2" indent="-342900">
              <a:spcAft>
                <a:spcPts val="500"/>
              </a:spcAft>
              <a:buFont typeface="Arial" panose="020B0604020202020204" pitchFamily="34" charset="0"/>
              <a:buChar char="•"/>
            </a:pPr>
            <a:r>
              <a:rPr lang="en-US" sz="2000" b="1" dirty="0"/>
              <a:t>Nicotine:</a:t>
            </a:r>
            <a:r>
              <a:rPr lang="en-US" sz="2000" dirty="0"/>
              <a:t> a chemical found in tobacco and most vaping products</a:t>
            </a:r>
          </a:p>
          <a:p>
            <a:pPr marL="342900" lvl="2" indent="-342900">
              <a:spcAft>
                <a:spcPts val="500"/>
              </a:spcAft>
              <a:buFont typeface="Arial" panose="020B0604020202020204" pitchFamily="34" charset="0"/>
              <a:buChar char="•"/>
            </a:pPr>
            <a:r>
              <a:rPr lang="en-US" sz="2000" b="1" dirty="0"/>
              <a:t>Financial impact:</a:t>
            </a:r>
            <a:r>
              <a:rPr lang="en-US" sz="2000" dirty="0"/>
              <a:t> the effect on how much money someone has</a:t>
            </a:r>
          </a:p>
          <a:p>
            <a:pPr marL="342900" lvl="2" indent="-342900">
              <a:spcAft>
                <a:spcPts val="500"/>
              </a:spcAft>
              <a:buFont typeface="Arial" panose="020B0604020202020204" pitchFamily="34" charset="0"/>
              <a:buChar char="•"/>
            </a:pPr>
            <a:r>
              <a:rPr lang="en-US" sz="2000" b="1" dirty="0"/>
              <a:t>Environmental impact:</a:t>
            </a:r>
            <a:r>
              <a:rPr lang="en-US" sz="2000" dirty="0"/>
              <a:t> the impact on the planet</a:t>
            </a:r>
          </a:p>
        </p:txBody>
      </p:sp>
    </p:spTree>
    <p:extLst>
      <p:ext uri="{BB962C8B-B14F-4D97-AF65-F5344CB8AC3E}">
        <p14:creationId xmlns:p14="http://schemas.microsoft.com/office/powerpoint/2010/main" val="3904790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336550" y="352425"/>
            <a:ext cx="5685309" cy="723900"/>
          </a:xfrm>
        </p:spPr>
        <p:txBody>
          <a:bodyPr/>
          <a:lstStyle/>
          <a:p>
            <a:r>
              <a:rPr lang="en-GB" spc="-20" dirty="0"/>
              <a:t>Worried about vaping?</a:t>
            </a:r>
            <a:endParaRPr lang="en-US" spc="-20" dirty="0"/>
          </a:p>
        </p:txBody>
      </p:sp>
      <p:sp>
        <p:nvSpPr>
          <p:cNvPr id="18" name="Text Placeholder 17">
            <a:extLst>
              <a:ext uri="{FF2B5EF4-FFF2-40B4-BE49-F238E27FC236}">
                <a16:creationId xmlns:a16="http://schemas.microsoft.com/office/drawing/2014/main" id="{0FE1BE3A-020B-B47A-FB34-C01ACCB8629F}"/>
              </a:ext>
            </a:extLst>
          </p:cNvPr>
          <p:cNvSpPr>
            <a:spLocks noGrp="1"/>
          </p:cNvSpPr>
          <p:nvPr>
            <p:ph type="body" sz="quarter" idx="16"/>
          </p:nvPr>
        </p:nvSpPr>
        <p:spPr>
          <a:xfrm>
            <a:off x="337280" y="1211752"/>
            <a:ext cx="5429265" cy="4395671"/>
          </a:xfrm>
        </p:spPr>
        <p:txBody>
          <a:bodyPr>
            <a:noAutofit/>
          </a:bodyPr>
          <a:lstStyle/>
          <a:p>
            <a:r>
              <a:rPr lang="en-US" dirty="0"/>
              <a:t>Whether you currently vape or not, if you have any concerns at all around vaping, speak to a trusted adult. </a:t>
            </a:r>
          </a:p>
          <a:p>
            <a:endParaRPr lang="en-US" dirty="0"/>
          </a:p>
          <a:p>
            <a:r>
              <a:rPr lang="en-US" dirty="0"/>
              <a:t>If you or a friend are currently vaping and want some support to stop, you can visit the FRANK website, call their helpline or use their text service (Text 82111) </a:t>
            </a:r>
            <a:r>
              <a:rPr lang="en-US" b="1" dirty="0"/>
              <a:t>www.talktofrank.com/drug/vapes</a:t>
            </a:r>
          </a:p>
          <a:p>
            <a:endParaRPr lang="en-US" dirty="0"/>
          </a:p>
          <a:p>
            <a:r>
              <a:rPr lang="en-US" dirty="0"/>
              <a:t>If you want any support around resisting peer pressure, Childline offer some excellent tips: </a:t>
            </a:r>
            <a:r>
              <a:rPr lang="en-US" b="1" dirty="0" err="1"/>
              <a:t>www.childline.org.uk</a:t>
            </a:r>
            <a:r>
              <a:rPr lang="en-US" b="1" dirty="0"/>
              <a:t>/info-advice/</a:t>
            </a:r>
            <a:br>
              <a:rPr lang="en-US" b="1" dirty="0"/>
            </a:br>
            <a:r>
              <a:rPr lang="en-US" b="1" dirty="0"/>
              <a:t>friends-relationships-sex/friends/</a:t>
            </a:r>
            <a:br>
              <a:rPr lang="en-US" b="1" dirty="0"/>
            </a:br>
            <a:r>
              <a:rPr lang="en-US" b="1" dirty="0"/>
              <a:t>peer-pressure/ </a:t>
            </a:r>
          </a:p>
        </p:txBody>
      </p:sp>
      <p:pic>
        <p:nvPicPr>
          <p:cNvPr id="3" name="Picture Placeholder 5" descr="Teenage girl sitting and looking into the distance. ">
            <a:extLst>
              <a:ext uri="{FF2B5EF4-FFF2-40B4-BE49-F238E27FC236}">
                <a16:creationId xmlns:a16="http://schemas.microsoft.com/office/drawing/2014/main" id="{75DE5A7C-1916-0FBD-5D2F-BCB3F26B9E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096000" y="0"/>
            <a:ext cx="6103620" cy="5986463"/>
          </a:xfrm>
          <a:prstGeom prst="rect">
            <a:avLst/>
          </a:prstGeom>
        </p:spPr>
      </p:pic>
    </p:spTree>
    <p:extLst>
      <p:ext uri="{BB962C8B-B14F-4D97-AF65-F5344CB8AC3E}">
        <p14:creationId xmlns:p14="http://schemas.microsoft.com/office/powerpoint/2010/main" val="2997581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1103963" y="700967"/>
            <a:ext cx="2819324" cy="1898140"/>
          </a:xfrm>
        </p:spPr>
        <p:txBody>
          <a:bodyPr/>
          <a:lstStyle/>
          <a:p>
            <a:pPr algn="r">
              <a:lnSpc>
                <a:spcPct val="100000"/>
              </a:lnSpc>
            </a:pPr>
            <a:r>
              <a:rPr lang="en-GB" sz="5400" dirty="0"/>
              <a:t>Vaping: </a:t>
            </a:r>
            <a:br>
              <a:rPr lang="en-GB" sz="5400" dirty="0"/>
            </a:br>
            <a:r>
              <a:rPr lang="en-GB" sz="5400" dirty="0"/>
              <a:t>takeaways</a:t>
            </a:r>
            <a:endParaRPr lang="en-US" sz="5400" dirty="0"/>
          </a:p>
        </p:txBody>
      </p:sp>
      <p:pic>
        <p:nvPicPr>
          <p:cNvPr id="3" name="Picture 2" descr="Teenager with a rucksack and holding a laptop. ">
            <a:extLst>
              <a:ext uri="{FF2B5EF4-FFF2-40B4-BE49-F238E27FC236}">
                <a16:creationId xmlns:a16="http://schemas.microsoft.com/office/drawing/2014/main" id="{1517D843-67EF-DAEF-5B0C-ECB9C1962B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725" y="59123"/>
            <a:ext cx="10248678" cy="6834189"/>
          </a:xfrm>
          <a:prstGeom prst="rect">
            <a:avLst/>
          </a:prstGeom>
        </p:spPr>
      </p:pic>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7300210" y="2168707"/>
            <a:ext cx="4309431" cy="2019692"/>
          </a:xfrm>
          <a:solidFill>
            <a:srgbClr val="8BC53F"/>
          </a:solidFill>
        </p:spPr>
        <p:txBody>
          <a:bodyPr lIns="360000" tIns="360000" rIns="360000" bIns="360000">
            <a:normAutofit/>
          </a:bodyPr>
          <a:lstStyle/>
          <a:p>
            <a:pPr algn="l">
              <a:lnSpc>
                <a:spcPct val="100000"/>
              </a:lnSpc>
              <a:buSzPct val="100000"/>
            </a:pPr>
            <a:r>
              <a:rPr lang="en-US" sz="2400" dirty="0">
                <a:solidFill>
                  <a:schemeClr val="tx1"/>
                </a:solidFill>
                <a:latin typeface="+mn-lt"/>
              </a:rPr>
              <a:t>What are you taking </a:t>
            </a:r>
            <a:br>
              <a:rPr lang="en-US" sz="2400" dirty="0">
                <a:solidFill>
                  <a:schemeClr val="tx1"/>
                </a:solidFill>
                <a:latin typeface="+mn-lt"/>
              </a:rPr>
            </a:br>
            <a:r>
              <a:rPr lang="en-US" sz="2400" dirty="0">
                <a:solidFill>
                  <a:schemeClr val="tx1"/>
                </a:solidFill>
                <a:latin typeface="+mn-lt"/>
              </a:rPr>
              <a:t>away with you from </a:t>
            </a:r>
            <a:br>
              <a:rPr lang="en-US" sz="2400" dirty="0">
                <a:solidFill>
                  <a:schemeClr val="tx1"/>
                </a:solidFill>
                <a:latin typeface="+mn-lt"/>
              </a:rPr>
            </a:br>
            <a:r>
              <a:rPr lang="en-US" sz="2400" dirty="0">
                <a:solidFill>
                  <a:schemeClr val="tx1"/>
                </a:solidFill>
                <a:latin typeface="+mn-lt"/>
              </a:rPr>
              <a:t>today’s session?</a:t>
            </a:r>
          </a:p>
        </p:txBody>
      </p:sp>
      <p:sp>
        <p:nvSpPr>
          <p:cNvPr id="13" name="Rectangle 12">
            <a:extLst>
              <a:ext uri="{FF2B5EF4-FFF2-40B4-BE49-F238E27FC236}">
                <a16:creationId xmlns:a16="http://schemas.microsoft.com/office/drawing/2014/main" id="{E7DEAB52-1A9D-16DC-EA3D-9A59666FA365}"/>
              </a:ext>
              <a:ext uri="{C183D7F6-B498-43B3-948B-1728B52AA6E4}">
                <adec:decorative xmlns:adec="http://schemas.microsoft.com/office/drawing/2017/decorative" val="1"/>
              </a:ext>
            </a:extLst>
          </p:cNvPr>
          <p:cNvSpPr/>
          <p:nvPr/>
        </p:nvSpPr>
        <p:spPr>
          <a:xfrm rot="18900000">
            <a:off x="11399193" y="2968151"/>
            <a:ext cx="420896" cy="42089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083356"/>
      </p:ext>
    </p:extLst>
  </p:cSld>
  <p:clrMapOvr>
    <a:masterClrMapping/>
  </p:clrMapOvr>
</p:sld>
</file>

<file path=ppt/theme/theme1.xml><?xml version="1.0" encoding="utf-8"?>
<a:theme xmlns:a="http://schemas.openxmlformats.org/drawingml/2006/main" name="Office Theme">
  <a:themeElements>
    <a:clrScheme name="Custom 2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df7d78-1330-49f6-bffc-7239953f04fe">
      <Terms xmlns="http://schemas.microsoft.com/office/infopath/2007/PartnerControls"/>
    </lcf76f155ced4ddcb4097134ff3c332f>
    <TaxCatchAll xmlns="f97151d3-a763-4fee-95d1-c0b0132eac99"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6E66CB5A31A44C828EF505EF1A4254" ma:contentTypeVersion="16" ma:contentTypeDescription="Create a new document." ma:contentTypeScope="" ma:versionID="18aaf51f37cdd6d9d52d808e82dd3e5e">
  <xsd:schema xmlns:xsd="http://www.w3.org/2001/XMLSchema" xmlns:xs="http://www.w3.org/2001/XMLSchema" xmlns:p="http://schemas.microsoft.com/office/2006/metadata/properties" xmlns:ns1="http://schemas.microsoft.com/sharepoint/v3" xmlns:ns2="f97151d3-a763-4fee-95d1-c0b0132eac99" xmlns:ns3="0edf7d78-1330-49f6-bffc-7239953f04fe" targetNamespace="http://schemas.microsoft.com/office/2006/metadata/properties" ma:root="true" ma:fieldsID="1586fc9a33adb05acd4998f98b95c8ed" ns1:_="" ns2:_="" ns3:_="">
    <xsd:import namespace="http://schemas.microsoft.com/sharepoint/v3"/>
    <xsd:import namespace="f97151d3-a763-4fee-95d1-c0b0132eac99"/>
    <xsd:import namespace="0edf7d78-1330-49f6-bffc-7239953f04f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151d3-a763-4fee-95d1-c0b0132eac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78a4875-fe2d-4755-9d74-b44ed4eef224}" ma:internalName="TaxCatchAll" ma:showField="CatchAllData" ma:web="f97151d3-a763-4fee-95d1-c0b0132eac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df7d78-1330-49f6-bffc-7239953f04f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BBC2E5-D076-4691-B3B0-35F42C33DAC0}">
  <ds:schemaRefs>
    <ds:schemaRef ds:uri="http://purl.org/dc/elements/1.1/"/>
    <ds:schemaRef ds:uri="0edf7d78-1330-49f6-bffc-7239953f04f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schemas.microsoft.com/sharepoint/v3"/>
    <ds:schemaRef ds:uri="http://schemas.microsoft.com/office/infopath/2007/PartnerControls"/>
    <ds:schemaRef ds:uri="f97151d3-a763-4fee-95d1-c0b0132eac99"/>
    <ds:schemaRef ds:uri="http://www.w3.org/XML/1998/namespace"/>
    <ds:schemaRef ds:uri="http://purl.org/dc/dcmitype/"/>
  </ds:schemaRefs>
</ds:datastoreItem>
</file>

<file path=customXml/itemProps2.xml><?xml version="1.0" encoding="utf-8"?>
<ds:datastoreItem xmlns:ds="http://schemas.openxmlformats.org/officeDocument/2006/customXml" ds:itemID="{DA26A933-BABE-4FA1-A49A-7B119EE65C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7151d3-a763-4fee-95d1-c0b0132eac99"/>
    <ds:schemaRef ds:uri="0edf7d78-1330-49f6-bffc-7239953f0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FA2437-CC3E-493E-8140-D66CDEBB43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7618</TotalTime>
  <Words>1752</Words>
  <Application>Microsoft Macintosh PowerPoint</Application>
  <PresentationFormat>Widescreen</PresentationFormat>
  <Paragraphs>145</Paragraphs>
  <Slides>8</Slides>
  <Notes>8</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Narrow</vt:lpstr>
      <vt:lpstr>Calibri</vt:lpstr>
      <vt:lpstr>Arial</vt:lpstr>
      <vt:lpstr>Arial,Sans-Serif</vt:lpstr>
      <vt:lpstr>Office Theme</vt:lpstr>
      <vt:lpstr>Vaping:</vt:lpstr>
      <vt:lpstr>Introduction</vt:lpstr>
      <vt:lpstr>Curriculum links</vt:lpstr>
      <vt:lpstr>What is the impact of vaping?</vt:lpstr>
      <vt:lpstr>The impact of vaping</vt:lpstr>
      <vt:lpstr>The impact factors</vt:lpstr>
      <vt:lpstr>Worried about vaping?</vt:lpstr>
      <vt:lpstr>Vaping:  takeaways</vt:lpstr>
    </vt:vector>
  </TitlesOfParts>
  <Manager>OHID Better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The impacts</dc:title>
  <dc:subject>Resource to teach students the personal and societal potential impacts of vaping.</dc:subject>
  <dc:creator>OHID Better Health</dc:creator>
  <cp:keywords>Vaping, vapes, vape, e-cigarettes, nicotine, addiction</cp:keywords>
  <dc:description/>
  <cp:lastModifiedBy>Katrina MacKay</cp:lastModifiedBy>
  <cp:revision>99</cp:revision>
  <dcterms:created xsi:type="dcterms:W3CDTF">2020-08-05T10:48:44Z</dcterms:created>
  <dcterms:modified xsi:type="dcterms:W3CDTF">2023-08-16T09:49:24Z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0x010100FF6E66CB5A31A44C828EF505EF1A4254</vt:lpwstr>
  </property>
  <property fmtid="{D5CDD505-2E9C-101B-9397-08002B2CF9AE}" pid="3" name="MediaServiceImageTags">
    <vt:lpwstr/>
  </property>
</Properties>
</file>