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3"/>
  </p:notesMasterIdLst>
  <p:sldIdLst>
    <p:sldId id="340" r:id="rId5"/>
    <p:sldId id="333" r:id="rId6"/>
    <p:sldId id="334" r:id="rId7"/>
    <p:sldId id="316" r:id="rId8"/>
    <p:sldId id="336" r:id="rId9"/>
    <p:sldId id="337" r:id="rId10"/>
    <p:sldId id="338" r:id="rId11"/>
    <p:sldId id="339" r:id="rId12"/>
  </p:sldIdLst>
  <p:sldSz cx="12192000" cy="6858000"/>
  <p:notesSz cx="6858000" cy="9144000"/>
  <p:embeddedFontLst>
    <p:embeddedFont>
      <p:font typeface="Arial Narrow" panose="020B0604020202020204" pitchFamily="34" charset="0"/>
      <p:regular r:id="rId14"/>
      <p:bold r:id="rId15"/>
      <p:italic r:id="rId16"/>
      <p:boldItalic r:id="rId17"/>
    </p:embeddedFont>
    <p:embeddedFont>
      <p:font typeface="Calibri" panose="020F0502020204030204"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02" userDrawn="1">
          <p15:clr>
            <a:srgbClr val="A4A3A4"/>
          </p15:clr>
        </p15:guide>
        <p15:guide id="2" pos="3704" userDrawn="1">
          <p15:clr>
            <a:srgbClr val="A4A3A4"/>
          </p15:clr>
        </p15:guide>
        <p15:guide id="3" pos="234">
          <p15:clr>
            <a:srgbClr val="A4A3A4"/>
          </p15:clr>
        </p15:guide>
        <p15:guide id="4" pos="733">
          <p15:clr>
            <a:srgbClr val="A4A3A4"/>
          </p15:clr>
        </p15:guide>
        <p15:guide id="5" pos="5110">
          <p15:clr>
            <a:srgbClr val="A4A3A4"/>
          </p15:clr>
        </p15:guide>
        <p15:guide id="6" pos="4929">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jP4JldxWy/7ehzlWMrs5lN4hF4D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7A151E-551C-ECB0-1682-09D44810005E}" name="Bennett, Toni" initials="BT" userId="S::toni.bennett_dhsc.gov.uk#ext#@blackbaud.onmicrosoft.com::f687dc2e-1ebf-4147-8015-eeebc4e2abc8" providerId="AD"/>
  <p188:author id="{6D932255-2E9D-E1FE-C187-4C5A6FC48662}" name="Katrina MacKay" initials="KM" userId="S::Katrina.MacKay@blackbaud.me::0670298b-56f1-463c-8ea8-46d6ec08d2b8" providerId="AD"/>
  <p188:author id="{FA9C9066-05B2-203E-AC1A-41E6E8866086}" name="Katrina MacKay" initials="KM" userId="S::katrina.mackay@blackbaud.me::0670298b-56f1-463c-8ea8-46d6ec08d2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uth Elborn" initials="RE" lastIdx="1" clrIdx="0">
    <p:extLst>
      <p:ext uri="{19B8F6BF-5375-455C-9EA6-DF929625EA0E}">
        <p15:presenceInfo xmlns:p15="http://schemas.microsoft.com/office/powerpoint/2012/main" userId="55b2a3e4363ef5ab" providerId="Windows Live"/>
      </p:ext>
    </p:extLst>
  </p:cmAuthor>
  <p:cmAuthor id="2" name="Victoria Millar" initials="VM" lastIdx="1" clrIdx="1">
    <p:extLst>
      <p:ext uri="{19B8F6BF-5375-455C-9EA6-DF929625EA0E}">
        <p15:presenceInfo xmlns:p15="http://schemas.microsoft.com/office/powerpoint/2012/main" userId="S::victoria.millar@blackbaud.me::dc3ff596-6eaf-4f9f-8275-174edd9b8adf" providerId="AD"/>
      </p:ext>
    </p:extLst>
  </p:cmAuthor>
  <p:cmAuthor id="3" name="Katrina MacKay" initials="KM" lastIdx="1" clrIdx="2">
    <p:extLst>
      <p:ext uri="{19B8F6BF-5375-455C-9EA6-DF929625EA0E}">
        <p15:presenceInfo xmlns:p15="http://schemas.microsoft.com/office/powerpoint/2012/main" userId="S::katrina.mackay@blackbaud.me::0670298b-56f1-463c-8ea8-46d6ec08d2b8" providerId="AD"/>
      </p:ext>
    </p:extLst>
  </p:cmAuthor>
  <p:cmAuthor id="4" name="Editor" initials="Ed" lastIdx="2" clrIdx="3">
    <p:extLst>
      <p:ext uri="{19B8F6BF-5375-455C-9EA6-DF929625EA0E}">
        <p15:presenceInfo xmlns:p15="http://schemas.microsoft.com/office/powerpoint/2012/main" userId="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BC53F"/>
    <a:srgbClr val="3155A5"/>
    <a:srgbClr val="FFCB31"/>
    <a:srgbClr val="0995A5"/>
    <a:srgbClr val="EC0677"/>
    <a:srgbClr val="6ECBDD"/>
    <a:srgbClr val="EB7166"/>
    <a:srgbClr val="E44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39B260-FFDD-7D48-9F9B-7AD59F100E3F}" v="5" dt="2023-08-15T16:23:40.549"/>
    <p1510:client id="{512B59DC-922B-7845-91DA-064778DA5F6F}" v="7" dt="2023-08-16T09:5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70" autoAdjust="0"/>
    <p:restoredTop sz="75238" autoAdjust="0"/>
  </p:normalViewPr>
  <p:slideViewPr>
    <p:cSldViewPr snapToGrid="0">
      <p:cViewPr varScale="1">
        <p:scale>
          <a:sx n="90" d="100"/>
          <a:sy n="90" d="100"/>
        </p:scale>
        <p:origin x="904" y="192"/>
      </p:cViewPr>
      <p:guideLst>
        <p:guide orient="horz" pos="1502"/>
        <p:guide pos="3704"/>
        <p:guide pos="234"/>
        <p:guide pos="733"/>
        <p:guide pos="5110"/>
        <p:guide pos="4929"/>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38" Type="http://customschemas.google.com/relationships/presentationmetadata" Target="metadata"/><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font" Target="fonts/font6.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rina MacKay" userId="S::katrina.mackay@blackbaud.me::0670298b-56f1-463c-8ea8-46d6ec08d2b8" providerId="AD" clId="Web-{6B951781-3E7D-E4E5-761D-0C01C80E8EA6}"/>
    <pc:docChg chg="modSld">
      <pc:chgData name="Katrina MacKay" userId="S::katrina.mackay@blackbaud.me::0670298b-56f1-463c-8ea8-46d6ec08d2b8" providerId="AD" clId="Web-{6B951781-3E7D-E4E5-761D-0C01C80E8EA6}" dt="2023-08-14T14:38:43.880" v="19"/>
      <pc:docMkLst>
        <pc:docMk/>
      </pc:docMkLst>
      <pc:sldChg chg="delCm modCm">
        <pc:chgData name="Katrina MacKay" userId="S::katrina.mackay@blackbaud.me::0670298b-56f1-463c-8ea8-46d6ec08d2b8" providerId="AD" clId="Web-{6B951781-3E7D-E4E5-761D-0C01C80E8EA6}" dt="2023-08-14T14:35:32.243" v="1"/>
        <pc:sldMkLst>
          <pc:docMk/>
          <pc:sldMk cId="4222756317" sldId="334"/>
        </pc:sldMkLst>
      </pc:sldChg>
      <pc:sldChg chg="modNotes">
        <pc:chgData name="Katrina MacKay" userId="S::katrina.mackay@blackbaud.me::0670298b-56f1-463c-8ea8-46d6ec08d2b8" providerId="AD" clId="Web-{6B951781-3E7D-E4E5-761D-0C01C80E8EA6}" dt="2023-08-14T14:38:43.880" v="19"/>
        <pc:sldMkLst>
          <pc:docMk/>
          <pc:sldMk cId="1559352185" sldId="338"/>
        </pc:sldMkLst>
      </pc:sldChg>
    </pc:docChg>
  </pc:docChgLst>
  <pc:docChgLst>
    <pc:chgData name="Daniel Marks" userId="3b8ba931-dede-4b97-b60b-d31717a31976" providerId="ADAL" clId="{3639B260-FFDD-7D48-9F9B-7AD59F100E3F}"/>
    <pc:docChg chg="custSel modSld">
      <pc:chgData name="Daniel Marks" userId="3b8ba931-dede-4b97-b60b-d31717a31976" providerId="ADAL" clId="{3639B260-FFDD-7D48-9F9B-7AD59F100E3F}" dt="2023-08-15T16:23:40.549" v="12" actId="962"/>
      <pc:docMkLst>
        <pc:docMk/>
      </pc:docMkLst>
      <pc:sldChg chg="addSp delSp modSp mod">
        <pc:chgData name="Daniel Marks" userId="3b8ba931-dede-4b97-b60b-d31717a31976" providerId="ADAL" clId="{3639B260-FFDD-7D48-9F9B-7AD59F100E3F}" dt="2023-08-15T16:23:40.549" v="12" actId="962"/>
        <pc:sldMkLst>
          <pc:docMk/>
          <pc:sldMk cId="3452062248" sldId="337"/>
        </pc:sldMkLst>
        <pc:spChg chg="mod">
          <ac:chgData name="Daniel Marks" userId="3b8ba931-dede-4b97-b60b-d31717a31976" providerId="ADAL" clId="{3639B260-FFDD-7D48-9F9B-7AD59F100E3F}" dt="2023-08-15T16:21:49.099" v="0"/>
          <ac:spMkLst>
            <pc:docMk/>
            <pc:sldMk cId="3452062248" sldId="337"/>
            <ac:spMk id="6" creationId="{7F9963B2-F2DC-0ED2-E4A5-672898431567}"/>
          </ac:spMkLst>
        </pc:spChg>
        <pc:spChg chg="mod">
          <ac:chgData name="Daniel Marks" userId="3b8ba931-dede-4b97-b60b-d31717a31976" providerId="ADAL" clId="{3639B260-FFDD-7D48-9F9B-7AD59F100E3F}" dt="2023-08-15T16:23:01.893" v="5" actId="14826"/>
          <ac:spMkLst>
            <pc:docMk/>
            <pc:sldMk cId="3452062248" sldId="337"/>
            <ac:spMk id="11" creationId="{68B51B40-375B-EE8E-025B-6E086DC901C3}"/>
          </ac:spMkLst>
        </pc:spChg>
        <pc:spChg chg="del">
          <ac:chgData name="Daniel Marks" userId="3b8ba931-dede-4b97-b60b-d31717a31976" providerId="ADAL" clId="{3639B260-FFDD-7D48-9F9B-7AD59F100E3F}" dt="2023-08-15T16:21:51.212" v="2" actId="478"/>
          <ac:spMkLst>
            <pc:docMk/>
            <pc:sldMk cId="3452062248" sldId="337"/>
            <ac:spMk id="17" creationId="{8DD7E02E-6782-8870-773C-00B6A6906583}"/>
          </ac:spMkLst>
        </pc:spChg>
        <pc:grpChg chg="add del mod">
          <ac:chgData name="Daniel Marks" userId="3b8ba931-dede-4b97-b60b-d31717a31976" providerId="ADAL" clId="{3639B260-FFDD-7D48-9F9B-7AD59F100E3F}" dt="2023-08-15T16:21:50.260" v="1"/>
          <ac:grpSpMkLst>
            <pc:docMk/>
            <pc:sldMk cId="3452062248" sldId="337"/>
            <ac:grpSpMk id="3" creationId="{DF8CC8D2-FCE6-8907-9114-D55A2A40DBED}"/>
          </ac:grpSpMkLst>
        </pc:grpChg>
        <pc:grpChg chg="mod">
          <ac:chgData name="Daniel Marks" userId="3b8ba931-dede-4b97-b60b-d31717a31976" providerId="ADAL" clId="{3639B260-FFDD-7D48-9F9B-7AD59F100E3F}" dt="2023-08-15T16:21:49.099" v="0"/>
          <ac:grpSpMkLst>
            <pc:docMk/>
            <pc:sldMk cId="3452062248" sldId="337"/>
            <ac:grpSpMk id="5" creationId="{1CF3E4E7-BFC2-F616-52EE-B05FD5A091E0}"/>
          </ac:grpSpMkLst>
        </pc:grpChg>
        <pc:grpChg chg="add mod modVis">
          <ac:chgData name="Daniel Marks" userId="3b8ba931-dede-4b97-b60b-d31717a31976" providerId="ADAL" clId="{3639B260-FFDD-7D48-9F9B-7AD59F100E3F}" dt="2023-08-15T16:23:24.251" v="9" actId="14429"/>
          <ac:grpSpMkLst>
            <pc:docMk/>
            <pc:sldMk cId="3452062248" sldId="337"/>
            <ac:grpSpMk id="8" creationId="{339AB712-F57B-57BC-4A5A-3CC00178083B}"/>
          </ac:grpSpMkLst>
        </pc:grpChg>
        <pc:grpChg chg="mod modVis">
          <ac:chgData name="Daniel Marks" userId="3b8ba931-dede-4b97-b60b-d31717a31976" providerId="ADAL" clId="{3639B260-FFDD-7D48-9F9B-7AD59F100E3F}" dt="2023-08-15T16:23:36.012" v="11" actId="14429"/>
          <ac:grpSpMkLst>
            <pc:docMk/>
            <pc:sldMk cId="3452062248" sldId="337"/>
            <ac:grpSpMk id="10" creationId="{28097785-3950-7F7E-8C49-142B039856C8}"/>
          </ac:grpSpMkLst>
        </pc:grpChg>
        <pc:grpChg chg="del">
          <ac:chgData name="Daniel Marks" userId="3b8ba931-dede-4b97-b60b-d31717a31976" providerId="ADAL" clId="{3639B260-FFDD-7D48-9F9B-7AD59F100E3F}" dt="2023-08-15T16:21:52.738" v="3" actId="478"/>
          <ac:grpSpMkLst>
            <pc:docMk/>
            <pc:sldMk cId="3452062248" sldId="337"/>
            <ac:grpSpMk id="21" creationId="{A28FB293-F4F3-C967-1A0E-7A4A4B89E1EF}"/>
          </ac:grpSpMkLst>
        </pc:grpChg>
        <pc:picChg chg="mod">
          <ac:chgData name="Daniel Marks" userId="3b8ba931-dede-4b97-b60b-d31717a31976" providerId="ADAL" clId="{3639B260-FFDD-7D48-9F9B-7AD59F100E3F}" dt="2023-08-15T16:21:49.099" v="0"/>
          <ac:picMkLst>
            <pc:docMk/>
            <pc:sldMk cId="3452062248" sldId="337"/>
            <ac:picMk id="4" creationId="{174989E0-68B2-A0D1-5457-C7B5B7ED5C6B}"/>
          </ac:picMkLst>
        </pc:picChg>
        <pc:picChg chg="mod">
          <ac:chgData name="Daniel Marks" userId="3b8ba931-dede-4b97-b60b-d31717a31976" providerId="ADAL" clId="{3639B260-FFDD-7D48-9F9B-7AD59F100E3F}" dt="2023-08-15T16:21:49.099" v="0"/>
          <ac:picMkLst>
            <pc:docMk/>
            <pc:sldMk cId="3452062248" sldId="337"/>
            <ac:picMk id="7" creationId="{29D86C9D-19AD-3D4F-EA8B-C7ACDAE81466}"/>
          </ac:picMkLst>
        </pc:picChg>
        <pc:picChg chg="mod">
          <ac:chgData name="Daniel Marks" userId="3b8ba931-dede-4b97-b60b-d31717a31976" providerId="ADAL" clId="{3639B260-FFDD-7D48-9F9B-7AD59F100E3F}" dt="2023-08-15T16:23:01.893" v="5" actId="14826"/>
          <ac:picMkLst>
            <pc:docMk/>
            <pc:sldMk cId="3452062248" sldId="337"/>
            <ac:picMk id="9" creationId="{3B92E53D-171E-1924-54E4-B450CB0C0EDA}"/>
          </ac:picMkLst>
        </pc:picChg>
        <pc:picChg chg="mod">
          <ac:chgData name="Daniel Marks" userId="3b8ba931-dede-4b97-b60b-d31717a31976" providerId="ADAL" clId="{3639B260-FFDD-7D48-9F9B-7AD59F100E3F}" dt="2023-08-15T16:23:40.549" v="12" actId="962"/>
          <ac:picMkLst>
            <pc:docMk/>
            <pc:sldMk cId="3452062248" sldId="337"/>
            <ac:picMk id="12" creationId="{4470A0D7-2F01-901C-800F-4231B81DA71A}"/>
          </ac:picMkLst>
        </pc:picChg>
      </pc:sldChg>
    </pc:docChg>
  </pc:docChgLst>
  <pc:docChgLst>
    <pc:chgData name="Katrina MacKay" userId="0670298b-56f1-463c-8ea8-46d6ec08d2b8" providerId="ADAL" clId="{512B59DC-922B-7845-91DA-064778DA5F6F}"/>
    <pc:docChg chg="undo custSel modSld">
      <pc:chgData name="Katrina MacKay" userId="0670298b-56f1-463c-8ea8-46d6ec08d2b8" providerId="ADAL" clId="{512B59DC-922B-7845-91DA-064778DA5F6F}" dt="2023-08-16T09:58:10.183" v="48" actId="165"/>
      <pc:docMkLst>
        <pc:docMk/>
      </pc:docMkLst>
      <pc:sldChg chg="addSp delSp modSp mod modNotesTx">
        <pc:chgData name="Katrina MacKay" userId="0670298b-56f1-463c-8ea8-46d6ec08d2b8" providerId="ADAL" clId="{512B59DC-922B-7845-91DA-064778DA5F6F}" dt="2023-08-16T09:58:10.183" v="48" actId="165"/>
        <pc:sldMkLst>
          <pc:docMk/>
          <pc:sldMk cId="3452062248" sldId="337"/>
        </pc:sldMkLst>
        <pc:spChg chg="mod topLvl">
          <ac:chgData name="Katrina MacKay" userId="0670298b-56f1-463c-8ea8-46d6ec08d2b8" providerId="ADAL" clId="{512B59DC-922B-7845-91DA-064778DA5F6F}" dt="2023-08-16T09:57:40.563" v="47" actId="165"/>
          <ac:spMkLst>
            <pc:docMk/>
            <pc:sldMk cId="3452062248" sldId="337"/>
            <ac:spMk id="11" creationId="{68B51B40-375B-EE8E-025B-6E086DC901C3}"/>
          </ac:spMkLst>
        </pc:spChg>
        <pc:grpChg chg="add del">
          <ac:chgData name="Katrina MacKay" userId="0670298b-56f1-463c-8ea8-46d6ec08d2b8" providerId="ADAL" clId="{512B59DC-922B-7845-91DA-064778DA5F6F}" dt="2023-08-16T09:58:10.183" v="48" actId="165"/>
          <ac:grpSpMkLst>
            <pc:docMk/>
            <pc:sldMk cId="3452062248" sldId="337"/>
            <ac:grpSpMk id="3" creationId="{D6BD2814-3FD6-0607-33FD-146352B8B17A}"/>
          </ac:grpSpMkLst>
        </pc:grpChg>
        <pc:grpChg chg="del">
          <ac:chgData name="Katrina MacKay" userId="0670298b-56f1-463c-8ea8-46d6ec08d2b8" providerId="ADAL" clId="{512B59DC-922B-7845-91DA-064778DA5F6F}" dt="2023-08-16T09:50:24.980" v="0" actId="165"/>
          <ac:grpSpMkLst>
            <pc:docMk/>
            <pc:sldMk cId="3452062248" sldId="337"/>
            <ac:grpSpMk id="8" creationId="{339AB712-F57B-57BC-4A5A-3CC00178083B}"/>
          </ac:grpSpMkLst>
        </pc:grpChg>
        <pc:grpChg chg="del topLvl">
          <ac:chgData name="Katrina MacKay" userId="0670298b-56f1-463c-8ea8-46d6ec08d2b8" providerId="ADAL" clId="{512B59DC-922B-7845-91DA-064778DA5F6F}" dt="2023-08-16T09:50:27.515" v="1" actId="165"/>
          <ac:grpSpMkLst>
            <pc:docMk/>
            <pc:sldMk cId="3452062248" sldId="337"/>
            <ac:grpSpMk id="10" creationId="{28097785-3950-7F7E-8C49-142B039856C8}"/>
          </ac:grpSpMkLst>
        </pc:grpChg>
        <pc:picChg chg="mod topLvl">
          <ac:chgData name="Katrina MacKay" userId="0670298b-56f1-463c-8ea8-46d6ec08d2b8" providerId="ADAL" clId="{512B59DC-922B-7845-91DA-064778DA5F6F}" dt="2023-08-16T09:57:40.563" v="47" actId="165"/>
          <ac:picMkLst>
            <pc:docMk/>
            <pc:sldMk cId="3452062248" sldId="337"/>
            <ac:picMk id="9" creationId="{3B92E53D-171E-1924-54E4-B450CB0C0EDA}"/>
          </ac:picMkLst>
        </pc:picChg>
        <pc:picChg chg="mod topLvl">
          <ac:chgData name="Katrina MacKay" userId="0670298b-56f1-463c-8ea8-46d6ec08d2b8" providerId="ADAL" clId="{512B59DC-922B-7845-91DA-064778DA5F6F}" dt="2023-08-16T09:57:40.563" v="47" actId="165"/>
          <ac:picMkLst>
            <pc:docMk/>
            <pc:sldMk cId="3452062248" sldId="337"/>
            <ac:picMk id="12" creationId="{4470A0D7-2F01-901C-800F-4231B81DA71A}"/>
          </ac:picMkLst>
        </pc:picChg>
      </pc:sldChg>
    </pc:docChg>
  </pc:docChgLst>
  <pc:docChgLst>
    <pc:chgData name="Katrina MacKay" userId="S::katrina.mackay@blackbaud.me::0670298b-56f1-463c-8ea8-46d6ec08d2b8" providerId="AD" clId="Web-{EAA88650-EEE7-FD6B-5E31-BC50BF4A4975}"/>
    <pc:docChg chg="modSld">
      <pc:chgData name="Katrina MacKay" userId="S::katrina.mackay@blackbaud.me::0670298b-56f1-463c-8ea8-46d6ec08d2b8" providerId="AD" clId="Web-{EAA88650-EEE7-FD6B-5E31-BC50BF4A4975}" dt="2023-08-14T15:02:10.802" v="4" actId="20577"/>
      <pc:docMkLst>
        <pc:docMk/>
      </pc:docMkLst>
      <pc:sldChg chg="modSp">
        <pc:chgData name="Katrina MacKay" userId="S::katrina.mackay@blackbaud.me::0670298b-56f1-463c-8ea8-46d6ec08d2b8" providerId="AD" clId="Web-{EAA88650-EEE7-FD6B-5E31-BC50BF4A4975}" dt="2023-08-14T15:02:10.802" v="4" actId="20577"/>
        <pc:sldMkLst>
          <pc:docMk/>
          <pc:sldMk cId="1694038717" sldId="333"/>
        </pc:sldMkLst>
        <pc:spChg chg="mod">
          <ac:chgData name="Katrina MacKay" userId="S::katrina.mackay@blackbaud.me::0670298b-56f1-463c-8ea8-46d6ec08d2b8" providerId="AD" clId="Web-{EAA88650-EEE7-FD6B-5E31-BC50BF4A4975}" dt="2023-08-14T15:02:10.802" v="4" actId="20577"/>
          <ac:spMkLst>
            <pc:docMk/>
            <pc:sldMk cId="1694038717" sldId="333"/>
            <ac:spMk id="14" creationId="{DBFE02F5-D2C8-FA4A-5123-E8BA72FC30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alktofrank.com/drug/nicotine#how-it-feel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ourcehttps:/www.nhs.uk/better-health/quit-smoking/vaping-to-quit-smok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039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Teacher-facing slide</a:t>
            </a:r>
          </a:p>
          <a:p>
            <a:endParaRPr lang="en-GB" dirty="0"/>
          </a:p>
        </p:txBody>
      </p:sp>
      <p:sp>
        <p:nvSpPr>
          <p:cNvPr id="4" name="Slide Number Placeholder 3"/>
          <p:cNvSpPr>
            <a:spLocks noGrp="1"/>
          </p:cNvSpPr>
          <p:nvPr>
            <p:ph type="sldNum" sz="quarter" idx="5"/>
          </p:nvPr>
        </p:nvSpPr>
        <p:spPr/>
        <p:txBody>
          <a:bodyPr/>
          <a:lstStyle/>
          <a:p>
            <a:fld id="{31B3FF19-8921-B447-80B5-DE497E3524FF}" type="slidenum">
              <a:rPr lang="en-US" smtClean="0"/>
              <a:t>2</a:t>
            </a:fld>
            <a:endParaRPr lang="en-US"/>
          </a:p>
        </p:txBody>
      </p:sp>
    </p:spTree>
    <p:extLst>
      <p:ext uri="{BB962C8B-B14F-4D97-AF65-F5344CB8AC3E}">
        <p14:creationId xmlns:p14="http://schemas.microsoft.com/office/powerpoint/2010/main" val="3121320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Teacher-facing slide</a:t>
            </a:r>
          </a:p>
          <a:p>
            <a:endParaRPr lang="en-GB" dirty="0"/>
          </a:p>
        </p:txBody>
      </p:sp>
      <p:sp>
        <p:nvSpPr>
          <p:cNvPr id="4" name="Slide Number Placeholder 3"/>
          <p:cNvSpPr>
            <a:spLocks noGrp="1"/>
          </p:cNvSpPr>
          <p:nvPr>
            <p:ph type="sldNum" sz="quarter" idx="5"/>
          </p:nvPr>
        </p:nvSpPr>
        <p:spPr/>
        <p:txBody>
          <a:bodyPr/>
          <a:lstStyle/>
          <a:p>
            <a:fld id="{31B3FF19-8921-B447-80B5-DE497E3524FF}" type="slidenum">
              <a:rPr lang="en-US" smtClean="0"/>
              <a:t>3</a:t>
            </a:fld>
            <a:endParaRPr lang="en-US"/>
          </a:p>
        </p:txBody>
      </p:sp>
    </p:spTree>
    <p:extLst>
      <p:ext uri="{BB962C8B-B14F-4D97-AF65-F5344CB8AC3E}">
        <p14:creationId xmlns:p14="http://schemas.microsoft.com/office/powerpoint/2010/main" val="3210269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dirty="0"/>
              <a:t>Lesson stimulus (2 mins)</a:t>
            </a: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200" b="1" kern="1200" dirty="0">
              <a:solidFill>
                <a:schemeClr val="tx1"/>
              </a:solidFill>
              <a:effectLst/>
              <a:latin typeface="+mn-lt"/>
              <a:ea typeface="+mn-ea"/>
              <a:cs typeface="+mn-cs"/>
              <a:sym typeface="Calibri"/>
            </a:endParaRPr>
          </a:p>
          <a:p>
            <a:pPr marL="171450" indent="-171450">
              <a:buFont typeface="Arial" panose="020B0604020202020204" pitchFamily="34" charset="0"/>
              <a:buChar char="•"/>
            </a:pPr>
            <a:r>
              <a:rPr lang="en-US" dirty="0"/>
              <a:t>In small groups or pairs, ask students to do a mind map of what they already know about nicotine.</a:t>
            </a:r>
            <a:endParaRPr lang="en-US" dirty="0">
              <a:cs typeface="Calibri"/>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Ask them to consider:</a:t>
            </a:r>
            <a:endParaRPr lang="en-US" dirty="0">
              <a:cs typeface="Calibri"/>
            </a:endParaRPr>
          </a:p>
          <a:p>
            <a:pPr marL="628650" lvl="1" indent="-171450">
              <a:buFont typeface="Arial" panose="020B0604020202020204" pitchFamily="34" charset="0"/>
              <a:buChar char="•"/>
            </a:pPr>
            <a:r>
              <a:rPr lang="en-US" dirty="0"/>
              <a:t>What is nicotine? </a:t>
            </a:r>
            <a:r>
              <a:rPr lang="en-US" i="1" dirty="0"/>
              <a:t>(An addictive substance found in cigarettes, tobacco and often used in vapes.) </a:t>
            </a:r>
            <a:endParaRPr lang="en-US" i="1" dirty="0">
              <a:cs typeface="Calibri"/>
            </a:endParaRPr>
          </a:p>
          <a:p>
            <a:pPr marL="628650" lvl="1" indent="-171450">
              <a:buFont typeface="Arial" panose="020B0604020202020204" pitchFamily="34" charset="0"/>
              <a:buChar char="•"/>
            </a:pPr>
            <a:r>
              <a:rPr lang="en-US" dirty="0"/>
              <a:t>What does the term ‘addiction’ mean? </a:t>
            </a:r>
            <a:r>
              <a:rPr lang="en-US" i="1" dirty="0"/>
              <a:t>(A psychological dependence – where the brain becomes reliant and needs a substance, despite it having negative consequences.) </a:t>
            </a:r>
            <a:endParaRPr lang="en-US" i="1" dirty="0">
              <a:cs typeface="Calibri"/>
            </a:endParaRPr>
          </a:p>
          <a:p>
            <a:pPr marL="628650" lvl="1" indent="-171450">
              <a:buFont typeface="Arial" panose="020B0604020202020204" pitchFamily="34" charset="0"/>
              <a:buChar char="•"/>
            </a:pPr>
            <a:r>
              <a:rPr lang="en-US" dirty="0"/>
              <a:t>How might someone know if they are addicted to something? </a:t>
            </a:r>
            <a:r>
              <a:rPr lang="en-US" i="1" dirty="0"/>
              <a:t>(They are reliant on it, need it to function, are unable to control their use of it, are unable to stop doing something.)</a:t>
            </a:r>
            <a:endParaRPr lang="en-US" i="1" dirty="0">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6167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b="1" kern="1200" dirty="0">
                <a:ea typeface="+mn-ea"/>
              </a:rPr>
              <a:t>The effects of nicotine on the brain (4 mins)</a:t>
            </a:r>
            <a:endParaRPr lang="en-US" b="1" dirty="0">
              <a:ea typeface="+mn-ea"/>
            </a:endParaRP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Read out the quote on the board to the whole class as a prompt for the following discussion questions:</a:t>
            </a:r>
            <a:endParaRPr lang="en-US" dirty="0">
              <a:cs typeface="Calibri"/>
            </a:endParaRP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What do we learn about the effect of nicotine on young people? </a:t>
            </a:r>
            <a:r>
              <a:rPr lang="en-US" b="0" i="1" dirty="0"/>
              <a:t>(</a:t>
            </a:r>
            <a:r>
              <a:rPr lang="en-US" i="1" dirty="0"/>
              <a:t>It</a:t>
            </a:r>
            <a:r>
              <a:rPr lang="en-US" b="0" i="1" dirty="0"/>
              <a:t> initially makes people feel good, it makes people want more, it can create more anxiety, it can be hard to concentrate, young people’s brains are possibly more sensitive to it, young people can lose control over their choices</a:t>
            </a:r>
            <a:r>
              <a:rPr lang="en-US" i="1" dirty="0"/>
              <a:t>.)</a:t>
            </a:r>
            <a:endParaRPr lang="en-US" b="1" dirty="0"/>
          </a:p>
          <a:p>
            <a:pPr marL="628650" lvl="1" indent="-171450">
              <a:buFont typeface="Arial" panose="020B0604020202020204" pitchFamily="34" charset="0"/>
              <a:buChar char="•"/>
            </a:pPr>
            <a:r>
              <a:rPr lang="en-US" b="1" dirty="0"/>
              <a:t>What might be some signs that someone is addicted to nicotine? </a:t>
            </a:r>
            <a:r>
              <a:rPr lang="en-US" i="1" dirty="0"/>
              <a:t>(Cravings, irritable when they don't have it, anxiety, trouble concentrating, headaches, thinking about vaping/smoking all the time.)</a:t>
            </a:r>
            <a:endParaRPr lang="en-US" i="1" dirty="0">
              <a:cs typeface="Calibri"/>
            </a:endParaRPr>
          </a:p>
          <a:p>
            <a:pPr marL="628650" lvl="1" indent="-171450">
              <a:buFont typeface="Arial" panose="020B0604020202020204" pitchFamily="34" charset="0"/>
              <a:buChar char="•"/>
            </a:pPr>
            <a:r>
              <a:rPr lang="en-US" b="1" dirty="0"/>
              <a:t>What </a:t>
            </a:r>
            <a:r>
              <a:rPr lang="en-US" b="1" dirty="0" err="1"/>
              <a:t>behaviours</a:t>
            </a:r>
            <a:r>
              <a:rPr lang="en-US" b="1" dirty="0"/>
              <a:t> might you see if someone is addicted to nicotine from vaping? </a:t>
            </a:r>
            <a:r>
              <a:rPr lang="en-US" i="1" dirty="0"/>
              <a:t>(Vaping very regularly both with friends and alone, keeping secrets or lying about how much they use it, doing more extreme things to be able to vape, e.g. borrowing money, vaping even when they want to cut down or stop.)</a:t>
            </a:r>
            <a:endParaRPr lang="en-US" i="1" dirty="0">
              <a:solidFill>
                <a:srgbClr val="000000"/>
              </a:solidFill>
              <a:latin typeface="Calibri"/>
              <a:cs typeface="Calibri"/>
            </a:endParaRPr>
          </a:p>
          <a:p>
            <a:endParaRPr lang="en-US" dirty="0">
              <a:cs typeface="Calibri" panose="020F0502020204030204"/>
            </a:endParaRPr>
          </a:p>
          <a:p>
            <a:pPr marL="171450" indent="-171450">
              <a:buFont typeface="Arial" panose="020B0604020202020204" pitchFamily="34" charset="0"/>
              <a:buChar char="•"/>
            </a:pPr>
            <a:r>
              <a:rPr lang="en-US" dirty="0"/>
              <a:t>During the discussion, encourage students to use a different </a:t>
            </a:r>
            <a:r>
              <a:rPr lang="en-US" dirty="0" err="1"/>
              <a:t>coloured</a:t>
            </a:r>
            <a:r>
              <a:rPr lang="en-US" dirty="0"/>
              <a:t> pen where possible to add on anything new they have learnt about the effects of nicotine or addiction.</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en-US" b="1" dirty="0"/>
              <a:t>Further information on the effects of nicotine: </a:t>
            </a:r>
            <a:r>
              <a:rPr lang="en-US" b="1" dirty="0">
                <a:hlinkClick r:id="rId3"/>
              </a:rPr>
              <a:t>https://www.talktofrank.com/drug/nicotine#how-it-feels</a:t>
            </a:r>
            <a:r>
              <a:rPr lang="en-US" b="1" dirty="0"/>
              <a:t> </a:t>
            </a:r>
            <a:endParaRPr lang="en-US" b="1" dirty="0">
              <a:cs typeface="Calibri"/>
            </a:endParaRPr>
          </a:p>
          <a:p>
            <a:pPr marL="0" indent="0">
              <a:buFont typeface="Arial" panose="020B0604020202020204" pitchFamily="34" charset="0"/>
              <a:buNone/>
            </a:pPr>
            <a:endParaRPr lang="en-US" dirty="0"/>
          </a:p>
          <a:p>
            <a:pPr algn="l"/>
            <a:endParaRPr lang="en-GB" dirty="0">
              <a:solidFill>
                <a:srgbClr val="4A4A4A"/>
              </a:solidFill>
              <a:effectLst/>
              <a:latin typeface="Arial" panose="020B0604020202020204" pitchFamily="34" charset="0"/>
            </a:endParaRP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346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kern="1200" dirty="0"/>
              <a:t>Film: Nicotine Addiction (5 mins)</a:t>
            </a:r>
            <a:endParaRPr lang="en-US" dirty="0"/>
          </a:p>
          <a:p>
            <a:pPr marL="0" indent="0">
              <a:defRPr/>
            </a:pPr>
            <a:endParaRPr lang="en-GB" kern="1200" dirty="0"/>
          </a:p>
          <a:p>
            <a:pPr marL="171450" indent="-171450">
              <a:buChar char="•"/>
              <a:defRPr/>
            </a:pPr>
            <a:r>
              <a:rPr lang="en-GB" kern="1200" dirty="0"/>
              <a:t>Watch the ‘Vaping: </a:t>
            </a:r>
            <a:r>
              <a:rPr lang="en-GB" kern="1200" dirty="0" err="1"/>
              <a:t>Nictoine</a:t>
            </a:r>
            <a:r>
              <a:rPr lang="en-GB" kern="1200" dirty="0"/>
              <a:t>’ film: https://</a:t>
            </a:r>
            <a:r>
              <a:rPr lang="en-GB" kern="1200" dirty="0" err="1"/>
              <a:t>bcove.video</a:t>
            </a:r>
            <a:r>
              <a:rPr lang="en-GB" kern="1200" dirty="0"/>
              <a:t>/3OWnCoQ</a:t>
            </a:r>
          </a:p>
          <a:p>
            <a:pPr marL="171450" indent="-171450">
              <a:buChar char="•"/>
              <a:defRPr/>
            </a:pPr>
            <a:endParaRPr lang="en-GB" kern="1200" dirty="0"/>
          </a:p>
          <a:p>
            <a:pPr marL="171450" indent="-171450">
              <a:buChar char="•"/>
              <a:defRPr/>
            </a:pPr>
            <a:r>
              <a:rPr lang="en-GB" kern="1200" dirty="0"/>
              <a:t>Ask students to add any new learning to their mind maps in a different coloured pen. Reveal the extra information about addiction on the slide (much of this is covered on the previous slide but this can be used as a recap).</a:t>
            </a:r>
            <a:endParaRPr lang="en-US" dirty="0"/>
          </a:p>
          <a:p>
            <a:pPr marL="171450" indent="-171450">
              <a:buChar char="•"/>
              <a:defRPr/>
            </a:pPr>
            <a:endParaRPr lang="en-GB" kern="1200" dirty="0"/>
          </a:p>
          <a:p>
            <a:pPr marL="171450" indent="-171450">
              <a:buChar char="•"/>
              <a:defRPr/>
            </a:pPr>
            <a:r>
              <a:rPr lang="en-GB" kern="1200" dirty="0"/>
              <a:t>Ask pupils to write a factual ‘</a:t>
            </a:r>
            <a:r>
              <a:rPr lang="en-GB" kern="1200" dirty="0" err="1"/>
              <a:t>bleet</a:t>
            </a:r>
            <a:r>
              <a:rPr lang="en-GB" kern="1200" dirty="0"/>
              <a:t>’ – in between a blog and a tweet – no more than three sentences on the effects of nicotine on young people’s brains.</a:t>
            </a:r>
            <a:endParaRPr lang="en-US" dirty="0"/>
          </a:p>
          <a:p>
            <a:pPr marL="0" indent="0">
              <a:defRPr/>
            </a:pPr>
            <a:endParaRPr lang="en-GB" kern="1200" dirty="0"/>
          </a:p>
          <a:p>
            <a:pPr marL="0" indent="0">
              <a:defRPr/>
            </a:pPr>
            <a:r>
              <a:rPr lang="en-GB" b="1" kern="1200" dirty="0"/>
              <a:t>Support:</a:t>
            </a:r>
            <a:r>
              <a:rPr lang="en-GB" kern="1200" dirty="0"/>
              <a:t> Encourage students to use the keywords to help their understanding. Write the following sentence starters on the board: </a:t>
            </a:r>
            <a:endParaRPr lang="en-US" dirty="0"/>
          </a:p>
          <a:p>
            <a:pPr marL="1085850" lvl="1" indent="-171450">
              <a:buChar char="•"/>
              <a:defRPr/>
            </a:pPr>
            <a:r>
              <a:rPr lang="en-GB" kern="1200" dirty="0"/>
              <a:t>Nicotine effects young people’s brains by...</a:t>
            </a:r>
            <a:endParaRPr lang="en-US" dirty="0"/>
          </a:p>
          <a:p>
            <a:pPr marL="1085850" lvl="1" indent="-171450">
              <a:buChar char="•"/>
              <a:defRPr/>
            </a:pPr>
            <a:r>
              <a:rPr lang="en-GB" kern="1200" dirty="0"/>
              <a:t>The risks are...</a:t>
            </a:r>
            <a:endParaRPr lang="en-US" dirty="0"/>
          </a:p>
          <a:p>
            <a:pPr marL="1085850" lvl="1" indent="-171450">
              <a:buChar char="•"/>
              <a:defRPr/>
            </a:pPr>
            <a:r>
              <a:rPr lang="en-GB" kern="1200" dirty="0"/>
              <a:t>They could become addicted which means...</a:t>
            </a:r>
            <a:endParaRPr lang="en-US" dirty="0"/>
          </a:p>
          <a:p>
            <a:pPr marL="0" indent="0">
              <a:defRPr/>
            </a:pPr>
            <a:endParaRPr lang="en-GB" b="1" kern="1200" dirty="0"/>
          </a:p>
          <a:p>
            <a:pPr marL="0" indent="0">
              <a:defRPr/>
            </a:pPr>
            <a:r>
              <a:rPr lang="en-GB" b="1" kern="1200" dirty="0"/>
              <a:t>Challenge: </a:t>
            </a:r>
            <a:r>
              <a:rPr lang="en-GB" kern="1200" dirty="0"/>
              <a:t>Why might some young people not notice the signs of addiction? (</a:t>
            </a:r>
            <a:r>
              <a:rPr lang="en-GB" i="1" kern="1200" dirty="0"/>
              <a:t>They might not link their feelings or behaviours to not having that substance, they might not know the signs, they might not want to admit they are addicted due to shame, they might have normalised their substance use.</a:t>
            </a:r>
            <a:r>
              <a:rPr lang="en-GB" kern="1200" dirty="0"/>
              <a: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545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kern="1200" dirty="0"/>
              <a:t>Signposting (2 mins)</a:t>
            </a:r>
            <a:endParaRPr lang="en-US" b="1" dirty="0"/>
          </a:p>
          <a:p>
            <a:pPr marL="0" indent="0">
              <a:defRPr/>
            </a:pPr>
            <a:endParaRPr lang="en-GB" kern="1200" dirty="0"/>
          </a:p>
          <a:p>
            <a:pPr marL="171450" indent="-171450">
              <a:buChar char="•"/>
              <a:defRPr/>
            </a:pPr>
            <a:r>
              <a:rPr lang="en-GB" kern="1200" dirty="0"/>
              <a:t>Let students know if they have any concerns around vaping, smoking or addiction, either for themselves, a friend or in general, it is important to speak to a trusted adult.</a:t>
            </a:r>
            <a:endParaRPr lang="en-US" dirty="0"/>
          </a:p>
          <a:p>
            <a:pPr marL="171450" indent="-171450">
              <a:buChar char="•"/>
              <a:defRPr/>
            </a:pPr>
            <a:r>
              <a:rPr lang="en-GB" kern="1200" dirty="0"/>
              <a:t>Let them know they can access support from FRANK either via text or calling. Open the webpage link and show students what the webpage looks like it and where the information is (at the bottom) about seeking help if they are worried about a friend or the pressure to take drugs. </a:t>
            </a:r>
            <a:endParaRPr lang="en-US" dirty="0"/>
          </a:p>
          <a:p>
            <a:pPr marL="171450" indent="-171450">
              <a:buChar char="•"/>
              <a:defRPr/>
            </a:pPr>
            <a:r>
              <a:rPr lang="en-GB" kern="1200" dirty="0"/>
              <a:t>Let students know that there is also support available online if they want some tips around resisting peer pressure. </a:t>
            </a:r>
            <a:endParaRPr lang="en-US" dirty="0"/>
          </a:p>
          <a:p>
            <a:pPr marL="171450" indent="-171450">
              <a:buChar char="•"/>
              <a:defRPr/>
            </a:pPr>
            <a:r>
              <a:rPr lang="en-GB" kern="1200" dirty="0"/>
              <a:t>In addition, if you search ‘support for young people’ and your postcode in the FRANK ‘find a support centre’ website then you can find a list of local services that you may be able to signpost students to if they are struggling with addiction.</a:t>
            </a:r>
            <a:endParaRPr lang="en-US" dirty="0"/>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endParaRPr lang="en-US" b="0" u="none" dirty="0">
              <a:cs typeface="Calibri"/>
            </a:endParaRPr>
          </a:p>
          <a:p>
            <a:pPr marL="171450" indent="-171450">
              <a:buFont typeface="Arial" panose="020B0604020202020204" pitchFamily="34" charset="0"/>
              <a:buChar char="•"/>
              <a:defRPr/>
            </a:pPr>
            <a:r>
              <a:rPr lang="en-US" dirty="0">
                <a:cs typeface="Calibri"/>
              </a:rPr>
              <a:t>Explain that </a:t>
            </a:r>
            <a:r>
              <a:rPr lang="en-US" dirty="0"/>
              <a:t>nicotine vapes can help adult smokers to stop smoking, while immediately reducing the health risks of smoking cigarettes.</a:t>
            </a:r>
          </a:p>
          <a:p>
            <a:pPr marL="171450" indent="-171450">
              <a:buFont typeface="Arial" panose="020B0604020202020204" pitchFamily="34" charset="0"/>
              <a:buChar char="•"/>
              <a:defRPr/>
            </a:pPr>
            <a:r>
              <a:rPr lang="en-US" dirty="0"/>
              <a:t>While vaping can help smokers quit, it is not harmless and is not for young people under 18. It is especially important to protect young lungs and brains. Vaping exposes users to some toxins, and we do not yet know what the risks might be in the longer term. </a:t>
            </a:r>
            <a:endParaRPr lang="en-US" dirty="0">
              <a:cs typeface="Calibri"/>
            </a:endParaRPr>
          </a:p>
          <a:p>
            <a:pPr marL="171450" indent="-171450">
              <a:buFont typeface="Arial" panose="020B0604020202020204" pitchFamily="34" charset="0"/>
              <a:buChar char="•"/>
              <a:defRPr/>
            </a:pPr>
            <a:r>
              <a:rPr lang="en-US" dirty="0"/>
              <a:t>Some vapes also contain nicotine, which is an addictive substance that can be hard to stop using once you have started. Nicotine may be more risky for young people than for adults, as evidence suggests the brain in adolescence is more sensitive to its effects.</a:t>
            </a:r>
            <a:endParaRPr lang="en-US" dirty="0">
              <a:cs typeface="Calibri" panose="020F0502020204030204"/>
            </a:endParaRPr>
          </a:p>
          <a:p>
            <a:pPr marL="171450" indent="-171450">
              <a:buFont typeface="Arial" panose="020B0604020202020204" pitchFamily="34" charset="0"/>
              <a:buChar char="•"/>
              <a:defRPr/>
            </a:pPr>
            <a:r>
              <a:rPr lang="en-US" dirty="0"/>
              <a:t>In the UK, it is against the law to sell nicotine vaping products to under-18s or for adults to buy them on their behalf.</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a:cs typeface="Calibri" panose="020F0502020204030204"/>
              </a:rPr>
              <a:t>Source: </a:t>
            </a:r>
            <a:r>
              <a:rPr lang="en-US" dirty="0">
                <a:hlinkClick r:id="rId3"/>
              </a:rPr>
              <a:t>https://www.nhs.uk/better-health/quit-smoking/vaping-to-quit-smoking/</a:t>
            </a:r>
            <a:endParaRPr lang="en-US">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6160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Tx/>
              <a:buSzTx/>
              <a:defRPr/>
            </a:pPr>
            <a:r>
              <a:rPr lang="en-US" sz="1200" b="1" dirty="0">
                <a:solidFill>
                  <a:schemeClr val="tx1"/>
                </a:solidFill>
                <a:effectLst/>
                <a:ea typeface="+mn-ea"/>
                <a:sym typeface="Calibri"/>
              </a:rPr>
              <a:t>Plenary (2 mins)</a:t>
            </a:r>
            <a:endParaRPr lang="en-US" b="1" dirty="0"/>
          </a:p>
          <a:p>
            <a:pPr marL="0" indent="0">
              <a:buClrTx/>
              <a:buSzTx/>
              <a:defRPr/>
            </a:pPr>
            <a:endParaRPr lang="en-US" dirty="0"/>
          </a:p>
          <a:p>
            <a:pPr marL="171450" indent="-171450">
              <a:buClrTx/>
              <a:buSzTx/>
              <a:buFont typeface="Arial" panose="020B0604020202020204" pitchFamily="34" charset="0"/>
              <a:buChar char="•"/>
              <a:defRPr/>
            </a:pPr>
            <a:r>
              <a:rPr lang="en-US" sz="1200" b="0" dirty="0">
                <a:effectLst/>
              </a:rPr>
              <a:t>Revisit the mind map from earlier in the session. </a:t>
            </a:r>
            <a:r>
              <a:rPr lang="en-US" dirty="0"/>
              <a:t>Ask the class to add any new ideas or make any changes to the mind map using a different </a:t>
            </a:r>
            <a:r>
              <a:rPr lang="en-US" dirty="0" err="1"/>
              <a:t>coloured</a:t>
            </a:r>
            <a:r>
              <a:rPr lang="en-US" dirty="0"/>
              <a:t> pen, if possible. </a:t>
            </a:r>
            <a:endParaRPr lang="en-US" dirty="0">
              <a:latin typeface="Arial"/>
              <a:cs typeface="Arial"/>
            </a:endParaRPr>
          </a:p>
          <a:p>
            <a:pPr marL="171450" indent="-171450">
              <a:buClrTx/>
              <a:buSzTx/>
              <a:buFont typeface="Arial" panose="020B0604020202020204" pitchFamily="34" charset="0"/>
              <a:buChar char="•"/>
              <a:defRPr/>
            </a:pPr>
            <a:endParaRPr lang="en-US" dirty="0"/>
          </a:p>
          <a:p>
            <a:pPr marL="171450" indent="-171450">
              <a:buClrTx/>
              <a:buSzTx/>
              <a:buFont typeface="Arial" panose="020B0604020202020204" pitchFamily="34" charset="0"/>
              <a:buChar char="•"/>
              <a:defRPr/>
            </a:pPr>
            <a:r>
              <a:rPr lang="en-US" dirty="0"/>
              <a:t>Ask students to give one piece of advice to this young person who wants to stop vaping when they feel stressed. These could be written on sticky notes and stuck on the board or simply discussed in pairs (e.g. use a fidget spinner, call a friend, go for a walk, listen to a podcast, meditate).</a:t>
            </a:r>
            <a:endParaRPr lang="en-US" dirty="0">
              <a:latin typeface="Arial"/>
              <a:cs typeface="Arial"/>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99689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p:cSld name="1_Title Slide">
    <p:bg>
      <p:bgPr>
        <a:solidFill>
          <a:srgbClr val="3155A5"/>
        </a:solidFill>
        <a:effectLst/>
      </p:bgPr>
    </p:bg>
    <p:spTree>
      <p:nvGrpSpPr>
        <p:cNvPr id="1" name="Shape 25"/>
        <p:cNvGrpSpPr/>
        <p:nvPr/>
      </p:nvGrpSpPr>
      <p:grpSpPr>
        <a:xfrm>
          <a:off x="0" y="0"/>
          <a:ext cx="0" cy="0"/>
          <a:chOff x="0" y="0"/>
          <a:chExt cx="0" cy="0"/>
        </a:xfrm>
      </p:grpSpPr>
      <p:pic>
        <p:nvPicPr>
          <p:cNvPr id="26" name="Google Shape;26;p4" descr="A close up of a logo&#10;&#10;Description automatically generated"/>
          <p:cNvPicPr preferRelativeResize="0"/>
          <p:nvPr/>
        </p:nvPicPr>
        <p:blipFill rotWithShape="1">
          <a:blip r:embed="rId2" cstate="screen">
            <a:alphaModFix amt="40000"/>
            <a:extLst>
              <a:ext uri="{28A0092B-C50C-407E-A947-70E740481C1C}">
                <a14:useLocalDpi xmlns:a14="http://schemas.microsoft.com/office/drawing/2010/main"/>
              </a:ext>
            </a:extLst>
          </a:blip>
          <a:srcRect l="8684" t="25617" r="8107" b="25782"/>
          <a:stretch/>
        </p:blipFill>
        <p:spPr>
          <a:xfrm>
            <a:off x="384346" y="-23445"/>
            <a:ext cx="11807653" cy="6881446"/>
          </a:xfrm>
          <a:prstGeom prst="rect">
            <a:avLst/>
          </a:prstGeom>
          <a:noFill/>
          <a:ln>
            <a:noFill/>
          </a:ln>
        </p:spPr>
      </p:pic>
      <p:pic>
        <p:nvPicPr>
          <p:cNvPr id="27" name="Google Shape;27;p4"/>
          <p:cNvPicPr preferRelativeResize="0"/>
          <p:nvPr/>
        </p:nvPicPr>
        <p:blipFill>
          <a:blip r:embed="rId3" cstate="screen">
            <a:extLst>
              <a:ext uri="{28A0092B-C50C-407E-A947-70E740481C1C}">
                <a14:useLocalDpi xmlns:a14="http://schemas.microsoft.com/office/drawing/2010/main"/>
              </a:ext>
            </a:extLst>
          </a:blip>
          <a:srcRect t="4073" b="4073"/>
          <a:stretch/>
        </p:blipFill>
        <p:spPr>
          <a:xfrm>
            <a:off x="10870766" y="371286"/>
            <a:ext cx="936888" cy="382475"/>
          </a:xfrm>
          <a:prstGeom prst="rect">
            <a:avLst/>
          </a:prstGeom>
          <a:noFill/>
          <a:ln>
            <a:noFill/>
          </a:ln>
        </p:spPr>
      </p:pic>
      <p:sp>
        <p:nvSpPr>
          <p:cNvPr id="28" name="Google Shape;28;p4"/>
          <p:cNvSpPr txBox="1">
            <a:spLocks noGrp="1"/>
          </p:cNvSpPr>
          <p:nvPr>
            <p:ph type="ctrTitle"/>
          </p:nvPr>
        </p:nvSpPr>
        <p:spPr>
          <a:xfrm>
            <a:off x="1328352" y="1993877"/>
            <a:ext cx="5762220" cy="958724"/>
          </a:xfrm>
          <a:prstGeom prst="rect">
            <a:avLst/>
          </a:prstGeom>
          <a:noFill/>
          <a:ln>
            <a:noFill/>
          </a:ln>
        </p:spPr>
        <p:txBody>
          <a:bodyPr spcFirstLastPara="1" wrap="square" lIns="0" tIns="0" rIns="0" bIns="0" anchor="b" anchorCtr="0">
            <a:spAutoFit/>
          </a:bodyPr>
          <a:lstStyle>
            <a:lvl1pPr lvl="0" algn="r">
              <a:lnSpc>
                <a:spcPct val="88571"/>
              </a:lnSpc>
              <a:spcBef>
                <a:spcPts val="0"/>
              </a:spcBef>
              <a:spcAft>
                <a:spcPts val="0"/>
              </a:spcAft>
              <a:buClr>
                <a:schemeClr val="dk1"/>
              </a:buClr>
              <a:buSzPts val="7000"/>
              <a:buFont typeface="Arial Narrow"/>
              <a:buNone/>
              <a:defRPr sz="7000" b="1">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9" name="Google Shape;29;p4"/>
          <p:cNvSpPr>
            <a:spLocks noGrp="1"/>
          </p:cNvSpPr>
          <p:nvPr>
            <p:ph type="pic" idx="2"/>
          </p:nvPr>
        </p:nvSpPr>
        <p:spPr>
          <a:xfrm>
            <a:off x="4573815" y="0"/>
            <a:ext cx="7007225" cy="6858000"/>
          </a:xfrm>
          <a:prstGeom prst="rect">
            <a:avLst/>
          </a:prstGeom>
          <a:noFill/>
          <a:ln>
            <a:noFill/>
          </a:ln>
        </p:spPr>
      </p:sp>
      <p:pic>
        <p:nvPicPr>
          <p:cNvPr id="30" name="Google Shape;30;p4"/>
          <p:cNvPicPr preferRelativeResize="0"/>
          <p:nvPr/>
        </p:nvPicPr>
        <p:blipFill>
          <a:blip r:embed="rId4" cstate="screen">
            <a:extLst>
              <a:ext uri="{28A0092B-C50C-407E-A947-70E740481C1C}">
                <a14:useLocalDpi xmlns:a14="http://schemas.microsoft.com/office/drawing/2010/main"/>
              </a:ext>
            </a:extLst>
          </a:blip>
          <a:srcRect/>
          <a:stretch/>
        </p:blipFill>
        <p:spPr>
          <a:xfrm>
            <a:off x="86499" y="5311452"/>
            <a:ext cx="2483707" cy="1481787"/>
          </a:xfrm>
          <a:prstGeom prst="rect">
            <a:avLst/>
          </a:prstGeom>
          <a:noFill/>
          <a:ln>
            <a:noFill/>
          </a:ln>
        </p:spPr>
      </p:pic>
    </p:spTree>
    <p:extLst>
      <p:ext uri="{BB962C8B-B14F-4D97-AF65-F5344CB8AC3E}">
        <p14:creationId xmlns:p14="http://schemas.microsoft.com/office/powerpoint/2010/main" val="123941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1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83334"/>
            <a:chOff x="0" y="-25334"/>
            <a:chExt cx="12192000" cy="6883334"/>
          </a:xfrm>
          <a:solidFill>
            <a:srgbClr val="3155A5"/>
          </a:solidFill>
        </p:grpSpPr>
        <p:sp>
          <p:nvSpPr>
            <p:cNvPr id="21" name="Rectangle 20">
              <a:extLst>
                <a:ext uri="{FF2B5EF4-FFF2-40B4-BE49-F238E27FC236}">
                  <a16:creationId xmlns:a16="http://schemas.microsoft.com/office/drawing/2014/main" id="{1037FD20-EF54-9C4B-9D92-3F36153CE219}"/>
                </a:ext>
              </a:extLst>
            </p:cNvPr>
            <p:cNvSpPr/>
            <p:nvPr userDrawn="1"/>
          </p:nvSpPr>
          <p:spPr>
            <a:xfrm>
              <a:off x="0" y="-25334"/>
              <a:ext cx="12192000" cy="6832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946EBE26-A5A1-9749-AC78-550043AB0F94}"/>
              </a:ext>
            </a:extLst>
          </p:cNvPr>
          <p:cNvSpPr>
            <a:spLocks noGrp="1"/>
          </p:cNvSpPr>
          <p:nvPr>
            <p:ph type="title" hasCustomPrompt="1"/>
          </p:nvPr>
        </p:nvSpPr>
        <p:spPr>
          <a:xfrm>
            <a:off x="362902" y="908945"/>
            <a:ext cx="4289108" cy="1898140"/>
          </a:xfrm>
        </p:spPr>
        <p:txBody>
          <a:bodyPr/>
          <a:lstStyle>
            <a:lvl1pPr marL="0" indent="0" algn="l" defTabSz="914400" rtl="0" eaLnBrk="1" latinLnBrk="0" hangingPunct="1">
              <a:lnSpc>
                <a:spcPts val="4800"/>
              </a:lnSpc>
              <a:spcBef>
                <a:spcPts val="0"/>
              </a:spcBef>
              <a:buFont typeface="Arial" panose="020B0604020202020204" pitchFamily="34" charset="0"/>
              <a:buNone/>
              <a:defRPr lang="en-US" sz="5000" b="1" i="0" u="none" strike="noStrike" kern="1200" spc="0" dirty="0" smtClean="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dirty="0"/>
              <a:t>CLICK TO EDIT MASTER TITLE STYLE</a:t>
            </a:r>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22" name="Picture 21">
            <a:extLst>
              <a:ext uri="{FF2B5EF4-FFF2-40B4-BE49-F238E27FC236}">
                <a16:creationId xmlns:a16="http://schemas.microsoft.com/office/drawing/2014/main" id="{E2FAA84D-9364-624F-BC7F-094E6BC568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5120" y="5979900"/>
            <a:ext cx="1429369" cy="852766"/>
          </a:xfrm>
          <a:prstGeom prst="rect">
            <a:avLst/>
          </a:prstGeom>
        </p:spPr>
      </p:pic>
      <p:pic>
        <p:nvPicPr>
          <p:cNvPr id="5" name="Google Shape;116;p11" descr="A picture containing drawing&#10;&#10;Description automatically generated">
            <a:extLst>
              <a:ext uri="{FF2B5EF4-FFF2-40B4-BE49-F238E27FC236}">
                <a16:creationId xmlns:a16="http://schemas.microsoft.com/office/drawing/2014/main" id="{C8F24E69-06ED-3B3F-3A9A-B55A0CD53D6A}"/>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11365949" y="364421"/>
            <a:ext cx="472812" cy="193021"/>
          </a:xfrm>
          <a:prstGeom prst="rect">
            <a:avLst/>
          </a:prstGeom>
          <a:noFill/>
          <a:ln>
            <a:noFill/>
          </a:ln>
        </p:spPr>
      </p:pic>
    </p:spTree>
    <p:extLst>
      <p:ext uri="{BB962C8B-B14F-4D97-AF65-F5344CB8AC3E}">
        <p14:creationId xmlns:p14="http://schemas.microsoft.com/office/powerpoint/2010/main" val="2002108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2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89755"/>
            <a:ext cx="12192000" cy="6493579"/>
            <a:chOff x="0" y="364421"/>
            <a:chExt cx="12192000" cy="6493579"/>
          </a:xfrm>
          <a:solidFill>
            <a:srgbClr val="3155A5"/>
          </a:solidFill>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a:grpFill/>
          </p:spPr>
        </p:pic>
      </p:gr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22" name="Picture 21">
            <a:extLst>
              <a:ext uri="{FF2B5EF4-FFF2-40B4-BE49-F238E27FC236}">
                <a16:creationId xmlns:a16="http://schemas.microsoft.com/office/drawing/2014/main" id="{E2FAA84D-9364-624F-BC7F-094E6BC568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5120" y="5979900"/>
            <a:ext cx="1429369" cy="852766"/>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6096000" y="-9539"/>
            <a:ext cx="6096000" cy="5986645"/>
          </a:xfrm>
          <a:prstGeom prst="rect">
            <a:avLst/>
          </a:prstGeom>
        </p:spPr>
        <p:txBody>
          <a:bodyPr/>
          <a:lstStyle/>
          <a:p>
            <a:endParaRPr lang="en-US" dirty="0"/>
          </a:p>
        </p:txBody>
      </p:sp>
      <p:sp>
        <p:nvSpPr>
          <p:cNvPr id="8" name="Google Shape;48;p7">
            <a:extLst>
              <a:ext uri="{FF2B5EF4-FFF2-40B4-BE49-F238E27FC236}">
                <a16:creationId xmlns:a16="http://schemas.microsoft.com/office/drawing/2014/main" id="{71A0F921-9AFB-C5F0-9D8C-740424F34B79}"/>
              </a:ext>
            </a:extLst>
          </p:cNvPr>
          <p:cNvSpPr txBox="1">
            <a:spLocks noGrp="1"/>
          </p:cNvSpPr>
          <p:nvPr>
            <p:ph type="title"/>
          </p:nvPr>
        </p:nvSpPr>
        <p:spPr>
          <a:xfrm>
            <a:off x="337281" y="352453"/>
            <a:ext cx="5127614"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5000"/>
              <a:buFont typeface="Arial Narrow"/>
              <a:buNone/>
              <a:defRPr sz="5000" b="1" i="0" u="none" strike="noStrike">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 name="Text Placeholder 4">
            <a:extLst>
              <a:ext uri="{FF2B5EF4-FFF2-40B4-BE49-F238E27FC236}">
                <a16:creationId xmlns:a16="http://schemas.microsoft.com/office/drawing/2014/main" id="{BA10C1DF-A1EE-27EA-9DB0-0E130C2D93FB}"/>
              </a:ext>
            </a:extLst>
          </p:cNvPr>
          <p:cNvSpPr>
            <a:spLocks noGrp="1"/>
          </p:cNvSpPr>
          <p:nvPr>
            <p:ph type="body" sz="quarter" idx="16"/>
          </p:nvPr>
        </p:nvSpPr>
        <p:spPr>
          <a:xfrm>
            <a:off x="337280" y="1211752"/>
            <a:ext cx="5429265" cy="4395671"/>
          </a:xfrm>
        </p:spPr>
        <p:txBody>
          <a:bodyPr>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9047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Title and Content" preserve="1" userDrawn="1">
  <p:cSld name="27_Title and Content">
    <p:spTree>
      <p:nvGrpSpPr>
        <p:cNvPr id="1" name="Shape 46"/>
        <p:cNvGrpSpPr/>
        <p:nvPr/>
      </p:nvGrpSpPr>
      <p:grpSpPr>
        <a:xfrm>
          <a:off x="0" y="0"/>
          <a:ext cx="0" cy="0"/>
          <a:chOff x="0" y="0"/>
          <a:chExt cx="0" cy="0"/>
        </a:xfrm>
      </p:grpSpPr>
      <p:sp>
        <p:nvSpPr>
          <p:cNvPr id="47" name="Google Shape;47;p7"/>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8" name="Google Shape;48;p7"/>
          <p:cNvSpPr txBox="1">
            <a:spLocks noGrp="1"/>
          </p:cNvSpPr>
          <p:nvPr>
            <p:ph type="title"/>
          </p:nvPr>
        </p:nvSpPr>
        <p:spPr>
          <a:xfrm>
            <a:off x="337281" y="352453"/>
            <a:ext cx="10515600"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5000"/>
              <a:buFont typeface="Arial Narrow"/>
              <a:buNone/>
              <a:defRPr sz="5000" b="1" i="0" u="none" strike="noStrike">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bg1"/>
                </a:solidFill>
                <a:latin typeface="Arial Narrow"/>
                <a:ea typeface="Arial Narrow"/>
                <a:cs typeface="Arial Narrow"/>
                <a:sym typeface="Arial Narrow"/>
              </a:rPr>
              <a:t>‹#›</a:t>
            </a:fld>
            <a:endParaRPr sz="1600" b="1" i="0" dirty="0">
              <a:solidFill>
                <a:schemeClr val="bg1"/>
              </a:solidFill>
              <a:latin typeface="Arial Narrow"/>
              <a:ea typeface="Arial Narrow"/>
              <a:cs typeface="Arial Narrow"/>
              <a:sym typeface="Arial Narrow"/>
            </a:endParaRPr>
          </a:p>
        </p:txBody>
      </p:sp>
      <p:pic>
        <p:nvPicPr>
          <p:cNvPr id="51" name="Google Shape;51;p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pic>
        <p:nvPicPr>
          <p:cNvPr id="54" name="Google Shape;54;p7"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4" name="Text Placeholder 3">
            <a:extLst>
              <a:ext uri="{FF2B5EF4-FFF2-40B4-BE49-F238E27FC236}">
                <a16:creationId xmlns:a16="http://schemas.microsoft.com/office/drawing/2014/main" id="{3B89661D-A6E9-2854-E52A-EDA03EA4AEF9}"/>
              </a:ext>
            </a:extLst>
          </p:cNvPr>
          <p:cNvSpPr>
            <a:spLocks noGrp="1"/>
          </p:cNvSpPr>
          <p:nvPr>
            <p:ph type="body" sz="quarter" idx="10"/>
          </p:nvPr>
        </p:nvSpPr>
        <p:spPr>
          <a:xfrm>
            <a:off x="336550" y="1211751"/>
            <a:ext cx="11506739" cy="4395671"/>
          </a:xfrm>
        </p:spPr>
        <p:txBody>
          <a:bodyPr>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96077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4_Title and Content" userDrawn="1">
  <p:cSld name="14_Title and Content">
    <p:spTree>
      <p:nvGrpSpPr>
        <p:cNvPr id="1" name="Shape 46"/>
        <p:cNvGrpSpPr/>
        <p:nvPr/>
      </p:nvGrpSpPr>
      <p:grpSpPr>
        <a:xfrm>
          <a:off x="0" y="0"/>
          <a:ext cx="0" cy="0"/>
          <a:chOff x="0" y="0"/>
          <a:chExt cx="0" cy="0"/>
        </a:xfrm>
      </p:grpSpPr>
      <p:sp>
        <p:nvSpPr>
          <p:cNvPr id="47" name="Google Shape;47;p7"/>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8" name="Google Shape;48;p7"/>
          <p:cNvSpPr txBox="1">
            <a:spLocks noGrp="1"/>
          </p:cNvSpPr>
          <p:nvPr>
            <p:ph type="title"/>
          </p:nvPr>
        </p:nvSpPr>
        <p:spPr>
          <a:xfrm>
            <a:off x="337281" y="352453"/>
            <a:ext cx="10515600"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5000"/>
              <a:buFont typeface="Arial Narrow"/>
              <a:buNone/>
              <a:defRPr sz="5000" b="1" i="0" u="none" strike="noStrike">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 name="Google Shape;50;p7"/>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dk1"/>
                </a:solidFill>
                <a:latin typeface="Arial Narrow"/>
                <a:ea typeface="Arial Narrow"/>
                <a:cs typeface="Arial Narrow"/>
                <a:sym typeface="Arial Narrow"/>
              </a:rPr>
              <a:t>‹#›</a:t>
            </a:fld>
            <a:endParaRPr sz="1600" b="1" i="0" dirty="0">
              <a:solidFill>
                <a:schemeClr val="dk1"/>
              </a:solidFill>
              <a:latin typeface="Arial Narrow"/>
              <a:ea typeface="Arial Narrow"/>
              <a:cs typeface="Arial Narrow"/>
              <a:sym typeface="Arial Narrow"/>
            </a:endParaRPr>
          </a:p>
        </p:txBody>
      </p:sp>
      <p:pic>
        <p:nvPicPr>
          <p:cNvPr id="51" name="Google Shape;51;p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sp>
        <p:nvSpPr>
          <p:cNvPr id="53" name="Google Shape;53;p7"/>
          <p:cNvSpPr txBox="1">
            <a:spLocks noGrp="1"/>
          </p:cNvSpPr>
          <p:nvPr>
            <p:ph type="body" idx="2"/>
          </p:nvPr>
        </p:nvSpPr>
        <p:spPr>
          <a:xfrm>
            <a:off x="348710" y="4199040"/>
            <a:ext cx="5251989" cy="1440213"/>
          </a:xfrm>
          <a:prstGeom prst="rect">
            <a:avLst/>
          </a:prstGeom>
          <a:solidFill>
            <a:srgbClr val="8BC53F"/>
          </a:solidFill>
          <a:ln>
            <a:noFill/>
          </a:ln>
        </p:spPr>
        <p:txBody>
          <a:bodyPr spcFirstLastPara="1" wrap="square" lIns="144000" tIns="0" rIns="0" bIns="0" anchor="ctr" anchorCtr="0">
            <a:noAutofit/>
          </a:bodyPr>
          <a:lstStyle>
            <a:lvl1pPr marL="457200" marR="0" lvl="0" indent="-228600" algn="l">
              <a:lnSpc>
                <a:spcPct val="11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54" name="Google Shape;54;p7"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4" name="Text Placeholder 3">
            <a:extLst>
              <a:ext uri="{FF2B5EF4-FFF2-40B4-BE49-F238E27FC236}">
                <a16:creationId xmlns:a16="http://schemas.microsoft.com/office/drawing/2014/main" id="{C7C05C40-6580-C91C-D5F0-63D580D74B44}"/>
              </a:ext>
            </a:extLst>
          </p:cNvPr>
          <p:cNvSpPr>
            <a:spLocks noGrp="1"/>
          </p:cNvSpPr>
          <p:nvPr>
            <p:ph type="body" sz="quarter" idx="10"/>
          </p:nvPr>
        </p:nvSpPr>
        <p:spPr>
          <a:xfrm>
            <a:off x="336550" y="1211751"/>
            <a:ext cx="11506739" cy="2701803"/>
          </a:xfrm>
        </p:spPr>
        <p:txBody>
          <a:bodyPr>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5"/>
        <p:cNvGrpSpPr/>
        <p:nvPr/>
      </p:nvGrpSpPr>
      <p:grpSpPr>
        <a:xfrm>
          <a:off x="0" y="0"/>
          <a:ext cx="0" cy="0"/>
          <a:chOff x="0" y="0"/>
          <a:chExt cx="0" cy="0"/>
        </a:xfrm>
      </p:grpSpPr>
      <p:grpSp>
        <p:nvGrpSpPr>
          <p:cNvPr id="56" name="Google Shape;56;p8"/>
          <p:cNvGrpSpPr/>
          <p:nvPr/>
        </p:nvGrpSpPr>
        <p:grpSpPr>
          <a:xfrm>
            <a:off x="0" y="0"/>
            <a:ext cx="12192000" cy="6858000"/>
            <a:chOff x="0" y="0"/>
            <a:chExt cx="12192000" cy="6858000"/>
          </a:xfrm>
        </p:grpSpPr>
        <p:sp>
          <p:nvSpPr>
            <p:cNvPr id="57" name="Google Shape;57;p8"/>
            <p:cNvSpPr/>
            <p:nvPr/>
          </p:nvSpPr>
          <p:spPr>
            <a:xfrm>
              <a:off x="0" y="0"/>
              <a:ext cx="6096000" cy="683260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8" name="Google Shape;58;p8"/>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59" name="Google Shape;59;p8"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grpSp>
      <p:sp>
        <p:nvSpPr>
          <p:cNvPr id="61" name="Google Shape;61;p8"/>
          <p:cNvSpPr txBox="1">
            <a:spLocks noGrp="1"/>
          </p:cNvSpPr>
          <p:nvPr>
            <p:ph type="title"/>
          </p:nvPr>
        </p:nvSpPr>
        <p:spPr>
          <a:xfrm>
            <a:off x="-85147" y="954831"/>
            <a:ext cx="4145280" cy="1266987"/>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5000"/>
              <a:buFont typeface="Arial Narrow"/>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8"/>
          <p:cNvSpPr>
            <a:spLocks noGrp="1"/>
          </p:cNvSpPr>
          <p:nvPr>
            <p:ph type="pic" idx="2"/>
          </p:nvPr>
        </p:nvSpPr>
        <p:spPr>
          <a:xfrm>
            <a:off x="2280862" y="1881505"/>
            <a:ext cx="6946900" cy="5159375"/>
          </a:xfrm>
          <a:prstGeom prst="rect">
            <a:avLst/>
          </a:prstGeom>
          <a:noFill/>
          <a:ln>
            <a:noFill/>
          </a:ln>
        </p:spPr>
      </p:sp>
      <p:sp>
        <p:nvSpPr>
          <p:cNvPr id="63" name="Google Shape;63;p8"/>
          <p:cNvSpPr txBox="1">
            <a:spLocks noGrp="1"/>
          </p:cNvSpPr>
          <p:nvPr>
            <p:ph type="body" idx="1"/>
          </p:nvPr>
        </p:nvSpPr>
        <p:spPr>
          <a:xfrm>
            <a:off x="7180480" y="1672467"/>
            <a:ext cx="4421875" cy="360268"/>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1"/>
              </a:buClr>
              <a:buSzPts val="2600"/>
              <a:buFont typeface="Arial"/>
              <a:buNone/>
              <a:defRPr sz="26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8"/>
          <p:cNvSpPr txBox="1">
            <a:spLocks noGrp="1"/>
          </p:cNvSpPr>
          <p:nvPr>
            <p:ph type="body" idx="3"/>
          </p:nvPr>
        </p:nvSpPr>
        <p:spPr>
          <a:xfrm>
            <a:off x="7180480" y="2221818"/>
            <a:ext cx="4421875" cy="2414363"/>
          </a:xfrm>
          <a:prstGeom prst="rect">
            <a:avLst/>
          </a:prstGeom>
          <a:noFill/>
          <a:ln>
            <a:noFill/>
          </a:ln>
        </p:spPr>
        <p:txBody>
          <a:bodyPr spcFirstLastPara="1" wrap="square" lIns="0" tIns="0" rIns="0" bIns="0" anchor="t" anchorCtr="0">
            <a:noAutofit/>
          </a:bodyPr>
          <a:lstStyle>
            <a:lvl1pPr marL="457200" marR="0" lvl="0" indent="-368300" algn="l">
              <a:lnSpc>
                <a:spcPct val="104545"/>
              </a:lnSpc>
              <a:spcBef>
                <a:spcPts val="1000"/>
              </a:spcBef>
              <a:spcAft>
                <a:spcPts val="0"/>
              </a:spcAft>
              <a:buClr>
                <a:schemeClr val="dk1"/>
              </a:buClr>
              <a:buSzPts val="2200"/>
              <a:buFont typeface="Arial"/>
              <a:buChar char="•"/>
              <a:defRPr sz="22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8"/>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dirty="0">
              <a:solidFill>
                <a:schemeClr val="lt1"/>
              </a:solidFill>
              <a:latin typeface="Arial Narrow"/>
              <a:ea typeface="Arial Narrow"/>
              <a:cs typeface="Arial Narrow"/>
              <a:sym typeface="Arial Narrow"/>
            </a:endParaRPr>
          </a:p>
        </p:txBody>
      </p:sp>
      <p:pic>
        <p:nvPicPr>
          <p:cNvPr id="66" name="Google Shape;66;p8"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67"/>
        <p:cNvGrpSpPr/>
        <p:nvPr/>
      </p:nvGrpSpPr>
      <p:grpSpPr>
        <a:xfrm>
          <a:off x="0" y="0"/>
          <a:ext cx="0" cy="0"/>
          <a:chOff x="0" y="0"/>
          <a:chExt cx="0" cy="0"/>
        </a:xfrm>
      </p:grpSpPr>
      <p:grpSp>
        <p:nvGrpSpPr>
          <p:cNvPr id="68" name="Google Shape;68;p9"/>
          <p:cNvGrpSpPr/>
          <p:nvPr/>
        </p:nvGrpSpPr>
        <p:grpSpPr>
          <a:xfrm>
            <a:off x="0" y="0"/>
            <a:ext cx="12192000" cy="6858000"/>
            <a:chOff x="0" y="0"/>
            <a:chExt cx="12192000" cy="6858000"/>
          </a:xfrm>
        </p:grpSpPr>
        <p:sp>
          <p:nvSpPr>
            <p:cNvPr id="69" name="Google Shape;69;p9"/>
            <p:cNvSpPr/>
            <p:nvPr/>
          </p:nvSpPr>
          <p:spPr>
            <a:xfrm>
              <a:off x="0" y="0"/>
              <a:ext cx="6096000" cy="683260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0" name="Google Shape;70;p9"/>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71" name="Google Shape;71;p9" descr="A picture containing drawing&#10;&#10;Description automatically generated"/>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grpSp>
      <p:pic>
        <p:nvPicPr>
          <p:cNvPr id="72" name="Google Shape;72;p9" descr="A close up of a logo&#10;&#10;Description automatically generated"/>
          <p:cNvPicPr preferRelativeResize="0"/>
          <p:nvPr/>
        </p:nvPicPr>
        <p:blipFill rotWithShape="1">
          <a:blip r:embed="rId3" cstate="screen">
            <a:alphaModFix amt="40000"/>
            <a:extLst>
              <a:ext uri="{28A0092B-C50C-407E-A947-70E740481C1C}">
                <a14:useLocalDpi xmlns:a14="http://schemas.microsoft.com/office/drawing/2010/main"/>
              </a:ext>
            </a:extLst>
          </a:blip>
          <a:srcRect/>
          <a:stretch/>
        </p:blipFill>
        <p:spPr>
          <a:xfrm>
            <a:off x="-215269" y="356197"/>
            <a:ext cx="10444950" cy="10421765"/>
          </a:xfrm>
          <a:prstGeom prst="rect">
            <a:avLst/>
          </a:prstGeom>
          <a:noFill/>
          <a:ln>
            <a:noFill/>
          </a:ln>
        </p:spPr>
      </p:pic>
      <p:sp>
        <p:nvSpPr>
          <p:cNvPr id="73" name="Google Shape;73;p9"/>
          <p:cNvSpPr txBox="1">
            <a:spLocks noGrp="1"/>
          </p:cNvSpPr>
          <p:nvPr>
            <p:ph type="title"/>
          </p:nvPr>
        </p:nvSpPr>
        <p:spPr>
          <a:xfrm>
            <a:off x="1928887" y="979473"/>
            <a:ext cx="4167113"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000"/>
              <a:buFont typeface="Arial Narrow"/>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
          <p:cNvSpPr>
            <a:spLocks noGrp="1"/>
          </p:cNvSpPr>
          <p:nvPr>
            <p:ph type="pic" idx="2"/>
          </p:nvPr>
        </p:nvSpPr>
        <p:spPr>
          <a:xfrm>
            <a:off x="2340496" y="1673225"/>
            <a:ext cx="4840889" cy="5159375"/>
          </a:xfrm>
          <a:prstGeom prst="rect">
            <a:avLst/>
          </a:prstGeom>
          <a:noFill/>
          <a:ln>
            <a:noFill/>
          </a:ln>
        </p:spPr>
      </p:sp>
      <p:sp>
        <p:nvSpPr>
          <p:cNvPr id="75" name="Google Shape;75;p9"/>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dirty="0">
              <a:solidFill>
                <a:schemeClr val="lt1"/>
              </a:solidFill>
              <a:latin typeface="Arial Narrow"/>
              <a:ea typeface="Arial Narrow"/>
              <a:cs typeface="Arial Narrow"/>
              <a:sym typeface="Arial Narrow"/>
            </a:endParaRPr>
          </a:p>
        </p:txBody>
      </p:sp>
      <p:pic>
        <p:nvPicPr>
          <p:cNvPr id="76" name="Google Shape;76;p9" descr="A picture contain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77" name="Google Shape;77;p9"/>
          <p:cNvSpPr txBox="1">
            <a:spLocks noGrp="1"/>
          </p:cNvSpPr>
          <p:nvPr>
            <p:ph type="body" idx="1"/>
          </p:nvPr>
        </p:nvSpPr>
        <p:spPr>
          <a:xfrm>
            <a:off x="7184794" y="917117"/>
            <a:ext cx="3676494" cy="1859537"/>
          </a:xfrm>
          <a:prstGeom prst="rect">
            <a:avLst/>
          </a:prstGeom>
          <a:solidFill>
            <a:srgbClr val="8BC53F"/>
          </a:solidFill>
          <a:ln>
            <a:noFill/>
          </a:ln>
        </p:spPr>
        <p:txBody>
          <a:bodyPr spcFirstLastPara="1" wrap="square" lIns="144000" tIns="0" rIns="0" bIns="0" anchor="ctr" anchorCtr="0">
            <a:noAutofit/>
          </a:bodyPr>
          <a:lstStyle>
            <a:lvl1pPr marL="457200" marR="0" lvl="0" indent="-228600" algn="ctr">
              <a:lnSpc>
                <a:spcPct val="11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8" name="Google Shape;78;p9"/>
          <p:cNvSpPr txBox="1">
            <a:spLocks noGrp="1"/>
          </p:cNvSpPr>
          <p:nvPr>
            <p:ph type="body" idx="3"/>
          </p:nvPr>
        </p:nvSpPr>
        <p:spPr>
          <a:xfrm>
            <a:off x="7181385" y="3032132"/>
            <a:ext cx="3676494" cy="2152643"/>
          </a:xfrm>
          <a:prstGeom prst="rect">
            <a:avLst/>
          </a:prstGeom>
          <a:solidFill>
            <a:srgbClr val="8BC53F"/>
          </a:solidFill>
          <a:ln>
            <a:noFill/>
          </a:ln>
        </p:spPr>
        <p:txBody>
          <a:bodyPr spcFirstLastPara="1" wrap="square" lIns="144000" tIns="0" rIns="0" bIns="0" anchor="ctr" anchorCtr="0">
            <a:noAutofit/>
          </a:bodyPr>
          <a:lstStyle>
            <a:lvl1pPr marL="457200" marR="0" lvl="0" indent="-228600" algn="ctr">
              <a:lnSpc>
                <a:spcPct val="11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9"/>
          <p:cNvSpPr txBox="1">
            <a:spLocks noGrp="1"/>
          </p:cNvSpPr>
          <p:nvPr>
            <p:ph type="body" idx="4"/>
          </p:nvPr>
        </p:nvSpPr>
        <p:spPr>
          <a:xfrm>
            <a:off x="284930" y="2581127"/>
            <a:ext cx="2763070" cy="902009"/>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9"/>
          <p:cNvSpPr txBox="1">
            <a:spLocks noGrp="1"/>
          </p:cNvSpPr>
          <p:nvPr>
            <p:ph type="body" idx="5"/>
          </p:nvPr>
        </p:nvSpPr>
        <p:spPr>
          <a:xfrm>
            <a:off x="284930" y="3657448"/>
            <a:ext cx="2763070" cy="902009"/>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bg>
      <p:bgPr>
        <a:solidFill>
          <a:srgbClr val="3155A5"/>
        </a:solidFill>
        <a:effectLst/>
      </p:bgPr>
    </p:bg>
    <p:spTree>
      <p:nvGrpSpPr>
        <p:cNvPr id="1" name="Shape 108"/>
        <p:cNvGrpSpPr/>
        <p:nvPr/>
      </p:nvGrpSpPr>
      <p:grpSpPr>
        <a:xfrm>
          <a:off x="0" y="0"/>
          <a:ext cx="0" cy="0"/>
          <a:chOff x="0" y="0"/>
          <a:chExt cx="0" cy="0"/>
        </a:xfrm>
      </p:grpSpPr>
      <p:pic>
        <p:nvPicPr>
          <p:cNvPr id="109" name="Google Shape;109;p11" descr="A close up of a logo&#10;&#10;Description automatically generated"/>
          <p:cNvPicPr preferRelativeResize="0"/>
          <p:nvPr/>
        </p:nvPicPr>
        <p:blipFill rotWithShape="1">
          <a:blip r:embed="rId2" cstate="screen">
            <a:alphaModFix amt="40000"/>
            <a:extLst>
              <a:ext uri="{28A0092B-C50C-407E-A947-70E740481C1C}">
                <a14:useLocalDpi xmlns:a14="http://schemas.microsoft.com/office/drawing/2010/main"/>
              </a:ext>
            </a:extLst>
          </a:blip>
          <a:srcRect/>
          <a:stretch/>
        </p:blipFill>
        <p:spPr>
          <a:xfrm>
            <a:off x="-2650373" y="460931"/>
            <a:ext cx="13139978" cy="13110810"/>
          </a:xfrm>
          <a:prstGeom prst="rect">
            <a:avLst/>
          </a:prstGeom>
          <a:noFill/>
          <a:ln>
            <a:noFill/>
          </a:ln>
        </p:spPr>
      </p:pic>
      <p:sp>
        <p:nvSpPr>
          <p:cNvPr id="110" name="Google Shape;110;p11"/>
          <p:cNvSpPr txBox="1">
            <a:spLocks noGrp="1"/>
          </p:cNvSpPr>
          <p:nvPr>
            <p:ph type="title"/>
          </p:nvPr>
        </p:nvSpPr>
        <p:spPr>
          <a:xfrm>
            <a:off x="2762264" y="954831"/>
            <a:ext cx="4860404" cy="992188"/>
          </a:xfrm>
          <a:prstGeom prst="rect">
            <a:avLst/>
          </a:prstGeom>
          <a:noFill/>
          <a:ln>
            <a:noFill/>
          </a:ln>
        </p:spPr>
        <p:txBody>
          <a:bodyPr spcFirstLastPara="1" wrap="square" lIns="0" tIns="0" rIns="0" bIns="0" anchor="t" anchorCtr="0">
            <a:noAutofit/>
          </a:bodyPr>
          <a:lstStyle>
            <a:lvl1pPr lvl="0" algn="l">
              <a:lnSpc>
                <a:spcPct val="96000"/>
              </a:lnSpc>
              <a:spcBef>
                <a:spcPts val="0"/>
              </a:spcBef>
              <a:spcAft>
                <a:spcPts val="0"/>
              </a:spcAft>
              <a:buClr>
                <a:schemeClr val="lt1"/>
              </a:buClr>
              <a:buSzPts val="5000"/>
              <a:buFont typeface="Arial Narrow"/>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11"/>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dirty="0">
              <a:solidFill>
                <a:schemeClr val="lt1"/>
              </a:solidFill>
              <a:latin typeface="Arial Narrow"/>
              <a:ea typeface="Arial Narrow"/>
              <a:cs typeface="Arial Narrow"/>
              <a:sym typeface="Arial Narrow"/>
            </a:endParaRPr>
          </a:p>
        </p:txBody>
      </p:sp>
      <p:pic>
        <p:nvPicPr>
          <p:cNvPr id="112" name="Google Shape;112;p11"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113" name="Google Shape;113;p11"/>
          <p:cNvSpPr txBox="1">
            <a:spLocks noGrp="1"/>
          </p:cNvSpPr>
          <p:nvPr>
            <p:ph type="body" idx="1"/>
          </p:nvPr>
        </p:nvSpPr>
        <p:spPr>
          <a:xfrm>
            <a:off x="1634490" y="2432545"/>
            <a:ext cx="4392805" cy="1097733"/>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1000"/>
              </a:spcBef>
              <a:spcAft>
                <a:spcPts val="0"/>
              </a:spcAft>
              <a:buClr>
                <a:schemeClr val="lt1"/>
              </a:buClr>
              <a:buSzPts val="2400"/>
              <a:buFont typeface="Arial"/>
              <a:buNone/>
              <a:defRPr sz="24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1"/>
          <p:cNvSpPr txBox="1">
            <a:spLocks noGrp="1"/>
          </p:cNvSpPr>
          <p:nvPr>
            <p:ph type="body" idx="2"/>
          </p:nvPr>
        </p:nvSpPr>
        <p:spPr>
          <a:xfrm>
            <a:off x="1354238" y="3849081"/>
            <a:ext cx="4673057" cy="557705"/>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100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1"/>
          <p:cNvSpPr>
            <a:spLocks noGrp="1"/>
          </p:cNvSpPr>
          <p:nvPr>
            <p:ph type="pic" idx="3"/>
          </p:nvPr>
        </p:nvSpPr>
        <p:spPr>
          <a:xfrm>
            <a:off x="6493397" y="1673225"/>
            <a:ext cx="5698603" cy="5159375"/>
          </a:xfrm>
          <a:prstGeom prst="rect">
            <a:avLst/>
          </a:prstGeom>
          <a:noFill/>
          <a:ln>
            <a:noFill/>
          </a:ln>
        </p:spPr>
      </p:sp>
      <p:pic>
        <p:nvPicPr>
          <p:cNvPr id="116" name="Google Shape;116;p11" descr="A picture contain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365949" y="364421"/>
            <a:ext cx="472812" cy="19302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117"/>
        <p:cNvGrpSpPr/>
        <p:nvPr/>
      </p:nvGrpSpPr>
      <p:grpSpPr>
        <a:xfrm>
          <a:off x="0" y="0"/>
          <a:ext cx="0" cy="0"/>
          <a:chOff x="0" y="0"/>
          <a:chExt cx="0" cy="0"/>
        </a:xfrm>
      </p:grpSpPr>
      <p:grpSp>
        <p:nvGrpSpPr>
          <p:cNvPr id="118" name="Google Shape;118;p12"/>
          <p:cNvGrpSpPr/>
          <p:nvPr/>
        </p:nvGrpSpPr>
        <p:grpSpPr>
          <a:xfrm>
            <a:off x="0" y="0"/>
            <a:ext cx="12192000" cy="6858000"/>
            <a:chOff x="0" y="0"/>
            <a:chExt cx="12192000" cy="6858000"/>
          </a:xfrm>
        </p:grpSpPr>
        <p:sp>
          <p:nvSpPr>
            <p:cNvPr id="119" name="Google Shape;119;p12"/>
            <p:cNvSpPr/>
            <p:nvPr/>
          </p:nvSpPr>
          <p:spPr>
            <a:xfrm>
              <a:off x="0" y="0"/>
              <a:ext cx="6096000" cy="6832599"/>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20" name="Google Shape;120;p12"/>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21" name="Google Shape;121;p12"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grpSp>
      <p:sp>
        <p:nvSpPr>
          <p:cNvPr id="122" name="Google Shape;122;p12"/>
          <p:cNvSpPr txBox="1">
            <a:spLocks noGrp="1"/>
          </p:cNvSpPr>
          <p:nvPr>
            <p:ph type="title"/>
          </p:nvPr>
        </p:nvSpPr>
        <p:spPr>
          <a:xfrm>
            <a:off x="548639" y="1203086"/>
            <a:ext cx="3429277" cy="1766230"/>
          </a:xfrm>
          <a:prstGeom prst="rect">
            <a:avLst/>
          </a:prstGeom>
          <a:noFill/>
          <a:ln>
            <a:noFill/>
          </a:ln>
        </p:spPr>
        <p:txBody>
          <a:bodyPr spcFirstLastPara="1" wrap="square" lIns="0" tIns="0" rIns="0" bIns="0" anchor="t" anchorCtr="0">
            <a:noAutofit/>
          </a:bodyPr>
          <a:lstStyle>
            <a:lvl1pPr lvl="0" algn="r">
              <a:lnSpc>
                <a:spcPct val="96000"/>
              </a:lnSpc>
              <a:spcBef>
                <a:spcPts val="0"/>
              </a:spcBef>
              <a:spcAft>
                <a:spcPts val="0"/>
              </a:spcAft>
              <a:buClr>
                <a:schemeClr val="lt1"/>
              </a:buClr>
              <a:buSzPts val="5000"/>
              <a:buFont typeface="Arial"/>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2"/>
          <p:cNvSpPr txBox="1">
            <a:spLocks noGrp="1"/>
          </p:cNvSpPr>
          <p:nvPr>
            <p:ph type="body" idx="1"/>
          </p:nvPr>
        </p:nvSpPr>
        <p:spPr>
          <a:xfrm>
            <a:off x="7770126" y="1362703"/>
            <a:ext cx="4073164" cy="431373"/>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1"/>
              </a:buClr>
              <a:buSzPts val="2600"/>
              <a:buFont typeface="Arial"/>
              <a:buNone/>
              <a:defRPr sz="26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4" name="Google Shape;124;p12" descr="A close up of a logo&#10;&#10;Description automatically generated"/>
          <p:cNvPicPr preferRelativeResize="0"/>
          <p:nvPr/>
        </p:nvPicPr>
        <p:blipFill rotWithShape="1">
          <a:blip r:embed="rId3" cstate="screen">
            <a:alphaModFix amt="40000"/>
            <a:extLst>
              <a:ext uri="{28A0092B-C50C-407E-A947-70E740481C1C}">
                <a14:useLocalDpi xmlns:a14="http://schemas.microsoft.com/office/drawing/2010/main"/>
              </a:ext>
            </a:extLst>
          </a:blip>
          <a:srcRect/>
          <a:stretch/>
        </p:blipFill>
        <p:spPr>
          <a:xfrm>
            <a:off x="-721653" y="-1710097"/>
            <a:ext cx="13139978" cy="13110810"/>
          </a:xfrm>
          <a:prstGeom prst="rect">
            <a:avLst/>
          </a:prstGeom>
          <a:noFill/>
          <a:ln>
            <a:noFill/>
          </a:ln>
        </p:spPr>
      </p:pic>
      <p:sp>
        <p:nvSpPr>
          <p:cNvPr id="125" name="Google Shape;125;p12"/>
          <p:cNvSpPr txBox="1">
            <a:spLocks noGrp="1"/>
          </p:cNvSpPr>
          <p:nvPr>
            <p:ph type="body" idx="2"/>
          </p:nvPr>
        </p:nvSpPr>
        <p:spPr>
          <a:xfrm>
            <a:off x="7770126" y="1991625"/>
            <a:ext cx="4073164" cy="1353459"/>
          </a:xfrm>
          <a:prstGeom prst="rect">
            <a:avLst/>
          </a:prstGeom>
          <a:noFill/>
          <a:ln>
            <a:noFill/>
          </a:ln>
        </p:spPr>
        <p:txBody>
          <a:bodyPr spcFirstLastPara="1" wrap="square" lIns="0" tIns="0" rIns="0" bIns="0" anchor="t" anchorCtr="0">
            <a:noAutofit/>
          </a:bodyPr>
          <a:lstStyle>
            <a:lvl1pPr marL="457200" marR="0" lvl="0" indent="-228600" algn="l">
              <a:lnSpc>
                <a:spcPct val="115000"/>
              </a:lnSpc>
              <a:spcBef>
                <a:spcPts val="1000"/>
              </a:spcBef>
              <a:spcAft>
                <a:spcPts val="0"/>
              </a:spcAft>
              <a:buClr>
                <a:schemeClr val="dk1"/>
              </a:buClr>
              <a:buSzPts val="2000"/>
              <a:buFont typeface="Arial"/>
              <a:buNone/>
              <a:defRPr sz="20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2"/>
          <p:cNvSpPr txBox="1">
            <a:spLocks noGrp="1"/>
          </p:cNvSpPr>
          <p:nvPr>
            <p:ph type="body" idx="3"/>
          </p:nvPr>
        </p:nvSpPr>
        <p:spPr>
          <a:xfrm>
            <a:off x="7770126" y="3781811"/>
            <a:ext cx="4073164" cy="431373"/>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1"/>
              </a:buClr>
              <a:buSzPts val="2600"/>
              <a:buFont typeface="Arial"/>
              <a:buNone/>
              <a:defRPr sz="26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2"/>
          <p:cNvSpPr txBox="1">
            <a:spLocks noGrp="1"/>
          </p:cNvSpPr>
          <p:nvPr>
            <p:ph type="body" idx="4"/>
          </p:nvPr>
        </p:nvSpPr>
        <p:spPr>
          <a:xfrm>
            <a:off x="7770126" y="4410733"/>
            <a:ext cx="4073164" cy="566381"/>
          </a:xfrm>
          <a:prstGeom prst="rect">
            <a:avLst/>
          </a:prstGeom>
          <a:noFill/>
          <a:ln>
            <a:noFill/>
          </a:ln>
        </p:spPr>
        <p:txBody>
          <a:bodyPr spcFirstLastPara="1" wrap="square" lIns="0" tIns="0" rIns="0" bIns="0" anchor="t" anchorCtr="0">
            <a:noAutofit/>
          </a:bodyPr>
          <a:lstStyle>
            <a:lvl1pPr marL="457200" marR="0" lvl="0" indent="-228600" algn="l">
              <a:lnSpc>
                <a:spcPct val="115000"/>
              </a:lnSpc>
              <a:spcBef>
                <a:spcPts val="1000"/>
              </a:spcBef>
              <a:spcAft>
                <a:spcPts val="0"/>
              </a:spcAft>
              <a:buClr>
                <a:schemeClr val="dk1"/>
              </a:buClr>
              <a:buSzPts val="2000"/>
              <a:buFont typeface="Arial"/>
              <a:buNone/>
              <a:defRPr sz="20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2"/>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dirty="0">
              <a:solidFill>
                <a:schemeClr val="lt1"/>
              </a:solidFill>
              <a:latin typeface="Arial Narrow"/>
              <a:ea typeface="Arial Narrow"/>
              <a:cs typeface="Arial Narrow"/>
              <a:sym typeface="Arial Narrow"/>
            </a:endParaRPr>
          </a:p>
        </p:txBody>
      </p:sp>
      <p:pic>
        <p:nvPicPr>
          <p:cNvPr id="129" name="Google Shape;129;p12" descr="A picture contain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130" name="Google Shape;130;p12"/>
          <p:cNvSpPr>
            <a:spLocks noGrp="1"/>
          </p:cNvSpPr>
          <p:nvPr>
            <p:ph type="pic" idx="5"/>
          </p:nvPr>
        </p:nvSpPr>
        <p:spPr>
          <a:xfrm>
            <a:off x="2961564" y="1228487"/>
            <a:ext cx="4477767" cy="5633246"/>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0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83334"/>
            <a:chOff x="0" y="-25334"/>
            <a:chExt cx="12192000" cy="6883334"/>
          </a:xfrm>
          <a:solidFill>
            <a:srgbClr val="3155A5"/>
          </a:solidFill>
        </p:grpSpPr>
        <p:sp>
          <p:nvSpPr>
            <p:cNvPr id="21" name="Rectangle 20">
              <a:extLst>
                <a:ext uri="{FF2B5EF4-FFF2-40B4-BE49-F238E27FC236}">
                  <a16:creationId xmlns:a16="http://schemas.microsoft.com/office/drawing/2014/main" id="{1037FD20-EF54-9C4B-9D92-3F36153CE219}"/>
                </a:ext>
              </a:extLst>
            </p:cNvPr>
            <p:cNvSpPr/>
            <p:nvPr userDrawn="1"/>
          </p:nvSpPr>
          <p:spPr>
            <a:xfrm>
              <a:off x="0" y="-25334"/>
              <a:ext cx="6096000" cy="6832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a:grpFill/>
          </p:spPr>
        </p:pic>
      </p:grpSp>
      <p:pic>
        <p:nvPicPr>
          <p:cNvPr id="3" name="Picture 2" descr="A close up of a logo&#10;&#10;Description automatically generated">
            <a:extLst>
              <a:ext uri="{FF2B5EF4-FFF2-40B4-BE49-F238E27FC236}">
                <a16:creationId xmlns:a16="http://schemas.microsoft.com/office/drawing/2014/main" id="{9AAB8968-9AB9-1F06-B059-96A9FE23471F}"/>
              </a:ext>
            </a:extLst>
          </p:cNvPr>
          <p:cNvPicPr>
            <a:picLocks noChangeAspect="1"/>
          </p:cNvPicPr>
          <p:nvPr userDrawn="1"/>
        </p:nvPicPr>
        <p:blipFill>
          <a:blip r:embed="rId3" cstate="screen">
            <a:alphaModFix amt="20000"/>
            <a:extLst>
              <a:ext uri="{28A0092B-C50C-407E-A947-70E740481C1C}">
                <a14:useLocalDpi xmlns:a14="http://schemas.microsoft.com/office/drawing/2010/main"/>
              </a:ext>
            </a:extLst>
          </a:blip>
          <a:stretch>
            <a:fillRect/>
          </a:stretch>
        </p:blipFill>
        <p:spPr>
          <a:xfrm>
            <a:off x="13498" y="-973462"/>
            <a:ext cx="9277024" cy="9256432"/>
          </a:xfrm>
          <a:prstGeom prst="rect">
            <a:avLst/>
          </a:prstGeom>
        </p:spPr>
      </p:pic>
      <p:sp>
        <p:nvSpPr>
          <p:cNvPr id="2" name="Title 1">
            <a:extLst>
              <a:ext uri="{FF2B5EF4-FFF2-40B4-BE49-F238E27FC236}">
                <a16:creationId xmlns:a16="http://schemas.microsoft.com/office/drawing/2014/main" id="{946EBE26-A5A1-9749-AC78-550043AB0F94}"/>
              </a:ext>
            </a:extLst>
          </p:cNvPr>
          <p:cNvSpPr>
            <a:spLocks noGrp="1"/>
          </p:cNvSpPr>
          <p:nvPr>
            <p:ph type="title" hasCustomPrompt="1"/>
          </p:nvPr>
        </p:nvSpPr>
        <p:spPr>
          <a:xfrm>
            <a:off x="362902" y="908945"/>
            <a:ext cx="4289108" cy="1898140"/>
          </a:xfrm>
        </p:spPr>
        <p:txBody>
          <a:bodyPr/>
          <a:lstStyle>
            <a:lvl1pPr marL="0" indent="0" algn="l" defTabSz="914400" rtl="0" eaLnBrk="1" latinLnBrk="0" hangingPunct="1">
              <a:lnSpc>
                <a:spcPts val="4800"/>
              </a:lnSpc>
              <a:spcBef>
                <a:spcPts val="0"/>
              </a:spcBef>
              <a:buFont typeface="Arial" panose="020B0604020202020204" pitchFamily="34" charset="0"/>
              <a:buNone/>
              <a:defRPr lang="en-US" sz="5000" b="1" i="0" u="none" strike="noStrike" kern="1200" spc="0" dirty="0" smtClean="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dirty="0"/>
              <a:t>CLICK TO EDIT MASTER TITLE STYLE</a:t>
            </a:r>
            <a:endParaRPr lang="en-US" dirty="0"/>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6902025" y="934346"/>
            <a:ext cx="4477766" cy="1872739"/>
          </a:xfrm>
          <a:prstGeom prst="rect">
            <a:avLst/>
          </a:prstGeom>
        </p:spPr>
        <p:txBody>
          <a:bodyPr numCol="1" spcCol="540000"/>
          <a:lstStyle>
            <a:lvl1pPr marL="342900" marR="0" indent="-342900"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feelings might the Year 6 pupil have?</a:t>
            </a:r>
          </a:p>
          <a:p>
            <a:r>
              <a:rPr lang="en-GB" dirty="0">
                <a:effectLst/>
                <a:latin typeface="Arial" panose="020B0604020202020204" pitchFamily="34" charset="0"/>
              </a:rPr>
              <a:t>Think about positive and negative feelings that might be linked. </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sp>
        <p:nvSpPr>
          <p:cNvPr id="15" name="Text Placeholder 11">
            <a:extLst>
              <a:ext uri="{FF2B5EF4-FFF2-40B4-BE49-F238E27FC236}">
                <a16:creationId xmlns:a16="http://schemas.microsoft.com/office/drawing/2014/main" id="{570FCB01-9F72-A146-B1A2-8FB4C8E5C8FD}"/>
              </a:ext>
            </a:extLst>
          </p:cNvPr>
          <p:cNvSpPr>
            <a:spLocks noGrp="1"/>
          </p:cNvSpPr>
          <p:nvPr>
            <p:ph type="body" sz="quarter" idx="28" hasCustomPrompt="1"/>
          </p:nvPr>
        </p:nvSpPr>
        <p:spPr>
          <a:xfrm>
            <a:off x="6883655" y="2807085"/>
            <a:ext cx="4477766" cy="2610735"/>
          </a:xfrm>
          <a:prstGeom prst="rect">
            <a:avLst/>
          </a:prstGeom>
          <a:solidFill>
            <a:srgbClr val="3155A5"/>
          </a:solidFill>
        </p:spPr>
        <p:txBody>
          <a:bodyPr lIns="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22" name="Picture 21">
            <a:extLst>
              <a:ext uri="{FF2B5EF4-FFF2-40B4-BE49-F238E27FC236}">
                <a16:creationId xmlns:a16="http://schemas.microsoft.com/office/drawing/2014/main" id="{E2FAA84D-9364-624F-BC7F-094E6BC568A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05120" y="5979900"/>
            <a:ext cx="1429369" cy="852766"/>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961564" y="1228487"/>
            <a:ext cx="4477767" cy="5633246"/>
          </a:xfrm>
          <a:prstGeom prst="rect">
            <a:avLst/>
          </a:prstGeom>
        </p:spPr>
        <p:txBody>
          <a:bodyPr/>
          <a:lstStyle/>
          <a:p>
            <a:endParaRPr lang="en-US" dirty="0"/>
          </a:p>
        </p:txBody>
      </p:sp>
    </p:spTree>
    <p:extLst>
      <p:ext uri="{BB962C8B-B14F-4D97-AF65-F5344CB8AC3E}">
        <p14:creationId xmlns:p14="http://schemas.microsoft.com/office/powerpoint/2010/main" val="253627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838200" y="681037"/>
            <a:ext cx="10515600" cy="72463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5500"/>
              <a:buFont typeface="Arial Narrow"/>
              <a:buNone/>
              <a:defRPr sz="5500" b="1"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2" name="Google Shape;1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2" name="Text Placeholder 2">
            <a:extLst>
              <a:ext uri="{FF2B5EF4-FFF2-40B4-BE49-F238E27FC236}">
                <a16:creationId xmlns:a16="http://schemas.microsoft.com/office/drawing/2014/main" id="{04987F4D-E850-20FA-3D4F-8E02BC70F628}"/>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endParaRPr lang="en-US" dirty="0"/>
          </a:p>
        </p:txBody>
      </p:sp>
    </p:spTree>
  </p:cSld>
  <p:clrMap bg1="lt1" tx1="dk1" bg2="dk2" tx2="lt2" accent1="accent1" accent2="accent2" accent3="accent3" accent4="accent4" accent5="accent5" accent6="accent6" hlink="hlink" folHlink="folHlink"/>
  <p:sldLayoutIdLst>
    <p:sldLayoutId id="2147483682" r:id="rId1"/>
    <p:sldLayoutId id="2147483688" r:id="rId2"/>
    <p:sldLayoutId id="2147483687" r:id="rId3"/>
    <p:sldLayoutId id="2147483652" r:id="rId4"/>
    <p:sldLayoutId id="2147483653" r:id="rId5"/>
    <p:sldLayoutId id="2147483654" r:id="rId6"/>
    <p:sldLayoutId id="2147483656" r:id="rId7"/>
    <p:sldLayoutId id="2147483657" r:id="rId8"/>
    <p:sldLayoutId id="2147483683" r:id="rId9"/>
    <p:sldLayoutId id="214748368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algn="l" rtl="0">
        <a:lnSpc>
          <a:spcPct val="100000"/>
        </a:lnSpc>
        <a:spcBef>
          <a:spcPts val="0"/>
        </a:spcBef>
        <a:spcAft>
          <a:spcPts val="500"/>
        </a:spcAft>
        <a:buClr>
          <a:srgbClr val="000000"/>
        </a:buClr>
        <a:buFont typeface="Arial"/>
        <a:defRPr sz="2000" b="0" i="0" u="none" strike="noStrike" cap="none">
          <a:solidFill>
            <a:srgbClr val="000000"/>
          </a:solidFill>
          <a:latin typeface="Arial"/>
          <a:ea typeface="Arial"/>
          <a:cs typeface="Arial"/>
          <a:sym typeface="Arial"/>
        </a:defRPr>
      </a:lvl1pPr>
      <a:lvl2pPr marL="342900" marR="0" lvl="1"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702000" marR="0" lvl="2"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342900" marR="0" lvl="3"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342900" marR="0" lvl="4"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talktofrank.com/drug/vapes" TargetMode="External"/><Relationship Id="rId7" Type="http://schemas.openxmlformats.org/officeDocument/2006/relationships/hyperlink" Target="https://www.nhs.uk/better-health/quit-smoking/"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www.youngminds.org.uk/young-person/coping-with-life/drugs-and-alcohol/#Dealingwithpeerpressurearounddrugsandalcohol" TargetMode="External"/><Relationship Id="rId5" Type="http://schemas.openxmlformats.org/officeDocument/2006/relationships/hyperlink" Target="https://www.nhs.uk/better-health/quit-smoking/vaping-to-quit-smoking/" TargetMode="External"/><Relationship Id="rId4" Type="http://schemas.openxmlformats.org/officeDocument/2006/relationships/hyperlink" Target="https://www.talktofrank.com/drug/nicotin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bcove.video/3OWnCoQ"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4.emf"/><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03510D-D413-A04C-12AE-F829DB594B49}"/>
              </a:ext>
            </a:extLst>
          </p:cNvPr>
          <p:cNvSpPr>
            <a:spLocks noGrp="1"/>
          </p:cNvSpPr>
          <p:nvPr>
            <p:ph type="ctrTitle"/>
          </p:nvPr>
        </p:nvSpPr>
        <p:spPr>
          <a:xfrm>
            <a:off x="-680803" y="990472"/>
            <a:ext cx="5762220" cy="986104"/>
          </a:xfrm>
        </p:spPr>
        <p:txBody>
          <a:bodyPr/>
          <a:lstStyle/>
          <a:p>
            <a:r>
              <a:rPr lang="en-US" sz="7200" dirty="0"/>
              <a:t>Vaping:</a:t>
            </a:r>
          </a:p>
        </p:txBody>
      </p:sp>
      <p:sp>
        <p:nvSpPr>
          <p:cNvPr id="2" name="Title 3">
            <a:extLst>
              <a:ext uri="{FF2B5EF4-FFF2-40B4-BE49-F238E27FC236}">
                <a16:creationId xmlns:a16="http://schemas.microsoft.com/office/drawing/2014/main" id="{8CE55C46-5C1E-2DC7-19A3-46C43D24A795}"/>
              </a:ext>
            </a:extLst>
          </p:cNvPr>
          <p:cNvSpPr txBox="1">
            <a:spLocks/>
          </p:cNvSpPr>
          <p:nvPr/>
        </p:nvSpPr>
        <p:spPr>
          <a:xfrm>
            <a:off x="7824788" y="2384425"/>
            <a:ext cx="3811531" cy="1107996"/>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r" rtl="0">
              <a:lnSpc>
                <a:spcPct val="88571"/>
              </a:lnSpc>
              <a:spcBef>
                <a:spcPts val="0"/>
              </a:spcBef>
              <a:spcAft>
                <a:spcPts val="0"/>
              </a:spcAft>
              <a:buClr>
                <a:schemeClr val="dk1"/>
              </a:buClr>
              <a:buSzPts val="7000"/>
              <a:buFont typeface="Arial Narrow"/>
              <a:buNone/>
              <a:defRPr sz="7000" b="1" i="0" u="none" strike="noStrike" cap="none">
                <a:solidFill>
                  <a:schemeClr val="dk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00000"/>
              </a:lnSpc>
            </a:pPr>
            <a:r>
              <a:rPr lang="en-US" sz="7200" dirty="0">
                <a:solidFill>
                  <a:schemeClr val="bg1"/>
                </a:solidFill>
              </a:rPr>
              <a:t>Nicotine</a:t>
            </a:r>
          </a:p>
        </p:txBody>
      </p:sp>
      <p:pic>
        <p:nvPicPr>
          <p:cNvPr id="7" name="Picture 6" descr="Young teenage girl playing a guitar. ">
            <a:extLst>
              <a:ext uri="{FF2B5EF4-FFF2-40B4-BE49-F238E27FC236}">
                <a16:creationId xmlns:a16="http://schemas.microsoft.com/office/drawing/2014/main" id="{31E38A5A-1191-3B82-A659-7C7C83F2F636}"/>
              </a:ext>
            </a:extLst>
          </p:cNvPr>
          <p:cNvPicPr>
            <a:picLocks noChangeAspect="1"/>
          </p:cNvPicPr>
          <p:nvPr/>
        </p:nvPicPr>
        <p:blipFill rotWithShape="1">
          <a:blip r:embed="rId3"/>
          <a:srcRect l="33403" t="6156" r="11674" b="32884"/>
          <a:stretch/>
        </p:blipFill>
        <p:spPr>
          <a:xfrm>
            <a:off x="2183682" y="346396"/>
            <a:ext cx="8802370" cy="6511604"/>
          </a:xfrm>
          <a:prstGeom prst="rect">
            <a:avLst/>
          </a:prstGeom>
        </p:spPr>
      </p:pic>
      <p:sp>
        <p:nvSpPr>
          <p:cNvPr id="6" name="TextBox 5">
            <a:extLst>
              <a:ext uri="{FF2B5EF4-FFF2-40B4-BE49-F238E27FC236}">
                <a16:creationId xmlns:a16="http://schemas.microsoft.com/office/drawing/2014/main" id="{13BD88A2-E008-3E1D-EA6E-4BA47C2220B7}"/>
              </a:ext>
            </a:extLst>
          </p:cNvPr>
          <p:cNvSpPr txBox="1"/>
          <p:nvPr/>
        </p:nvSpPr>
        <p:spPr>
          <a:xfrm>
            <a:off x="8701251" y="4632171"/>
            <a:ext cx="4674824" cy="738664"/>
          </a:xfrm>
          <a:prstGeom prst="rect">
            <a:avLst/>
          </a:prstGeom>
          <a:noFill/>
        </p:spPr>
        <p:txBody>
          <a:bodyPr wrap="square" lIns="0" tIns="0" rIns="0" bIns="0" rtlCol="0">
            <a:spAutoFit/>
          </a:bodyPr>
          <a:lstStyle/>
          <a:p>
            <a:r>
              <a:rPr lang="en-US" sz="2400" b="1" dirty="0">
                <a:solidFill>
                  <a:schemeClr val="bg1"/>
                </a:solidFill>
              </a:rPr>
              <a:t>Bitesize session</a:t>
            </a:r>
            <a:br>
              <a:rPr lang="en-US" sz="2400" b="1" dirty="0">
                <a:solidFill>
                  <a:schemeClr val="bg1"/>
                </a:solidFill>
              </a:rPr>
            </a:br>
            <a:r>
              <a:rPr lang="en-US" sz="2400" b="1" dirty="0">
                <a:solidFill>
                  <a:schemeClr val="bg1"/>
                </a:solidFill>
              </a:rPr>
              <a:t>Lower KS3</a:t>
            </a:r>
          </a:p>
        </p:txBody>
      </p:sp>
    </p:spTree>
    <p:extLst>
      <p:ext uri="{BB962C8B-B14F-4D97-AF65-F5344CB8AC3E}">
        <p14:creationId xmlns:p14="http://schemas.microsoft.com/office/powerpoint/2010/main" val="1727476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p:txBody>
          <a:bodyPr/>
          <a:lstStyle/>
          <a:p>
            <a:r>
              <a:rPr lang="en-US" dirty="0"/>
              <a:t>Introduction</a:t>
            </a:r>
          </a:p>
        </p:txBody>
      </p:sp>
      <p:sp>
        <p:nvSpPr>
          <p:cNvPr id="14" name="Text Placeholder 4">
            <a:extLst>
              <a:ext uri="{FF2B5EF4-FFF2-40B4-BE49-F238E27FC236}">
                <a16:creationId xmlns:a16="http://schemas.microsoft.com/office/drawing/2014/main" id="{DBFE02F5-D2C8-FA4A-5123-E8BA72FC305E}"/>
              </a:ext>
            </a:extLst>
          </p:cNvPr>
          <p:cNvSpPr txBox="1">
            <a:spLocks/>
          </p:cNvSpPr>
          <p:nvPr/>
        </p:nvSpPr>
        <p:spPr>
          <a:xfrm>
            <a:off x="284768" y="1218747"/>
            <a:ext cx="5259182" cy="4257925"/>
          </a:xfrm>
          <a:prstGeom prst="rect">
            <a:avLst/>
          </a:prstGeom>
          <a:noFill/>
          <a:ln>
            <a:noFill/>
          </a:ln>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Session outcomes</a:t>
            </a:r>
          </a:p>
          <a:p>
            <a:pPr>
              <a:buClr>
                <a:schemeClr val="dk1"/>
              </a:buClr>
              <a:buSzPts val="1300"/>
            </a:pPr>
            <a:r>
              <a:rPr lang="en-GB" sz="1200" dirty="0">
                <a:solidFill>
                  <a:schemeClr val="dk1"/>
                </a:solidFill>
              </a:rPr>
              <a:t>By the end of the session, students will understand what nicotine is and how it might affect young people differently. </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Age group</a:t>
            </a:r>
          </a:p>
          <a:p>
            <a:pPr>
              <a:buClr>
                <a:schemeClr val="dk1"/>
              </a:buClr>
              <a:buSzPts val="1300"/>
            </a:pPr>
            <a:r>
              <a:rPr lang="en-GB" sz="1200" dirty="0">
                <a:solidFill>
                  <a:schemeClr val="dk1"/>
                </a:solidFill>
              </a:rPr>
              <a:t>11–13 (lower KS3)</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Time required</a:t>
            </a:r>
          </a:p>
          <a:p>
            <a:pPr>
              <a:buClr>
                <a:schemeClr val="dk1"/>
              </a:buClr>
              <a:buSzPts val="1300"/>
            </a:pPr>
            <a:r>
              <a:rPr lang="en-GB" sz="1200" dirty="0">
                <a:solidFill>
                  <a:schemeClr val="dk1"/>
                </a:solidFill>
              </a:rPr>
              <a:t>Approx. 15 mins.</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Subject knowledge</a:t>
            </a:r>
          </a:p>
          <a:p>
            <a:pPr>
              <a:buClr>
                <a:schemeClr val="dk1"/>
              </a:buClr>
              <a:buSzPts val="1300"/>
            </a:pPr>
            <a:r>
              <a:rPr lang="en-GB" sz="1200" dirty="0">
                <a:solidFill>
                  <a:schemeClr val="dk1"/>
                </a:solidFill>
              </a:rPr>
              <a:t>No prior knowledge is needed; however, if you wish to read more on vaping and nicotine addiction, there is an overview of the content in the </a:t>
            </a:r>
            <a:r>
              <a:rPr lang="en-GB" sz="1200" b="1" dirty="0">
                <a:solidFill>
                  <a:schemeClr val="dk1"/>
                </a:solidFill>
              </a:rPr>
              <a:t>Guidance for teaching about vaping </a:t>
            </a:r>
            <a:r>
              <a:rPr lang="en-GB" sz="1200" dirty="0">
                <a:solidFill>
                  <a:schemeClr val="dk1"/>
                </a:solidFill>
              </a:rPr>
              <a:t>document and the following sources may be of use: </a:t>
            </a:r>
          </a:p>
          <a:p>
            <a:pPr>
              <a:buClr>
                <a:schemeClr val="dk1"/>
              </a:buClr>
              <a:buSzPts val="1300"/>
            </a:pPr>
            <a:endParaRPr lang="en-GB" sz="1200" dirty="0">
              <a:solidFill>
                <a:schemeClr val="dk1"/>
              </a:solidFill>
            </a:endParaRPr>
          </a:p>
          <a:p>
            <a:pPr marL="171450" indent="-171450">
              <a:buClr>
                <a:schemeClr val="dk1"/>
              </a:buClr>
              <a:buSzPts val="1300"/>
              <a:buFont typeface="Arial" panose="020B0604020202020204" pitchFamily="34" charset="0"/>
              <a:buChar char="•"/>
            </a:pPr>
            <a:r>
              <a:rPr lang="en-GB" sz="1200" dirty="0">
                <a:solidFill>
                  <a:schemeClr val="dk1"/>
                </a:solidFill>
                <a:hlinkClick r:id="rId3"/>
              </a:rPr>
              <a:t>https://www.talktofrank.com/drug/vapes</a:t>
            </a:r>
            <a:r>
              <a:rPr lang="en-GB" sz="1200" dirty="0">
                <a:solidFill>
                  <a:schemeClr val="dk1"/>
                </a:solidFill>
              </a:rPr>
              <a:t> </a:t>
            </a:r>
          </a:p>
          <a:p>
            <a:pPr marL="171450" indent="-171450">
              <a:buClr>
                <a:schemeClr val="dk1"/>
              </a:buClr>
              <a:buSzPts val="1300"/>
              <a:buFont typeface="Arial" panose="020B0604020202020204" pitchFamily="34" charset="0"/>
              <a:buChar char="•"/>
            </a:pPr>
            <a:r>
              <a:rPr lang="en-GB" sz="1200" dirty="0">
                <a:solidFill>
                  <a:schemeClr val="dk1"/>
                </a:solidFill>
                <a:hlinkClick r:id="rId4"/>
              </a:rPr>
              <a:t>https://www.talktofrank.com/drug/nicotine</a:t>
            </a:r>
            <a:r>
              <a:rPr lang="en-GB" sz="1200" dirty="0">
                <a:solidFill>
                  <a:schemeClr val="dk1"/>
                </a:solidFill>
              </a:rPr>
              <a:t> </a:t>
            </a:r>
          </a:p>
          <a:p>
            <a:pPr marL="171450" indent="-171450">
              <a:buClr>
                <a:schemeClr val="dk1"/>
              </a:buClr>
              <a:buSzPts val="1300"/>
              <a:buFont typeface="Arial" panose="020B0604020202020204" pitchFamily="34" charset="0"/>
              <a:buChar char="•"/>
            </a:pPr>
            <a:r>
              <a:rPr lang="en-GB" sz="1200" dirty="0">
                <a:solidFill>
                  <a:schemeClr val="dk1"/>
                </a:solidFill>
                <a:hlinkClick r:id="rId5"/>
              </a:rPr>
              <a:t>https://www.nhs.uk/better-health/quit-smoking/vaping-to-quit-smoking/</a:t>
            </a:r>
            <a:r>
              <a:rPr lang="en-GB" sz="1200" dirty="0">
                <a:solidFill>
                  <a:schemeClr val="dk1"/>
                </a:solidFill>
              </a:rPr>
              <a:t> </a:t>
            </a:r>
          </a:p>
          <a:p>
            <a:pPr marL="171450" indent="-171450">
              <a:buClr>
                <a:schemeClr val="dk1"/>
              </a:buClr>
              <a:buSzPts val="1300"/>
              <a:buFont typeface="Arial" panose="020B0604020202020204" pitchFamily="34" charset="0"/>
              <a:buChar char="•"/>
            </a:pPr>
            <a:r>
              <a:rPr lang="en-GB" sz="1200" dirty="0">
                <a:solidFill>
                  <a:schemeClr val="dk1"/>
                </a:solidFill>
                <a:hlinkClick r:id="rId6"/>
              </a:rPr>
              <a:t>https://www.youngminds.org.uk/young-person/coping-with-life/drugs-and-alcohol/#Dealingwithpeerpressurearounddrugsandalcohol</a:t>
            </a:r>
            <a:r>
              <a:rPr lang="en-GB" sz="1200" dirty="0">
                <a:solidFill>
                  <a:schemeClr val="dk1"/>
                </a:solidFill>
              </a:rPr>
              <a:t>   </a:t>
            </a:r>
          </a:p>
          <a:p>
            <a:pPr>
              <a:buClr>
                <a:schemeClr val="dk1"/>
              </a:buClr>
            </a:pPr>
            <a:endParaRPr lang="en-GB" sz="1200" dirty="0">
              <a:solidFill>
                <a:schemeClr val="dk1"/>
              </a:solidFill>
            </a:endParaRPr>
          </a:p>
          <a:p>
            <a:r>
              <a:rPr lang="en-GB" sz="1200" dirty="0">
                <a:solidFill>
                  <a:schemeClr val="dk1"/>
                </a:solidFill>
              </a:rPr>
              <a:t>If you, or someone you know, would like support to quit smoking, visit: </a:t>
            </a:r>
            <a:r>
              <a:rPr lang="en-GB" sz="1200" dirty="0">
                <a:solidFill>
                  <a:srgbClr val="4472C4"/>
                </a:solidFill>
                <a:hlinkClick r:id="rId7"/>
              </a:rPr>
              <a:t>https://www.nhs.uk/better-health/quit-smoking/</a:t>
            </a:r>
            <a:r>
              <a:rPr lang="en-GB" sz="1200" dirty="0">
                <a:solidFill>
                  <a:schemeClr val="dk1"/>
                </a:solidFill>
              </a:rPr>
              <a:t> </a:t>
            </a:r>
            <a:endParaRPr lang="en-GB" dirty="0">
              <a:solidFill>
                <a:schemeClr val="dk1"/>
              </a:solidFill>
            </a:endParaRPr>
          </a:p>
          <a:p>
            <a:pPr>
              <a:buClr>
                <a:schemeClr val="dk1"/>
              </a:buClr>
              <a:buSzPts val="1300"/>
            </a:pPr>
            <a:endParaRPr lang="en-GB" sz="1200" dirty="0">
              <a:solidFill>
                <a:schemeClr val="dk1"/>
              </a:solidFill>
            </a:endParaRPr>
          </a:p>
          <a:p>
            <a:pPr>
              <a:buClr>
                <a:schemeClr val="dk1"/>
              </a:buClr>
              <a:buSzPts val="1300"/>
            </a:pPr>
            <a:endParaRPr lang="en-GB" sz="1200" dirty="0">
              <a:solidFill>
                <a:schemeClr val="dk1"/>
              </a:solidFill>
            </a:endParaRPr>
          </a:p>
          <a:p>
            <a:pPr marL="171450" lvl="2" indent="-171450">
              <a:spcAft>
                <a:spcPts val="500"/>
              </a:spcAft>
              <a:buClr>
                <a:schemeClr val="dk1"/>
              </a:buClr>
              <a:buSzPts val="1300"/>
              <a:buFont typeface="Arial" panose="020B0604020202020204" pitchFamily="34" charset="0"/>
              <a:buChar char="•"/>
            </a:pPr>
            <a:endParaRPr lang="en-GB" sz="1200" dirty="0">
              <a:solidFill>
                <a:schemeClr val="dk1"/>
              </a:solidFill>
            </a:endParaRPr>
          </a:p>
        </p:txBody>
      </p:sp>
      <p:sp>
        <p:nvSpPr>
          <p:cNvPr id="17" name="Text Placeholder 4">
            <a:extLst>
              <a:ext uri="{FF2B5EF4-FFF2-40B4-BE49-F238E27FC236}">
                <a16:creationId xmlns:a16="http://schemas.microsoft.com/office/drawing/2014/main" id="{8713C0C5-428B-2302-DE76-6852EFAB1A1E}"/>
              </a:ext>
            </a:extLst>
          </p:cNvPr>
          <p:cNvSpPr txBox="1">
            <a:spLocks/>
          </p:cNvSpPr>
          <p:nvPr/>
        </p:nvSpPr>
        <p:spPr>
          <a:xfrm>
            <a:off x="5797594" y="1218747"/>
            <a:ext cx="6249466" cy="4012159"/>
          </a:xfrm>
          <a:prstGeom prst="rect">
            <a:avLst/>
          </a:prstGeom>
          <a:no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Using this presentation</a:t>
            </a:r>
          </a:p>
          <a:p>
            <a:pPr>
              <a:buClr>
                <a:schemeClr val="dk1"/>
              </a:buClr>
              <a:buSzPts val="1300"/>
            </a:pPr>
            <a:r>
              <a:rPr lang="en-GB" sz="1200" dirty="0">
                <a:solidFill>
                  <a:schemeClr val="dk1"/>
                </a:solidFill>
              </a:rPr>
              <a:t>The slides and slide notes will guide you through the session activity. This resource has been produced as one of three bitesize sessions, which can be used in a range of ways:</a:t>
            </a:r>
          </a:p>
          <a:p>
            <a:pPr>
              <a:buClr>
                <a:schemeClr val="dk1"/>
              </a:buClr>
              <a:buSzPts val="1300"/>
            </a:pPr>
            <a:endParaRPr lang="en-GB" sz="1200" dirty="0">
              <a:solidFill>
                <a:schemeClr val="dk1"/>
              </a:solidFill>
            </a:endParaRP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Each resource can be used as a stand-alone session to meet the learning needs of individual classes.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three resources can be used together over a few sessions to build and develop deeper understanding around vaping. </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resources can be used in form time or assemblies.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resources could also be embedded in pre-existing lesson content around smoking.</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Preparation</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Ensure you read the </a:t>
            </a:r>
            <a:r>
              <a:rPr lang="en-GB" sz="1200" b="1" dirty="0">
                <a:solidFill>
                  <a:schemeClr val="dk1"/>
                </a:solidFill>
              </a:rPr>
              <a:t>Guidance for teaching about vaping </a:t>
            </a:r>
            <a:r>
              <a:rPr lang="en-GB" sz="1200" dirty="0">
                <a:solidFill>
                  <a:schemeClr val="dk1"/>
                </a:solidFill>
              </a:rPr>
              <a:t>document to ensure a safe learning environment and for an overview of content. </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Ensure video links are working with the projector and sound is enabled. </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Read through the slide notes to familiarise yourself with the content. </a:t>
            </a:r>
          </a:p>
          <a:p>
            <a:pPr marL="171450" indent="-171450">
              <a:buClr>
                <a:schemeClr val="dk1"/>
              </a:buClr>
              <a:buSzPts val="1300"/>
              <a:buFont typeface="Arial" panose="020B0604020202020204" pitchFamily="34" charset="0"/>
              <a:buChar char="•"/>
            </a:pPr>
            <a:endParaRPr lang="en-GB" sz="1200" dirty="0">
              <a:solidFill>
                <a:schemeClr val="dk1"/>
              </a:solidFill>
            </a:endParaRPr>
          </a:p>
          <a:p>
            <a:pPr>
              <a:buClr>
                <a:schemeClr val="dk1"/>
              </a:buClr>
              <a:buSzPts val="1300"/>
            </a:pPr>
            <a:r>
              <a:rPr lang="en-GB" sz="1200" b="1" dirty="0">
                <a:solidFill>
                  <a:schemeClr val="dk1"/>
                </a:solidFill>
              </a:rPr>
              <a:t>Differentiation</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This session has been designed to be as accessible as possible for all students, using videos and discussion particularly for SEND students.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Keywords are in bold on the relevant slides with definitions to support SEND students.</a:t>
            </a:r>
          </a:p>
          <a:p>
            <a:pPr>
              <a:buClr>
                <a:schemeClr val="dk1"/>
              </a:buClr>
              <a:buSzPts val="1300"/>
            </a:pPr>
            <a:endParaRPr lang="en-GB" sz="1200" dirty="0">
              <a:solidFill>
                <a:schemeClr val="dk1"/>
              </a:solidFill>
            </a:endParaRPr>
          </a:p>
        </p:txBody>
      </p:sp>
    </p:spTree>
    <p:extLst>
      <p:ext uri="{BB962C8B-B14F-4D97-AF65-F5344CB8AC3E}">
        <p14:creationId xmlns:p14="http://schemas.microsoft.com/office/powerpoint/2010/main" val="1694038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p:txBody>
          <a:bodyPr/>
          <a:lstStyle/>
          <a:p>
            <a:r>
              <a:rPr lang="en-US" dirty="0"/>
              <a:t>Curriculum links</a:t>
            </a:r>
          </a:p>
        </p:txBody>
      </p:sp>
      <p:sp>
        <p:nvSpPr>
          <p:cNvPr id="14" name="Text Placeholder 4">
            <a:extLst>
              <a:ext uri="{FF2B5EF4-FFF2-40B4-BE49-F238E27FC236}">
                <a16:creationId xmlns:a16="http://schemas.microsoft.com/office/drawing/2014/main" id="{DBFE02F5-D2C8-FA4A-5123-E8BA72FC305E}"/>
              </a:ext>
            </a:extLst>
          </p:cNvPr>
          <p:cNvSpPr txBox="1">
            <a:spLocks/>
          </p:cNvSpPr>
          <p:nvPr/>
        </p:nvSpPr>
        <p:spPr>
          <a:xfrm>
            <a:off x="284768" y="1218747"/>
            <a:ext cx="4830756" cy="4012159"/>
          </a:xfrm>
          <a:prstGeom prst="rect">
            <a:avLst/>
          </a:prstGeom>
          <a:noFill/>
          <a:ln>
            <a:noFill/>
          </a:ln>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Health education</a:t>
            </a:r>
          </a:p>
          <a:p>
            <a:pPr>
              <a:buClr>
                <a:schemeClr val="dk1"/>
              </a:buClr>
              <a:buSzPts val="1300"/>
            </a:pPr>
            <a:endParaRPr lang="en-GB" sz="1200" dirty="0">
              <a:solidFill>
                <a:schemeClr val="dk1"/>
              </a:solidFill>
            </a:endParaRPr>
          </a:p>
          <a:p>
            <a:pPr>
              <a:spcAft>
                <a:spcPts val="500"/>
              </a:spcAft>
              <a:buClr>
                <a:schemeClr val="dk1"/>
              </a:buClr>
              <a:buSzPts val="1300"/>
            </a:pPr>
            <a:r>
              <a:rPr lang="en-GB" sz="1200" dirty="0">
                <a:solidFill>
                  <a:schemeClr val="dk1"/>
                </a:solidFill>
              </a:rPr>
              <a:t>By the end of secondary school, students should know:</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facts about legal and illegal drugs and their associated risks, including the link between drug use, and the associated risks, including the link to serious mental health conditions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physical and psychological consequences of addiction, including alcohol dependency.</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KS3 biology</a:t>
            </a:r>
          </a:p>
          <a:p>
            <a:pPr>
              <a:buClr>
                <a:schemeClr val="dk1"/>
              </a:buClr>
              <a:buSzPts val="1300"/>
            </a:pPr>
            <a:endParaRPr lang="en-GB" sz="1200" dirty="0">
              <a:solidFill>
                <a:schemeClr val="dk1"/>
              </a:solidFill>
            </a:endParaRPr>
          </a:p>
          <a:p>
            <a:pPr>
              <a:spcAft>
                <a:spcPts val="500"/>
              </a:spcAft>
              <a:buClr>
                <a:schemeClr val="dk1"/>
              </a:buClr>
              <a:buSzPts val="1300"/>
            </a:pPr>
            <a:r>
              <a:rPr lang="en-GB" sz="1200" dirty="0">
                <a:solidFill>
                  <a:schemeClr val="dk1"/>
                </a:solidFill>
              </a:rPr>
              <a:t>Gas exchange systems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impact of exercise, asthma and smoking on the human gas exchange system.</a:t>
            </a:r>
          </a:p>
          <a:p>
            <a:pPr>
              <a:buClr>
                <a:schemeClr val="dk1"/>
              </a:buClr>
              <a:buSzPts val="1300"/>
            </a:pPr>
            <a:endParaRPr lang="en-GB" sz="1200" dirty="0">
              <a:solidFill>
                <a:schemeClr val="dk1"/>
              </a:solidFill>
            </a:endParaRPr>
          </a:p>
          <a:p>
            <a:pPr>
              <a:buClr>
                <a:schemeClr val="dk1"/>
              </a:buClr>
              <a:buSzPts val="1300"/>
            </a:pPr>
            <a:endParaRPr lang="en-GB" sz="1200" dirty="0">
              <a:solidFill>
                <a:schemeClr val="dk1"/>
              </a:solidFill>
            </a:endParaRPr>
          </a:p>
        </p:txBody>
      </p:sp>
      <p:sp>
        <p:nvSpPr>
          <p:cNvPr id="17" name="Text Placeholder 4">
            <a:extLst>
              <a:ext uri="{FF2B5EF4-FFF2-40B4-BE49-F238E27FC236}">
                <a16:creationId xmlns:a16="http://schemas.microsoft.com/office/drawing/2014/main" id="{8713C0C5-428B-2302-DE76-6852EFAB1A1E}"/>
              </a:ext>
            </a:extLst>
          </p:cNvPr>
          <p:cNvSpPr txBox="1">
            <a:spLocks/>
          </p:cNvSpPr>
          <p:nvPr/>
        </p:nvSpPr>
        <p:spPr>
          <a:xfrm>
            <a:off x="5776676" y="1218747"/>
            <a:ext cx="4670897" cy="4012159"/>
          </a:xfrm>
          <a:prstGeom prst="rect">
            <a:avLst/>
          </a:prstGeom>
          <a:no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PSHE Association</a:t>
            </a:r>
          </a:p>
          <a:p>
            <a:pPr>
              <a:buClr>
                <a:schemeClr val="dk1"/>
              </a:buClr>
              <a:buSzPts val="1300"/>
            </a:pPr>
            <a:endParaRPr lang="en-GB" sz="1200" dirty="0">
              <a:solidFill>
                <a:schemeClr val="dk1"/>
              </a:solidFill>
            </a:endParaRPr>
          </a:p>
          <a:p>
            <a:pPr>
              <a:buClr>
                <a:schemeClr val="dk1"/>
              </a:buClr>
              <a:buSzPts val="1300"/>
            </a:pPr>
            <a:r>
              <a:rPr lang="en-GB" sz="1200" dirty="0">
                <a:solidFill>
                  <a:schemeClr val="dk1"/>
                </a:solidFill>
              </a:rPr>
              <a:t>KS3 students learn:</a:t>
            </a:r>
          </a:p>
          <a:p>
            <a:pPr marL="171450" indent="-171450">
              <a:buClr>
                <a:schemeClr val="dk1"/>
              </a:buClr>
              <a:buSzPts val="1300"/>
              <a:buFont typeface="Arial" panose="020B0604020202020204" pitchFamily="34" charset="0"/>
              <a:buChar char="•"/>
            </a:pPr>
            <a:endParaRPr lang="en-GB" sz="1200" dirty="0">
              <a:solidFill>
                <a:schemeClr val="dk1"/>
              </a:solidFill>
            </a:endParaRP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H23. the positive and negative uses of drugs in society including the safe use of prescribed and over the counter medicines; responsible use of antibiotics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H24. to evaluate misconceptions, social norms and cultural values relating to drug, alcohol and tobacco use</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H25. strategies to manage a range of influences on drug, alcohol and tobacco use, including peers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H26. information about alcohol, nicotine and other legal and illegal substances, including the short-term and long-term health risks associated with their use</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H27. the personal and social risks and consequences of substance use and misuse including occasional use</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H28. the law relating to the supply, use and misuse of legal and illegal substances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H29. about the concepts of dependence and addiction including awareness of help to overcome addictions.</a:t>
            </a:r>
          </a:p>
          <a:p>
            <a:pPr>
              <a:buClr>
                <a:schemeClr val="dk1"/>
              </a:buClr>
              <a:buSzPts val="1300"/>
            </a:pPr>
            <a:endParaRPr lang="en-GB" sz="1200" dirty="0">
              <a:solidFill>
                <a:schemeClr val="dk1"/>
              </a:solidFill>
            </a:endParaRPr>
          </a:p>
        </p:txBody>
      </p:sp>
    </p:spTree>
    <p:extLst>
      <p:ext uri="{BB962C8B-B14F-4D97-AF65-F5344CB8AC3E}">
        <p14:creationId xmlns:p14="http://schemas.microsoft.com/office/powerpoint/2010/main" val="4222756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629BFD-8EDD-9FB6-4E3F-15B62D483679}"/>
              </a:ext>
              <a:ext uri="{C183D7F6-B498-43B3-948B-1728B52AA6E4}">
                <adec:decorative xmlns:adec="http://schemas.microsoft.com/office/drawing/2017/decorative" val="1"/>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tretch>
            <a:fillRect/>
          </a:stretch>
        </p:blipFill>
        <p:spPr>
          <a:xfrm>
            <a:off x="1205651" y="-2015225"/>
            <a:ext cx="11928863" cy="11902384"/>
          </a:xfrm>
          <a:prstGeom prst="rect">
            <a:avLst/>
          </a:prstGeom>
        </p:spPr>
      </p:pic>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865822" y="908945"/>
            <a:ext cx="3447098" cy="1898140"/>
          </a:xfrm>
        </p:spPr>
        <p:txBody>
          <a:bodyPr/>
          <a:lstStyle/>
          <a:p>
            <a:pPr algn="r">
              <a:lnSpc>
                <a:spcPct val="100000"/>
              </a:lnSpc>
            </a:pPr>
            <a:r>
              <a:rPr lang="en-GB" sz="5400" dirty="0"/>
              <a:t>What is nicotine?</a:t>
            </a:r>
            <a:endParaRPr lang="en-US" sz="5400" dirty="0"/>
          </a:p>
        </p:txBody>
      </p:sp>
      <p:pic>
        <p:nvPicPr>
          <p:cNvPr id="3" name="Picture 2" descr="Teeanger wearing a cap and looking into the distance. ">
            <a:extLst>
              <a:ext uri="{FF2B5EF4-FFF2-40B4-BE49-F238E27FC236}">
                <a16:creationId xmlns:a16="http://schemas.microsoft.com/office/drawing/2014/main" id="{D556196E-1137-C5EB-B196-672F8A9B4778}"/>
              </a:ext>
            </a:extLst>
          </p:cNvPr>
          <p:cNvPicPr>
            <a:picLocks noChangeAspect="1"/>
          </p:cNvPicPr>
          <p:nvPr/>
        </p:nvPicPr>
        <p:blipFill rotWithShape="1">
          <a:blip r:embed="rId4"/>
          <a:srcRect t="-2461" b="4264"/>
          <a:stretch/>
        </p:blipFill>
        <p:spPr>
          <a:xfrm>
            <a:off x="4658143" y="223935"/>
            <a:ext cx="5023881" cy="6634066"/>
          </a:xfrm>
          <a:prstGeom prst="rect">
            <a:avLst/>
          </a:prstGeom>
        </p:spPr>
      </p:pic>
    </p:spTree>
    <p:extLst>
      <p:ext uri="{BB962C8B-B14F-4D97-AF65-F5344CB8AC3E}">
        <p14:creationId xmlns:p14="http://schemas.microsoft.com/office/powerpoint/2010/main" val="250893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BDA61-DE88-3ED1-2986-018E7D1E15E1}"/>
              </a:ext>
            </a:extLst>
          </p:cNvPr>
          <p:cNvSpPr>
            <a:spLocks noGrp="1"/>
          </p:cNvSpPr>
          <p:nvPr>
            <p:ph type="title"/>
          </p:nvPr>
        </p:nvSpPr>
        <p:spPr/>
        <p:txBody>
          <a:bodyPr/>
          <a:lstStyle/>
          <a:p>
            <a:r>
              <a:rPr lang="en-US" dirty="0"/>
              <a:t>The effects of nicotine on the brain</a:t>
            </a:r>
          </a:p>
        </p:txBody>
      </p:sp>
      <p:sp>
        <p:nvSpPr>
          <p:cNvPr id="7" name="TextBox 6">
            <a:extLst>
              <a:ext uri="{FF2B5EF4-FFF2-40B4-BE49-F238E27FC236}">
                <a16:creationId xmlns:a16="http://schemas.microsoft.com/office/drawing/2014/main" id="{73068843-AC56-91DE-4E87-1F3517B1EEA6}"/>
              </a:ext>
            </a:extLst>
          </p:cNvPr>
          <p:cNvSpPr txBox="1"/>
          <p:nvPr/>
        </p:nvSpPr>
        <p:spPr>
          <a:xfrm>
            <a:off x="271291" y="1461155"/>
            <a:ext cx="4062412" cy="2746906"/>
          </a:xfrm>
          <a:prstGeom prst="rect">
            <a:avLst/>
          </a:prstGeom>
          <a:noFill/>
        </p:spPr>
        <p:txBody>
          <a:bodyPr wrap="square">
            <a:spAutoFit/>
          </a:bodyPr>
          <a:lstStyle/>
          <a:p>
            <a:r>
              <a:rPr lang="en-US" sz="2000" b="1" dirty="0">
                <a:ea typeface="+mn-lt"/>
                <a:cs typeface="+mn-lt"/>
              </a:rPr>
              <a:t>Keywords:</a:t>
            </a:r>
          </a:p>
          <a:p>
            <a:endParaRPr lang="en-US" sz="2000" dirty="0"/>
          </a:p>
          <a:p>
            <a:pPr marL="342900" lvl="2" indent="-342900">
              <a:spcAft>
                <a:spcPts val="500"/>
              </a:spcAft>
              <a:buFont typeface="Arial" panose="020B0604020202020204" pitchFamily="34" charset="0"/>
              <a:buChar char="•"/>
            </a:pPr>
            <a:r>
              <a:rPr lang="en-US" sz="2000" b="1" dirty="0"/>
              <a:t>Mimics:</a:t>
            </a:r>
            <a:r>
              <a:rPr lang="en-US" sz="2000" dirty="0"/>
              <a:t> copies</a:t>
            </a:r>
          </a:p>
          <a:p>
            <a:pPr marL="342900" lvl="2" indent="-342900">
              <a:spcAft>
                <a:spcPts val="500"/>
              </a:spcAft>
              <a:buFont typeface="Arial" panose="020B0604020202020204" pitchFamily="34" charset="0"/>
              <a:buChar char="•"/>
            </a:pPr>
            <a:r>
              <a:rPr lang="en-US" sz="2000" b="1" dirty="0"/>
              <a:t>Appetite:</a:t>
            </a:r>
            <a:r>
              <a:rPr lang="en-US" sz="2000" dirty="0"/>
              <a:t> desire</a:t>
            </a:r>
          </a:p>
          <a:p>
            <a:pPr marL="342900" lvl="2" indent="-342900">
              <a:spcAft>
                <a:spcPts val="500"/>
              </a:spcAft>
              <a:buFont typeface="Arial" panose="020B0604020202020204" pitchFamily="34" charset="0"/>
              <a:buChar char="•"/>
            </a:pPr>
            <a:r>
              <a:rPr lang="en-US" sz="2000" b="1" dirty="0"/>
              <a:t>Re-wires:</a:t>
            </a:r>
            <a:r>
              <a:rPr lang="en-US" sz="2000" dirty="0"/>
              <a:t> changes </a:t>
            </a:r>
            <a:br>
              <a:rPr lang="en-US" sz="2000" dirty="0"/>
            </a:br>
            <a:r>
              <a:rPr lang="en-US" sz="2000" dirty="0"/>
              <a:t>the brain’s pathways</a:t>
            </a:r>
          </a:p>
          <a:p>
            <a:pPr marL="342900" lvl="2" indent="-342900">
              <a:spcAft>
                <a:spcPts val="500"/>
              </a:spcAft>
              <a:buFont typeface="Arial" panose="020B0604020202020204" pitchFamily="34" charset="0"/>
              <a:buChar char="•"/>
            </a:pPr>
            <a:r>
              <a:rPr lang="en-US" sz="2000" b="1" dirty="0"/>
              <a:t>Craving:</a:t>
            </a:r>
            <a:r>
              <a:rPr lang="en-US" sz="2000" dirty="0"/>
              <a:t> desperately </a:t>
            </a:r>
            <a:br>
              <a:rPr lang="en-US" sz="2000" dirty="0"/>
            </a:br>
            <a:r>
              <a:rPr lang="en-US" sz="2000" dirty="0"/>
              <a:t>wanting something</a:t>
            </a:r>
          </a:p>
        </p:txBody>
      </p:sp>
      <p:sp>
        <p:nvSpPr>
          <p:cNvPr id="5" name="Rectangle 4">
            <a:extLst>
              <a:ext uri="{FF2B5EF4-FFF2-40B4-BE49-F238E27FC236}">
                <a16:creationId xmlns:a16="http://schemas.microsoft.com/office/drawing/2014/main" id="{A6421D41-F742-BA10-F932-D55E4C9C2C8A}"/>
              </a:ext>
            </a:extLst>
          </p:cNvPr>
          <p:cNvSpPr/>
          <p:nvPr/>
        </p:nvSpPr>
        <p:spPr>
          <a:xfrm>
            <a:off x="4081806" y="1244339"/>
            <a:ext cx="7475295" cy="4540932"/>
          </a:xfrm>
          <a:prstGeom prst="rect">
            <a:avLst/>
          </a:prstGeom>
          <a:solidFill>
            <a:srgbClr val="8BC53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r>
              <a:rPr lang="en-US" sz="2000" dirty="0">
                <a:solidFill>
                  <a:schemeClr val="tx1"/>
                </a:solidFill>
              </a:rPr>
              <a:t>‘When you’re a teenager your brain is developing fast. Nicotine gets into your brain and mimics natural brain chemicals that make you feel good. But it also stimulates your brain’s appetite for more. It re-wires your brain, changing the brain chemistry so that soon your brain is craving more and more nicotine all the time. If you don’t get some it makes you feel anxious, you can’t concentrate on the things that matter. You’re constantly thinking about when you can get more. You begin to lose control over your choice to vape</a:t>
            </a:r>
            <a:r>
              <a:rPr lang="en-US" sz="2000" baseline="30000" dirty="0">
                <a:solidFill>
                  <a:schemeClr val="tx1"/>
                </a:solidFill>
              </a:rPr>
              <a:t>*</a:t>
            </a:r>
            <a:r>
              <a:rPr lang="en-US" sz="2000" dirty="0">
                <a:solidFill>
                  <a:schemeClr val="tx1"/>
                </a:solidFill>
              </a:rPr>
              <a:t> or not.’ </a:t>
            </a:r>
          </a:p>
          <a:p>
            <a:endParaRPr lang="en-US" sz="2000" dirty="0">
              <a:solidFill>
                <a:schemeClr val="tx1"/>
              </a:solidFill>
            </a:endParaRPr>
          </a:p>
          <a:p>
            <a:r>
              <a:rPr lang="en-US" sz="2000" b="1" dirty="0">
                <a:solidFill>
                  <a:schemeClr val="tx1"/>
                </a:solidFill>
              </a:rPr>
              <a:t>Martin </a:t>
            </a:r>
            <a:r>
              <a:rPr lang="en-US" sz="2000" b="1" dirty="0" err="1">
                <a:solidFill>
                  <a:schemeClr val="tx1"/>
                </a:solidFill>
              </a:rPr>
              <a:t>Dockrell</a:t>
            </a:r>
            <a:r>
              <a:rPr lang="en-US" sz="2000" b="1" dirty="0">
                <a:solidFill>
                  <a:schemeClr val="tx1"/>
                </a:solidFill>
              </a:rPr>
              <a:t> </a:t>
            </a:r>
            <a:br>
              <a:rPr lang="en-US" sz="2000" b="1" dirty="0">
                <a:solidFill>
                  <a:schemeClr val="tx1"/>
                </a:solidFill>
              </a:rPr>
            </a:br>
            <a:r>
              <a:rPr lang="en-US" sz="2000" i="1" dirty="0">
                <a:solidFill>
                  <a:schemeClr val="tx1"/>
                </a:solidFill>
              </a:rPr>
              <a:t>Tobacco Control </a:t>
            </a:r>
            <a:r>
              <a:rPr lang="en-US" sz="2000" i="1" dirty="0" err="1">
                <a:solidFill>
                  <a:schemeClr val="tx1"/>
                </a:solidFill>
              </a:rPr>
              <a:t>Programme</a:t>
            </a:r>
            <a:r>
              <a:rPr lang="en-US" sz="2000" i="1" dirty="0">
                <a:solidFill>
                  <a:schemeClr val="tx1"/>
                </a:solidFill>
              </a:rPr>
              <a:t> Lead – Department </a:t>
            </a:r>
          </a:p>
          <a:p>
            <a:r>
              <a:rPr lang="en-US" sz="2000" i="1" dirty="0">
                <a:solidFill>
                  <a:schemeClr val="tx1"/>
                </a:solidFill>
              </a:rPr>
              <a:t>of Health &amp; Social Care</a:t>
            </a:r>
          </a:p>
        </p:txBody>
      </p:sp>
      <p:sp>
        <p:nvSpPr>
          <p:cNvPr id="3" name="Rectangle 2">
            <a:extLst>
              <a:ext uri="{FF2B5EF4-FFF2-40B4-BE49-F238E27FC236}">
                <a16:creationId xmlns:a16="http://schemas.microsoft.com/office/drawing/2014/main" id="{692E599D-4F17-8773-109A-43D2A6366E1C}"/>
              </a:ext>
              <a:ext uri="{C183D7F6-B498-43B3-948B-1728B52AA6E4}">
                <adec:decorative xmlns:adec="http://schemas.microsoft.com/office/drawing/2017/decorative" val="1"/>
              </a:ext>
            </a:extLst>
          </p:cNvPr>
          <p:cNvSpPr/>
          <p:nvPr/>
        </p:nvSpPr>
        <p:spPr>
          <a:xfrm rot="18900000">
            <a:off x="11346654" y="3304355"/>
            <a:ext cx="420896" cy="420896"/>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7C74990-1ACB-9829-1211-F0968D04D287}"/>
              </a:ext>
            </a:extLst>
          </p:cNvPr>
          <p:cNvSpPr txBox="1"/>
          <p:nvPr/>
        </p:nvSpPr>
        <p:spPr>
          <a:xfrm>
            <a:off x="8845736" y="5396272"/>
            <a:ext cx="2620652" cy="307777"/>
          </a:xfrm>
          <a:prstGeom prst="rect">
            <a:avLst/>
          </a:prstGeom>
          <a:noFill/>
        </p:spPr>
        <p:txBody>
          <a:bodyPr wrap="square">
            <a:spAutoFit/>
          </a:bodyPr>
          <a:lstStyle/>
          <a:p>
            <a:r>
              <a:rPr lang="en-US" sz="1400" baseline="30000" dirty="0">
                <a:solidFill>
                  <a:schemeClr val="tx1"/>
                </a:solidFill>
              </a:rPr>
              <a:t>* </a:t>
            </a:r>
            <a:r>
              <a:rPr lang="en-US" sz="1400" dirty="0">
                <a:solidFill>
                  <a:schemeClr val="tx1"/>
                </a:solidFill>
              </a:rPr>
              <a:t>The same is true of smoking.</a:t>
            </a:r>
          </a:p>
        </p:txBody>
      </p:sp>
    </p:spTree>
    <p:extLst>
      <p:ext uri="{BB962C8B-B14F-4D97-AF65-F5344CB8AC3E}">
        <p14:creationId xmlns:p14="http://schemas.microsoft.com/office/powerpoint/2010/main" val="1243741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7C0F6-66D4-8740-A2FF-610AF9E96F0E}"/>
              </a:ext>
            </a:extLst>
          </p:cNvPr>
          <p:cNvSpPr>
            <a:spLocks noGrp="1"/>
          </p:cNvSpPr>
          <p:nvPr>
            <p:ph type="title"/>
          </p:nvPr>
        </p:nvSpPr>
        <p:spPr>
          <a:xfrm>
            <a:off x="354844" y="352453"/>
            <a:ext cx="4145280" cy="1266987"/>
          </a:xfrm>
        </p:spPr>
        <p:txBody>
          <a:bodyPr/>
          <a:lstStyle/>
          <a:p>
            <a:pPr algn="l"/>
            <a:r>
              <a:rPr lang="en-US" dirty="0"/>
              <a:t>Nicotine</a:t>
            </a:r>
            <a:br>
              <a:rPr lang="en-US" dirty="0"/>
            </a:br>
            <a:r>
              <a:rPr lang="en-US" dirty="0"/>
              <a:t>Addiction</a:t>
            </a:r>
          </a:p>
        </p:txBody>
      </p:sp>
      <p:sp>
        <p:nvSpPr>
          <p:cNvPr id="24" name="Text Placeholder 3">
            <a:extLst>
              <a:ext uri="{FF2B5EF4-FFF2-40B4-BE49-F238E27FC236}">
                <a16:creationId xmlns:a16="http://schemas.microsoft.com/office/drawing/2014/main" id="{2E21D9E4-46B0-0030-9307-C63285703531}"/>
              </a:ext>
            </a:extLst>
          </p:cNvPr>
          <p:cNvSpPr txBox="1">
            <a:spLocks/>
          </p:cNvSpPr>
          <p:nvPr/>
        </p:nvSpPr>
        <p:spPr>
          <a:xfrm>
            <a:off x="6467474" y="556181"/>
            <a:ext cx="5536557" cy="5401558"/>
          </a:xfrm>
          <a:prstGeom prst="rect">
            <a:avLst/>
          </a:prstGeom>
        </p:spPr>
        <p:txBody>
          <a:bodyPr lIns="144000" tIns="144000" rIns="144000" bIns="14400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Aft>
                <a:spcPts val="1000"/>
              </a:spcAft>
              <a:buFont typeface="Arial" panose="020B0604020202020204" pitchFamily="34" charset="0"/>
              <a:buChar char="•"/>
            </a:pPr>
            <a:r>
              <a:rPr lang="en-GB" sz="2000" dirty="0"/>
              <a:t>An addictive substance is something </a:t>
            </a:r>
            <a:br>
              <a:rPr lang="en-GB" sz="2000" dirty="0"/>
            </a:br>
            <a:r>
              <a:rPr lang="en-GB" sz="2000" dirty="0"/>
              <a:t>that creates cravings for more, </a:t>
            </a:r>
            <a:br>
              <a:rPr lang="en-GB" sz="2000" dirty="0"/>
            </a:br>
            <a:r>
              <a:rPr lang="en-GB" sz="2000" dirty="0"/>
              <a:t>e.g. alcohol, nicotine.</a:t>
            </a:r>
          </a:p>
          <a:p>
            <a:pPr marL="342900" indent="-342900">
              <a:spcAft>
                <a:spcPts val="1000"/>
              </a:spcAft>
              <a:buFont typeface="Arial" panose="020B0604020202020204" pitchFamily="34" charset="0"/>
              <a:buChar char="•"/>
            </a:pPr>
            <a:r>
              <a:rPr lang="en-GB" sz="2000" dirty="0"/>
              <a:t>Addiction is when someone becomes dependent on a substance (they feel like they need it all the time).</a:t>
            </a:r>
          </a:p>
          <a:p>
            <a:pPr marL="342900" indent="-342900">
              <a:spcAft>
                <a:spcPts val="1000"/>
              </a:spcAft>
              <a:buFont typeface="Arial" panose="020B0604020202020204" pitchFamily="34" charset="0"/>
              <a:buChar char="•"/>
            </a:pPr>
            <a:r>
              <a:rPr lang="en-GB" sz="2000" dirty="0"/>
              <a:t>If someone is addicted and stops taking nicotine, they might have negative side-effects, e.g. feeling irritable or stressed, lack of concentration, headaches.</a:t>
            </a:r>
          </a:p>
          <a:p>
            <a:pPr marL="342900" indent="-342900">
              <a:spcAft>
                <a:spcPts val="1000"/>
              </a:spcAft>
              <a:buFont typeface="Arial" panose="020B0604020202020204" pitchFamily="34" charset="0"/>
              <a:buChar char="•"/>
            </a:pPr>
            <a:r>
              <a:rPr lang="en-GB" sz="2000" dirty="0"/>
              <a:t>Young people's brains are still developing and there's evidence that they are more sensitive to becoming addicted to nicotine.</a:t>
            </a:r>
          </a:p>
        </p:txBody>
      </p:sp>
      <p:grpSp>
        <p:nvGrpSpPr>
          <p:cNvPr id="3" name="Group 2">
            <a:extLst>
              <a:ext uri="{FF2B5EF4-FFF2-40B4-BE49-F238E27FC236}">
                <a16:creationId xmlns:a16="http://schemas.microsoft.com/office/drawing/2014/main" id="{D6BD2814-3FD6-0607-33FD-146352B8B17A}"/>
              </a:ext>
            </a:extLst>
          </p:cNvPr>
          <p:cNvGrpSpPr/>
          <p:nvPr/>
        </p:nvGrpSpPr>
        <p:grpSpPr>
          <a:xfrm>
            <a:off x="354844" y="2423767"/>
            <a:ext cx="5115027" cy="3208602"/>
            <a:chOff x="354844" y="2423767"/>
            <a:chExt cx="5115027" cy="3208602"/>
          </a:xfrm>
        </p:grpSpPr>
        <p:pic>
          <p:nvPicPr>
            <p:cNvPr id="9" name="Picture 8">
              <a:hlinkClick r:id="rId3"/>
              <a:extLst>
                <a:ext uri="{FF2B5EF4-FFF2-40B4-BE49-F238E27FC236}">
                  <a16:creationId xmlns:a16="http://schemas.microsoft.com/office/drawing/2014/main" id="{3B92E53D-171E-1924-54E4-B450CB0C0EDA}"/>
                </a:ext>
              </a:extLst>
            </p:cNvPr>
            <p:cNvPicPr>
              <a:picLocks noChangeAspect="1"/>
            </p:cNvPicPr>
            <p:nvPr/>
          </p:nvPicPr>
          <p:blipFill>
            <a:blip r:embed="rId4"/>
            <a:srcRect l="8144" r="8144"/>
            <a:stretch/>
          </p:blipFill>
          <p:spPr>
            <a:xfrm>
              <a:off x="354844" y="2423767"/>
              <a:ext cx="5115027" cy="3208602"/>
            </a:xfrm>
            <a:prstGeom prst="rect">
              <a:avLst/>
            </a:prstGeom>
          </p:spPr>
        </p:pic>
        <p:sp>
          <p:nvSpPr>
            <p:cNvPr id="11" name="Rectangle 10">
              <a:hlinkClick r:id="rId3"/>
              <a:extLst>
                <a:ext uri="{FF2B5EF4-FFF2-40B4-BE49-F238E27FC236}">
                  <a16:creationId xmlns:a16="http://schemas.microsoft.com/office/drawing/2014/main" id="{68B51B40-375B-EE8E-025B-6E086DC901C3}"/>
                </a:ext>
                <a:ext uri="{C183D7F6-B498-43B3-948B-1728B52AA6E4}">
                  <adec:decorative xmlns:adec="http://schemas.microsoft.com/office/drawing/2017/decorative" val="1"/>
                </a:ext>
              </a:extLst>
            </p:cNvPr>
            <p:cNvSpPr/>
            <p:nvPr/>
          </p:nvSpPr>
          <p:spPr>
            <a:xfrm>
              <a:off x="2513196" y="3626021"/>
              <a:ext cx="804094" cy="804094"/>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hlinkClick r:id="rId3"/>
              <a:extLst>
                <a:ext uri="{FF2B5EF4-FFF2-40B4-BE49-F238E27FC236}">
                  <a16:creationId xmlns:a16="http://schemas.microsoft.com/office/drawing/2014/main" id="{4470A0D7-2F01-901C-800F-4231B81DA7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58490" y="3807941"/>
              <a:ext cx="371427" cy="453966"/>
            </a:xfrm>
            <a:prstGeom prst="rect">
              <a:avLst/>
            </a:prstGeom>
          </p:spPr>
        </p:pic>
      </p:grpSp>
    </p:spTree>
    <p:extLst>
      <p:ext uri="{BB962C8B-B14F-4D97-AF65-F5344CB8AC3E}">
        <p14:creationId xmlns:p14="http://schemas.microsoft.com/office/powerpoint/2010/main" val="3452062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336550" y="352425"/>
            <a:ext cx="5685309" cy="723900"/>
          </a:xfrm>
        </p:spPr>
        <p:txBody>
          <a:bodyPr/>
          <a:lstStyle/>
          <a:p>
            <a:r>
              <a:rPr lang="en-GB" spc="-20" dirty="0"/>
              <a:t>Worried about vaping?</a:t>
            </a:r>
            <a:endParaRPr lang="en-US" spc="-20" dirty="0"/>
          </a:p>
        </p:txBody>
      </p:sp>
      <p:sp>
        <p:nvSpPr>
          <p:cNvPr id="18" name="Text Placeholder 17">
            <a:extLst>
              <a:ext uri="{FF2B5EF4-FFF2-40B4-BE49-F238E27FC236}">
                <a16:creationId xmlns:a16="http://schemas.microsoft.com/office/drawing/2014/main" id="{0FE1BE3A-020B-B47A-FB34-C01ACCB8629F}"/>
              </a:ext>
            </a:extLst>
          </p:cNvPr>
          <p:cNvSpPr>
            <a:spLocks noGrp="1"/>
          </p:cNvSpPr>
          <p:nvPr>
            <p:ph type="body" sz="quarter" idx="16"/>
          </p:nvPr>
        </p:nvSpPr>
        <p:spPr>
          <a:xfrm>
            <a:off x="337280" y="1211752"/>
            <a:ext cx="5429265" cy="4395671"/>
          </a:xfrm>
        </p:spPr>
        <p:txBody>
          <a:bodyPr>
            <a:noAutofit/>
          </a:bodyPr>
          <a:lstStyle/>
          <a:p>
            <a:r>
              <a:rPr lang="en-US" dirty="0"/>
              <a:t>Whether you currently vape or not, if you have any concerns at all around vaping, speak to a trusted adult. </a:t>
            </a:r>
          </a:p>
          <a:p>
            <a:endParaRPr lang="en-US" dirty="0"/>
          </a:p>
          <a:p>
            <a:r>
              <a:rPr lang="en-US" dirty="0"/>
              <a:t>If you or a friend are currently vaping and want some support to stop, you can visit the FRANK website, call their helpline or use their text service (Text 82111) </a:t>
            </a:r>
            <a:r>
              <a:rPr lang="en-US" b="1" dirty="0" err="1"/>
              <a:t>www.talktofrank.com</a:t>
            </a:r>
            <a:r>
              <a:rPr lang="en-US" b="1" dirty="0"/>
              <a:t>/drug/vapes</a:t>
            </a:r>
          </a:p>
          <a:p>
            <a:endParaRPr lang="en-US" dirty="0"/>
          </a:p>
          <a:p>
            <a:r>
              <a:rPr lang="en-US" dirty="0"/>
              <a:t>If you want any support around resisting peer pressure, Childline offer some excellent tips: </a:t>
            </a:r>
            <a:r>
              <a:rPr lang="en-US" b="1" dirty="0" err="1"/>
              <a:t>www.childline.org.uk</a:t>
            </a:r>
            <a:r>
              <a:rPr lang="en-US" b="1" dirty="0"/>
              <a:t>/info-advice/</a:t>
            </a:r>
            <a:br>
              <a:rPr lang="en-US" b="1" dirty="0"/>
            </a:br>
            <a:r>
              <a:rPr lang="en-US" b="1" dirty="0"/>
              <a:t>friends-relationships-sex/friends/</a:t>
            </a:r>
            <a:br>
              <a:rPr lang="en-US" b="1" dirty="0"/>
            </a:br>
            <a:r>
              <a:rPr lang="en-US" b="1" dirty="0"/>
              <a:t>peer-pressure/ </a:t>
            </a:r>
          </a:p>
        </p:txBody>
      </p:sp>
      <p:pic>
        <p:nvPicPr>
          <p:cNvPr id="7" name="Picture Placeholder 6" descr="Teenager wearing headphone aroung thier neck and looking at thier phone. ">
            <a:extLst>
              <a:ext uri="{FF2B5EF4-FFF2-40B4-BE49-F238E27FC236}">
                <a16:creationId xmlns:a16="http://schemas.microsoft.com/office/drawing/2014/main" id="{932301C9-5B1C-62F8-618C-5A10DD52132A}"/>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l="2408" r="29612"/>
          <a:stretch/>
        </p:blipFill>
        <p:spPr>
          <a:xfrm>
            <a:off x="6096000" y="0"/>
            <a:ext cx="6096000" cy="5986645"/>
          </a:xfrm>
        </p:spPr>
      </p:pic>
    </p:spTree>
    <p:extLst>
      <p:ext uri="{BB962C8B-B14F-4D97-AF65-F5344CB8AC3E}">
        <p14:creationId xmlns:p14="http://schemas.microsoft.com/office/powerpoint/2010/main" val="1559352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1103962" y="700967"/>
            <a:ext cx="3247057" cy="1898140"/>
          </a:xfrm>
        </p:spPr>
        <p:txBody>
          <a:bodyPr/>
          <a:lstStyle/>
          <a:p>
            <a:pPr algn="r">
              <a:lnSpc>
                <a:spcPct val="100000"/>
              </a:lnSpc>
            </a:pPr>
            <a:r>
              <a:rPr lang="en-GB" sz="5400" dirty="0"/>
              <a:t>Advice time</a:t>
            </a:r>
            <a:endParaRPr lang="en-US" sz="5400" dirty="0"/>
          </a:p>
        </p:txBody>
      </p:sp>
      <p:pic>
        <p:nvPicPr>
          <p:cNvPr id="5" name="Picture 4" descr="Young teenage girl holding a hula hoop. ">
            <a:extLst>
              <a:ext uri="{FF2B5EF4-FFF2-40B4-BE49-F238E27FC236}">
                <a16:creationId xmlns:a16="http://schemas.microsoft.com/office/drawing/2014/main" id="{49C8CA44-BC95-5DD6-6985-81EF83A664F0}"/>
              </a:ext>
            </a:extLst>
          </p:cNvPr>
          <p:cNvPicPr>
            <a:picLocks noChangeAspect="1"/>
          </p:cNvPicPr>
          <p:nvPr/>
        </p:nvPicPr>
        <p:blipFill>
          <a:blip r:embed="rId3" cstate="screen">
            <a:extLst>
              <a:ext uri="{28A0092B-C50C-407E-A947-70E740481C1C}">
                <a14:useLocalDpi xmlns:a14="http://schemas.microsoft.com/office/drawing/2010/main"/>
              </a:ext>
            </a:extLst>
          </a:blip>
          <a:srcRect l="12454" r="12454"/>
          <a:stretch/>
        </p:blipFill>
        <p:spPr>
          <a:xfrm>
            <a:off x="3239908" y="-844753"/>
            <a:ext cx="4087818" cy="8165722"/>
          </a:xfrm>
          <a:prstGeom prst="rect">
            <a:avLst/>
          </a:prstGeom>
        </p:spPr>
      </p:pic>
      <p:sp>
        <p:nvSpPr>
          <p:cNvPr id="4" name="Text Placeholder 3">
            <a:extLst>
              <a:ext uri="{FF2B5EF4-FFF2-40B4-BE49-F238E27FC236}">
                <a16:creationId xmlns:a16="http://schemas.microsoft.com/office/drawing/2014/main" id="{6840B804-7966-10E6-6BD1-3F2290E0ECA1}"/>
              </a:ext>
            </a:extLst>
          </p:cNvPr>
          <p:cNvSpPr>
            <a:spLocks noGrp="1"/>
          </p:cNvSpPr>
          <p:nvPr>
            <p:ph type="body" sz="quarter" idx="28"/>
          </p:nvPr>
        </p:nvSpPr>
        <p:spPr>
          <a:xfrm>
            <a:off x="6828552" y="1076966"/>
            <a:ext cx="4781091" cy="1650994"/>
          </a:xfrm>
          <a:solidFill>
            <a:srgbClr val="8BC53F"/>
          </a:solidFill>
        </p:spPr>
        <p:txBody>
          <a:bodyPr lIns="360000" tIns="360000" rIns="360000" bIns="360000">
            <a:noAutofit/>
          </a:bodyPr>
          <a:lstStyle/>
          <a:p>
            <a:pPr algn="l">
              <a:lnSpc>
                <a:spcPct val="100000"/>
              </a:lnSpc>
              <a:buSzPct val="100000"/>
            </a:pPr>
            <a:r>
              <a:rPr lang="en-US" dirty="0">
                <a:solidFill>
                  <a:schemeClr val="tx1"/>
                </a:solidFill>
                <a:latin typeface="+mn-lt"/>
              </a:rPr>
              <a:t>‘I find I keep reaching </a:t>
            </a:r>
            <a:br>
              <a:rPr lang="en-US" dirty="0">
                <a:solidFill>
                  <a:schemeClr val="tx1"/>
                </a:solidFill>
                <a:latin typeface="+mn-lt"/>
              </a:rPr>
            </a:br>
            <a:r>
              <a:rPr lang="en-US" dirty="0">
                <a:solidFill>
                  <a:schemeClr val="tx1"/>
                </a:solidFill>
                <a:latin typeface="+mn-lt"/>
              </a:rPr>
              <a:t>for my vape when I feel stressed out, but I know it’s not good for me and I really want to stop.’</a:t>
            </a:r>
          </a:p>
        </p:txBody>
      </p:sp>
      <p:sp>
        <p:nvSpPr>
          <p:cNvPr id="13" name="Rectangle 12">
            <a:extLst>
              <a:ext uri="{FF2B5EF4-FFF2-40B4-BE49-F238E27FC236}">
                <a16:creationId xmlns:a16="http://schemas.microsoft.com/office/drawing/2014/main" id="{E7DEAB52-1A9D-16DC-EA3D-9A59666FA365}"/>
              </a:ext>
              <a:ext uri="{C183D7F6-B498-43B3-948B-1728B52AA6E4}">
                <adec:decorative xmlns:adec="http://schemas.microsoft.com/office/drawing/2017/decorative" val="1"/>
              </a:ext>
            </a:extLst>
          </p:cNvPr>
          <p:cNvSpPr/>
          <p:nvPr/>
        </p:nvSpPr>
        <p:spPr>
          <a:xfrm rot="18900000">
            <a:off x="11399196" y="1692015"/>
            <a:ext cx="420896" cy="420896"/>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A233E3A8-0DCC-5219-E23C-BE407E79CC95}"/>
              </a:ext>
            </a:extLst>
          </p:cNvPr>
          <p:cNvSpPr txBox="1">
            <a:spLocks/>
          </p:cNvSpPr>
          <p:nvPr/>
        </p:nvSpPr>
        <p:spPr>
          <a:xfrm>
            <a:off x="7931210" y="4403395"/>
            <a:ext cx="3678433" cy="1186699"/>
          </a:xfrm>
          <a:prstGeom prst="rect">
            <a:avLst/>
          </a:prstGeom>
          <a:solidFill>
            <a:srgbClr val="8BC53F"/>
          </a:solidFill>
        </p:spPr>
        <p:txBody>
          <a:bodyPr lIns="144000" tIns="144000" rIns="144000" bIns="14400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000"/>
              </a:spcAft>
            </a:pPr>
            <a:r>
              <a:rPr lang="en-GB" sz="2000" dirty="0"/>
              <a:t>What could this young person do when they feel stressed instead of vaping?</a:t>
            </a:r>
          </a:p>
        </p:txBody>
      </p:sp>
      <p:grpSp>
        <p:nvGrpSpPr>
          <p:cNvPr id="10" name="Group 9">
            <a:extLst>
              <a:ext uri="{FF2B5EF4-FFF2-40B4-BE49-F238E27FC236}">
                <a16:creationId xmlns:a16="http://schemas.microsoft.com/office/drawing/2014/main" id="{D45897BC-531E-D163-52D5-DC4570B40FDF}"/>
              </a:ext>
              <a:ext uri="{C183D7F6-B498-43B3-948B-1728B52AA6E4}">
                <adec:decorative xmlns:adec="http://schemas.microsoft.com/office/drawing/2017/decorative" val="1"/>
              </a:ext>
            </a:extLst>
          </p:cNvPr>
          <p:cNvGrpSpPr/>
          <p:nvPr/>
        </p:nvGrpSpPr>
        <p:grpSpPr>
          <a:xfrm>
            <a:off x="6828552" y="3300738"/>
            <a:ext cx="1102658" cy="1102658"/>
            <a:chOff x="6776190" y="2228001"/>
            <a:chExt cx="1102658" cy="1102658"/>
          </a:xfrm>
        </p:grpSpPr>
        <p:sp>
          <p:nvSpPr>
            <p:cNvPr id="11" name="Rectangle 10">
              <a:extLst>
                <a:ext uri="{FF2B5EF4-FFF2-40B4-BE49-F238E27FC236}">
                  <a16:creationId xmlns:a16="http://schemas.microsoft.com/office/drawing/2014/main" id="{DD308A28-68A6-C386-5E42-41B8A5CE4EF5}"/>
                </a:ext>
              </a:extLst>
            </p:cNvPr>
            <p:cNvSpPr/>
            <p:nvPr/>
          </p:nvSpPr>
          <p:spPr>
            <a:xfrm>
              <a:off x="6776190" y="2228001"/>
              <a:ext cx="1102658" cy="1102658"/>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00676A9-428A-253B-9989-D000525C045B}"/>
                </a:ext>
              </a:extLst>
            </p:cNvPr>
            <p:cNvPicPr>
              <a:picLocks noChangeAspect="1"/>
            </p:cNvPicPr>
            <p:nvPr/>
          </p:nvPicPr>
          <p:blipFill>
            <a:blip r:embed="rId4"/>
            <a:stretch>
              <a:fillRect/>
            </a:stretch>
          </p:blipFill>
          <p:spPr>
            <a:xfrm>
              <a:off x="7006407" y="2394900"/>
              <a:ext cx="642225" cy="768861"/>
            </a:xfrm>
            <a:prstGeom prst="rect">
              <a:avLst/>
            </a:prstGeom>
          </p:spPr>
        </p:pic>
      </p:grpSp>
    </p:spTree>
    <p:extLst>
      <p:ext uri="{BB962C8B-B14F-4D97-AF65-F5344CB8AC3E}">
        <p14:creationId xmlns:p14="http://schemas.microsoft.com/office/powerpoint/2010/main" val="251612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3">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472C4"/>
      </a:hlink>
      <a:folHlink>
        <a:srgbClr val="4472C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edf7d78-1330-49f6-bffc-7239953f04fe">
      <Terms xmlns="http://schemas.microsoft.com/office/infopath/2007/PartnerControls"/>
    </lcf76f155ced4ddcb4097134ff3c332f>
    <TaxCatchAll xmlns="f97151d3-a763-4fee-95d1-c0b0132eac99"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6E66CB5A31A44C828EF505EF1A4254" ma:contentTypeVersion="16" ma:contentTypeDescription="Create a new document." ma:contentTypeScope="" ma:versionID="18aaf51f37cdd6d9d52d808e82dd3e5e">
  <xsd:schema xmlns:xsd="http://www.w3.org/2001/XMLSchema" xmlns:xs="http://www.w3.org/2001/XMLSchema" xmlns:p="http://schemas.microsoft.com/office/2006/metadata/properties" xmlns:ns1="http://schemas.microsoft.com/sharepoint/v3" xmlns:ns2="f97151d3-a763-4fee-95d1-c0b0132eac99" xmlns:ns3="0edf7d78-1330-49f6-bffc-7239953f04fe" targetNamespace="http://schemas.microsoft.com/office/2006/metadata/properties" ma:root="true" ma:fieldsID="1586fc9a33adb05acd4998f98b95c8ed" ns1:_="" ns2:_="" ns3:_="">
    <xsd:import namespace="http://schemas.microsoft.com/sharepoint/v3"/>
    <xsd:import namespace="f97151d3-a763-4fee-95d1-c0b0132eac99"/>
    <xsd:import namespace="0edf7d78-1330-49f6-bffc-7239953f04f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1:_ip_UnifiedCompliancePolicyProperties" minOccurs="0"/>
                <xsd:element ref="ns1:_ip_UnifiedCompliancePolicyUIAc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7151d3-a763-4fee-95d1-c0b0132eac9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78a4875-fe2d-4755-9d74-b44ed4eef224}" ma:internalName="TaxCatchAll" ma:showField="CatchAllData" ma:web="f97151d3-a763-4fee-95d1-c0b0132eac9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edf7d78-1330-49f6-bffc-7239953f04f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61b4c75-b81e-43f4-b0d1-33d9836e2fb1"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FA2437-CC3E-493E-8140-D66CDEBB4309}">
  <ds:schemaRefs>
    <ds:schemaRef ds:uri="http://schemas.microsoft.com/sharepoint/v3/contenttype/forms"/>
  </ds:schemaRefs>
</ds:datastoreItem>
</file>

<file path=customXml/itemProps2.xml><?xml version="1.0" encoding="utf-8"?>
<ds:datastoreItem xmlns:ds="http://schemas.openxmlformats.org/officeDocument/2006/customXml" ds:itemID="{D7BBC2E5-D076-4691-B3B0-35F42C33DAC0}">
  <ds:schemaRefs>
    <ds:schemaRef ds:uri="0edf7d78-1330-49f6-bffc-7239953f04fe"/>
    <ds:schemaRef ds:uri="f97151d3-a763-4fee-95d1-c0b0132eac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E82B70C-D91F-49E5-8913-7AD89301DD3F}">
  <ds:schemaRefs>
    <ds:schemaRef ds:uri="0edf7d78-1330-49f6-bffc-7239953f04fe"/>
    <ds:schemaRef ds:uri="f97151d3-a763-4fee-95d1-c0b0132eac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7736</TotalTime>
  <Words>2004</Words>
  <Application>Microsoft Macintosh PowerPoint</Application>
  <PresentationFormat>Widescreen</PresentationFormat>
  <Paragraphs>151</Paragraphs>
  <Slides>8</Slides>
  <Notes>8</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Arial Narrow</vt:lpstr>
      <vt:lpstr>Calibri</vt:lpstr>
      <vt:lpstr>Office Theme</vt:lpstr>
      <vt:lpstr>Vaping:</vt:lpstr>
      <vt:lpstr>Introduction</vt:lpstr>
      <vt:lpstr>Curriculum links</vt:lpstr>
      <vt:lpstr>What is nicotine?</vt:lpstr>
      <vt:lpstr>The effects of nicotine on the brain</vt:lpstr>
      <vt:lpstr>Nicotine Addiction</vt:lpstr>
      <vt:lpstr>Worried about vaping?</vt:lpstr>
      <vt:lpstr>Advice time</vt:lpstr>
    </vt:vector>
  </TitlesOfParts>
  <Manager>OHID Better Health</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Vaping: Nicotine</dc:title>
  <dc:subject>Resource to teach students about the effects of nicotine and what nicotine addiction may look like, including how to seek support if they are worried about addiction.</dc:subject>
  <dc:creator>OHID Better Health</dc:creator>
  <cp:keywords>Vaping, vapes, vape, e-cigarettes, nicotine, addiction</cp:keywords>
  <dc:description/>
  <cp:lastModifiedBy>Katrina MacKay</cp:lastModifiedBy>
  <cp:revision>113</cp:revision>
  <dcterms:created xsi:type="dcterms:W3CDTF">2020-08-05T10:48:44Z</dcterms:created>
  <dcterms:modified xsi:type="dcterms:W3CDTF">2023-08-16T09:58:15Z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0x010100FF6E66CB5A31A44C828EF505EF1A4254</vt:lpwstr>
  </property>
  <property fmtid="{D5CDD505-2E9C-101B-9397-08002B2CF9AE}" pid="3" name="MediaServiceImageTags">
    <vt:lpwstr/>
  </property>
</Properties>
</file>