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6" name="Google Shape;36;p1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23" name="Google Shape;123;p11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1000">
              <a:solidFill>
                <a:srgbClr val="000000"/>
              </a:solidFill>
            </a:endParaRPr>
          </a:p>
          <a:p>
            <a:pPr indent="0" lvl="0" marL="17145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" name="Google Shape;57;p4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72" name="Google Shape;72;p6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66812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 txBox="1"/>
          <p:nvPr/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5536" y="476672"/>
            <a:ext cx="8424936" cy="5143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87005B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SLIDE">
  <p:cSld name="2 COLUMN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648200" y="1738860"/>
            <a:ext cx="4038600" cy="4354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457200" y="1738860"/>
            <a:ext cx="4038600" cy="4354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443045" y="923510"/>
            <a:ext cx="8233526" cy="6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RAM / IMAGE SLIDE">
  <p:cSld name="DIAGRAM / IMAG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43045" y="923510"/>
            <a:ext cx="8233526" cy="6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67430" y="1738860"/>
            <a:ext cx="8209140" cy="538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87005B"/>
              </a:buClr>
              <a:buSzPts val="1800"/>
              <a:buFont typeface="Arial"/>
              <a:buNone/>
              <a:defRPr b="1" sz="1800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FACT SLIDE">
  <p:cSld name="KEY FACT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43045" y="923510"/>
            <a:ext cx="8233526" cy="6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67430" y="1738860"/>
            <a:ext cx="8209140" cy="42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87005B"/>
              </a:buClr>
              <a:buSzPts val="6000"/>
              <a:buFont typeface="Arial"/>
              <a:buNone/>
              <a:defRPr b="1" sz="6000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GRAM / IMAGE SLIDE">
  <p:cSld name="1_DIAGRAM / IMAG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43045" y="923510"/>
            <a:ext cx="8233526" cy="6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67430" y="1738860"/>
            <a:ext cx="8209140" cy="538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87005B"/>
              </a:buClr>
              <a:buSzPts val="1800"/>
              <a:buFont typeface="Arial"/>
              <a:buNone/>
              <a:defRPr b="1" sz="1800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LUMN SLIDE">
  <p:cSld name="1_2 COLUMN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body"/>
          </p:nvPr>
        </p:nvSpPr>
        <p:spPr>
          <a:xfrm>
            <a:off x="4648200" y="1738860"/>
            <a:ext cx="4038600" cy="4354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None/>
              <a:defRPr b="0" sz="1800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457200" y="1738860"/>
            <a:ext cx="4038600" cy="4354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None/>
              <a:defRPr b="0" sz="1800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443045" y="923510"/>
            <a:ext cx="8233526" cy="6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subTitle"/>
          </p:nvPr>
        </p:nvSpPr>
        <p:spPr>
          <a:xfrm>
            <a:off x="395536" y="476672"/>
            <a:ext cx="8424936" cy="5143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87005B"/>
              </a:buClr>
              <a:buSzPts val="6000"/>
              <a:buFont typeface="Arial"/>
              <a:buNone/>
              <a:defRPr b="1" sz="6000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395536" y="476672"/>
            <a:ext cx="8424936" cy="5143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87005B"/>
              </a:buClr>
              <a:buSzPts val="6000"/>
              <a:buFont typeface="Arial"/>
              <a:buNone/>
              <a:defRPr b="1" sz="6000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if.org.uk/report/what-works-to-enhance-interparental-relationships-and-improve-outcomes-for-childr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468312" y="476250"/>
            <a:ext cx="8280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6000"/>
              <a:buNone/>
            </a:pPr>
            <a:r>
              <a:rPr b="1" i="0" lang="en-US" sz="60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Reducing Parental Conflict Programme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7005B"/>
              </a:buClr>
              <a:buSzPts val="2400"/>
              <a:buNone/>
            </a:pPr>
            <a:r>
              <a:t/>
            </a:r>
            <a:endParaRPr b="1" i="0" sz="2400" u="none">
              <a:solidFill>
                <a:srgbClr val="8700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7005B"/>
              </a:buClr>
              <a:buSzPts val="2400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Lynda Singleton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7005B"/>
              </a:buClr>
              <a:buSzPts val="2400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Early Help Locality Manager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57200" y="1412875"/>
            <a:ext cx="7859712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Reducing Parental Conflict awareness briefings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E-learning on iPool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The PAN-Lancashire Relationship Toolkit Training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The PAN-Lancashire Structured Support Sessions Practitioner Training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Healthy Relationships parenting programme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D47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Digital offer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What is happening in Blackpool?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Toolkit for all practitioners</a:t>
            </a:r>
            <a:endParaRPr/>
          </a:p>
        </p:txBody>
      </p:sp>
      <p:pic>
        <p:nvPicPr>
          <p:cNvPr id="126" name="Google Shape;12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362" y="1412875"/>
            <a:ext cx="3216275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5387" y="1412875"/>
            <a:ext cx="33242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57200" y="1412875"/>
            <a:ext cx="8075612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47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Access to  e-learning training modules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D47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Toolkit Training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D47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Structured Support Session Training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Next steps….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68312" y="1412875"/>
            <a:ext cx="7715250" cy="295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D47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Conflict that occurs between parents/carers/co-parents that is frequent, intense and poorly resolved. 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1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What do we mean by parental conflict?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A note about Domestic Abuse</a:t>
            </a:r>
            <a:endParaRPr/>
          </a:p>
        </p:txBody>
      </p:sp>
      <p:pic>
        <p:nvPicPr>
          <p:cNvPr id="52" name="Google Shape;5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6727" r="0" t="0"/>
          <a:stretch/>
        </p:blipFill>
        <p:spPr>
          <a:xfrm>
            <a:off x="323850" y="1558925"/>
            <a:ext cx="2808287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276600" y="1773237"/>
            <a:ext cx="5543550" cy="36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Parental conflict can be reflected in a wide range of behaviours, from constructive (helpful) to destructive (harmful) behaviours. Harmful behaviours in a relationship which are frequent, intense and poorly resolved can lead to a lack of respect and a lack of resolution. Behaviours such as shouting, becoming withdrawn or slamming doors can be viewed as destructive.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Parental relationship distress is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domestic abuse. This is because there is not an imbalance of power, neither parent seeks to control the other, and neither parent is fearful of the other.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Parental Relationship Spectrum</a:t>
            </a:r>
            <a:endParaRPr/>
          </a:p>
        </p:txBody>
      </p:sp>
      <p:pic>
        <p:nvPicPr>
          <p:cNvPr id="60" name="Google Shape;6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557337"/>
            <a:ext cx="7993062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Estimated need</a:t>
            </a:r>
            <a:endParaRPr/>
          </a:p>
        </p:txBody>
      </p:sp>
      <p:pic>
        <p:nvPicPr>
          <p:cNvPr id="67" name="Google Shape;6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50" y="1970088"/>
            <a:ext cx="6010994" cy="38195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 txBox="1"/>
          <p:nvPr/>
        </p:nvSpPr>
        <p:spPr>
          <a:xfrm>
            <a:off x="2339975" y="2997200"/>
            <a:ext cx="25193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1,249,820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The impact of parental conflict on child outcomes</a:t>
            </a:r>
            <a:endParaRPr/>
          </a:p>
        </p:txBody>
      </p:sp>
      <p:pic>
        <p:nvPicPr>
          <p:cNvPr id="75" name="Google Shape;7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925" y="2924175"/>
            <a:ext cx="1628775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609975" y="1557337"/>
            <a:ext cx="17287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health problems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6227762" y="1844675"/>
            <a:ext cx="22320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academic performance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588125" y="3068637"/>
            <a:ext cx="2160587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employability and poor economic outcomes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6588125" y="4746625"/>
            <a:ext cx="216058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and interpersonal relationship problems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770312" y="5284787"/>
            <a:ext cx="18002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problems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684212" y="1844675"/>
            <a:ext cx="23034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mental health and psychological wellbeing 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42912" y="3098800"/>
            <a:ext cx="20161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Risky health behaviour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84212" y="4868862"/>
            <a:ext cx="208756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and behavioural problems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 rot="1980000">
            <a:off x="2757487" y="2546350"/>
            <a:ext cx="639762" cy="296862"/>
          </a:xfrm>
          <a:prstGeom prst="rightArrow">
            <a:avLst>
              <a:gd fmla="val 1658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 rot="5400000">
            <a:off x="4162425" y="2306637"/>
            <a:ext cx="573087" cy="296862"/>
          </a:xfrm>
          <a:prstGeom prst="rightArrow">
            <a:avLst>
              <a:gd fmla="val 16006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386012" y="3300412"/>
            <a:ext cx="601662" cy="296862"/>
          </a:xfrm>
          <a:prstGeom prst="rightArrow">
            <a:avLst>
              <a:gd fmla="val 1627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 rot="-2520000">
            <a:off x="2627312" y="4459287"/>
            <a:ext cx="668337" cy="296862"/>
          </a:xfrm>
          <a:prstGeom prst="rightArrow">
            <a:avLst>
              <a:gd fmla="val 1680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 rot="-5400000">
            <a:off x="4072731" y="4744243"/>
            <a:ext cx="622300" cy="296862"/>
          </a:xfrm>
          <a:prstGeom prst="rightArrow">
            <a:avLst>
              <a:gd fmla="val 16448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 rot="-8700000">
            <a:off x="5902325" y="4489450"/>
            <a:ext cx="663575" cy="296862"/>
          </a:xfrm>
          <a:prstGeom prst="rightArrow">
            <a:avLst>
              <a:gd fmla="val 16768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 rot="10800000">
            <a:off x="5940425" y="3278187"/>
            <a:ext cx="595312" cy="296862"/>
          </a:xfrm>
          <a:prstGeom prst="rightArrow">
            <a:avLst>
              <a:gd fmla="val 16214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 rot="8580000">
            <a:off x="5783262" y="2270125"/>
            <a:ext cx="627062" cy="296862"/>
          </a:xfrm>
          <a:prstGeom prst="rightArrow">
            <a:avLst>
              <a:gd fmla="val 16487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Evidence: Gordon Harold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66725" y="1738312"/>
            <a:ext cx="82105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Parental conflict impacts on a child’s outcomes whether parents are together or separated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Parental conflict across the spectrum from ‘silence to violence’ is potentially damaging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Offering evidence-based support with parenting is likely to be ineffective where there is conflict between parents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Growing group of proven interventions to reduce parental conflict and improve children’s outcomes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D47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2D47"/>
                </a:solidFill>
                <a:latin typeface="Calibri"/>
                <a:ea typeface="Calibri"/>
                <a:cs typeface="Calibri"/>
                <a:sym typeface="Calibri"/>
              </a:rPr>
              <a:t>Evidence suggests that parental conflict may have more of a negative impact on the father-child relationship that the mother-children relationship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2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www.eif.org.uk/report/what-works-to-enhance-interparental-relationships-and-improve-outcomes-for-children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442912" y="923925"/>
            <a:ext cx="8234362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Reducing Parental Conflict National Programme Vision and Purpose</a:t>
            </a:r>
            <a:endParaRPr/>
          </a:p>
        </p:txBody>
      </p:sp>
      <p:pic>
        <p:nvPicPr>
          <p:cNvPr id="105" name="Google Shape;10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900" y="1738312"/>
            <a:ext cx="7442200" cy="392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42912" y="923925"/>
            <a:ext cx="823436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005B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7005B"/>
                </a:solidFill>
                <a:latin typeface="Calibri"/>
                <a:ea typeface="Calibri"/>
                <a:cs typeface="Calibri"/>
                <a:sym typeface="Calibri"/>
              </a:rPr>
              <a:t>Programme aims</a:t>
            </a:r>
            <a:endParaRPr/>
          </a:p>
        </p:txBody>
      </p:sp>
      <p:pic>
        <p:nvPicPr>
          <p:cNvPr id="112" name="Google Shape;11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" y="1557337"/>
            <a:ext cx="8089900" cy="40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POOL 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