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6"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 name="Shape 29"/>
        <p:cNvGrpSpPr/>
        <p:nvPr/>
      </p:nvGrpSpPr>
      <p:grpSpPr>
        <a:xfrm>
          <a:off x="0" y="0"/>
          <a:ext cx="0" cy="0"/>
          <a:chOff x="0" y="0"/>
          <a:chExt cx="0" cy="0"/>
        </a:xfrm>
      </p:grpSpPr>
      <p:sp>
        <p:nvSpPr>
          <p:cNvPr id="30" name="Google Shape;30;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 name="Shape 34"/>
        <p:cNvGrpSpPr/>
        <p:nvPr/>
      </p:nvGrpSpPr>
      <p:grpSpPr>
        <a:xfrm>
          <a:off x="0" y="0"/>
          <a:ext cx="0" cy="0"/>
          <a:chOff x="0" y="0"/>
          <a:chExt cx="0" cy="0"/>
        </a:xfrm>
      </p:grpSpPr>
      <p:sp>
        <p:nvSpPr>
          <p:cNvPr id="35" name="Google Shape;35;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 name="Shape 40"/>
        <p:cNvGrpSpPr/>
        <p:nvPr/>
      </p:nvGrpSpPr>
      <p:grpSpPr>
        <a:xfrm>
          <a:off x="0" y="0"/>
          <a:ext cx="0" cy="0"/>
          <a:chOff x="0" y="0"/>
          <a:chExt cx="0" cy="0"/>
        </a:xfrm>
      </p:grpSpPr>
      <p:sp>
        <p:nvSpPr>
          <p:cNvPr id="41" name="Google Shape;41;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6" name="Shape 6"/>
        <p:cNvGrpSpPr/>
        <p:nvPr/>
      </p:nvGrpSpPr>
      <p:grpSpPr>
        <a:xfrm>
          <a:off x="0" y="0"/>
          <a:ext cx="0" cy="0"/>
          <a:chOff x="0" y="0"/>
          <a:chExt cx="0" cy="0"/>
        </a:xfrm>
      </p:grpSpPr>
      <p:sp>
        <p:nvSpPr>
          <p:cNvPr id="7" name="Google Shape;7;p2"/>
          <p:cNvSpPr txBox="1"/>
          <p:nvPr>
            <p:ph idx="1" type="subTitle"/>
          </p:nvPr>
        </p:nvSpPr>
        <p:spPr>
          <a:xfrm>
            <a:off x="395536" y="476672"/>
            <a:ext cx="8424936" cy="5143078"/>
          </a:xfrm>
          <a:prstGeom prst="rect">
            <a:avLst/>
          </a:prstGeom>
          <a:noFill/>
          <a:ln>
            <a:noFill/>
          </a:ln>
        </p:spPr>
        <p:txBody>
          <a:bodyPr anchorCtr="0" anchor="ctr" bIns="45700" lIns="91425" spcFirstLastPara="1" rIns="91425" wrap="square" tIns="45700">
            <a:noAutofit/>
          </a:bodyPr>
          <a:lstStyle>
            <a:lvl1pPr lvl="0" marR="0" rtl="0" algn="l">
              <a:spcBef>
                <a:spcPts val="1200"/>
              </a:spcBef>
              <a:spcAft>
                <a:spcPts val="0"/>
              </a:spcAft>
              <a:buClr>
                <a:srgbClr val="87005B"/>
              </a:buClr>
              <a:buSzPts val="6000"/>
              <a:buFont typeface="Arial"/>
              <a:buNone/>
              <a:defRPr b="1" i="0" sz="6000" u="none" cap="none" strike="noStrike">
                <a:solidFill>
                  <a:srgbClr val="87005B"/>
                </a:solidFill>
                <a:latin typeface="Calibri"/>
                <a:ea typeface="Calibri"/>
                <a:cs typeface="Calibri"/>
                <a:sym typeface="Calibri"/>
              </a:defRPr>
            </a:lvl1pPr>
            <a:lvl2pPr lvl="1" marR="0" rtl="0" algn="ctr">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rtl="0" algn="ctr">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EY FACT SLIDE">
  <p:cSld name="KEY FACT SLIDE">
    <p:spTree>
      <p:nvGrpSpPr>
        <p:cNvPr id="8" name="Shape 8"/>
        <p:cNvGrpSpPr/>
        <p:nvPr/>
      </p:nvGrpSpPr>
      <p:grpSpPr>
        <a:xfrm>
          <a:off x="0" y="0"/>
          <a:ext cx="0" cy="0"/>
          <a:chOff x="0" y="0"/>
          <a:chExt cx="0" cy="0"/>
        </a:xfrm>
      </p:grpSpPr>
      <p:sp>
        <p:nvSpPr>
          <p:cNvPr id="9" name="Google Shape;9;p3"/>
          <p:cNvSpPr txBox="1"/>
          <p:nvPr>
            <p:ph type="title"/>
          </p:nvPr>
        </p:nvSpPr>
        <p:spPr>
          <a:xfrm>
            <a:off x="443045" y="923510"/>
            <a:ext cx="8233526" cy="63323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1" i="0" sz="2400" u="none" cap="none" strike="noStrike">
                <a:solidFill>
                  <a:srgbClr val="87005B"/>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0" name="Google Shape;10;p3"/>
          <p:cNvSpPr txBox="1"/>
          <p:nvPr>
            <p:ph idx="1" type="body"/>
          </p:nvPr>
        </p:nvSpPr>
        <p:spPr>
          <a:xfrm>
            <a:off x="467430" y="1738860"/>
            <a:ext cx="8209140" cy="4282500"/>
          </a:xfrm>
          <a:prstGeom prst="rect">
            <a:avLst/>
          </a:prstGeom>
          <a:noFill/>
          <a:ln>
            <a:noFill/>
          </a:ln>
        </p:spPr>
        <p:txBody>
          <a:bodyPr anchorCtr="0" anchor="ctr" bIns="45700" lIns="91425" spcFirstLastPara="1" rIns="91425" wrap="square" tIns="45700">
            <a:noAutofit/>
          </a:bodyPr>
          <a:lstStyle>
            <a:lvl1pPr indent="-228600" lvl="0" marL="457200" marR="0" rtl="0" algn="l">
              <a:spcBef>
                <a:spcPts val="1200"/>
              </a:spcBef>
              <a:spcAft>
                <a:spcPts val="0"/>
              </a:spcAft>
              <a:buClr>
                <a:srgbClr val="87005B"/>
              </a:buClr>
              <a:buSzPts val="6000"/>
              <a:buFont typeface="Arial"/>
              <a:buNone/>
              <a:defRPr b="1" i="0" sz="6000" u="none" cap="none" strike="noStrike">
                <a:solidFill>
                  <a:srgbClr val="87005B"/>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SLIDE">
  <p:cSld name="2 COLUMN SLIDE">
    <p:spTree>
      <p:nvGrpSpPr>
        <p:cNvPr id="11" name="Shape 11"/>
        <p:cNvGrpSpPr/>
        <p:nvPr/>
      </p:nvGrpSpPr>
      <p:grpSpPr>
        <a:xfrm>
          <a:off x="0" y="0"/>
          <a:ext cx="0" cy="0"/>
          <a:chOff x="0" y="0"/>
          <a:chExt cx="0" cy="0"/>
        </a:xfrm>
      </p:grpSpPr>
      <p:sp>
        <p:nvSpPr>
          <p:cNvPr id="12" name="Google Shape;12;p4"/>
          <p:cNvSpPr txBox="1"/>
          <p:nvPr>
            <p:ph idx="1" type="body"/>
          </p:nvPr>
        </p:nvSpPr>
        <p:spPr>
          <a:xfrm>
            <a:off x="4648200" y="1738860"/>
            <a:ext cx="4038600" cy="435451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Clr>
                <a:srgbClr val="002D47"/>
              </a:buClr>
              <a:buSzPts val="1800"/>
              <a:buFont typeface="Arial"/>
              <a:buNone/>
              <a:defRPr b="0" sz="1800">
                <a:solidFill>
                  <a:srgbClr val="002D47"/>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3" name="Google Shape;13;p4"/>
          <p:cNvSpPr txBox="1"/>
          <p:nvPr>
            <p:ph idx="2" type="body"/>
          </p:nvPr>
        </p:nvSpPr>
        <p:spPr>
          <a:xfrm>
            <a:off x="457200" y="1738860"/>
            <a:ext cx="4038600" cy="435451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Clr>
                <a:srgbClr val="002D47"/>
              </a:buClr>
              <a:buSzPts val="1800"/>
              <a:buFont typeface="Arial"/>
              <a:buNone/>
              <a:defRPr b="0" sz="1800">
                <a:solidFill>
                  <a:srgbClr val="002D47"/>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4" name="Google Shape;14;p4"/>
          <p:cNvSpPr txBox="1"/>
          <p:nvPr>
            <p:ph type="title"/>
          </p:nvPr>
        </p:nvSpPr>
        <p:spPr>
          <a:xfrm>
            <a:off x="443045" y="923510"/>
            <a:ext cx="8233526" cy="63323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1" i="0" sz="2400" u="none" cap="none" strike="noStrike">
                <a:solidFill>
                  <a:srgbClr val="87005B"/>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GRAM / IMAGE SLIDE">
  <p:cSld name="DIAGRAM / IMAGE SLIDE">
    <p:spTree>
      <p:nvGrpSpPr>
        <p:cNvPr id="15" name="Shape 15"/>
        <p:cNvGrpSpPr/>
        <p:nvPr/>
      </p:nvGrpSpPr>
      <p:grpSpPr>
        <a:xfrm>
          <a:off x="0" y="0"/>
          <a:ext cx="0" cy="0"/>
          <a:chOff x="0" y="0"/>
          <a:chExt cx="0" cy="0"/>
        </a:xfrm>
      </p:grpSpPr>
      <p:sp>
        <p:nvSpPr>
          <p:cNvPr id="16" name="Google Shape;16;p5"/>
          <p:cNvSpPr txBox="1"/>
          <p:nvPr>
            <p:ph type="title"/>
          </p:nvPr>
        </p:nvSpPr>
        <p:spPr>
          <a:xfrm>
            <a:off x="443045" y="923510"/>
            <a:ext cx="8233526" cy="63323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1" i="0" sz="2400" u="none" cap="none" strike="noStrike">
                <a:solidFill>
                  <a:srgbClr val="87005B"/>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7" name="Google Shape;17;p5"/>
          <p:cNvSpPr txBox="1"/>
          <p:nvPr>
            <p:ph idx="1" type="body"/>
          </p:nvPr>
        </p:nvSpPr>
        <p:spPr>
          <a:xfrm>
            <a:off x="467430" y="1738860"/>
            <a:ext cx="8209140" cy="538012"/>
          </a:xfrm>
          <a:prstGeom prst="rect">
            <a:avLst/>
          </a:prstGeom>
          <a:noFill/>
          <a:ln>
            <a:noFill/>
          </a:ln>
        </p:spPr>
        <p:txBody>
          <a:bodyPr anchorCtr="0" anchor="ctr" bIns="45700" lIns="91425" spcFirstLastPara="1" rIns="91425" wrap="square" tIns="45700">
            <a:noAutofit/>
          </a:bodyPr>
          <a:lstStyle>
            <a:lvl1pPr indent="-228600" lvl="0" marL="457200" marR="0" rtl="0" algn="l">
              <a:spcBef>
                <a:spcPts val="360"/>
              </a:spcBef>
              <a:spcAft>
                <a:spcPts val="0"/>
              </a:spcAft>
              <a:buClr>
                <a:srgbClr val="87005B"/>
              </a:buClr>
              <a:buSzPts val="1800"/>
              <a:buFont typeface="Arial"/>
              <a:buNone/>
              <a:defRPr b="1" sz="1800">
                <a:solidFill>
                  <a:srgbClr val="87005B"/>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AGRAM / IMAGE SLIDE">
  <p:cSld name="1_DIAGRAM / IMAGE SLIDE">
    <p:spTree>
      <p:nvGrpSpPr>
        <p:cNvPr id="18" name="Shape 18"/>
        <p:cNvGrpSpPr/>
        <p:nvPr/>
      </p:nvGrpSpPr>
      <p:grpSpPr>
        <a:xfrm>
          <a:off x="0" y="0"/>
          <a:ext cx="0" cy="0"/>
          <a:chOff x="0" y="0"/>
          <a:chExt cx="0" cy="0"/>
        </a:xfrm>
      </p:grpSpPr>
      <p:sp>
        <p:nvSpPr>
          <p:cNvPr id="19" name="Google Shape;19;p6"/>
          <p:cNvSpPr txBox="1"/>
          <p:nvPr>
            <p:ph type="title"/>
          </p:nvPr>
        </p:nvSpPr>
        <p:spPr>
          <a:xfrm>
            <a:off x="443045" y="923510"/>
            <a:ext cx="8233526" cy="63323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1" i="0" sz="2400" u="none" cap="none" strike="noStrike">
                <a:solidFill>
                  <a:srgbClr val="87005B"/>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20" name="Google Shape;20;p6"/>
          <p:cNvSpPr txBox="1"/>
          <p:nvPr>
            <p:ph idx="1" type="body"/>
          </p:nvPr>
        </p:nvSpPr>
        <p:spPr>
          <a:xfrm>
            <a:off x="467430" y="1738860"/>
            <a:ext cx="8209140" cy="538012"/>
          </a:xfrm>
          <a:prstGeom prst="rect">
            <a:avLst/>
          </a:prstGeom>
          <a:noFill/>
          <a:ln>
            <a:noFill/>
          </a:ln>
        </p:spPr>
        <p:txBody>
          <a:bodyPr anchorCtr="0" anchor="ctr" bIns="45700" lIns="91425" spcFirstLastPara="1" rIns="91425" wrap="square" tIns="45700">
            <a:noAutofit/>
          </a:bodyPr>
          <a:lstStyle>
            <a:lvl1pPr indent="-228600" lvl="0" marL="457200" marR="0" rtl="0" algn="l">
              <a:spcBef>
                <a:spcPts val="360"/>
              </a:spcBef>
              <a:spcAft>
                <a:spcPts val="0"/>
              </a:spcAft>
              <a:buClr>
                <a:srgbClr val="87005B"/>
              </a:buClr>
              <a:buSzPts val="1800"/>
              <a:buFont typeface="Arial"/>
              <a:buNone/>
              <a:defRPr b="1" sz="1800">
                <a:solidFill>
                  <a:srgbClr val="87005B"/>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2 COLUMN SLIDE">
  <p:cSld name="1_2 COLUMN SLIDE">
    <p:spTree>
      <p:nvGrpSpPr>
        <p:cNvPr id="21" name="Shape 21"/>
        <p:cNvGrpSpPr/>
        <p:nvPr/>
      </p:nvGrpSpPr>
      <p:grpSpPr>
        <a:xfrm>
          <a:off x="0" y="0"/>
          <a:ext cx="0" cy="0"/>
          <a:chOff x="0" y="0"/>
          <a:chExt cx="0" cy="0"/>
        </a:xfrm>
      </p:grpSpPr>
      <p:sp>
        <p:nvSpPr>
          <p:cNvPr id="22" name="Google Shape;22;p7"/>
          <p:cNvSpPr txBox="1"/>
          <p:nvPr>
            <p:ph idx="1" type="body"/>
          </p:nvPr>
        </p:nvSpPr>
        <p:spPr>
          <a:xfrm>
            <a:off x="4648200" y="1738860"/>
            <a:ext cx="4038600" cy="435451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Clr>
                <a:srgbClr val="002D47"/>
              </a:buClr>
              <a:buSzPts val="1800"/>
              <a:buFont typeface="Arial"/>
              <a:buNone/>
              <a:defRPr b="0" sz="1800">
                <a:solidFill>
                  <a:srgbClr val="002D47"/>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3" name="Google Shape;23;p7"/>
          <p:cNvSpPr txBox="1"/>
          <p:nvPr>
            <p:ph idx="2" type="body"/>
          </p:nvPr>
        </p:nvSpPr>
        <p:spPr>
          <a:xfrm>
            <a:off x="457200" y="1738860"/>
            <a:ext cx="4038600" cy="435451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Clr>
                <a:srgbClr val="002D47"/>
              </a:buClr>
              <a:buSzPts val="1800"/>
              <a:buFont typeface="Arial"/>
              <a:buNone/>
              <a:defRPr b="0" sz="1800">
                <a:solidFill>
                  <a:srgbClr val="002D47"/>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4" name="Google Shape;24;p7"/>
          <p:cNvSpPr txBox="1"/>
          <p:nvPr>
            <p:ph type="title"/>
          </p:nvPr>
        </p:nvSpPr>
        <p:spPr>
          <a:xfrm>
            <a:off x="443045" y="923510"/>
            <a:ext cx="8233526" cy="63323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1" i="0" sz="2400" u="none" cap="none" strike="noStrike">
                <a:solidFill>
                  <a:srgbClr val="87005B"/>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25" name="Shape 25"/>
        <p:cNvGrpSpPr/>
        <p:nvPr/>
      </p:nvGrpSpPr>
      <p:grpSpPr>
        <a:xfrm>
          <a:off x="0" y="0"/>
          <a:ext cx="0" cy="0"/>
          <a:chOff x="0" y="0"/>
          <a:chExt cx="0" cy="0"/>
        </a:xfrm>
      </p:grpSpPr>
      <p:sp>
        <p:nvSpPr>
          <p:cNvPr id="26" name="Google Shape;26;p8"/>
          <p:cNvSpPr txBox="1"/>
          <p:nvPr>
            <p:ph idx="1" type="subTitle"/>
          </p:nvPr>
        </p:nvSpPr>
        <p:spPr>
          <a:xfrm>
            <a:off x="395536" y="476672"/>
            <a:ext cx="8424936" cy="5143078"/>
          </a:xfrm>
          <a:prstGeom prst="rect">
            <a:avLst/>
          </a:prstGeom>
          <a:noFill/>
          <a:ln>
            <a:noFill/>
          </a:ln>
        </p:spPr>
        <p:txBody>
          <a:bodyPr anchorCtr="0" anchor="ctr" bIns="45700" lIns="91425" spcFirstLastPara="1" rIns="91425" wrap="square" tIns="45700">
            <a:noAutofit/>
          </a:bodyPr>
          <a:lstStyle>
            <a:lvl1pPr lvl="0" marR="0" rtl="0" algn="l">
              <a:spcBef>
                <a:spcPts val="1200"/>
              </a:spcBef>
              <a:spcAft>
                <a:spcPts val="0"/>
              </a:spcAft>
              <a:buClr>
                <a:srgbClr val="87005B"/>
              </a:buClr>
              <a:buSzPts val="6000"/>
              <a:buFont typeface="Arial"/>
              <a:buNone/>
              <a:defRPr b="1" sz="6000">
                <a:solidFill>
                  <a:srgbClr val="87005B"/>
                </a:solidFill>
                <a:latin typeface="Calibri"/>
                <a:ea typeface="Calibri"/>
                <a:cs typeface="Calibri"/>
                <a:sym typeface="Calibri"/>
              </a:defRPr>
            </a:lvl1pPr>
            <a:lvl2pPr lvl="1" marR="0" rtl="0" algn="ctr">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rtl="0" algn="ctr">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7" name="Shape 27"/>
        <p:cNvGrpSpPr/>
        <p:nvPr/>
      </p:nvGrpSpPr>
      <p:grpSpPr>
        <a:xfrm>
          <a:off x="0" y="0"/>
          <a:ext cx="0" cy="0"/>
          <a:chOff x="0" y="0"/>
          <a:chExt cx="0" cy="0"/>
        </a:xfrm>
      </p:grpSpPr>
      <p:sp>
        <p:nvSpPr>
          <p:cNvPr id="28" name="Google Shape;28;p9"/>
          <p:cNvSpPr txBox="1"/>
          <p:nvPr>
            <p:ph idx="1" type="subTitle"/>
          </p:nvPr>
        </p:nvSpPr>
        <p:spPr>
          <a:xfrm>
            <a:off x="395536" y="476672"/>
            <a:ext cx="8424936" cy="5143078"/>
          </a:xfrm>
          <a:prstGeom prst="rect">
            <a:avLst/>
          </a:prstGeom>
          <a:noFill/>
          <a:ln>
            <a:noFill/>
          </a:ln>
        </p:spPr>
        <p:txBody>
          <a:bodyPr anchorCtr="0" anchor="ctr" bIns="45700" lIns="91425" spcFirstLastPara="1" rIns="91425" wrap="square" tIns="45700">
            <a:noAutofit/>
          </a:bodyPr>
          <a:lstStyle>
            <a:lvl1pPr lvl="0" marR="0" rtl="0" algn="l">
              <a:spcBef>
                <a:spcPts val="1200"/>
              </a:spcBef>
              <a:spcAft>
                <a:spcPts val="0"/>
              </a:spcAft>
              <a:buClr>
                <a:srgbClr val="87005B"/>
              </a:buClr>
              <a:buSzPts val="6000"/>
              <a:buFont typeface="Arial"/>
              <a:buNone/>
              <a:defRPr b="1" sz="6000">
                <a:solidFill>
                  <a:srgbClr val="87005B"/>
                </a:solidFill>
                <a:latin typeface="Calibri"/>
                <a:ea typeface="Calibri"/>
                <a:cs typeface="Calibri"/>
                <a:sym typeface="Calibri"/>
              </a:defRPr>
            </a:lvl1pPr>
            <a:lvl2pPr lvl="1" marR="0" rtl="0" algn="ctr">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rtl="0" algn="ctr">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0" Type="http://schemas.openxmlformats.org/officeDocument/2006/relationships/theme" Target="../theme/theme1.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 name="Shape 32"/>
        <p:cNvGrpSpPr/>
        <p:nvPr/>
      </p:nvGrpSpPr>
      <p:grpSpPr>
        <a:xfrm>
          <a:off x="0" y="0"/>
          <a:ext cx="0" cy="0"/>
          <a:chOff x="0" y="0"/>
          <a:chExt cx="0" cy="0"/>
        </a:xfrm>
      </p:grpSpPr>
      <p:sp>
        <p:nvSpPr>
          <p:cNvPr id="33" name="Google Shape;33;p10"/>
          <p:cNvSpPr txBox="1"/>
          <p:nvPr>
            <p:ph idx="1" type="subTitle"/>
          </p:nvPr>
        </p:nvSpPr>
        <p:spPr>
          <a:xfrm>
            <a:off x="468312" y="476250"/>
            <a:ext cx="8280400" cy="51435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87005B"/>
              </a:buClr>
              <a:buSzPts val="6000"/>
              <a:buNone/>
            </a:pPr>
            <a:r>
              <a:rPr b="1" i="0" lang="en-US" sz="6000" u="none">
                <a:solidFill>
                  <a:srgbClr val="87005B"/>
                </a:solidFill>
                <a:latin typeface="Calibri"/>
                <a:ea typeface="Calibri"/>
                <a:cs typeface="Calibri"/>
                <a:sym typeface="Calibri"/>
              </a:rPr>
              <a:t>Holiday Activities and Food Programme</a:t>
            </a:r>
            <a:endParaRPr/>
          </a:p>
          <a:p>
            <a:pPr indent="0" lvl="0" marL="0" rtl="0" algn="l">
              <a:lnSpc>
                <a:spcPct val="100000"/>
              </a:lnSpc>
              <a:spcBef>
                <a:spcPts val="1200"/>
              </a:spcBef>
              <a:spcAft>
                <a:spcPts val="0"/>
              </a:spcAft>
              <a:buClr>
                <a:srgbClr val="87005B"/>
              </a:buClr>
              <a:buSzPts val="6000"/>
              <a:buNone/>
            </a:pPr>
            <a:r>
              <a:rPr b="1" i="0" lang="en-US" sz="6000" u="none">
                <a:solidFill>
                  <a:srgbClr val="87005B"/>
                </a:solidFill>
                <a:latin typeface="Calibri"/>
                <a:ea typeface="Calibri"/>
                <a:cs typeface="Calibri"/>
                <a:sym typeface="Calibri"/>
              </a:rPr>
              <a:t> (HAF)</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9"/>
          <p:cNvSpPr txBox="1"/>
          <p:nvPr>
            <p:ph type="title"/>
          </p:nvPr>
        </p:nvSpPr>
        <p:spPr>
          <a:xfrm>
            <a:off x="395287" y="476250"/>
            <a:ext cx="8234362" cy="6334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1" sz="2400">
              <a:solidFill>
                <a:srgbClr val="87005B"/>
              </a:solidFill>
            </a:endParaRPr>
          </a:p>
        </p:txBody>
      </p:sp>
      <p:pic>
        <p:nvPicPr>
          <p:cNvPr id="91" name="Google Shape;91;p19"/>
          <p:cNvPicPr preferRelativeResize="0"/>
          <p:nvPr>
            <p:ph idx="1" type="body"/>
          </p:nvPr>
        </p:nvPicPr>
        <p:blipFill rotWithShape="1">
          <a:blip r:embed="rId3">
            <a:alphaModFix/>
          </a:blip>
          <a:srcRect b="0" l="0" r="0" t="0"/>
          <a:stretch/>
        </p:blipFill>
        <p:spPr>
          <a:xfrm>
            <a:off x="107950" y="333375"/>
            <a:ext cx="8928100" cy="518318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0"/>
          <p:cNvSpPr txBox="1"/>
          <p:nvPr>
            <p:ph type="title"/>
          </p:nvPr>
        </p:nvSpPr>
        <p:spPr>
          <a:xfrm>
            <a:off x="442912" y="923925"/>
            <a:ext cx="8234362" cy="6334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1" sz="2400">
              <a:solidFill>
                <a:srgbClr val="87005B"/>
              </a:solidFill>
            </a:endParaRPr>
          </a:p>
        </p:txBody>
      </p:sp>
      <p:pic>
        <p:nvPicPr>
          <p:cNvPr id="97" name="Google Shape;97;p20"/>
          <p:cNvPicPr preferRelativeResize="0"/>
          <p:nvPr>
            <p:ph idx="1" type="body"/>
          </p:nvPr>
        </p:nvPicPr>
        <p:blipFill rotWithShape="1">
          <a:blip r:embed="rId3">
            <a:alphaModFix/>
          </a:blip>
          <a:srcRect b="0" l="0" r="0" t="0"/>
          <a:stretch/>
        </p:blipFill>
        <p:spPr>
          <a:xfrm>
            <a:off x="-12700" y="692150"/>
            <a:ext cx="9144000" cy="5181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1"/>
          <p:cNvSpPr txBox="1"/>
          <p:nvPr>
            <p:ph type="title"/>
          </p:nvPr>
        </p:nvSpPr>
        <p:spPr>
          <a:xfrm>
            <a:off x="442912" y="923925"/>
            <a:ext cx="8234362" cy="6334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1" sz="2400">
              <a:solidFill>
                <a:srgbClr val="87005B"/>
              </a:solidFill>
            </a:endParaRPr>
          </a:p>
        </p:txBody>
      </p:sp>
      <p:pic>
        <p:nvPicPr>
          <p:cNvPr id="103" name="Google Shape;103;p21"/>
          <p:cNvPicPr preferRelativeResize="0"/>
          <p:nvPr>
            <p:ph idx="1" type="body"/>
          </p:nvPr>
        </p:nvPicPr>
        <p:blipFill rotWithShape="1">
          <a:blip r:embed="rId3">
            <a:alphaModFix/>
          </a:blip>
          <a:srcRect b="0" l="0" r="0" t="0"/>
          <a:stretch/>
        </p:blipFill>
        <p:spPr>
          <a:xfrm>
            <a:off x="1619250" y="188912"/>
            <a:ext cx="5113337" cy="666908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2"/>
          <p:cNvSpPr txBox="1"/>
          <p:nvPr>
            <p:ph type="title"/>
          </p:nvPr>
        </p:nvSpPr>
        <p:spPr>
          <a:xfrm>
            <a:off x="442912" y="923925"/>
            <a:ext cx="8234362" cy="6334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1" sz="2400">
              <a:solidFill>
                <a:srgbClr val="87005B"/>
              </a:solidFill>
            </a:endParaRPr>
          </a:p>
        </p:txBody>
      </p:sp>
      <p:pic>
        <p:nvPicPr>
          <p:cNvPr id="109" name="Google Shape;109;p22"/>
          <p:cNvPicPr preferRelativeResize="0"/>
          <p:nvPr>
            <p:ph idx="1" type="body"/>
          </p:nvPr>
        </p:nvPicPr>
        <p:blipFill rotWithShape="1">
          <a:blip r:embed="rId3">
            <a:alphaModFix/>
          </a:blip>
          <a:srcRect b="0" l="0" r="0" t="0"/>
          <a:stretch/>
        </p:blipFill>
        <p:spPr>
          <a:xfrm>
            <a:off x="1619250" y="115887"/>
            <a:ext cx="5400675" cy="576103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 name="Shape 37"/>
        <p:cNvGrpSpPr/>
        <p:nvPr/>
      </p:nvGrpSpPr>
      <p:grpSpPr>
        <a:xfrm>
          <a:off x="0" y="0"/>
          <a:ext cx="0" cy="0"/>
          <a:chOff x="0" y="0"/>
          <a:chExt cx="0" cy="0"/>
        </a:xfrm>
      </p:grpSpPr>
      <p:sp>
        <p:nvSpPr>
          <p:cNvPr id="38" name="Google Shape;38;p11"/>
          <p:cNvSpPr txBox="1"/>
          <p:nvPr>
            <p:ph type="title"/>
          </p:nvPr>
        </p:nvSpPr>
        <p:spPr>
          <a:xfrm>
            <a:off x="442912" y="923925"/>
            <a:ext cx="8234362" cy="6334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87005B"/>
              </a:buClr>
              <a:buSzPts val="2400"/>
              <a:buFont typeface="Calibri"/>
              <a:buNone/>
            </a:pPr>
            <a:r>
              <a:rPr b="1" i="0" lang="en-US" sz="2400" u="none">
                <a:solidFill>
                  <a:srgbClr val="87005B"/>
                </a:solidFill>
                <a:latin typeface="Calibri"/>
                <a:ea typeface="Calibri"/>
                <a:cs typeface="Calibri"/>
                <a:sym typeface="Calibri"/>
              </a:rPr>
              <a:t>Background </a:t>
            </a:r>
            <a:endParaRPr/>
          </a:p>
        </p:txBody>
      </p:sp>
      <p:sp>
        <p:nvSpPr>
          <p:cNvPr id="39" name="Google Shape;39;p11"/>
          <p:cNvSpPr txBox="1"/>
          <p:nvPr>
            <p:ph idx="1" type="body"/>
          </p:nvPr>
        </p:nvSpPr>
        <p:spPr>
          <a:xfrm>
            <a:off x="323850" y="1628775"/>
            <a:ext cx="8328025" cy="417671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t/>
            </a:r>
            <a:endParaRPr b="1" i="0" sz="1400" u="none" cap="none" strike="noStrike">
              <a:solidFill>
                <a:srgbClr val="87005B"/>
              </a:solidFill>
              <a:latin typeface="Calibri"/>
              <a:ea typeface="Calibri"/>
              <a:cs typeface="Calibri"/>
              <a:sym typeface="Calibri"/>
            </a:endParaRPr>
          </a:p>
          <a:p>
            <a:pPr indent="0" lvl="0" marL="0" marR="0" rtl="0" algn="l">
              <a:lnSpc>
                <a:spcPct val="100000"/>
              </a:lnSpc>
              <a:spcBef>
                <a:spcPts val="280"/>
              </a:spcBef>
              <a:spcAft>
                <a:spcPts val="0"/>
              </a:spcAft>
              <a:buClr>
                <a:schemeClr val="dk1"/>
              </a:buClr>
              <a:buSzPts val="1400"/>
              <a:buFont typeface="Arial"/>
              <a:buNone/>
            </a:pPr>
            <a:r>
              <a:t/>
            </a:r>
            <a:endParaRPr b="0" i="0" sz="1400" u="none" cap="none" strike="noStrike">
              <a:solidFill>
                <a:srgbClr val="87005B"/>
              </a:solidFill>
              <a:latin typeface="Calibri"/>
              <a:ea typeface="Calibri"/>
              <a:cs typeface="Calibri"/>
              <a:sym typeface="Calibri"/>
            </a:endParaRPr>
          </a:p>
          <a:p>
            <a:pPr indent="0" lvl="0" marL="0" marR="0" rtl="0" algn="l">
              <a:lnSpc>
                <a:spcPct val="100000"/>
              </a:lnSpc>
              <a:spcBef>
                <a:spcPts val="320"/>
              </a:spcBef>
              <a:spcAft>
                <a:spcPts val="0"/>
              </a:spcAft>
              <a:buClr>
                <a:srgbClr val="87005B"/>
              </a:buClr>
              <a:buSzPts val="1600"/>
              <a:buFont typeface="Arial"/>
              <a:buNone/>
            </a:pPr>
            <a:r>
              <a:rPr b="0" i="0" lang="en-US" sz="1600" u="none" cap="none" strike="noStrike">
                <a:solidFill>
                  <a:srgbClr val="87005B"/>
                </a:solidFill>
                <a:latin typeface="Calibri"/>
                <a:ea typeface="Calibri"/>
                <a:cs typeface="Calibri"/>
                <a:sym typeface="Calibri"/>
              </a:rPr>
              <a:t>School holidays can be a particular pressure point for some families because of increased costs such as food, childcare and reduced incomes. </a:t>
            </a:r>
            <a:endParaRPr/>
          </a:p>
          <a:p>
            <a:pPr indent="0" lvl="0" marL="0" marR="0" rtl="0" algn="l">
              <a:lnSpc>
                <a:spcPct val="100000"/>
              </a:lnSpc>
              <a:spcBef>
                <a:spcPts val="320"/>
              </a:spcBef>
              <a:spcAft>
                <a:spcPts val="0"/>
              </a:spcAft>
              <a:buClr>
                <a:srgbClr val="87005B"/>
              </a:buClr>
              <a:buSzPts val="1600"/>
              <a:buFont typeface="Arial"/>
              <a:buNone/>
            </a:pPr>
            <a:r>
              <a:rPr b="0" i="0" lang="en-US" sz="1600" u="none" cap="none" strike="noStrike">
                <a:solidFill>
                  <a:srgbClr val="87005B"/>
                </a:solidFill>
                <a:latin typeface="Calibri"/>
                <a:ea typeface="Calibri"/>
                <a:cs typeface="Calibri"/>
                <a:sym typeface="Calibri"/>
              </a:rPr>
              <a:t>For some children that can lead to a holiday experience gap, and for children from disadvantaged families they may be:</a:t>
            </a:r>
            <a:endParaRPr/>
          </a:p>
          <a:p>
            <a:pPr indent="-101600" lvl="0" marL="0" marR="0" rtl="0" algn="l">
              <a:lnSpc>
                <a:spcPct val="100000"/>
              </a:lnSpc>
              <a:spcBef>
                <a:spcPts val="320"/>
              </a:spcBef>
              <a:spcAft>
                <a:spcPts val="0"/>
              </a:spcAft>
              <a:buClr>
                <a:srgbClr val="87005B"/>
              </a:buClr>
              <a:buSzPts val="1600"/>
              <a:buFont typeface="Noto Sans Symbols"/>
              <a:buChar char="▪"/>
            </a:pPr>
            <a:r>
              <a:rPr b="0" i="0" lang="en-US" sz="1600" u="none" cap="none" strike="noStrike">
                <a:solidFill>
                  <a:srgbClr val="87005B"/>
                </a:solidFill>
                <a:latin typeface="Calibri"/>
                <a:ea typeface="Calibri"/>
                <a:cs typeface="Calibri"/>
                <a:sym typeface="Calibri"/>
              </a:rPr>
              <a:t>less likely to access organised out-of-school activities</a:t>
            </a:r>
            <a:endParaRPr/>
          </a:p>
          <a:p>
            <a:pPr indent="-101600" lvl="0" marL="0" marR="0" rtl="0" algn="l">
              <a:lnSpc>
                <a:spcPct val="100000"/>
              </a:lnSpc>
              <a:spcBef>
                <a:spcPts val="320"/>
              </a:spcBef>
              <a:spcAft>
                <a:spcPts val="0"/>
              </a:spcAft>
              <a:buClr>
                <a:srgbClr val="87005B"/>
              </a:buClr>
              <a:buSzPts val="1600"/>
              <a:buFont typeface="Noto Sans Symbols"/>
              <a:buChar char="▪"/>
            </a:pPr>
            <a:r>
              <a:rPr b="0" i="0" lang="en-US" sz="1600" u="none" cap="none" strike="noStrike">
                <a:solidFill>
                  <a:srgbClr val="87005B"/>
                </a:solidFill>
                <a:latin typeface="Calibri"/>
                <a:ea typeface="Calibri"/>
                <a:cs typeface="Calibri"/>
                <a:sym typeface="Calibri"/>
              </a:rPr>
              <a:t>more likely to experience ‘unhealthy holidays’ in terms of nutrition and physical health (holiday hunger)</a:t>
            </a:r>
            <a:endParaRPr/>
          </a:p>
          <a:p>
            <a:pPr indent="-101600" lvl="0" marL="0" marR="0" rtl="0" algn="l">
              <a:lnSpc>
                <a:spcPct val="100000"/>
              </a:lnSpc>
              <a:spcBef>
                <a:spcPts val="320"/>
              </a:spcBef>
              <a:spcAft>
                <a:spcPts val="0"/>
              </a:spcAft>
              <a:buClr>
                <a:srgbClr val="87005B"/>
              </a:buClr>
              <a:buSzPts val="1600"/>
              <a:buFont typeface="Noto Sans Symbols"/>
              <a:buChar char="▪"/>
            </a:pPr>
            <a:r>
              <a:rPr b="0" i="0" lang="en-US" sz="1600" u="none" cap="none" strike="noStrike">
                <a:solidFill>
                  <a:srgbClr val="87005B"/>
                </a:solidFill>
                <a:latin typeface="Calibri"/>
                <a:ea typeface="Calibri"/>
                <a:cs typeface="Calibri"/>
                <a:sym typeface="Calibri"/>
              </a:rPr>
              <a:t>more likely to experience social isolation</a:t>
            </a:r>
            <a:endParaRPr/>
          </a:p>
          <a:p>
            <a:pPr indent="0" lvl="0" marL="0" marR="0" rtl="0" algn="l">
              <a:lnSpc>
                <a:spcPct val="100000"/>
              </a:lnSpc>
              <a:spcBef>
                <a:spcPts val="320"/>
              </a:spcBef>
              <a:spcAft>
                <a:spcPts val="0"/>
              </a:spcAft>
              <a:buClr>
                <a:schemeClr val="dk1"/>
              </a:buClr>
              <a:buSzPts val="1600"/>
              <a:buFont typeface="Arial"/>
              <a:buNone/>
            </a:pPr>
            <a:r>
              <a:t/>
            </a:r>
            <a:endParaRPr b="0" i="0" sz="1600" u="none" cap="none" strike="noStrike">
              <a:solidFill>
                <a:srgbClr val="87005B"/>
              </a:solidFill>
              <a:latin typeface="Calibri"/>
              <a:ea typeface="Calibri"/>
              <a:cs typeface="Calibri"/>
              <a:sym typeface="Calibri"/>
            </a:endParaRPr>
          </a:p>
          <a:p>
            <a:pPr indent="0" lvl="0" marL="0" marR="0" rtl="0" algn="l">
              <a:lnSpc>
                <a:spcPct val="100000"/>
              </a:lnSpc>
              <a:spcBef>
                <a:spcPts val="320"/>
              </a:spcBef>
              <a:spcAft>
                <a:spcPts val="0"/>
              </a:spcAft>
              <a:buClr>
                <a:srgbClr val="87005B"/>
              </a:buClr>
              <a:buSzPts val="1600"/>
              <a:buFont typeface="Arial"/>
              <a:buNone/>
            </a:pPr>
            <a:r>
              <a:rPr b="0" i="0" lang="en-US" sz="1600" u="none" cap="none" strike="noStrike">
                <a:solidFill>
                  <a:srgbClr val="87005B"/>
                </a:solidFill>
                <a:latin typeface="Calibri"/>
                <a:ea typeface="Calibri"/>
                <a:cs typeface="Calibri"/>
                <a:sym typeface="Calibri"/>
              </a:rPr>
              <a:t>Children here in Blackpool face particular high levels of poverty, with 38.56% of children living in income deprived households so are particularly vulnerable to “holiday hunger” and its issues during the school holidays . With c7500 pupils known to be eligible for free school meals across both primary and secondary schools in our town there is a growing need to support these children by offering holiday activity and food programmes</a:t>
            </a:r>
            <a:r>
              <a:rPr b="0" i="0" lang="en-US" sz="1400" u="none" cap="none" strike="noStrike">
                <a:solidFill>
                  <a:srgbClr val="87005B"/>
                </a:solidFill>
                <a:latin typeface="Calibri"/>
                <a:ea typeface="Calibri"/>
                <a:cs typeface="Calibri"/>
                <a:sym typeface="Calibri"/>
              </a:rPr>
              <a:t>. </a:t>
            </a:r>
            <a:endParaRPr/>
          </a:p>
          <a:p>
            <a:pPr indent="0" lvl="0" marL="0" marR="0" rtl="0" algn="l">
              <a:lnSpc>
                <a:spcPct val="100000"/>
              </a:lnSpc>
              <a:spcBef>
                <a:spcPts val="280"/>
              </a:spcBef>
              <a:spcAft>
                <a:spcPts val="0"/>
              </a:spcAft>
              <a:buClr>
                <a:srgbClr val="87005B"/>
              </a:buClr>
              <a:buSzPts val="1400"/>
              <a:buFont typeface="Arial"/>
              <a:buNone/>
            </a:pPr>
            <a:r>
              <a:rPr b="1" i="0" lang="en-US" sz="1400" u="none" cap="none" strike="noStrike">
                <a:solidFill>
                  <a:srgbClr val="87005B"/>
                </a:solidFill>
                <a:latin typeface="Calibri"/>
                <a:ea typeface="Calibri"/>
                <a:cs typeface="Calibri"/>
                <a:sym typeface="Calibri"/>
              </a:rPr>
              <a:t> </a:t>
            </a:r>
            <a:endParaRPr b="1" i="0" sz="1400" u="none" cap="none" strike="noStrike">
              <a:solidFill>
                <a:srgbClr val="87005B"/>
              </a:solidFill>
              <a:latin typeface="Calibri"/>
              <a:ea typeface="Calibri"/>
              <a:cs typeface="Calibri"/>
              <a:sym typeface="Calibri"/>
            </a:endParaRPr>
          </a:p>
          <a:p>
            <a:pPr indent="0" lvl="0" marL="0" marR="0" rtl="0" algn="l">
              <a:lnSpc>
                <a:spcPct val="100000"/>
              </a:lnSpc>
              <a:spcBef>
                <a:spcPts val="280"/>
              </a:spcBef>
              <a:spcAft>
                <a:spcPts val="0"/>
              </a:spcAft>
              <a:buClr>
                <a:srgbClr val="87005B"/>
              </a:buClr>
              <a:buSzPts val="1400"/>
              <a:buFont typeface="Arial"/>
              <a:buNone/>
            </a:pPr>
            <a:r>
              <a:rPr b="1" i="0" lang="en-US" sz="1400" u="none" cap="none" strike="noStrike">
                <a:solidFill>
                  <a:srgbClr val="87005B"/>
                </a:solidFill>
                <a:latin typeface="Calibri"/>
                <a:ea typeface="Calibri"/>
                <a:cs typeface="Calibri"/>
                <a:sym typeface="Calibri"/>
              </a:rPr>
              <a:t> </a:t>
            </a:r>
            <a:endParaRPr/>
          </a:p>
          <a:p>
            <a:pPr indent="0" lvl="0" marL="0" marR="0" rtl="0" algn="l">
              <a:lnSpc>
                <a:spcPct val="100000"/>
              </a:lnSpc>
              <a:spcBef>
                <a:spcPts val="200"/>
              </a:spcBef>
              <a:spcAft>
                <a:spcPts val="0"/>
              </a:spcAft>
              <a:buClr>
                <a:srgbClr val="87005B"/>
              </a:buClr>
              <a:buSzPts val="1000"/>
              <a:buFont typeface="Arial"/>
              <a:buNone/>
            </a:pPr>
            <a:r>
              <a:rPr b="1" i="0" lang="en-US" sz="1000" u="none" cap="none" strike="noStrike">
                <a:solidFill>
                  <a:srgbClr val="87005B"/>
                </a:solidFill>
                <a:latin typeface="Calibri"/>
                <a:ea typeface="Calibri"/>
                <a:cs typeface="Calibri"/>
                <a:sym typeface="Calibri"/>
              </a:rPr>
              <a:t> </a:t>
            </a:r>
            <a:endParaRPr/>
          </a:p>
          <a:p>
            <a:pPr indent="-279400" lvl="0" marL="342900" marR="0" rtl="0" algn="l">
              <a:spcBef>
                <a:spcPts val="200"/>
              </a:spcBef>
              <a:spcAft>
                <a:spcPts val="0"/>
              </a:spcAft>
              <a:buClr>
                <a:schemeClr val="dk1"/>
              </a:buClr>
              <a:buSzPts val="1000"/>
              <a:buFont typeface="Arial"/>
              <a:buNone/>
            </a:pPr>
            <a:r>
              <a:t/>
            </a:r>
            <a:endParaRPr b="1" i="0" sz="1000" u="none">
              <a:solidFill>
                <a:srgbClr val="87005B"/>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 name="Shape 43"/>
        <p:cNvGrpSpPr/>
        <p:nvPr/>
      </p:nvGrpSpPr>
      <p:grpSpPr>
        <a:xfrm>
          <a:off x="0" y="0"/>
          <a:ext cx="0" cy="0"/>
          <a:chOff x="0" y="0"/>
          <a:chExt cx="0" cy="0"/>
        </a:xfrm>
      </p:grpSpPr>
      <p:sp>
        <p:nvSpPr>
          <p:cNvPr id="44" name="Google Shape;44;p12"/>
          <p:cNvSpPr txBox="1"/>
          <p:nvPr>
            <p:ph idx="1" type="body"/>
          </p:nvPr>
        </p:nvSpPr>
        <p:spPr>
          <a:xfrm>
            <a:off x="4638675" y="1703387"/>
            <a:ext cx="4038600" cy="3994150"/>
          </a:xfrm>
          <a:prstGeom prst="rect">
            <a:avLst/>
          </a:prstGeom>
          <a:noFill/>
          <a:ln>
            <a:noFill/>
          </a:ln>
        </p:spPr>
        <p:txBody>
          <a:bodyPr anchorCtr="0" anchor="t" bIns="45700" lIns="91425" spcFirstLastPara="1" rIns="91425" wrap="square" tIns="45700">
            <a:noAutofit/>
          </a:bodyPr>
          <a:lstStyle/>
          <a:p>
            <a:pPr indent="-182562" lvl="0" marL="182562" marR="0" rtl="0" algn="l">
              <a:lnSpc>
                <a:spcPct val="100000"/>
              </a:lnSpc>
              <a:spcBef>
                <a:spcPts val="0"/>
              </a:spcBef>
              <a:spcAft>
                <a:spcPts val="0"/>
              </a:spcAft>
              <a:buClr>
                <a:srgbClr val="87005B"/>
              </a:buClr>
              <a:buSzPts val="1400"/>
              <a:buFont typeface="Noto Sans Symbols"/>
              <a:buChar char="▪"/>
            </a:pPr>
            <a:r>
              <a:rPr b="0" i="0" lang="en-US" sz="1400" u="none">
                <a:solidFill>
                  <a:srgbClr val="87005B"/>
                </a:solidFill>
                <a:latin typeface="Calibri"/>
                <a:ea typeface="Calibri"/>
                <a:cs typeface="Calibri"/>
                <a:sym typeface="Calibri"/>
              </a:rPr>
              <a:t>The Blackpool Holiday Activity and Food programme (HAF) is a government funded programme for children who are in receipt of benefits-related free school meals (Reception to Year 11) </a:t>
            </a:r>
            <a:endParaRPr/>
          </a:p>
          <a:p>
            <a:pPr indent="-182562" lvl="0" marL="182562" marR="0" rtl="0" algn="l">
              <a:lnSpc>
                <a:spcPct val="100000"/>
              </a:lnSpc>
              <a:spcBef>
                <a:spcPts val="280"/>
              </a:spcBef>
              <a:spcAft>
                <a:spcPts val="0"/>
              </a:spcAft>
              <a:buClr>
                <a:srgbClr val="87005B"/>
              </a:buClr>
              <a:buSzPts val="1400"/>
              <a:buFont typeface="Noto Sans Symbols"/>
              <a:buChar char="▪"/>
            </a:pPr>
            <a:r>
              <a:rPr b="0" i="0" lang="en-US" sz="1400" u="none">
                <a:solidFill>
                  <a:srgbClr val="87005B"/>
                </a:solidFill>
                <a:latin typeface="Calibri"/>
                <a:ea typeface="Calibri"/>
                <a:cs typeface="Calibri"/>
                <a:sym typeface="Calibri"/>
              </a:rPr>
              <a:t>We work with local providers to provide a wide range of activities, health and nutrition information and free healthy meals each day to the participants  </a:t>
            </a:r>
            <a:endParaRPr/>
          </a:p>
          <a:p>
            <a:pPr indent="-182562" lvl="0" marL="182562" marR="0" rtl="0" algn="l">
              <a:lnSpc>
                <a:spcPct val="100000"/>
              </a:lnSpc>
              <a:spcBef>
                <a:spcPts val="360"/>
              </a:spcBef>
              <a:spcAft>
                <a:spcPts val="0"/>
              </a:spcAft>
              <a:buClr>
                <a:srgbClr val="87005B"/>
              </a:buClr>
              <a:buSzPts val="1400"/>
              <a:buFont typeface="Noto Sans Symbols"/>
              <a:buChar char="▪"/>
            </a:pPr>
            <a:r>
              <a:rPr b="0" i="0" lang="en-US" sz="1400" u="none">
                <a:solidFill>
                  <a:srgbClr val="87005B"/>
                </a:solidFill>
                <a:latin typeface="Calibri"/>
                <a:ea typeface="Calibri"/>
                <a:cs typeface="Calibri"/>
                <a:sym typeface="Calibri"/>
              </a:rPr>
              <a:t>Our providers are contracted to an Open Flexible Framework created to purchase places and programmes to create a consortium of Service Providers that meet the Department for Education (DfE) and Blackpool Councils’ requirements for the HAF Programme This Open Framework enables new Providers to tender so that we can benefit from new entrants to the market</a:t>
            </a:r>
            <a:r>
              <a:rPr b="0" i="0" lang="en-US" sz="1800" u="none">
                <a:solidFill>
                  <a:srgbClr val="002D47"/>
                </a:solidFill>
                <a:latin typeface="Calibri"/>
                <a:ea typeface="Calibri"/>
                <a:cs typeface="Calibri"/>
                <a:sym typeface="Calibri"/>
              </a:rPr>
              <a:t>.  </a:t>
            </a:r>
            <a:endParaRPr/>
          </a:p>
          <a:p>
            <a:pPr indent="-93662" lvl="0" marL="182562" marR="0" rtl="0" algn="l">
              <a:lnSpc>
                <a:spcPct val="100000"/>
              </a:lnSpc>
              <a:spcBef>
                <a:spcPts val="280"/>
              </a:spcBef>
              <a:spcAft>
                <a:spcPts val="0"/>
              </a:spcAft>
              <a:buClr>
                <a:srgbClr val="87005B"/>
              </a:buClr>
              <a:buSzPts val="1400"/>
              <a:buFont typeface="Noto Sans Symbols"/>
              <a:buNone/>
            </a:pPr>
            <a:r>
              <a:t/>
            </a:r>
            <a:endParaRPr b="0" i="0" sz="1400" u="none">
              <a:solidFill>
                <a:srgbClr val="87005B"/>
              </a:solidFill>
              <a:latin typeface="Calibri"/>
              <a:ea typeface="Calibri"/>
              <a:cs typeface="Calibri"/>
              <a:sym typeface="Calibri"/>
            </a:endParaRPr>
          </a:p>
          <a:p>
            <a:pPr indent="-254000" lvl="0" marL="342900" marR="0" rtl="0" algn="l">
              <a:spcBef>
                <a:spcPts val="280"/>
              </a:spcBef>
              <a:spcAft>
                <a:spcPts val="0"/>
              </a:spcAft>
              <a:buClr>
                <a:schemeClr val="dk1"/>
              </a:buClr>
              <a:buSzPts val="1400"/>
              <a:buFont typeface="Arial"/>
              <a:buNone/>
            </a:pPr>
            <a:r>
              <a:t/>
            </a:r>
            <a:endParaRPr b="0" i="0" sz="1400" u="none">
              <a:solidFill>
                <a:srgbClr val="87005B"/>
              </a:solidFill>
              <a:latin typeface="Calibri"/>
              <a:ea typeface="Calibri"/>
              <a:cs typeface="Calibri"/>
              <a:sym typeface="Calibri"/>
            </a:endParaRPr>
          </a:p>
        </p:txBody>
      </p:sp>
      <p:pic>
        <p:nvPicPr>
          <p:cNvPr id="45" name="Google Shape;45;p12"/>
          <p:cNvPicPr preferRelativeResize="0"/>
          <p:nvPr>
            <p:ph idx="2" type="body"/>
          </p:nvPr>
        </p:nvPicPr>
        <p:blipFill rotWithShape="1">
          <a:blip r:embed="rId3">
            <a:alphaModFix/>
          </a:blip>
          <a:srcRect b="0" l="0" r="0" t="0"/>
          <a:stretch/>
        </p:blipFill>
        <p:spPr>
          <a:xfrm>
            <a:off x="879475" y="1738312"/>
            <a:ext cx="3194050" cy="3994150"/>
          </a:xfrm>
          <a:prstGeom prst="rect">
            <a:avLst/>
          </a:prstGeom>
          <a:noFill/>
          <a:ln>
            <a:noFill/>
          </a:ln>
        </p:spPr>
      </p:pic>
      <p:sp>
        <p:nvSpPr>
          <p:cNvPr id="46" name="Google Shape;46;p12"/>
          <p:cNvSpPr txBox="1"/>
          <p:nvPr>
            <p:ph type="title"/>
          </p:nvPr>
        </p:nvSpPr>
        <p:spPr>
          <a:xfrm>
            <a:off x="442912" y="923925"/>
            <a:ext cx="8234362" cy="6334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87005B"/>
              </a:buClr>
              <a:buSzPts val="2400"/>
              <a:buFont typeface="Calibri"/>
              <a:buNone/>
            </a:pPr>
            <a:r>
              <a:rPr b="1" i="0" lang="en-US" sz="2400" u="none">
                <a:solidFill>
                  <a:srgbClr val="87005B"/>
                </a:solidFill>
                <a:latin typeface="Calibri"/>
                <a:ea typeface="Calibri"/>
                <a:cs typeface="Calibri"/>
                <a:sym typeface="Calibri"/>
              </a:rPr>
              <a:t>What is HAF?</a:t>
            </a:r>
            <a:br>
              <a:rPr b="1" i="0" lang="en-US" sz="2400" u="none">
                <a:solidFill>
                  <a:srgbClr val="87005B"/>
                </a:solidFill>
                <a:latin typeface="Calibri"/>
                <a:ea typeface="Calibri"/>
                <a:cs typeface="Calibri"/>
                <a:sym typeface="Calibri"/>
              </a:rPr>
            </a:b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pic>
        <p:nvPicPr>
          <p:cNvPr id="51" name="Google Shape;51;p13"/>
          <p:cNvPicPr preferRelativeResize="0"/>
          <p:nvPr>
            <p:ph idx="1" type="body"/>
          </p:nvPr>
        </p:nvPicPr>
        <p:blipFill rotWithShape="1">
          <a:blip r:embed="rId3">
            <a:alphaModFix/>
          </a:blip>
          <a:srcRect b="0" l="0" r="0" t="0"/>
          <a:stretch/>
        </p:blipFill>
        <p:spPr>
          <a:xfrm>
            <a:off x="5033962" y="1738312"/>
            <a:ext cx="3267075" cy="4354512"/>
          </a:xfrm>
          <a:prstGeom prst="rect">
            <a:avLst/>
          </a:prstGeom>
          <a:noFill/>
          <a:ln>
            <a:noFill/>
          </a:ln>
        </p:spPr>
      </p:pic>
      <p:sp>
        <p:nvSpPr>
          <p:cNvPr id="52" name="Google Shape;52;p13"/>
          <p:cNvSpPr txBox="1"/>
          <p:nvPr>
            <p:ph idx="2" type="body"/>
          </p:nvPr>
        </p:nvSpPr>
        <p:spPr>
          <a:xfrm>
            <a:off x="457200" y="1738312"/>
            <a:ext cx="4038600" cy="4354512"/>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rgbClr val="002D47"/>
              </a:buClr>
              <a:buSzPts val="1400"/>
              <a:buFont typeface="Noto Sans Symbols"/>
              <a:buChar char="▪"/>
            </a:pPr>
            <a:r>
              <a:rPr b="0" i="0" lang="en-US" sz="1400" u="none">
                <a:solidFill>
                  <a:srgbClr val="002D47"/>
                </a:solidFill>
                <a:latin typeface="Calibri"/>
                <a:ea typeface="Calibri"/>
                <a:cs typeface="Calibri"/>
                <a:sym typeface="Calibri"/>
              </a:rPr>
              <a:t>A minimum of a four-hour session for each of four days during the Easter school holidays.</a:t>
            </a:r>
            <a:endParaRPr/>
          </a:p>
          <a:p>
            <a:pPr indent="-285750" lvl="0" marL="285750" marR="0" rtl="0" algn="l">
              <a:lnSpc>
                <a:spcPct val="100000"/>
              </a:lnSpc>
              <a:spcBef>
                <a:spcPts val="280"/>
              </a:spcBef>
              <a:spcAft>
                <a:spcPts val="0"/>
              </a:spcAft>
              <a:buClr>
                <a:srgbClr val="002D47"/>
              </a:buClr>
              <a:buSzPts val="1400"/>
              <a:buFont typeface="Noto Sans Symbols"/>
              <a:buChar char="▪"/>
            </a:pPr>
            <a:r>
              <a:rPr b="0" i="0" lang="en-US" sz="1400" u="none">
                <a:solidFill>
                  <a:srgbClr val="002D47"/>
                </a:solidFill>
                <a:latin typeface="Calibri"/>
                <a:ea typeface="Calibri"/>
                <a:cs typeface="Calibri"/>
                <a:sym typeface="Calibri"/>
              </a:rPr>
              <a:t>A minimum of a four session for each of four days a week for four weeks during the summer school holidays.</a:t>
            </a:r>
            <a:endParaRPr/>
          </a:p>
          <a:p>
            <a:pPr indent="-285750" lvl="0" marL="285750" marR="0" rtl="0" algn="l">
              <a:lnSpc>
                <a:spcPct val="100000"/>
              </a:lnSpc>
              <a:spcBef>
                <a:spcPts val="280"/>
              </a:spcBef>
              <a:spcAft>
                <a:spcPts val="0"/>
              </a:spcAft>
              <a:buClr>
                <a:srgbClr val="002D47"/>
              </a:buClr>
              <a:buSzPts val="1400"/>
              <a:buFont typeface="Noto Sans Symbols"/>
              <a:buChar char="▪"/>
            </a:pPr>
            <a:r>
              <a:rPr b="0" i="0" lang="en-US" sz="1400" u="none">
                <a:solidFill>
                  <a:srgbClr val="002D47"/>
                </a:solidFill>
                <a:latin typeface="Calibri"/>
                <a:ea typeface="Calibri"/>
                <a:cs typeface="Calibri"/>
                <a:sym typeface="Calibri"/>
              </a:rPr>
              <a:t>A minimum of a four-hour session for each of four days during the Christmas school holidays.</a:t>
            </a:r>
            <a:endParaRPr/>
          </a:p>
          <a:p>
            <a:pPr indent="-285750" lvl="0" marL="285750" marR="0" rtl="0" algn="l">
              <a:lnSpc>
                <a:spcPct val="100000"/>
              </a:lnSpc>
              <a:spcBef>
                <a:spcPts val="280"/>
              </a:spcBef>
              <a:spcAft>
                <a:spcPts val="0"/>
              </a:spcAft>
              <a:buClr>
                <a:srgbClr val="002D47"/>
              </a:buClr>
              <a:buSzPts val="1400"/>
              <a:buFont typeface="Noto Sans Symbols"/>
              <a:buChar char="▪"/>
            </a:pPr>
            <a:r>
              <a:rPr b="0" i="0" lang="en-US" sz="1400" u="none">
                <a:solidFill>
                  <a:srgbClr val="002D47"/>
                </a:solidFill>
                <a:latin typeface="Calibri"/>
                <a:ea typeface="Calibri"/>
                <a:cs typeface="Calibri"/>
                <a:sym typeface="Calibri"/>
              </a:rPr>
              <a:t>Every four hour session must include a meal, preferably hot, that is healthy and nutritious and meets School Food Standards.</a:t>
            </a:r>
            <a:endParaRPr/>
          </a:p>
          <a:p>
            <a:pPr indent="-285750" lvl="0" marL="285750" marR="0" rtl="0" algn="l">
              <a:lnSpc>
                <a:spcPct val="100000"/>
              </a:lnSpc>
              <a:spcBef>
                <a:spcPts val="280"/>
              </a:spcBef>
              <a:spcAft>
                <a:spcPts val="0"/>
              </a:spcAft>
              <a:buClr>
                <a:schemeClr val="dk1"/>
              </a:buClr>
              <a:buSzPts val="1400"/>
              <a:buFont typeface="Arial"/>
              <a:buNone/>
            </a:pPr>
            <a:r>
              <a:t/>
            </a:r>
            <a:endParaRPr b="0" i="0" sz="1400" u="none">
              <a:solidFill>
                <a:srgbClr val="002D47"/>
              </a:solidFill>
              <a:latin typeface="Calibri"/>
              <a:ea typeface="Calibri"/>
              <a:cs typeface="Calibri"/>
              <a:sym typeface="Calibri"/>
            </a:endParaRPr>
          </a:p>
          <a:p>
            <a:pPr indent="-285750" lvl="0" marL="285750" marR="0" rtl="0" algn="l">
              <a:lnSpc>
                <a:spcPct val="100000"/>
              </a:lnSpc>
              <a:spcBef>
                <a:spcPts val="280"/>
              </a:spcBef>
              <a:spcAft>
                <a:spcPts val="0"/>
              </a:spcAft>
              <a:buClr>
                <a:srgbClr val="002D47"/>
              </a:buClr>
              <a:buSzPts val="1400"/>
              <a:buFont typeface="Arial"/>
              <a:buNone/>
            </a:pPr>
            <a:r>
              <a:rPr b="1" i="0" lang="en-US" sz="1400" u="none">
                <a:solidFill>
                  <a:srgbClr val="002D47"/>
                </a:solidFill>
                <a:latin typeface="Calibri"/>
                <a:ea typeface="Calibri"/>
                <a:cs typeface="Calibri"/>
                <a:sym typeface="Calibri"/>
              </a:rPr>
              <a:t>N.B Whist the Department for Education funding only covers the HAF Programme for the Easter, Christmas &amp; Summer holidays, Blackpool Council are also funding the remaining school holidays to support the overwhelming need in the town meaning our provision covers 11 weeks of the school holidays per year </a:t>
            </a:r>
            <a:endParaRPr/>
          </a:p>
          <a:p>
            <a:pPr indent="-184150" lvl="0" marL="285750" marR="0" rtl="0" algn="l">
              <a:lnSpc>
                <a:spcPct val="100000"/>
              </a:lnSpc>
              <a:spcBef>
                <a:spcPts val="320"/>
              </a:spcBef>
              <a:spcAft>
                <a:spcPts val="0"/>
              </a:spcAft>
              <a:buClr>
                <a:schemeClr val="dk1"/>
              </a:buClr>
              <a:buSzPts val="1600"/>
              <a:buFont typeface="Noto Sans Symbols"/>
              <a:buNone/>
            </a:pPr>
            <a:r>
              <a:t/>
            </a:r>
            <a:endParaRPr b="0" i="0" sz="1600" u="none">
              <a:solidFill>
                <a:srgbClr val="002D47"/>
              </a:solidFill>
              <a:latin typeface="Calibri"/>
              <a:ea typeface="Calibri"/>
              <a:cs typeface="Calibri"/>
              <a:sym typeface="Calibri"/>
            </a:endParaRPr>
          </a:p>
          <a:p>
            <a:pPr indent="-241300" lvl="0" marL="342900" marR="0" rtl="0" algn="l">
              <a:spcBef>
                <a:spcPts val="320"/>
              </a:spcBef>
              <a:spcAft>
                <a:spcPts val="0"/>
              </a:spcAft>
              <a:buClr>
                <a:schemeClr val="dk1"/>
              </a:buClr>
              <a:buSzPts val="1600"/>
              <a:buFont typeface="Arial"/>
              <a:buNone/>
            </a:pPr>
            <a:r>
              <a:t/>
            </a:r>
            <a:endParaRPr b="0" i="0" sz="1600" u="none">
              <a:solidFill>
                <a:srgbClr val="002D47"/>
              </a:solidFill>
              <a:latin typeface="Calibri"/>
              <a:ea typeface="Calibri"/>
              <a:cs typeface="Calibri"/>
              <a:sym typeface="Calibri"/>
            </a:endParaRPr>
          </a:p>
        </p:txBody>
      </p:sp>
      <p:sp>
        <p:nvSpPr>
          <p:cNvPr id="53" name="Google Shape;53;p13"/>
          <p:cNvSpPr txBox="1"/>
          <p:nvPr>
            <p:ph type="title"/>
          </p:nvPr>
        </p:nvSpPr>
        <p:spPr>
          <a:xfrm>
            <a:off x="442912" y="923925"/>
            <a:ext cx="8234362" cy="6334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87005B"/>
              </a:buClr>
              <a:buSzPts val="2400"/>
              <a:buFont typeface="Calibri"/>
              <a:buNone/>
            </a:pPr>
            <a:r>
              <a:rPr b="1" i="0" lang="en-US" sz="2400" u="none">
                <a:solidFill>
                  <a:srgbClr val="87005B"/>
                </a:solidFill>
                <a:latin typeface="Calibri"/>
                <a:ea typeface="Calibri"/>
                <a:cs typeface="Calibri"/>
                <a:sym typeface="Calibri"/>
              </a:rPr>
              <a:t>A HAF programme commissioned under the open Framework must meet the DfE requirements, which means:</a:t>
            </a:r>
            <a:br>
              <a:rPr b="1" i="0" lang="en-US" sz="2400" u="none">
                <a:solidFill>
                  <a:srgbClr val="87005B"/>
                </a:solidFill>
                <a:latin typeface="Calibri"/>
                <a:ea typeface="Calibri"/>
                <a:cs typeface="Calibri"/>
                <a:sym typeface="Calibri"/>
              </a:rPr>
            </a:b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pic>
        <p:nvPicPr>
          <p:cNvPr id="58" name="Google Shape;58;p14"/>
          <p:cNvPicPr preferRelativeResize="0"/>
          <p:nvPr>
            <p:ph idx="1" type="body"/>
          </p:nvPr>
        </p:nvPicPr>
        <p:blipFill rotWithShape="1">
          <a:blip r:embed="rId3">
            <a:alphaModFix/>
          </a:blip>
          <a:srcRect b="0" l="0" r="0" t="0"/>
          <a:stretch/>
        </p:blipFill>
        <p:spPr>
          <a:xfrm>
            <a:off x="4965700" y="1196975"/>
            <a:ext cx="3402012" cy="4608512"/>
          </a:xfrm>
          <a:prstGeom prst="rect">
            <a:avLst/>
          </a:prstGeom>
          <a:noFill/>
          <a:ln>
            <a:noFill/>
          </a:ln>
        </p:spPr>
      </p:pic>
      <p:sp>
        <p:nvSpPr>
          <p:cNvPr id="59" name="Google Shape;59;p14"/>
          <p:cNvSpPr txBox="1"/>
          <p:nvPr>
            <p:ph idx="2" type="body"/>
          </p:nvPr>
        </p:nvSpPr>
        <p:spPr>
          <a:xfrm>
            <a:off x="442912" y="965200"/>
            <a:ext cx="4121150" cy="49133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2D47"/>
              </a:buClr>
              <a:buSzPts val="1800"/>
              <a:buFont typeface="Arial"/>
              <a:buNone/>
            </a:pPr>
            <a:r>
              <a:rPr b="0" i="0" lang="en-US" sz="1800" u="none">
                <a:solidFill>
                  <a:srgbClr val="002D47"/>
                </a:solidFill>
                <a:latin typeface="Calibri"/>
                <a:ea typeface="Calibri"/>
                <a:cs typeface="Calibri"/>
                <a:sym typeface="Calibri"/>
              </a:rPr>
              <a:t>We are working with local schools, voluntary and community organisations to deliver the HAF programme to eligible pupils across Blackpool.</a:t>
            </a:r>
            <a:endParaRPr/>
          </a:p>
          <a:p>
            <a:pPr indent="0" lvl="0" marL="0" marR="0" rtl="0" algn="l">
              <a:lnSpc>
                <a:spcPct val="100000"/>
              </a:lnSpc>
              <a:spcBef>
                <a:spcPts val="360"/>
              </a:spcBef>
              <a:spcAft>
                <a:spcPts val="0"/>
              </a:spcAft>
              <a:buClr>
                <a:srgbClr val="002D47"/>
              </a:buClr>
              <a:buSzPts val="1800"/>
              <a:buFont typeface="Arial"/>
              <a:buNone/>
            </a:pPr>
            <a:br>
              <a:rPr b="0" i="0" lang="en-US" sz="1800" u="none">
                <a:solidFill>
                  <a:srgbClr val="002D47"/>
                </a:solidFill>
                <a:latin typeface="Calibri"/>
                <a:ea typeface="Calibri"/>
                <a:cs typeface="Calibri"/>
                <a:sym typeface="Calibri"/>
              </a:rPr>
            </a:br>
            <a:r>
              <a:rPr b="1" i="0" lang="en-US" sz="1800" u="none">
                <a:solidFill>
                  <a:srgbClr val="002D47"/>
                </a:solidFill>
                <a:latin typeface="Calibri"/>
                <a:ea typeface="Calibri"/>
                <a:cs typeface="Calibri"/>
                <a:sym typeface="Calibri"/>
              </a:rPr>
              <a:t>Our current providers:-</a:t>
            </a:r>
            <a:br>
              <a:rPr b="0" i="0" lang="en-US" sz="1800" u="none">
                <a:solidFill>
                  <a:srgbClr val="002D47"/>
                </a:solidFill>
                <a:latin typeface="Calibri"/>
                <a:ea typeface="Calibri"/>
                <a:cs typeface="Calibri"/>
                <a:sym typeface="Calibri"/>
              </a:rPr>
            </a:br>
            <a:r>
              <a:rPr b="0" i="0" lang="en-US" sz="1800" u="none">
                <a:solidFill>
                  <a:srgbClr val="002D47"/>
                </a:solidFill>
                <a:latin typeface="Calibri"/>
                <a:ea typeface="Calibri"/>
                <a:cs typeface="Calibri"/>
                <a:sym typeface="Calibri"/>
              </a:rPr>
              <a:t>@ The Grange </a:t>
            </a:r>
            <a:br>
              <a:rPr b="0" i="0" lang="en-US" sz="1800" u="none">
                <a:solidFill>
                  <a:srgbClr val="002D47"/>
                </a:solidFill>
                <a:latin typeface="Calibri"/>
                <a:ea typeface="Calibri"/>
                <a:cs typeface="Calibri"/>
                <a:sym typeface="Calibri"/>
              </a:rPr>
            </a:br>
            <a:r>
              <a:rPr b="0" i="0" lang="en-US" sz="1800" u="none">
                <a:solidFill>
                  <a:srgbClr val="002D47"/>
                </a:solidFill>
                <a:latin typeface="Calibri"/>
                <a:ea typeface="Calibri"/>
                <a:cs typeface="Calibri"/>
                <a:sym typeface="Calibri"/>
              </a:rPr>
              <a:t>Magic Club </a:t>
            </a:r>
            <a:br>
              <a:rPr b="0" i="0" lang="en-US" sz="1800" u="none">
                <a:solidFill>
                  <a:srgbClr val="002D47"/>
                </a:solidFill>
                <a:latin typeface="Calibri"/>
                <a:ea typeface="Calibri"/>
                <a:cs typeface="Calibri"/>
                <a:sym typeface="Calibri"/>
              </a:rPr>
            </a:br>
            <a:r>
              <a:rPr b="0" i="0" lang="en-US" sz="1800" u="none">
                <a:solidFill>
                  <a:srgbClr val="002D47"/>
                </a:solidFill>
                <a:latin typeface="Calibri"/>
                <a:ea typeface="Calibri"/>
                <a:cs typeface="Calibri"/>
                <a:sym typeface="Calibri"/>
              </a:rPr>
              <a:t>Blackpool Boys &amp; Girls Club </a:t>
            </a:r>
            <a:br>
              <a:rPr b="0" i="0" lang="en-US" sz="1800" u="none">
                <a:solidFill>
                  <a:srgbClr val="002D47"/>
                </a:solidFill>
                <a:latin typeface="Calibri"/>
                <a:ea typeface="Calibri"/>
                <a:cs typeface="Calibri"/>
                <a:sym typeface="Calibri"/>
              </a:rPr>
            </a:br>
            <a:r>
              <a:rPr b="0" i="0" lang="en-US" sz="1800" u="none">
                <a:solidFill>
                  <a:srgbClr val="002D47"/>
                </a:solidFill>
                <a:latin typeface="Calibri"/>
                <a:ea typeface="Calibri"/>
                <a:cs typeface="Calibri"/>
                <a:sym typeface="Calibri"/>
              </a:rPr>
              <a:t>Blackpool Football Club Community Trust  </a:t>
            </a:r>
            <a:br>
              <a:rPr b="0" i="0" lang="en-US" sz="1800" u="none">
                <a:solidFill>
                  <a:srgbClr val="002D47"/>
                </a:solidFill>
                <a:latin typeface="Calibri"/>
                <a:ea typeface="Calibri"/>
                <a:cs typeface="Calibri"/>
                <a:sym typeface="Calibri"/>
              </a:rPr>
            </a:br>
            <a:r>
              <a:rPr b="0" i="0" lang="en-US" sz="1800" u="none">
                <a:solidFill>
                  <a:srgbClr val="002D47"/>
                </a:solidFill>
                <a:latin typeface="Calibri"/>
                <a:ea typeface="Calibri"/>
                <a:cs typeface="Calibri"/>
                <a:sym typeface="Calibri"/>
              </a:rPr>
              <a:t>Active Blackpool</a:t>
            </a:r>
            <a:br>
              <a:rPr b="0" i="0" lang="en-US" sz="1800" u="none">
                <a:solidFill>
                  <a:srgbClr val="002D47"/>
                </a:solidFill>
                <a:latin typeface="Calibri"/>
                <a:ea typeface="Calibri"/>
                <a:cs typeface="Calibri"/>
                <a:sym typeface="Calibri"/>
              </a:rPr>
            </a:br>
            <a:r>
              <a:rPr b="0" i="0" lang="en-US" sz="1800" u="none">
                <a:solidFill>
                  <a:srgbClr val="002D47"/>
                </a:solidFill>
                <a:latin typeface="Calibri"/>
                <a:ea typeface="Calibri"/>
                <a:cs typeface="Calibri"/>
                <a:sym typeface="Calibri"/>
              </a:rPr>
              <a:t>Park Rangers </a:t>
            </a:r>
            <a:br>
              <a:rPr b="0" i="0" lang="en-US" sz="1800" u="none">
                <a:solidFill>
                  <a:srgbClr val="002D47"/>
                </a:solidFill>
                <a:latin typeface="Calibri"/>
                <a:ea typeface="Calibri"/>
                <a:cs typeface="Calibri"/>
                <a:sym typeface="Calibri"/>
              </a:rPr>
            </a:br>
            <a:r>
              <a:rPr b="0" i="0" lang="en-US" sz="1800" u="none">
                <a:solidFill>
                  <a:srgbClr val="002D47"/>
                </a:solidFill>
                <a:latin typeface="Calibri"/>
                <a:ea typeface="Calibri"/>
                <a:cs typeface="Calibri"/>
                <a:sym typeface="Calibri"/>
              </a:rPr>
              <a:t>House of Wingz </a:t>
            </a:r>
            <a:br>
              <a:rPr b="0" i="0" lang="en-US" sz="1800" u="none">
                <a:solidFill>
                  <a:srgbClr val="002D47"/>
                </a:solidFill>
                <a:latin typeface="Calibri"/>
                <a:ea typeface="Calibri"/>
                <a:cs typeface="Calibri"/>
                <a:sym typeface="Calibri"/>
              </a:rPr>
            </a:br>
            <a:r>
              <a:rPr b="0" i="0" lang="en-US" sz="1800" u="none">
                <a:solidFill>
                  <a:srgbClr val="002D47"/>
                </a:solidFill>
                <a:latin typeface="Calibri"/>
                <a:ea typeface="Calibri"/>
                <a:cs typeface="Calibri"/>
                <a:sym typeface="Calibri"/>
              </a:rPr>
              <a:t>Boat House Youth </a:t>
            </a:r>
            <a:br>
              <a:rPr b="0" i="0" lang="en-US" sz="1800" u="none">
                <a:solidFill>
                  <a:srgbClr val="002D47"/>
                </a:solidFill>
                <a:latin typeface="Calibri"/>
                <a:ea typeface="Calibri"/>
                <a:cs typeface="Calibri"/>
                <a:sym typeface="Calibri"/>
              </a:rPr>
            </a:br>
            <a:r>
              <a:rPr b="0" i="0" lang="en-US" sz="1800" u="none">
                <a:solidFill>
                  <a:srgbClr val="002D47"/>
                </a:solidFill>
                <a:latin typeface="Calibri"/>
                <a:ea typeface="Calibri"/>
                <a:cs typeface="Calibri"/>
                <a:sym typeface="Calibri"/>
              </a:rPr>
              <a:t>Dealmaker Ltd – Dish Up Recipe Boxes</a:t>
            </a:r>
            <a:br>
              <a:rPr b="0" i="0" lang="en-US" sz="1800" u="none">
                <a:solidFill>
                  <a:srgbClr val="002D47"/>
                </a:solidFill>
                <a:latin typeface="Calibri"/>
                <a:ea typeface="Calibri"/>
                <a:cs typeface="Calibri"/>
                <a:sym typeface="Calibri"/>
              </a:rPr>
            </a:br>
            <a:br>
              <a:rPr b="0" i="0" lang="en-US" sz="1800" u="none">
                <a:solidFill>
                  <a:srgbClr val="002D47"/>
                </a:solidFill>
                <a:latin typeface="Calibri"/>
                <a:ea typeface="Calibri"/>
                <a:cs typeface="Calibri"/>
                <a:sym typeface="Calibri"/>
              </a:rPr>
            </a:br>
            <a:r>
              <a:rPr b="1" i="0" lang="en-US" sz="1800" u="none">
                <a:solidFill>
                  <a:srgbClr val="002D47"/>
                </a:solidFill>
                <a:latin typeface="Calibri"/>
                <a:ea typeface="Calibri"/>
                <a:cs typeface="Calibri"/>
                <a:sym typeface="Calibri"/>
              </a:rPr>
              <a:t>My email: Annie.Tyas@blackpool.gov.uk</a:t>
            </a:r>
            <a:endParaRPr/>
          </a:p>
          <a:p>
            <a:pPr indent="-228600" lvl="0" marL="342900" marR="0" rtl="0" algn="l">
              <a:spcBef>
                <a:spcPts val="360"/>
              </a:spcBef>
              <a:spcAft>
                <a:spcPts val="0"/>
              </a:spcAft>
              <a:buClr>
                <a:schemeClr val="dk1"/>
              </a:buClr>
              <a:buSzPts val="1800"/>
              <a:buFont typeface="Arial"/>
              <a:buNone/>
            </a:pPr>
            <a:r>
              <a:t/>
            </a:r>
            <a:endParaRPr b="1" i="0" sz="1800" u="none">
              <a:solidFill>
                <a:srgbClr val="002D47"/>
              </a:solidFill>
              <a:latin typeface="Calibri"/>
              <a:ea typeface="Calibri"/>
              <a:cs typeface="Calibri"/>
              <a:sym typeface="Calibri"/>
            </a:endParaRPr>
          </a:p>
        </p:txBody>
      </p:sp>
      <p:sp>
        <p:nvSpPr>
          <p:cNvPr id="60" name="Google Shape;60;p14"/>
          <p:cNvSpPr txBox="1"/>
          <p:nvPr>
            <p:ph type="title"/>
          </p:nvPr>
        </p:nvSpPr>
        <p:spPr>
          <a:xfrm>
            <a:off x="279400" y="476250"/>
            <a:ext cx="8089900" cy="4889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87005B"/>
              </a:buClr>
              <a:buSzPts val="2400"/>
              <a:buFont typeface="Calibri"/>
              <a:buNone/>
            </a:pPr>
            <a:r>
              <a:rPr b="1" i="0" lang="en-US" sz="2400" u="none">
                <a:solidFill>
                  <a:srgbClr val="87005B"/>
                </a:solidFill>
                <a:latin typeface="Calibri"/>
                <a:ea typeface="Calibri"/>
                <a:cs typeface="Calibri"/>
                <a:sym typeface="Calibri"/>
              </a:rPr>
              <a:t>Who's involved?</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5"/>
          <p:cNvSpPr txBox="1"/>
          <p:nvPr>
            <p:ph type="title"/>
          </p:nvPr>
        </p:nvSpPr>
        <p:spPr>
          <a:xfrm>
            <a:off x="250825" y="765175"/>
            <a:ext cx="8248650" cy="8651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87005B"/>
              </a:buClr>
              <a:buSzPts val="2400"/>
              <a:buFont typeface="Calibri"/>
              <a:buNone/>
            </a:pPr>
            <a:r>
              <a:rPr b="1" i="0" lang="en-US" sz="2400" u="none">
                <a:solidFill>
                  <a:srgbClr val="87005B"/>
                </a:solidFill>
                <a:latin typeface="Calibri"/>
                <a:ea typeface="Calibri"/>
                <a:cs typeface="Calibri"/>
                <a:sym typeface="Calibri"/>
              </a:rPr>
              <a:t>The Details</a:t>
            </a:r>
            <a:endParaRPr/>
          </a:p>
        </p:txBody>
      </p:sp>
      <p:sp>
        <p:nvSpPr>
          <p:cNvPr id="66" name="Google Shape;66;p15"/>
          <p:cNvSpPr txBox="1"/>
          <p:nvPr>
            <p:ph idx="1" type="body"/>
          </p:nvPr>
        </p:nvSpPr>
        <p:spPr>
          <a:xfrm>
            <a:off x="107950" y="1341437"/>
            <a:ext cx="8243887" cy="4535487"/>
          </a:xfrm>
          <a:prstGeom prst="rect">
            <a:avLst/>
          </a:prstGeom>
          <a:noFill/>
          <a:ln>
            <a:noFill/>
          </a:ln>
        </p:spPr>
        <p:txBody>
          <a:bodyPr anchorCtr="0" anchor="ctr" bIns="45700" lIns="91425" spcFirstLastPara="1" rIns="91425" wrap="square" tIns="45700">
            <a:noAutofit/>
          </a:bodyPr>
          <a:lstStyle/>
          <a:p>
            <a:pPr indent="-285750" lvl="0" marL="285750" marR="0" rtl="0" algn="l">
              <a:lnSpc>
                <a:spcPct val="100000"/>
              </a:lnSpc>
              <a:spcBef>
                <a:spcPts val="0"/>
              </a:spcBef>
              <a:spcAft>
                <a:spcPts val="0"/>
              </a:spcAft>
              <a:buClr>
                <a:srgbClr val="87005B"/>
              </a:buClr>
              <a:buSzPts val="1600"/>
              <a:buFont typeface="Arial"/>
              <a:buChar char="•"/>
            </a:pPr>
            <a:r>
              <a:rPr b="0" i="0" lang="en-US" sz="1600" u="none">
                <a:solidFill>
                  <a:srgbClr val="87005B"/>
                </a:solidFill>
                <a:latin typeface="Calibri"/>
                <a:ea typeface="Calibri"/>
                <a:cs typeface="Calibri"/>
                <a:sym typeface="Calibri"/>
              </a:rPr>
              <a:t>Places on the HAF scheme are available free of charge to children from Reception to Year 11  who receive benefits-related free school meals. </a:t>
            </a:r>
            <a:endParaRPr/>
          </a:p>
          <a:p>
            <a:pPr indent="-184150" lvl="0" marL="285750" marR="0" rtl="0" algn="l">
              <a:lnSpc>
                <a:spcPct val="100000"/>
              </a:lnSpc>
              <a:spcBef>
                <a:spcPts val="320"/>
              </a:spcBef>
              <a:spcAft>
                <a:spcPts val="0"/>
              </a:spcAft>
              <a:buClr>
                <a:schemeClr val="dk1"/>
              </a:buClr>
              <a:buSzPts val="1600"/>
              <a:buFont typeface="Arial"/>
              <a:buNone/>
            </a:pPr>
            <a:r>
              <a:t/>
            </a:r>
            <a:endParaRPr b="0" i="0" sz="1600" u="none">
              <a:solidFill>
                <a:srgbClr val="87005B"/>
              </a:solidFill>
              <a:latin typeface="Calibri"/>
              <a:ea typeface="Calibri"/>
              <a:cs typeface="Calibri"/>
              <a:sym typeface="Calibri"/>
            </a:endParaRPr>
          </a:p>
          <a:p>
            <a:pPr indent="-285750" lvl="0" marL="285750" marR="0" rtl="0" algn="l">
              <a:lnSpc>
                <a:spcPct val="100000"/>
              </a:lnSpc>
              <a:spcBef>
                <a:spcPts val="320"/>
              </a:spcBef>
              <a:spcAft>
                <a:spcPts val="0"/>
              </a:spcAft>
              <a:buClr>
                <a:srgbClr val="87005B"/>
              </a:buClr>
              <a:buSzPts val="1600"/>
              <a:buFont typeface="Arial"/>
              <a:buChar char="•"/>
            </a:pPr>
            <a:r>
              <a:rPr b="0" i="0" lang="en-US" sz="1600" u="none">
                <a:solidFill>
                  <a:srgbClr val="87005B"/>
                </a:solidFill>
                <a:latin typeface="Calibri"/>
                <a:ea typeface="Calibri"/>
                <a:cs typeface="Calibri"/>
                <a:sym typeface="Calibri"/>
              </a:rPr>
              <a:t>Each local programme provides delicious, healthy meals, allows them to get active, experience/learn new things, make friends and have fun</a:t>
            </a:r>
            <a:endParaRPr/>
          </a:p>
          <a:p>
            <a:pPr indent="-184150" lvl="0" marL="285750" marR="0" rtl="0" algn="l">
              <a:lnSpc>
                <a:spcPct val="100000"/>
              </a:lnSpc>
              <a:spcBef>
                <a:spcPts val="320"/>
              </a:spcBef>
              <a:spcAft>
                <a:spcPts val="0"/>
              </a:spcAft>
              <a:buClr>
                <a:schemeClr val="dk1"/>
              </a:buClr>
              <a:buSzPts val="1600"/>
              <a:buFont typeface="Arial"/>
              <a:buNone/>
            </a:pPr>
            <a:r>
              <a:t/>
            </a:r>
            <a:endParaRPr b="0" i="0" sz="1600" u="none">
              <a:solidFill>
                <a:srgbClr val="87005B"/>
              </a:solidFill>
              <a:latin typeface="Calibri"/>
              <a:ea typeface="Calibri"/>
              <a:cs typeface="Calibri"/>
              <a:sym typeface="Calibri"/>
            </a:endParaRPr>
          </a:p>
          <a:p>
            <a:pPr indent="-285750" lvl="0" marL="285750" marR="0" rtl="0" algn="l">
              <a:lnSpc>
                <a:spcPct val="100000"/>
              </a:lnSpc>
              <a:spcBef>
                <a:spcPts val="320"/>
              </a:spcBef>
              <a:spcAft>
                <a:spcPts val="0"/>
              </a:spcAft>
              <a:buClr>
                <a:srgbClr val="87005B"/>
              </a:buClr>
              <a:buSzPts val="1600"/>
              <a:buFont typeface="Arial"/>
              <a:buChar char="•"/>
            </a:pPr>
            <a:r>
              <a:rPr b="0" i="0" lang="en-US" sz="1600" u="none">
                <a:solidFill>
                  <a:srgbClr val="87005B"/>
                </a:solidFill>
                <a:latin typeface="Calibri"/>
                <a:ea typeface="Calibri"/>
                <a:cs typeface="Calibri"/>
                <a:sym typeface="Calibri"/>
              </a:rPr>
              <a:t>We want to regularly engage with a wide network of community-based organisations from across the town including existing holiday care providers, schools, sports, music groups and creative providers and any others who would be interested in taking part.</a:t>
            </a:r>
            <a:endParaRPr/>
          </a:p>
          <a:p>
            <a:pPr indent="-285750" lvl="0" marL="285750" marR="0" rtl="0" algn="l">
              <a:lnSpc>
                <a:spcPct val="100000"/>
              </a:lnSpc>
              <a:spcBef>
                <a:spcPts val="320"/>
              </a:spcBef>
              <a:spcAft>
                <a:spcPts val="0"/>
              </a:spcAft>
              <a:buClr>
                <a:schemeClr val="dk1"/>
              </a:buClr>
              <a:buSzPts val="1600"/>
              <a:buFont typeface="Arial"/>
              <a:buNone/>
            </a:pPr>
            <a:r>
              <a:t/>
            </a:r>
            <a:endParaRPr b="0" i="0" sz="1600" u="none">
              <a:solidFill>
                <a:srgbClr val="87005B"/>
              </a:solidFill>
              <a:latin typeface="Calibri"/>
              <a:ea typeface="Calibri"/>
              <a:cs typeface="Calibri"/>
              <a:sym typeface="Calibri"/>
            </a:endParaRPr>
          </a:p>
          <a:p>
            <a:pPr indent="-285750" lvl="0" marL="285750" marR="0" rtl="0" algn="l">
              <a:lnSpc>
                <a:spcPct val="100000"/>
              </a:lnSpc>
              <a:spcBef>
                <a:spcPts val="320"/>
              </a:spcBef>
              <a:spcAft>
                <a:spcPts val="0"/>
              </a:spcAft>
              <a:buClr>
                <a:srgbClr val="87005B"/>
              </a:buClr>
              <a:buSzPts val="1600"/>
              <a:buFont typeface="Arial"/>
              <a:buChar char="•"/>
            </a:pPr>
            <a:r>
              <a:rPr b="0" i="0" lang="en-US" sz="1600" u="none">
                <a:solidFill>
                  <a:srgbClr val="87005B"/>
                </a:solidFill>
                <a:latin typeface="Calibri"/>
                <a:ea typeface="Calibri"/>
                <a:cs typeface="Calibri"/>
                <a:sym typeface="Calibri"/>
              </a:rPr>
              <a:t>We are interested in proposals from providers who can deliver within one or more of areas of the town and from providers who would be interested in ‘scaling up’ their current provision, to meet the needs of a wider cohort of children and families within Blackpool.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pic>
        <p:nvPicPr>
          <p:cNvPr id="71" name="Google Shape;71;p16"/>
          <p:cNvPicPr preferRelativeResize="0"/>
          <p:nvPr>
            <p:ph idx="1" type="body"/>
          </p:nvPr>
        </p:nvPicPr>
        <p:blipFill rotWithShape="1">
          <a:blip r:embed="rId3">
            <a:alphaModFix/>
          </a:blip>
          <a:srcRect b="0" l="0" r="0" t="0"/>
          <a:stretch/>
        </p:blipFill>
        <p:spPr>
          <a:xfrm>
            <a:off x="4648200" y="1795462"/>
            <a:ext cx="4038600" cy="4024312"/>
          </a:xfrm>
          <a:prstGeom prst="rect">
            <a:avLst/>
          </a:prstGeom>
          <a:noFill/>
          <a:ln>
            <a:noFill/>
          </a:ln>
        </p:spPr>
      </p:pic>
      <p:sp>
        <p:nvSpPr>
          <p:cNvPr id="72" name="Google Shape;72;p16"/>
          <p:cNvSpPr txBox="1"/>
          <p:nvPr>
            <p:ph idx="2" type="body"/>
          </p:nvPr>
        </p:nvSpPr>
        <p:spPr>
          <a:xfrm>
            <a:off x="457200" y="1738312"/>
            <a:ext cx="4038600" cy="4354512"/>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rgbClr val="002D47"/>
              </a:buClr>
              <a:buSzPts val="1600"/>
              <a:buFont typeface="Noto Sans Symbols"/>
              <a:buChar char="▪"/>
            </a:pPr>
            <a:r>
              <a:rPr b="0" i="0" lang="en-US" sz="1600" u="none">
                <a:solidFill>
                  <a:srgbClr val="002D47"/>
                </a:solidFill>
                <a:latin typeface="Calibri"/>
                <a:ea typeface="Calibri"/>
                <a:cs typeface="Calibri"/>
                <a:sym typeface="Calibri"/>
              </a:rPr>
              <a:t>To eat more healthily over the school holidays   </a:t>
            </a:r>
            <a:endParaRPr/>
          </a:p>
          <a:p>
            <a:pPr indent="-285750" lvl="0" marL="285750" marR="0" rtl="0" algn="l">
              <a:lnSpc>
                <a:spcPct val="100000"/>
              </a:lnSpc>
              <a:spcBef>
                <a:spcPts val="320"/>
              </a:spcBef>
              <a:spcAft>
                <a:spcPts val="0"/>
              </a:spcAft>
              <a:buClr>
                <a:srgbClr val="002D47"/>
              </a:buClr>
              <a:buSzPts val="1600"/>
              <a:buFont typeface="Noto Sans Symbols"/>
              <a:buChar char="▪"/>
            </a:pPr>
            <a:r>
              <a:rPr b="0" i="0" lang="en-US" sz="1600" u="none">
                <a:solidFill>
                  <a:srgbClr val="002D47"/>
                </a:solidFill>
                <a:latin typeface="Calibri"/>
                <a:ea typeface="Calibri"/>
                <a:cs typeface="Calibri"/>
                <a:sym typeface="Calibri"/>
              </a:rPr>
              <a:t>To be more active during the school holidays  </a:t>
            </a:r>
            <a:endParaRPr/>
          </a:p>
          <a:p>
            <a:pPr indent="-285750" lvl="0" marL="285750" marR="0" rtl="0" algn="l">
              <a:lnSpc>
                <a:spcPct val="100000"/>
              </a:lnSpc>
              <a:spcBef>
                <a:spcPts val="320"/>
              </a:spcBef>
              <a:spcAft>
                <a:spcPts val="0"/>
              </a:spcAft>
              <a:buClr>
                <a:srgbClr val="002D47"/>
              </a:buClr>
              <a:buSzPts val="1600"/>
              <a:buFont typeface="Noto Sans Symbols"/>
              <a:buChar char="▪"/>
            </a:pPr>
            <a:r>
              <a:rPr b="0" i="0" lang="en-US" sz="1600" u="none">
                <a:solidFill>
                  <a:srgbClr val="002D47"/>
                </a:solidFill>
                <a:latin typeface="Calibri"/>
                <a:ea typeface="Calibri"/>
                <a:cs typeface="Calibri"/>
                <a:sym typeface="Calibri"/>
              </a:rPr>
              <a:t>To take part in engaging and enriching activities which support the development of resilience, character, and wellbeing along with their wider education attainment   </a:t>
            </a:r>
            <a:endParaRPr/>
          </a:p>
          <a:p>
            <a:pPr indent="-285750" lvl="0" marL="285750" marR="0" rtl="0" algn="l">
              <a:lnSpc>
                <a:spcPct val="100000"/>
              </a:lnSpc>
              <a:spcBef>
                <a:spcPts val="320"/>
              </a:spcBef>
              <a:spcAft>
                <a:spcPts val="0"/>
              </a:spcAft>
              <a:buClr>
                <a:srgbClr val="002D47"/>
              </a:buClr>
              <a:buSzPts val="1600"/>
              <a:buFont typeface="Noto Sans Symbols"/>
              <a:buChar char="▪"/>
            </a:pPr>
            <a:r>
              <a:rPr b="0" i="0" lang="en-US" sz="1600" u="none">
                <a:solidFill>
                  <a:srgbClr val="002D47"/>
                </a:solidFill>
                <a:latin typeface="Calibri"/>
                <a:ea typeface="Calibri"/>
                <a:cs typeface="Calibri"/>
                <a:sym typeface="Calibri"/>
              </a:rPr>
              <a:t>To be safe and not to be socially isolated  </a:t>
            </a:r>
            <a:endParaRPr/>
          </a:p>
          <a:p>
            <a:pPr indent="-285750" lvl="0" marL="285750" marR="0" rtl="0" algn="l">
              <a:lnSpc>
                <a:spcPct val="100000"/>
              </a:lnSpc>
              <a:spcBef>
                <a:spcPts val="320"/>
              </a:spcBef>
              <a:spcAft>
                <a:spcPts val="0"/>
              </a:spcAft>
              <a:buClr>
                <a:srgbClr val="002D47"/>
              </a:buClr>
              <a:buSzPts val="1600"/>
              <a:buFont typeface="Noto Sans Symbols"/>
              <a:buChar char="▪"/>
            </a:pPr>
            <a:r>
              <a:rPr b="0" i="0" lang="en-US" sz="1600" u="none">
                <a:solidFill>
                  <a:srgbClr val="002D47"/>
                </a:solidFill>
                <a:latin typeface="Calibri"/>
                <a:ea typeface="Calibri"/>
                <a:cs typeface="Calibri"/>
                <a:sym typeface="Calibri"/>
              </a:rPr>
              <a:t>To have greater knowledge of health nutrition  </a:t>
            </a:r>
            <a:endParaRPr/>
          </a:p>
          <a:p>
            <a:pPr indent="-285750" lvl="0" marL="285750" marR="0" rtl="0" algn="l">
              <a:lnSpc>
                <a:spcPct val="100000"/>
              </a:lnSpc>
              <a:spcBef>
                <a:spcPts val="320"/>
              </a:spcBef>
              <a:spcAft>
                <a:spcPts val="0"/>
              </a:spcAft>
              <a:buClr>
                <a:srgbClr val="002D47"/>
              </a:buClr>
              <a:buSzPts val="1600"/>
              <a:buFont typeface="Noto Sans Symbols"/>
              <a:buChar char="▪"/>
            </a:pPr>
            <a:r>
              <a:rPr b="0" i="0" lang="en-US" sz="1600" u="none">
                <a:solidFill>
                  <a:srgbClr val="002D47"/>
                </a:solidFill>
                <a:latin typeface="Calibri"/>
                <a:ea typeface="Calibri"/>
                <a:cs typeface="Calibri"/>
                <a:sym typeface="Calibri"/>
              </a:rPr>
              <a:t>To be more engaged with school and other local services </a:t>
            </a:r>
            <a:endParaRPr/>
          </a:p>
          <a:p>
            <a:pPr indent="-241300" lvl="0" marL="342900" marR="0" rtl="0" algn="l">
              <a:spcBef>
                <a:spcPts val="320"/>
              </a:spcBef>
              <a:spcAft>
                <a:spcPts val="0"/>
              </a:spcAft>
              <a:buClr>
                <a:schemeClr val="dk1"/>
              </a:buClr>
              <a:buSzPts val="1600"/>
              <a:buFont typeface="Arial"/>
              <a:buNone/>
            </a:pPr>
            <a:r>
              <a:t/>
            </a:r>
            <a:endParaRPr b="0" i="0" sz="1600" u="none">
              <a:solidFill>
                <a:srgbClr val="002D47"/>
              </a:solidFill>
              <a:latin typeface="Calibri"/>
              <a:ea typeface="Calibri"/>
              <a:cs typeface="Calibri"/>
              <a:sym typeface="Calibri"/>
            </a:endParaRPr>
          </a:p>
        </p:txBody>
      </p:sp>
      <p:sp>
        <p:nvSpPr>
          <p:cNvPr id="73" name="Google Shape;73;p16"/>
          <p:cNvSpPr txBox="1"/>
          <p:nvPr>
            <p:ph type="title"/>
          </p:nvPr>
        </p:nvSpPr>
        <p:spPr>
          <a:xfrm>
            <a:off x="442912" y="923925"/>
            <a:ext cx="8234362" cy="6334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87005B"/>
              </a:buClr>
              <a:buSzPts val="2400"/>
              <a:buFont typeface="Calibri"/>
              <a:buNone/>
            </a:pPr>
            <a:r>
              <a:rPr b="1" i="0" lang="en-US" sz="2400" u="none">
                <a:solidFill>
                  <a:srgbClr val="87005B"/>
                </a:solidFill>
                <a:latin typeface="Calibri"/>
                <a:ea typeface="Calibri"/>
                <a:cs typeface="Calibri"/>
                <a:sym typeface="Calibri"/>
              </a:rPr>
              <a:t>The Department for Education HAF programme aims for participating children and young people are:</a:t>
            </a:r>
            <a:r>
              <a:rPr b="1" i="0" lang="en-US" sz="1800" u="none">
                <a:solidFill>
                  <a:srgbClr val="87005B"/>
                </a:solidFill>
                <a:latin typeface="Calibri"/>
                <a:ea typeface="Calibri"/>
                <a:cs typeface="Calibri"/>
                <a:sym typeface="Calibri"/>
              </a:rPr>
              <a: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7"/>
          <p:cNvSpPr txBox="1"/>
          <p:nvPr>
            <p:ph type="title"/>
          </p:nvPr>
        </p:nvSpPr>
        <p:spPr>
          <a:xfrm>
            <a:off x="442912" y="923925"/>
            <a:ext cx="8234362" cy="7762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87005B"/>
              </a:buClr>
              <a:buSzPts val="2400"/>
              <a:buFont typeface="Calibri"/>
              <a:buNone/>
            </a:pPr>
            <a:r>
              <a:rPr b="1" i="0" lang="en-US" sz="2400" u="none">
                <a:solidFill>
                  <a:srgbClr val="87005B"/>
                </a:solidFill>
                <a:latin typeface="Calibri"/>
                <a:ea typeface="Calibri"/>
                <a:cs typeface="Calibri"/>
                <a:sym typeface="Calibri"/>
              </a:rPr>
              <a:t>The local authorities’ additional aims for the HAF Programme are:</a:t>
            </a:r>
            <a:br>
              <a:rPr b="1" i="0" lang="en-US" sz="2400" u="none">
                <a:solidFill>
                  <a:srgbClr val="87005B"/>
                </a:solidFill>
                <a:latin typeface="Calibri"/>
                <a:ea typeface="Calibri"/>
                <a:cs typeface="Calibri"/>
                <a:sym typeface="Calibri"/>
              </a:rPr>
            </a:br>
            <a:endParaRPr/>
          </a:p>
        </p:txBody>
      </p:sp>
      <p:sp>
        <p:nvSpPr>
          <p:cNvPr id="79" name="Google Shape;79;p17"/>
          <p:cNvSpPr txBox="1"/>
          <p:nvPr>
            <p:ph idx="1" type="body"/>
          </p:nvPr>
        </p:nvSpPr>
        <p:spPr>
          <a:xfrm>
            <a:off x="323850" y="1916112"/>
            <a:ext cx="8208962" cy="3025775"/>
          </a:xfrm>
          <a:prstGeom prst="rect">
            <a:avLst/>
          </a:prstGeom>
          <a:noFill/>
          <a:ln>
            <a:noFill/>
          </a:ln>
        </p:spPr>
        <p:txBody>
          <a:bodyPr anchorCtr="0" anchor="ctr" bIns="45700" lIns="91425" spcFirstLastPara="1" rIns="91425" wrap="square" tIns="45700">
            <a:noAutofit/>
          </a:bodyPr>
          <a:lstStyle/>
          <a:p>
            <a:pPr indent="-285750" lvl="0" marL="285750" marR="0" rtl="0" algn="l">
              <a:lnSpc>
                <a:spcPct val="100000"/>
              </a:lnSpc>
              <a:spcBef>
                <a:spcPts val="0"/>
              </a:spcBef>
              <a:spcAft>
                <a:spcPts val="0"/>
              </a:spcAft>
              <a:buClr>
                <a:srgbClr val="87005B"/>
              </a:buClr>
              <a:buSzPts val="1600"/>
              <a:buFont typeface="Arial"/>
              <a:buChar char="•"/>
            </a:pPr>
            <a:r>
              <a:rPr b="0" i="0" lang="en-US" sz="1600" u="none">
                <a:solidFill>
                  <a:srgbClr val="87005B"/>
                </a:solidFill>
                <a:latin typeface="Calibri"/>
                <a:ea typeface="Calibri"/>
                <a:cs typeface="Calibri"/>
                <a:sym typeface="Calibri"/>
              </a:rPr>
              <a:t>Our ultimate aim is to provide 1000 places across Blackpool to children and young people each day, throughout the 11 weeks.  In addition to the 1000 places the partnership will aim to deliver a more targeted programme for SEND children and young people who are not able to attend a universal holiday due to complex nature of their disability</a:t>
            </a:r>
            <a:endParaRPr/>
          </a:p>
          <a:p>
            <a:pPr indent="-285750" lvl="0" marL="285750" marR="0" rtl="0" algn="l">
              <a:lnSpc>
                <a:spcPct val="100000"/>
              </a:lnSpc>
              <a:spcBef>
                <a:spcPts val="320"/>
              </a:spcBef>
              <a:spcAft>
                <a:spcPts val="0"/>
              </a:spcAft>
              <a:buClr>
                <a:srgbClr val="87005B"/>
              </a:buClr>
              <a:buSzPts val="1600"/>
              <a:buFont typeface="Arial"/>
              <a:buChar char="•"/>
            </a:pPr>
            <a:r>
              <a:rPr b="0" i="0" lang="en-US" sz="1600" u="none">
                <a:solidFill>
                  <a:srgbClr val="87005B"/>
                </a:solidFill>
                <a:latin typeface="Calibri"/>
                <a:ea typeface="Calibri"/>
                <a:cs typeface="Calibri"/>
                <a:sym typeface="Calibri"/>
              </a:rPr>
              <a:t>provide a spread of provision that matches the distribution of eligible children and young people across the town..</a:t>
            </a:r>
            <a:endParaRPr b="0" i="0" sz="1600" u="none">
              <a:solidFill>
                <a:srgbClr val="87005B"/>
              </a:solidFill>
              <a:latin typeface="Calibri"/>
              <a:ea typeface="Calibri"/>
              <a:cs typeface="Calibri"/>
              <a:sym typeface="Calibri"/>
            </a:endParaRPr>
          </a:p>
          <a:p>
            <a:pPr indent="-285750" lvl="0" marL="285750" marR="0" rtl="0" algn="l">
              <a:lnSpc>
                <a:spcPct val="100000"/>
              </a:lnSpc>
              <a:spcBef>
                <a:spcPts val="320"/>
              </a:spcBef>
              <a:spcAft>
                <a:spcPts val="0"/>
              </a:spcAft>
              <a:buClr>
                <a:srgbClr val="87005B"/>
              </a:buClr>
              <a:buSzPts val="1600"/>
              <a:buFont typeface="Arial"/>
              <a:buChar char="•"/>
            </a:pPr>
            <a:r>
              <a:rPr b="0" i="0" lang="en-US" sz="1600" u="none">
                <a:solidFill>
                  <a:srgbClr val="87005B"/>
                </a:solidFill>
                <a:latin typeface="Calibri"/>
                <a:ea typeface="Calibri"/>
                <a:cs typeface="Calibri"/>
                <a:sym typeface="Calibri"/>
              </a:rPr>
              <a:t>to have outstanding signposting support for participating children and their families</a:t>
            </a:r>
            <a:endParaRPr/>
          </a:p>
          <a:p>
            <a:pPr indent="-285750" lvl="0" marL="285750" marR="0" rtl="0" algn="l">
              <a:lnSpc>
                <a:spcPct val="100000"/>
              </a:lnSpc>
              <a:spcBef>
                <a:spcPts val="320"/>
              </a:spcBef>
              <a:spcAft>
                <a:spcPts val="0"/>
              </a:spcAft>
              <a:buClr>
                <a:srgbClr val="87005B"/>
              </a:buClr>
              <a:buSzPts val="1600"/>
              <a:buFont typeface="Arial"/>
              <a:buChar char="•"/>
            </a:pPr>
            <a:r>
              <a:rPr b="0" i="0" lang="en-US" sz="1600" u="none">
                <a:solidFill>
                  <a:srgbClr val="87005B"/>
                </a:solidFill>
                <a:latin typeface="Calibri"/>
                <a:ea typeface="Calibri"/>
                <a:cs typeface="Calibri"/>
                <a:sym typeface="Calibri"/>
              </a:rPr>
              <a:t>to strengthen partnership working within local areas</a:t>
            </a:r>
            <a:endParaRPr/>
          </a:p>
          <a:p>
            <a:pPr indent="-285750" lvl="0" marL="285750" marR="0" rtl="0" algn="l">
              <a:lnSpc>
                <a:spcPct val="100000"/>
              </a:lnSpc>
              <a:spcBef>
                <a:spcPts val="320"/>
              </a:spcBef>
              <a:spcAft>
                <a:spcPts val="0"/>
              </a:spcAft>
              <a:buClr>
                <a:srgbClr val="87005B"/>
              </a:buClr>
              <a:buSzPts val="1600"/>
              <a:buFont typeface="Arial"/>
              <a:buChar char="•"/>
            </a:pPr>
            <a:r>
              <a:rPr b="0" i="0" lang="en-US" sz="1600" u="none">
                <a:solidFill>
                  <a:srgbClr val="87005B"/>
                </a:solidFill>
                <a:latin typeface="Calibri"/>
                <a:ea typeface="Calibri"/>
                <a:cs typeface="Calibri"/>
                <a:sym typeface="Calibri"/>
              </a:rPr>
              <a:t>to increase prosperity by encouraging recruitment of local workers </a:t>
            </a:r>
            <a:endParaRPr b="0" i="0" sz="1600" u="none">
              <a:solidFill>
                <a:srgbClr val="87005B"/>
              </a:solidFill>
              <a:latin typeface="Calibri"/>
              <a:ea typeface="Calibri"/>
              <a:cs typeface="Calibri"/>
              <a:sym typeface="Calibri"/>
            </a:endParaRPr>
          </a:p>
          <a:p>
            <a:pPr indent="-196850" lvl="0" marL="285750" marR="0" rtl="0" algn="l">
              <a:lnSpc>
                <a:spcPct val="100000"/>
              </a:lnSpc>
              <a:spcBef>
                <a:spcPts val="280"/>
              </a:spcBef>
              <a:spcAft>
                <a:spcPts val="0"/>
              </a:spcAft>
              <a:buClr>
                <a:schemeClr val="dk1"/>
              </a:buClr>
              <a:buSzPts val="1400"/>
              <a:buFont typeface="Arial"/>
              <a:buNone/>
            </a:pPr>
            <a:r>
              <a:t/>
            </a:r>
            <a:endParaRPr b="0" i="0" sz="1400" u="none">
              <a:solidFill>
                <a:srgbClr val="87005B"/>
              </a:solidFill>
              <a:latin typeface="Calibri"/>
              <a:ea typeface="Calibri"/>
              <a:cs typeface="Calibri"/>
              <a:sym typeface="Calibri"/>
            </a:endParaRPr>
          </a:p>
          <a:p>
            <a:pPr indent="-254000" lvl="0" marL="342900" marR="0" rtl="0" algn="l">
              <a:spcBef>
                <a:spcPts val="280"/>
              </a:spcBef>
              <a:spcAft>
                <a:spcPts val="0"/>
              </a:spcAft>
              <a:buClr>
                <a:schemeClr val="dk1"/>
              </a:buClr>
              <a:buSzPts val="1400"/>
              <a:buFont typeface="Arial"/>
              <a:buNone/>
            </a:pPr>
            <a:r>
              <a:t/>
            </a:r>
            <a:endParaRPr b="0" i="0" sz="1400" u="none">
              <a:solidFill>
                <a:srgbClr val="87005B"/>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8"/>
          <p:cNvSpPr txBox="1"/>
          <p:nvPr>
            <p:ph type="title"/>
          </p:nvPr>
        </p:nvSpPr>
        <p:spPr>
          <a:xfrm>
            <a:off x="442912" y="923925"/>
            <a:ext cx="8234362" cy="6334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87005B"/>
              </a:buClr>
              <a:buSzPts val="2400"/>
              <a:buFont typeface="Calibri"/>
              <a:buNone/>
            </a:pPr>
            <a:r>
              <a:rPr b="1" i="0" lang="en-US" sz="2400" u="none">
                <a:solidFill>
                  <a:srgbClr val="87005B"/>
                </a:solidFill>
                <a:latin typeface="Calibri"/>
                <a:ea typeface="Calibri"/>
                <a:cs typeface="Calibri"/>
                <a:sym typeface="Calibri"/>
              </a:rPr>
              <a:t>Our Summer 22 HAF </a:t>
            </a:r>
            <a:br>
              <a:rPr b="1" i="0" lang="en-US" sz="3600" u="none">
                <a:solidFill>
                  <a:srgbClr val="87005B"/>
                </a:solidFill>
                <a:latin typeface="Calibri"/>
                <a:ea typeface="Calibri"/>
                <a:cs typeface="Calibri"/>
                <a:sym typeface="Calibri"/>
              </a:rPr>
            </a:br>
            <a:endParaRPr/>
          </a:p>
        </p:txBody>
      </p:sp>
      <p:sp>
        <p:nvSpPr>
          <p:cNvPr id="85" name="Google Shape;85;p18"/>
          <p:cNvSpPr txBox="1"/>
          <p:nvPr>
            <p:ph idx="1" type="body"/>
          </p:nvPr>
        </p:nvSpPr>
        <p:spPr>
          <a:xfrm>
            <a:off x="466725" y="1738312"/>
            <a:ext cx="8210550" cy="428307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7005B"/>
              </a:buClr>
              <a:buSzPts val="1600"/>
              <a:buFont typeface="Arial"/>
              <a:buNone/>
            </a:pPr>
            <a:r>
              <a:rPr b="1" i="0" lang="en-US" sz="1600" u="none">
                <a:solidFill>
                  <a:srgbClr val="87005B"/>
                </a:solidFill>
                <a:latin typeface="Calibri"/>
                <a:ea typeface="Calibri"/>
                <a:cs typeface="Calibri"/>
                <a:sym typeface="Calibri"/>
              </a:rPr>
              <a:t>This Summer we supported over 1400 eligible children offering families a safe environment to be active, educated, entertained through enrichment activities and the added provision of healthy meals</a:t>
            </a:r>
            <a:r>
              <a:rPr b="0" i="0" lang="en-US" sz="1600" u="none">
                <a:solidFill>
                  <a:srgbClr val="87005B"/>
                </a:solidFill>
                <a:latin typeface="Calibri"/>
                <a:ea typeface="Calibri"/>
                <a:cs typeface="Calibri"/>
                <a:sym typeface="Calibri"/>
              </a:rPr>
              <a:t>.</a:t>
            </a:r>
            <a:br>
              <a:rPr b="1" i="0" lang="en-US" sz="1600" u="none">
                <a:solidFill>
                  <a:srgbClr val="87005B"/>
                </a:solidFill>
                <a:latin typeface="Calibri"/>
                <a:ea typeface="Calibri"/>
                <a:cs typeface="Calibri"/>
                <a:sym typeface="Calibri"/>
              </a:rPr>
            </a:br>
            <a:endParaRPr/>
          </a:p>
          <a:p>
            <a:pPr indent="0" lvl="0" marL="0" marR="0" rtl="0" algn="l">
              <a:lnSpc>
                <a:spcPct val="100000"/>
              </a:lnSpc>
              <a:spcBef>
                <a:spcPts val="360"/>
              </a:spcBef>
              <a:spcAft>
                <a:spcPts val="0"/>
              </a:spcAft>
              <a:buClr>
                <a:srgbClr val="87005B"/>
              </a:buClr>
              <a:buSzPts val="1800"/>
              <a:buFont typeface="Arial"/>
              <a:buNone/>
            </a:pPr>
            <a:r>
              <a:rPr b="1" i="0" lang="en-US" sz="1800" u="none">
                <a:solidFill>
                  <a:srgbClr val="87005B"/>
                </a:solidFill>
                <a:latin typeface="Calibri"/>
                <a:ea typeface="Calibri"/>
                <a:cs typeface="Calibri"/>
                <a:sym typeface="Calibri"/>
              </a:rPr>
              <a:t>Videos from:-</a:t>
            </a:r>
            <a:endParaRPr/>
          </a:p>
          <a:p>
            <a:pPr indent="0" lvl="0" marL="0" marR="0" rtl="0" algn="l">
              <a:lnSpc>
                <a:spcPct val="100000"/>
              </a:lnSpc>
              <a:spcBef>
                <a:spcPts val="360"/>
              </a:spcBef>
              <a:spcAft>
                <a:spcPts val="0"/>
              </a:spcAft>
              <a:buClr>
                <a:schemeClr val="dk1"/>
              </a:buClr>
              <a:buSzPts val="1800"/>
              <a:buFont typeface="Arial"/>
              <a:buNone/>
            </a:pPr>
            <a:r>
              <a:t/>
            </a:r>
            <a:endParaRPr b="1" i="0" sz="1800" u="none">
              <a:solidFill>
                <a:srgbClr val="87005B"/>
              </a:solidFill>
              <a:latin typeface="Calibri"/>
              <a:ea typeface="Calibri"/>
              <a:cs typeface="Calibri"/>
              <a:sym typeface="Calibri"/>
            </a:endParaRPr>
          </a:p>
          <a:p>
            <a:pPr indent="0" lvl="0" marL="0" marR="0" rtl="0" algn="l">
              <a:lnSpc>
                <a:spcPct val="100000"/>
              </a:lnSpc>
              <a:spcBef>
                <a:spcPts val="320"/>
              </a:spcBef>
              <a:spcAft>
                <a:spcPts val="0"/>
              </a:spcAft>
              <a:buClr>
                <a:srgbClr val="87005B"/>
              </a:buClr>
              <a:buSzPts val="1600"/>
              <a:buFont typeface="Arial"/>
              <a:buNone/>
            </a:pPr>
            <a:r>
              <a:rPr b="1" i="0" lang="en-US" sz="1600" u="none">
                <a:solidFill>
                  <a:srgbClr val="87005B"/>
                </a:solidFill>
                <a:latin typeface="Calibri"/>
                <a:ea typeface="Calibri"/>
                <a:cs typeface="Calibri"/>
                <a:sym typeface="Calibri"/>
              </a:rPr>
              <a:t>@ The Grange </a:t>
            </a:r>
            <a:r>
              <a:rPr b="0" i="0" lang="en-US" sz="1600" u="none">
                <a:solidFill>
                  <a:srgbClr val="87005B"/>
                </a:solidFill>
                <a:latin typeface="Calibri"/>
                <a:ea typeface="Calibri"/>
                <a:cs typeface="Calibri"/>
                <a:sym typeface="Calibri"/>
              </a:rPr>
              <a:t>whose fantastic young people also wrote &amp; performed their video’s soundtrack</a:t>
            </a:r>
            <a:endParaRPr/>
          </a:p>
          <a:p>
            <a:pPr indent="0" lvl="0" marL="0" marR="0" rtl="0" algn="l">
              <a:lnSpc>
                <a:spcPct val="100000"/>
              </a:lnSpc>
              <a:spcBef>
                <a:spcPts val="320"/>
              </a:spcBef>
              <a:spcAft>
                <a:spcPts val="0"/>
              </a:spcAft>
              <a:buClr>
                <a:srgbClr val="87005B"/>
              </a:buClr>
              <a:buSzPts val="1600"/>
              <a:buFont typeface="Arial"/>
              <a:buNone/>
            </a:pPr>
            <a:r>
              <a:rPr b="0" i="0" lang="en-US" sz="1600" u="none">
                <a:solidFill>
                  <a:srgbClr val="87005B"/>
                </a:solidFill>
                <a:latin typeface="Calibri"/>
                <a:ea typeface="Calibri"/>
                <a:cs typeface="Calibri"/>
                <a:sym typeface="Calibri"/>
              </a:rPr>
              <a:t> </a:t>
            </a:r>
            <a:endParaRPr/>
          </a:p>
          <a:p>
            <a:pPr indent="0" lvl="0" marL="0" marR="0" rtl="0" algn="l">
              <a:lnSpc>
                <a:spcPct val="100000"/>
              </a:lnSpc>
              <a:spcBef>
                <a:spcPts val="320"/>
              </a:spcBef>
              <a:spcAft>
                <a:spcPts val="0"/>
              </a:spcAft>
              <a:buClr>
                <a:srgbClr val="87005B"/>
              </a:buClr>
              <a:buSzPts val="1600"/>
              <a:buFont typeface="Arial"/>
              <a:buNone/>
            </a:pPr>
            <a:r>
              <a:rPr b="1" i="0" lang="en-US" sz="1600" u="none">
                <a:solidFill>
                  <a:srgbClr val="87005B"/>
                </a:solidFill>
                <a:latin typeface="Calibri"/>
                <a:ea typeface="Calibri"/>
                <a:cs typeface="Calibri"/>
                <a:sym typeface="Calibri"/>
              </a:rPr>
              <a:t>Boathouse Youth </a:t>
            </a:r>
            <a:r>
              <a:rPr b="0" i="0" lang="en-US" sz="1600" u="none">
                <a:solidFill>
                  <a:srgbClr val="87005B"/>
                </a:solidFill>
                <a:latin typeface="Calibri"/>
                <a:ea typeface="Calibri"/>
                <a:cs typeface="Calibri"/>
                <a:sym typeface="Calibri"/>
              </a:rPr>
              <a:t>whose video includes interviews with their amazing participants &amp; staff demonstrating the difference HAF has made.</a:t>
            </a:r>
            <a:endParaRPr/>
          </a:p>
          <a:p>
            <a:pPr indent="0" lvl="0" marL="0" marR="0" rtl="0" algn="l">
              <a:lnSpc>
                <a:spcPct val="100000"/>
              </a:lnSpc>
              <a:spcBef>
                <a:spcPts val="320"/>
              </a:spcBef>
              <a:spcAft>
                <a:spcPts val="0"/>
              </a:spcAft>
              <a:buClr>
                <a:schemeClr val="dk1"/>
              </a:buClr>
              <a:buSzPts val="1600"/>
              <a:buFont typeface="Arial"/>
              <a:buNone/>
            </a:pPr>
            <a:r>
              <a:t/>
            </a:r>
            <a:endParaRPr b="0" i="0" sz="1600" u="none">
              <a:solidFill>
                <a:srgbClr val="87005B"/>
              </a:solidFill>
              <a:latin typeface="Calibri"/>
              <a:ea typeface="Calibri"/>
              <a:cs typeface="Calibri"/>
              <a:sym typeface="Calibri"/>
            </a:endParaRPr>
          </a:p>
          <a:p>
            <a:pPr indent="0" lvl="0" marL="0" marR="0" rtl="0" algn="l">
              <a:lnSpc>
                <a:spcPct val="100000"/>
              </a:lnSpc>
              <a:spcBef>
                <a:spcPts val="320"/>
              </a:spcBef>
              <a:spcAft>
                <a:spcPts val="0"/>
              </a:spcAft>
              <a:buClr>
                <a:srgbClr val="87005B"/>
              </a:buClr>
              <a:buSzPts val="1600"/>
              <a:buFont typeface="Arial"/>
              <a:buNone/>
            </a:pPr>
            <a:r>
              <a:rPr b="1" i="0" lang="en-US" sz="1600" u="none">
                <a:solidFill>
                  <a:srgbClr val="87005B"/>
                </a:solidFill>
                <a:latin typeface="Calibri"/>
                <a:ea typeface="Calibri"/>
                <a:cs typeface="Calibri"/>
                <a:sym typeface="Calibri"/>
              </a:rPr>
              <a:t>House of Wingz – </a:t>
            </a:r>
            <a:r>
              <a:rPr b="0" i="0" lang="en-US" sz="1600" u="none">
                <a:solidFill>
                  <a:srgbClr val="87005B"/>
                </a:solidFill>
                <a:latin typeface="Calibri"/>
                <a:ea typeface="Calibri"/>
                <a:cs typeface="Calibri"/>
                <a:sym typeface="Calibri"/>
              </a:rPr>
              <a:t>whose Summer HAF culminated in a live performance event at the Old Electric for friends and family.</a:t>
            </a:r>
            <a:endParaRPr/>
          </a:p>
        </p:txBody>
      </p:sp>
    </p:spTree>
  </p:cSld>
  <p:clrMapOvr>
    <a:masterClrMapping/>
  </p:clrMapOvr>
</p:sld>
</file>

<file path=ppt/theme/theme1.xml><?xml version="1.0" encoding="utf-8"?>
<a:theme xmlns:a="http://schemas.openxmlformats.org/drawingml/2006/main" xmlns:r="http://schemas.openxmlformats.org/officeDocument/2006/relationships" name="BLACKPOOL COVER SLID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