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EB3BD4B-9B8C-4287-A2B5-7696F4B85C72}">
  <a:tblStyle styleId="{5EB3BD4B-9B8C-4287-A2B5-7696F4B85C72}" styleName="Table_0">
    <a:wholeTbl>
      <a:tcTxStyle b="off" i="off">
        <a:font>
          <a:latin typeface="Trebuchet MS"/>
          <a:ea typeface="Trebuchet MS"/>
          <a:cs typeface="Trebuchet M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DEEF6"/>
          </a:solidFill>
        </a:fill>
      </a:tcStyle>
    </a:wholeTbl>
    <a:band1H>
      <a:tcTxStyle/>
      <a:tcStyle>
        <a:fill>
          <a:solidFill>
            <a:srgbClr val="FBDCEC"/>
          </a:solidFill>
        </a:fill>
      </a:tcStyle>
    </a:band1H>
    <a:band2H>
      <a:tcTxStyle/>
    </a:band2H>
    <a:band1V>
      <a:tcTxStyle/>
      <a:tcStyle>
        <a:fill>
          <a:solidFill>
            <a:srgbClr val="FBDCEC"/>
          </a:solidFill>
        </a:fill>
      </a:tcStyle>
    </a:band1V>
    <a:band2V>
      <a:tcTxStyle/>
    </a:band2V>
    <a:lastCol>
      <a:tcTxStyle b="on" i="off">
        <a:font>
          <a:latin typeface="Trebuchet MS"/>
          <a:ea typeface="Trebuchet MS"/>
          <a:cs typeface="Trebuchet MS"/>
        </a:font>
        <a:schemeClr val="lt1"/>
      </a:tcTxStyle>
      <a:tcStyle>
        <a:fill>
          <a:solidFill>
            <a:schemeClr val="accent1"/>
          </a:solidFill>
        </a:fill>
      </a:tcStyle>
    </a:lastCol>
    <a:firstCol>
      <a:tcTxStyle b="on" i="off">
        <a:font>
          <a:latin typeface="Trebuchet MS"/>
          <a:ea typeface="Trebuchet MS"/>
          <a:cs typeface="Trebuchet MS"/>
        </a:font>
        <a:schemeClr val="lt1"/>
      </a:tcTxStyle>
      <a:tcStyle>
        <a:fill>
          <a:solidFill>
            <a:schemeClr val="accent1"/>
          </a:solidFill>
        </a:fill>
      </a:tcStyle>
    </a:firstCol>
    <a:lastRow>
      <a:tcTxStyle b="on" i="off">
        <a:font>
          <a:latin typeface="Trebuchet MS"/>
          <a:ea typeface="Trebuchet MS"/>
          <a:cs typeface="Trebuchet M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Trebuchet MS"/>
          <a:ea typeface="Trebuchet MS"/>
          <a:cs typeface="Trebuchet M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5" name="Google Shape;14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How can you support us to recruit who we need to support our children? </a:t>
            </a:r>
            <a:endParaRPr/>
          </a:p>
          <a:p>
            <a:pPr indent="0" lvl="0" marL="0" rtl="0" algn="l">
              <a:spcBef>
                <a:spcPts val="0"/>
              </a:spcBef>
              <a:spcAft>
                <a:spcPts val="0"/>
              </a:spcAft>
              <a:buNone/>
            </a:pPr>
            <a:r>
              <a:rPr lang="en-US"/>
              <a:t>As already shown in this presentation just some of the key things we do to recruit, we still need your help.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4/5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Can you promote us in the work place?   Do have advertising space which other can pay to advertise?  If so do you know if this space is take by IFA?  If so, can you commit to considering not endorsing a contract in the future? This may have cost implications I accept that however, the costs for the council must far outweigh the small revenue for this advertising space and actually by giving the council this space may provided a saving for us overall.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By bringing 1 child out of residential and into our care, we can potentially save up to £10k per week.. Over £100 k per year..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When staff look at retirement, do you have an exit plan with them? For people like police, fire this may mean they are quite young if they have completed their years in?  Do you offer them support with what they are thinking next ? Can we be part of this?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7 -Are you a fostering friendly Organisation ? </a:t>
            </a:r>
            <a:endParaRPr/>
          </a:p>
          <a:p>
            <a:pPr indent="0" lvl="0" marL="0" rtl="0" algn="l">
              <a:spcBef>
                <a:spcPts val="0"/>
              </a:spcBef>
              <a:spcAft>
                <a:spcPts val="0"/>
              </a:spcAft>
              <a:buNone/>
            </a:pPr>
            <a:r>
              <a:rPr lang="en-US"/>
              <a:t>Do you support people if they want to foster alongside their main role? Offering them time to complete the required training to become registered? </a:t>
            </a:r>
            <a:endParaRPr/>
          </a:p>
        </p:txBody>
      </p:sp>
      <p:sp>
        <p:nvSpPr>
          <p:cNvPr id="211" name="Google Shape;211;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7" name="Google Shape;18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6" name="Shape 26"/>
        <p:cNvGrpSpPr/>
        <p:nvPr/>
      </p:nvGrpSpPr>
      <p:grpSpPr>
        <a:xfrm>
          <a:off x="0" y="0"/>
          <a:ext cx="0" cy="0"/>
          <a:chOff x="0" y="0"/>
          <a:chExt cx="0" cy="0"/>
        </a:xfrm>
      </p:grpSpPr>
      <p:grpSp>
        <p:nvGrpSpPr>
          <p:cNvPr id="27" name="Google Shape;27;p2"/>
          <p:cNvGrpSpPr/>
          <p:nvPr/>
        </p:nvGrpSpPr>
        <p:grpSpPr>
          <a:xfrm>
            <a:off x="0" y="-8467"/>
            <a:ext cx="12192000" cy="6866467"/>
            <a:chOff x="0" y="-8467"/>
            <a:chExt cx="12192000" cy="6866467"/>
          </a:xfrm>
        </p:grpSpPr>
        <p:cxnSp>
          <p:nvCxnSpPr>
            <p:cNvPr id="28" name="Google Shape;28;p2"/>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29" name="Google Shape;29;p2"/>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30" name="Google Shape;30;p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31" name="Google Shape;31;p2"/>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2"/>
            <p:cNvSpPr/>
            <p:nvPr/>
          </p:nvSpPr>
          <p:spPr>
            <a:xfrm>
              <a:off x="8932333" y="3048000"/>
              <a:ext cx="3259667" cy="3810000"/>
            </a:xfrm>
            <a:prstGeom prst="triangle">
              <a:avLst>
                <a:gd fmla="val 100000" name="adj"/>
              </a:avLst>
            </a:prstGeom>
            <a:solidFill>
              <a:schemeClr val="accent1">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EA3C9E">
                <a:alpha val="49803"/>
              </a:srgbClr>
            </a:solidFill>
            <a:ln>
              <a:noFill/>
            </a:ln>
          </p:spPr>
        </p:sp>
        <p:sp>
          <p:nvSpPr>
            <p:cNvPr id="34" name="Google Shape;34;p2"/>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EA3C9E">
                <a:alpha val="69803"/>
              </a:srgbClr>
            </a:solidFill>
            <a:ln>
              <a:noFill/>
            </a:ln>
          </p:spPr>
        </p:sp>
        <p:sp>
          <p:nvSpPr>
            <p:cNvPr id="35" name="Google Shape;35;p2"/>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B2126C">
                <a:alpha val="80000"/>
              </a:srgbClr>
            </a:solidFill>
            <a:ln>
              <a:noFill/>
            </a:ln>
          </p:spPr>
        </p:sp>
        <p:sp>
          <p:nvSpPr>
            <p:cNvPr id="36" name="Google Shape;36;p2"/>
            <p:cNvSpPr/>
            <p:nvPr/>
          </p:nvSpPr>
          <p:spPr>
            <a:xfrm>
              <a:off x="10371666" y="3589867"/>
              <a:ext cx="1817159" cy="3268133"/>
            </a:xfrm>
            <a:prstGeom prst="triangle">
              <a:avLst>
                <a:gd fmla="val 100000" name="adj"/>
              </a:avLst>
            </a:prstGeom>
            <a:solidFill>
              <a:srgbClr val="B2126C">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2"/>
            <p:cNvSpPr/>
            <p:nvPr/>
          </p:nvSpPr>
          <p:spPr>
            <a:xfrm rot="10800000">
              <a:off x="0" y="0"/>
              <a:ext cx="842596" cy="5666154"/>
            </a:xfrm>
            <a:prstGeom prst="triangle">
              <a:avLst>
                <a:gd fmla="val 100000" name="adj"/>
              </a:avLst>
            </a:prstGeom>
            <a:solidFill>
              <a:srgbClr val="EA3C9E">
                <a:alpha val="6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 name="Google Shape;38;p2"/>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rgbClr val="EA3C9E"/>
              </a:buClr>
              <a:buSzPts val="5400"/>
              <a:buFont typeface="Trebuchet MS"/>
              <a:buNone/>
              <a:defRPr sz="5400">
                <a:solidFill>
                  <a:srgbClr val="EA3C9E"/>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40" name="Google Shape;40;p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4" name="Shape 94"/>
        <p:cNvGrpSpPr/>
        <p:nvPr/>
      </p:nvGrpSpPr>
      <p:grpSpPr>
        <a:xfrm>
          <a:off x="0" y="0"/>
          <a:ext cx="0" cy="0"/>
          <a:chOff x="0" y="0"/>
          <a:chExt cx="0" cy="0"/>
        </a:xfrm>
      </p:grpSpPr>
      <p:sp>
        <p:nvSpPr>
          <p:cNvPr id="95" name="Google Shape;95;p11"/>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1"/>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7" name="Google Shape;97;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00" name="Shape 100"/>
        <p:cNvGrpSpPr/>
        <p:nvPr/>
      </p:nvGrpSpPr>
      <p:grpSpPr>
        <a:xfrm>
          <a:off x="0" y="0"/>
          <a:ext cx="0" cy="0"/>
          <a:chOff x="0" y="0"/>
          <a:chExt cx="0" cy="0"/>
        </a:xfrm>
      </p:grpSpPr>
      <p:sp>
        <p:nvSpPr>
          <p:cNvPr id="101" name="Google Shape;101;p12"/>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2"/>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03" name="Google Shape;103;p12"/>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4" name="Google Shape;104;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12"/>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
        <p:nvSpPr>
          <p:cNvPr id="108" name="Google Shape;108;p12"/>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9" name="Shape 109"/>
        <p:cNvGrpSpPr/>
        <p:nvPr/>
      </p:nvGrpSpPr>
      <p:grpSpPr>
        <a:xfrm>
          <a:off x="0" y="0"/>
          <a:ext cx="0" cy="0"/>
          <a:chOff x="0" y="0"/>
          <a:chExt cx="0" cy="0"/>
        </a:xfrm>
      </p:grpSpPr>
      <p:sp>
        <p:nvSpPr>
          <p:cNvPr id="110" name="Google Shape;110;p13"/>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3"/>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2" name="Google Shape;112;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5" name="Shape 115"/>
        <p:cNvGrpSpPr/>
        <p:nvPr/>
      </p:nvGrpSpPr>
      <p:grpSpPr>
        <a:xfrm>
          <a:off x="0" y="0"/>
          <a:ext cx="0" cy="0"/>
          <a:chOff x="0" y="0"/>
          <a:chExt cx="0" cy="0"/>
        </a:xfrm>
      </p:grpSpPr>
      <p:sp>
        <p:nvSpPr>
          <p:cNvPr id="116" name="Google Shape;116;p14"/>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4"/>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8" name="Google Shape;118;p14"/>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9" name="Google Shape;119;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2" name="Google Shape;122;p14"/>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
        <p:nvSpPr>
          <p:cNvPr id="123" name="Google Shape;123;p14"/>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4" name="Shape 124"/>
        <p:cNvGrpSpPr/>
        <p:nvPr/>
      </p:nvGrpSpPr>
      <p:grpSpPr>
        <a:xfrm>
          <a:off x="0" y="0"/>
          <a:ext cx="0" cy="0"/>
          <a:chOff x="0" y="0"/>
          <a:chExt cx="0" cy="0"/>
        </a:xfrm>
      </p:grpSpPr>
      <p:sp>
        <p:nvSpPr>
          <p:cNvPr id="125" name="Google Shape;125;p15"/>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5"/>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7" name="Google Shape;127;p15"/>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8" name="Google Shape;128;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1" name="Shape 131"/>
        <p:cNvGrpSpPr/>
        <p:nvPr/>
      </p:nvGrpSpPr>
      <p:grpSpPr>
        <a:xfrm>
          <a:off x="0" y="0"/>
          <a:ext cx="0" cy="0"/>
          <a:chOff x="0" y="0"/>
          <a:chExt cx="0" cy="0"/>
        </a:xfrm>
      </p:grpSpPr>
      <p:sp>
        <p:nvSpPr>
          <p:cNvPr id="132" name="Google Shape;132;p1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16"/>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4" name="Google Shape;134;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7" name="Shape 137"/>
        <p:cNvGrpSpPr/>
        <p:nvPr/>
      </p:nvGrpSpPr>
      <p:grpSpPr>
        <a:xfrm>
          <a:off x="0" y="0"/>
          <a:ext cx="0" cy="0"/>
          <a:chOff x="0" y="0"/>
          <a:chExt cx="0" cy="0"/>
        </a:xfrm>
      </p:grpSpPr>
      <p:sp>
        <p:nvSpPr>
          <p:cNvPr id="138" name="Google Shape;138;p17"/>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17"/>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40" name="Google Shape;140;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3" name="Shape 43"/>
        <p:cNvGrpSpPr/>
        <p:nvPr/>
      </p:nvGrpSpPr>
      <p:grpSpPr>
        <a:xfrm>
          <a:off x="0" y="0"/>
          <a:ext cx="0" cy="0"/>
          <a:chOff x="0" y="0"/>
          <a:chExt cx="0" cy="0"/>
        </a:xfrm>
      </p:grpSpPr>
      <p:sp>
        <p:nvSpPr>
          <p:cNvPr id="44" name="Google Shape;44;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6" name="Google Shape;46;p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9" name="Shape 49"/>
        <p:cNvGrpSpPr/>
        <p:nvPr/>
      </p:nvGrpSpPr>
      <p:grpSpPr>
        <a:xfrm>
          <a:off x="0" y="0"/>
          <a:ext cx="0" cy="0"/>
          <a:chOff x="0" y="0"/>
          <a:chExt cx="0" cy="0"/>
        </a:xfrm>
      </p:grpSpPr>
      <p:sp>
        <p:nvSpPr>
          <p:cNvPr id="50" name="Google Shape;50;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2" name="Google Shape;52;p4"/>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3" name="Google Shape;53;p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0" name="Shape 60"/>
        <p:cNvGrpSpPr/>
        <p:nvPr/>
      </p:nvGrpSpPr>
      <p:grpSpPr>
        <a:xfrm>
          <a:off x="0" y="0"/>
          <a:ext cx="0" cy="0"/>
          <a:chOff x="0" y="0"/>
          <a:chExt cx="0" cy="0"/>
        </a:xfrm>
      </p:grpSpPr>
      <p:sp>
        <p:nvSpPr>
          <p:cNvPr id="61" name="Google Shape;61;p6"/>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6"/>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63" name="Google Shape;63;p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6" name="Shape 66"/>
        <p:cNvGrpSpPr/>
        <p:nvPr/>
      </p:nvGrpSpPr>
      <p:grpSpPr>
        <a:xfrm>
          <a:off x="0" y="0"/>
          <a:ext cx="0" cy="0"/>
          <a:chOff x="0" y="0"/>
          <a:chExt cx="0" cy="0"/>
        </a:xfrm>
      </p:grpSpPr>
      <p:sp>
        <p:nvSpPr>
          <p:cNvPr id="67" name="Google Shape;67;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7"/>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9" name="Google Shape;69;p7"/>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0" name="Google Shape;70;p7"/>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71" name="Google Shape;71;p7"/>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2" name="Google Shape;72;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5" name="Shape 75"/>
        <p:cNvGrpSpPr/>
        <p:nvPr/>
      </p:nvGrpSpPr>
      <p:grpSpPr>
        <a:xfrm>
          <a:off x="0" y="0"/>
          <a:ext cx="0" cy="0"/>
          <a:chOff x="0" y="0"/>
          <a:chExt cx="0" cy="0"/>
        </a:xfrm>
      </p:grpSpPr>
      <p:sp>
        <p:nvSpPr>
          <p:cNvPr id="76" name="Google Shape;76;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EA3C9E"/>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0" name="Shape 80"/>
        <p:cNvGrpSpPr/>
        <p:nvPr/>
      </p:nvGrpSpPr>
      <p:grpSpPr>
        <a:xfrm>
          <a:off x="0" y="0"/>
          <a:ext cx="0" cy="0"/>
          <a:chOff x="0" y="0"/>
          <a:chExt cx="0" cy="0"/>
        </a:xfrm>
      </p:grpSpPr>
      <p:sp>
        <p:nvSpPr>
          <p:cNvPr id="81" name="Google Shape;81;p9"/>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83" name="Google Shape;83;p9"/>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4" name="Google Shape;84;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7" name="Shape 87"/>
        <p:cNvGrpSpPr/>
        <p:nvPr/>
      </p:nvGrpSpPr>
      <p:grpSpPr>
        <a:xfrm>
          <a:off x="0" y="0"/>
          <a:ext cx="0" cy="0"/>
          <a:chOff x="0" y="0"/>
          <a:chExt cx="0" cy="0"/>
        </a:xfrm>
      </p:grpSpPr>
      <p:sp>
        <p:nvSpPr>
          <p:cNvPr id="88" name="Google Shape;88;p10"/>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EA3C9E"/>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0"/>
          <p:cNvSpPr/>
          <p:nvPr>
            <p:ph idx="2" type="pic"/>
          </p:nvPr>
        </p:nvSpPr>
        <p:spPr>
          <a:xfrm>
            <a:off x="677334" y="609600"/>
            <a:ext cx="8596668" cy="3845718"/>
          </a:xfrm>
          <a:prstGeom prst="rect">
            <a:avLst/>
          </a:prstGeom>
          <a:noFill/>
          <a:ln>
            <a:noFill/>
          </a:ln>
        </p:spPr>
      </p:sp>
      <p:sp>
        <p:nvSpPr>
          <p:cNvPr id="90" name="Google Shape;90;p10"/>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91" name="Google Shape;91;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a:off x="0" y="-8467"/>
            <a:ext cx="12192000" cy="6866467"/>
            <a:chOff x="0" y="-8467"/>
            <a:chExt cx="12192000" cy="6866467"/>
          </a:xfrm>
        </p:grpSpPr>
        <p:cxnSp>
          <p:nvCxnSpPr>
            <p:cNvPr id="11" name="Google Shape;11;p1"/>
            <p:cNvCxnSpPr/>
            <p:nvPr/>
          </p:nvCxnSpPr>
          <p:spPr>
            <a:xfrm>
              <a:off x="9371012" y="0"/>
              <a:ext cx="1219200" cy="6858000"/>
            </a:xfrm>
            <a:prstGeom prst="straightConnector1">
              <a:avLst/>
            </a:prstGeom>
            <a:noFill/>
            <a:ln cap="flat" cmpd="sng" w="9525">
              <a:solidFill>
                <a:schemeClr val="accent1">
                  <a:alpha val="69803"/>
                </a:schemeClr>
              </a:solidFill>
              <a:prstDash val="solid"/>
              <a:round/>
              <a:headEnd len="sm" w="sm" type="none"/>
              <a:tailEnd len="sm" w="sm" type="none"/>
            </a:ln>
          </p:spPr>
        </p:cxnSp>
        <p:cxnSp>
          <p:nvCxnSpPr>
            <p:cNvPr id="12" name="Google Shape;12;p1"/>
            <p:cNvCxnSpPr/>
            <p:nvPr/>
          </p:nvCxnSpPr>
          <p:spPr>
            <a:xfrm flipH="1">
              <a:off x="7425267" y="3681413"/>
              <a:ext cx="4763558" cy="3176587"/>
            </a:xfrm>
            <a:prstGeom prst="straightConnector1">
              <a:avLst/>
            </a:prstGeom>
            <a:noFill/>
            <a:ln cap="flat" cmpd="sng" w="9525">
              <a:solidFill>
                <a:schemeClr val="accent1">
                  <a:alpha val="69803"/>
                </a:schemeClr>
              </a:solidFill>
              <a:prstDash val="solid"/>
              <a:round/>
              <a:headEnd len="sm" w="sm" type="none"/>
              <a:tailEnd len="sm" w="sm" type="none"/>
            </a:ln>
          </p:spPr>
        </p:cxnSp>
        <p:sp>
          <p:nvSpPr>
            <p:cNvPr id="13" name="Google Shape;13;p1"/>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4" name="Google Shape;14;p1"/>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1"/>
            <p:cNvSpPr/>
            <p:nvPr/>
          </p:nvSpPr>
          <p:spPr>
            <a:xfrm>
              <a:off x="8932333" y="3048000"/>
              <a:ext cx="3259667" cy="3810000"/>
            </a:xfrm>
            <a:prstGeom prst="triangle">
              <a:avLst>
                <a:gd fmla="val 100000" name="adj"/>
              </a:avLst>
            </a:prstGeom>
            <a:solidFill>
              <a:schemeClr val="accent1">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EA3C9E">
                <a:alpha val="49803"/>
              </a:srgbClr>
            </a:solidFill>
            <a:ln>
              <a:noFill/>
            </a:ln>
          </p:spPr>
        </p:sp>
        <p:sp>
          <p:nvSpPr>
            <p:cNvPr id="17" name="Google Shape;17;p1"/>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EA3C9E">
                <a:alpha val="69803"/>
              </a:srgbClr>
            </a:solidFill>
            <a:ln>
              <a:noFill/>
            </a:ln>
          </p:spPr>
        </p:sp>
        <p:sp>
          <p:nvSpPr>
            <p:cNvPr id="18" name="Google Shape;18;p1"/>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B2126C">
                <a:alpha val="80000"/>
              </a:srgbClr>
            </a:solidFill>
            <a:ln>
              <a:noFill/>
            </a:ln>
          </p:spPr>
        </p:sp>
        <p:sp>
          <p:nvSpPr>
            <p:cNvPr id="19" name="Google Shape;19;p1"/>
            <p:cNvSpPr/>
            <p:nvPr/>
          </p:nvSpPr>
          <p:spPr>
            <a:xfrm>
              <a:off x="10371666" y="3589867"/>
              <a:ext cx="1817159" cy="3268133"/>
            </a:xfrm>
            <a:prstGeom prst="triangle">
              <a:avLst>
                <a:gd fmla="val 100000" name="adj"/>
              </a:avLst>
            </a:prstGeom>
            <a:solidFill>
              <a:srgbClr val="B2126C">
                <a:alpha val="65882"/>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
            <p:cNvSpPr/>
            <p:nvPr/>
          </p:nvSpPr>
          <p:spPr>
            <a:xfrm>
              <a:off x="0" y="4013200"/>
              <a:ext cx="448733" cy="2844800"/>
            </a:xfrm>
            <a:prstGeom prst="triangle">
              <a:avLst>
                <a:gd fmla="val 0" name="adj"/>
              </a:avLst>
            </a:prstGeom>
            <a:solidFill>
              <a:srgbClr val="EA3C9E">
                <a:alpha val="6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EA3C9E"/>
              </a:buClr>
              <a:buSzPts val="3600"/>
              <a:buFont typeface="Trebuchet MS"/>
              <a:buNone/>
              <a:defRPr b="0" i="0" sz="3600" u="none" cap="none" strike="noStrike">
                <a:solidFill>
                  <a:srgbClr val="EA3C9E"/>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22" name="Google Shape;22;p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rgbClr val="EA3C9E"/>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rgbClr val="EA3C9E"/>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rgbClr val="EA3C9E"/>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rgbClr val="EA3C9E"/>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EA3C9E"/>
                </a:solidFill>
                <a:latin typeface="Trebuchet MS"/>
                <a:ea typeface="Trebuchet MS"/>
                <a:cs typeface="Trebuchet MS"/>
                <a:sym typeface="Trebuchet MS"/>
              </a:defRPr>
            </a:lvl1pPr>
            <a:lvl2pPr indent="0" lvl="1" marL="0" marR="0" rtl="0" algn="r">
              <a:spcBef>
                <a:spcPts val="0"/>
              </a:spcBef>
              <a:buNone/>
              <a:defRPr b="0" i="0" sz="900" u="none" cap="none" strike="noStrike">
                <a:solidFill>
                  <a:srgbClr val="EA3C9E"/>
                </a:solidFill>
                <a:latin typeface="Trebuchet MS"/>
                <a:ea typeface="Trebuchet MS"/>
                <a:cs typeface="Trebuchet MS"/>
                <a:sym typeface="Trebuchet MS"/>
              </a:defRPr>
            </a:lvl2pPr>
            <a:lvl3pPr indent="0" lvl="2" marL="0" marR="0" rtl="0" algn="r">
              <a:spcBef>
                <a:spcPts val="0"/>
              </a:spcBef>
              <a:buNone/>
              <a:defRPr b="0" i="0" sz="900" u="none" cap="none" strike="noStrike">
                <a:solidFill>
                  <a:srgbClr val="EA3C9E"/>
                </a:solidFill>
                <a:latin typeface="Trebuchet MS"/>
                <a:ea typeface="Trebuchet MS"/>
                <a:cs typeface="Trebuchet MS"/>
                <a:sym typeface="Trebuchet MS"/>
              </a:defRPr>
            </a:lvl3pPr>
            <a:lvl4pPr indent="0" lvl="3" marL="0" marR="0" rtl="0" algn="r">
              <a:spcBef>
                <a:spcPts val="0"/>
              </a:spcBef>
              <a:buNone/>
              <a:defRPr b="0" i="0" sz="900" u="none" cap="none" strike="noStrike">
                <a:solidFill>
                  <a:srgbClr val="EA3C9E"/>
                </a:solidFill>
                <a:latin typeface="Trebuchet MS"/>
                <a:ea typeface="Trebuchet MS"/>
                <a:cs typeface="Trebuchet MS"/>
                <a:sym typeface="Trebuchet MS"/>
              </a:defRPr>
            </a:lvl4pPr>
            <a:lvl5pPr indent="0" lvl="4" marL="0" marR="0" rtl="0" algn="r">
              <a:spcBef>
                <a:spcPts val="0"/>
              </a:spcBef>
              <a:buNone/>
              <a:defRPr b="0" i="0" sz="900" u="none" cap="none" strike="noStrike">
                <a:solidFill>
                  <a:srgbClr val="EA3C9E"/>
                </a:solidFill>
                <a:latin typeface="Trebuchet MS"/>
                <a:ea typeface="Trebuchet MS"/>
                <a:cs typeface="Trebuchet MS"/>
                <a:sym typeface="Trebuchet MS"/>
              </a:defRPr>
            </a:lvl5pPr>
            <a:lvl6pPr indent="0" lvl="5" marL="0" marR="0" rtl="0" algn="r">
              <a:spcBef>
                <a:spcPts val="0"/>
              </a:spcBef>
              <a:buNone/>
              <a:defRPr b="0" i="0" sz="900" u="none" cap="none" strike="noStrike">
                <a:solidFill>
                  <a:srgbClr val="EA3C9E"/>
                </a:solidFill>
                <a:latin typeface="Trebuchet MS"/>
                <a:ea typeface="Trebuchet MS"/>
                <a:cs typeface="Trebuchet MS"/>
                <a:sym typeface="Trebuchet MS"/>
              </a:defRPr>
            </a:lvl6pPr>
            <a:lvl7pPr indent="0" lvl="6" marL="0" marR="0" rtl="0" algn="r">
              <a:spcBef>
                <a:spcPts val="0"/>
              </a:spcBef>
              <a:buNone/>
              <a:defRPr b="0" i="0" sz="900" u="none" cap="none" strike="noStrike">
                <a:solidFill>
                  <a:srgbClr val="EA3C9E"/>
                </a:solidFill>
                <a:latin typeface="Trebuchet MS"/>
                <a:ea typeface="Trebuchet MS"/>
                <a:cs typeface="Trebuchet MS"/>
                <a:sym typeface="Trebuchet MS"/>
              </a:defRPr>
            </a:lvl7pPr>
            <a:lvl8pPr indent="0" lvl="7" marL="0" marR="0" rtl="0" algn="r">
              <a:spcBef>
                <a:spcPts val="0"/>
              </a:spcBef>
              <a:buNone/>
              <a:defRPr b="0" i="0" sz="900" u="none" cap="none" strike="noStrike">
                <a:solidFill>
                  <a:srgbClr val="EA3C9E"/>
                </a:solidFill>
                <a:latin typeface="Trebuchet MS"/>
                <a:ea typeface="Trebuchet MS"/>
                <a:cs typeface="Trebuchet MS"/>
                <a:sym typeface="Trebuchet MS"/>
              </a:defRPr>
            </a:lvl8pPr>
            <a:lvl9pPr indent="0" lvl="8" marL="0" marR="0" rtl="0" algn="r">
              <a:spcBef>
                <a:spcPts val="0"/>
              </a:spcBef>
              <a:buNone/>
              <a:defRPr b="0" i="0" sz="900" u="none" cap="none" strike="noStrike">
                <a:solidFill>
                  <a:srgbClr val="EA3C9E"/>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8"/>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rgbClr val="EA3C9E"/>
              </a:buClr>
              <a:buSzPts val="5400"/>
              <a:buFont typeface="Trebuchet MS"/>
              <a:buNone/>
            </a:pPr>
            <a:r>
              <a:rPr lang="en-US"/>
              <a:t>Fostering Recruitment </a:t>
            </a:r>
            <a:endParaRPr/>
          </a:p>
        </p:txBody>
      </p:sp>
      <p:sp>
        <p:nvSpPr>
          <p:cNvPr id="149" name="Google Shape;149;p18"/>
          <p:cNvSpPr txBox="1"/>
          <p:nvPr>
            <p:ph idx="1" type="subTitle"/>
          </p:nvPr>
        </p:nvSpPr>
        <p:spPr>
          <a:xfrm>
            <a:off x="1507067" y="4050833"/>
            <a:ext cx="8107988" cy="1435567"/>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2240"/>
              <a:buNone/>
            </a:pPr>
            <a:r>
              <a:rPr b="1" lang="en-US" sz="2800"/>
              <a:t>01253 477888 </a:t>
            </a:r>
            <a:endParaRPr/>
          </a:p>
          <a:p>
            <a:pPr indent="0" lvl="0" marL="0" rtl="0" algn="r">
              <a:spcBef>
                <a:spcPts val="1000"/>
              </a:spcBef>
              <a:spcAft>
                <a:spcPts val="0"/>
              </a:spcAft>
              <a:buSzPts val="2240"/>
              <a:buNone/>
            </a:pPr>
            <a:r>
              <a:rPr b="1" lang="en-US" sz="2800"/>
              <a:t>Website –blackpoolfostering.com</a:t>
            </a:r>
            <a:endParaRPr/>
          </a:p>
        </p:txBody>
      </p:sp>
      <p:pic>
        <p:nvPicPr>
          <p:cNvPr descr="cid:image002.jpg@01D5CD36.68906800" id="150" name="Google Shape;150;p18"/>
          <p:cNvPicPr preferRelativeResize="0"/>
          <p:nvPr/>
        </p:nvPicPr>
        <p:blipFill rotWithShape="1">
          <a:blip r:embed="rId3">
            <a:alphaModFix/>
          </a:blip>
          <a:srcRect b="0" l="0" r="0" t="0"/>
          <a:stretch/>
        </p:blipFill>
        <p:spPr>
          <a:xfrm>
            <a:off x="1861127" y="930510"/>
            <a:ext cx="1524000" cy="13017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7"/>
          <p:cNvSpPr/>
          <p:nvPr/>
        </p:nvSpPr>
        <p:spPr>
          <a:xfrm>
            <a:off x="503328" y="1583912"/>
            <a:ext cx="2069024" cy="1929539"/>
          </a:xfrm>
          <a:prstGeom prst="ellipse">
            <a:avLst/>
          </a:prstGeom>
          <a:solidFill>
            <a:schemeClr val="accent1"/>
          </a:solidFill>
          <a:ln cap="rnd" cmpd="sng" w="19050">
            <a:solidFill>
              <a:srgbClr val="B26D9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14" name="Google Shape;214;p27"/>
          <p:cNvSpPr/>
          <p:nvPr/>
        </p:nvSpPr>
        <p:spPr>
          <a:xfrm>
            <a:off x="8050679" y="886326"/>
            <a:ext cx="2200759" cy="2131017"/>
          </a:xfrm>
          <a:prstGeom prst="ellipse">
            <a:avLst/>
          </a:prstGeom>
          <a:solidFill>
            <a:schemeClr val="accent1"/>
          </a:solidFill>
          <a:ln cap="rnd" cmpd="sng" w="19050">
            <a:solidFill>
              <a:srgbClr val="B26D9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rebuchet MS"/>
              <a:ea typeface="Trebuchet MS"/>
              <a:cs typeface="Trebuchet MS"/>
              <a:sym typeface="Trebuchet MS"/>
            </a:endParaRPr>
          </a:p>
        </p:txBody>
      </p:sp>
      <p:sp>
        <p:nvSpPr>
          <p:cNvPr id="215" name="Google Shape;215;p27"/>
          <p:cNvSpPr/>
          <p:nvPr/>
        </p:nvSpPr>
        <p:spPr>
          <a:xfrm>
            <a:off x="3871817" y="294666"/>
            <a:ext cx="2569156" cy="2107373"/>
          </a:xfrm>
          <a:prstGeom prst="ellipse">
            <a:avLst/>
          </a:prstGeom>
          <a:solidFill>
            <a:schemeClr val="accent1"/>
          </a:solidFill>
          <a:ln cap="rnd" cmpd="sng" w="19050">
            <a:solidFill>
              <a:srgbClr val="B26D9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Trebuchet MS"/>
                <a:ea typeface="Trebuchet MS"/>
                <a:cs typeface="Trebuchet MS"/>
                <a:sym typeface="Trebuchet MS"/>
              </a:rPr>
              <a:t>Can we come to a training or learning event?</a:t>
            </a:r>
            <a:endParaRPr sz="1800">
              <a:solidFill>
                <a:schemeClr val="lt1"/>
              </a:solidFill>
              <a:latin typeface="Trebuchet MS"/>
              <a:ea typeface="Trebuchet MS"/>
              <a:cs typeface="Trebuchet MS"/>
              <a:sym typeface="Trebuchet MS"/>
            </a:endParaRPr>
          </a:p>
        </p:txBody>
      </p:sp>
      <p:sp>
        <p:nvSpPr>
          <p:cNvPr id="216" name="Google Shape;216;p27"/>
          <p:cNvSpPr/>
          <p:nvPr/>
        </p:nvSpPr>
        <p:spPr>
          <a:xfrm>
            <a:off x="829159" y="4184542"/>
            <a:ext cx="2378990" cy="1875295"/>
          </a:xfrm>
          <a:prstGeom prst="ellipse">
            <a:avLst/>
          </a:prstGeom>
          <a:solidFill>
            <a:schemeClr val="accent1"/>
          </a:solidFill>
          <a:ln cap="rnd" cmpd="sng" w="19050">
            <a:solidFill>
              <a:srgbClr val="B26D9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Trebuchet MS"/>
                <a:ea typeface="Trebuchet MS"/>
                <a:cs typeface="Trebuchet MS"/>
                <a:sym typeface="Trebuchet MS"/>
              </a:rPr>
              <a:t>What can you do to support with our recruitment strategy 22/23?</a:t>
            </a:r>
            <a:endParaRPr sz="1800">
              <a:solidFill>
                <a:schemeClr val="lt1"/>
              </a:solidFill>
              <a:latin typeface="Trebuchet MS"/>
              <a:ea typeface="Trebuchet MS"/>
              <a:cs typeface="Trebuchet MS"/>
              <a:sym typeface="Trebuchet MS"/>
            </a:endParaRPr>
          </a:p>
        </p:txBody>
      </p:sp>
      <p:sp>
        <p:nvSpPr>
          <p:cNvPr id="217" name="Google Shape;217;p27"/>
          <p:cNvSpPr/>
          <p:nvPr/>
        </p:nvSpPr>
        <p:spPr>
          <a:xfrm>
            <a:off x="4866468" y="3981160"/>
            <a:ext cx="2845774" cy="2191039"/>
          </a:xfrm>
          <a:prstGeom prst="ellipse">
            <a:avLst/>
          </a:prstGeom>
          <a:solidFill>
            <a:schemeClr val="accent1"/>
          </a:solidFill>
          <a:ln cap="rnd" cmpd="sng" w="19050">
            <a:solidFill>
              <a:srgbClr val="B26D9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Trebuchet MS"/>
                <a:ea typeface="Trebuchet MS"/>
                <a:cs typeface="Trebuchet MS"/>
                <a:sym typeface="Trebuchet MS"/>
              </a:rPr>
              <a:t>Will you consider becoming fostering friendly? </a:t>
            </a:r>
            <a:endParaRPr sz="1800">
              <a:solidFill>
                <a:schemeClr val="dk1"/>
              </a:solidFill>
              <a:latin typeface="Trebuchet MS"/>
              <a:ea typeface="Trebuchet MS"/>
              <a:cs typeface="Trebuchet MS"/>
              <a:sym typeface="Trebuchet MS"/>
            </a:endParaRPr>
          </a:p>
        </p:txBody>
      </p:sp>
      <p:sp>
        <p:nvSpPr>
          <p:cNvPr id="218" name="Google Shape;218;p27"/>
          <p:cNvSpPr/>
          <p:nvPr/>
        </p:nvSpPr>
        <p:spPr>
          <a:xfrm>
            <a:off x="8482263" y="3797085"/>
            <a:ext cx="2583527" cy="2685602"/>
          </a:xfrm>
          <a:prstGeom prst="ellipse">
            <a:avLst/>
          </a:prstGeom>
          <a:solidFill>
            <a:schemeClr val="accent1"/>
          </a:solidFill>
          <a:ln cap="rnd" cmpd="sng" w="19050">
            <a:solidFill>
              <a:srgbClr val="B26D9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Trebuchet MS"/>
                <a:ea typeface="Trebuchet MS"/>
                <a:cs typeface="Trebuchet MS"/>
                <a:sym typeface="Trebuchet MS"/>
              </a:rPr>
              <a:t>Can you offer training so education our carers in your specific area of work? </a:t>
            </a:r>
            <a:endParaRPr sz="1800">
              <a:solidFill>
                <a:schemeClr val="lt1"/>
              </a:solidFill>
              <a:latin typeface="Trebuchet MS"/>
              <a:ea typeface="Trebuchet MS"/>
              <a:cs typeface="Trebuchet MS"/>
              <a:sym typeface="Trebuchet MS"/>
            </a:endParaRPr>
          </a:p>
        </p:txBody>
      </p:sp>
      <p:sp>
        <p:nvSpPr>
          <p:cNvPr id="219" name="Google Shape;219;p27"/>
          <p:cNvSpPr txBox="1"/>
          <p:nvPr/>
        </p:nvSpPr>
        <p:spPr>
          <a:xfrm>
            <a:off x="3029608" y="3057830"/>
            <a:ext cx="5277173"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Trebuchet MS"/>
                <a:ea typeface="Trebuchet MS"/>
                <a:cs typeface="Trebuchet MS"/>
                <a:sym typeface="Trebuchet MS"/>
              </a:rPr>
              <a:t>How can you help promote fostering within your Organisation? </a:t>
            </a:r>
            <a:endParaRPr/>
          </a:p>
          <a:p>
            <a:pPr indent="0" lvl="0" marL="0" marR="0" rtl="0" algn="ctr">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20" name="Google Shape;220;p27"/>
          <p:cNvSpPr txBox="1"/>
          <p:nvPr/>
        </p:nvSpPr>
        <p:spPr>
          <a:xfrm>
            <a:off x="829158" y="1890793"/>
            <a:ext cx="152658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Can you advertise on your internal internet? </a:t>
            </a:r>
            <a:endParaRPr sz="1800">
              <a:solidFill>
                <a:schemeClr val="dk1"/>
              </a:solidFill>
              <a:latin typeface="Trebuchet MS"/>
              <a:ea typeface="Trebuchet MS"/>
              <a:cs typeface="Trebuchet MS"/>
              <a:sym typeface="Trebuchet MS"/>
            </a:endParaRPr>
          </a:p>
        </p:txBody>
      </p:sp>
      <p:sp>
        <p:nvSpPr>
          <p:cNvPr id="221" name="Google Shape;221;p27"/>
          <p:cNvSpPr txBox="1"/>
          <p:nvPr/>
        </p:nvSpPr>
        <p:spPr>
          <a:xfrm>
            <a:off x="8306781" y="1348353"/>
            <a:ext cx="1688557"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Can you put up posters in your organisation</a:t>
            </a:r>
            <a:endParaRPr sz="1800">
              <a:solidFill>
                <a:schemeClr val="dk1"/>
              </a:solidFill>
              <a:latin typeface="Trebuchet MS"/>
              <a:ea typeface="Trebuchet MS"/>
              <a:cs typeface="Trebuchet MS"/>
              <a:sym typeface="Trebuchet MS"/>
            </a:endParaRPr>
          </a:p>
        </p:txBody>
      </p:sp>
      <p:cxnSp>
        <p:nvCxnSpPr>
          <p:cNvPr id="222" name="Google Shape;222;p27"/>
          <p:cNvCxnSpPr/>
          <p:nvPr/>
        </p:nvCxnSpPr>
        <p:spPr>
          <a:xfrm>
            <a:off x="5666874" y="2402039"/>
            <a:ext cx="421105" cy="485540"/>
          </a:xfrm>
          <a:prstGeom prst="straightConnector1">
            <a:avLst/>
          </a:prstGeom>
          <a:noFill/>
          <a:ln cap="rnd" cmpd="sng" w="12700">
            <a:solidFill>
              <a:schemeClr val="accent1"/>
            </a:solidFill>
            <a:prstDash val="solid"/>
            <a:round/>
            <a:headEnd len="sm" w="sm" type="none"/>
            <a:tailEnd len="sm" w="sm" type="none"/>
          </a:ln>
        </p:spPr>
      </p:cxnSp>
      <p:cxnSp>
        <p:nvCxnSpPr>
          <p:cNvPr id="223" name="Google Shape;223;p27"/>
          <p:cNvCxnSpPr/>
          <p:nvPr/>
        </p:nvCxnSpPr>
        <p:spPr>
          <a:xfrm>
            <a:off x="2550695" y="2887579"/>
            <a:ext cx="1321122" cy="203543"/>
          </a:xfrm>
          <a:prstGeom prst="straightConnector1">
            <a:avLst/>
          </a:prstGeom>
          <a:noFill/>
          <a:ln cap="rnd" cmpd="sng" w="12700">
            <a:solidFill>
              <a:schemeClr val="accent1"/>
            </a:solidFill>
            <a:prstDash val="solid"/>
            <a:round/>
            <a:headEnd len="sm" w="sm" type="none"/>
            <a:tailEnd len="sm" w="sm" type="none"/>
          </a:ln>
        </p:spPr>
      </p:cxnSp>
      <p:cxnSp>
        <p:nvCxnSpPr>
          <p:cNvPr id="224" name="Google Shape;224;p27"/>
          <p:cNvCxnSpPr/>
          <p:nvPr/>
        </p:nvCxnSpPr>
        <p:spPr>
          <a:xfrm flipH="1" rot="10800000">
            <a:off x="3029608" y="3633537"/>
            <a:ext cx="1836860" cy="974559"/>
          </a:xfrm>
          <a:prstGeom prst="straightConnector1">
            <a:avLst/>
          </a:prstGeom>
          <a:noFill/>
          <a:ln cap="rnd" cmpd="sng" w="12700">
            <a:solidFill>
              <a:schemeClr val="accent1"/>
            </a:solidFill>
            <a:prstDash val="solid"/>
            <a:round/>
            <a:headEnd len="sm" w="sm" type="none"/>
            <a:tailEnd len="sm" w="sm" type="none"/>
          </a:ln>
        </p:spPr>
      </p:cxnSp>
      <p:cxnSp>
        <p:nvCxnSpPr>
          <p:cNvPr id="225" name="Google Shape;225;p27"/>
          <p:cNvCxnSpPr/>
          <p:nvPr/>
        </p:nvCxnSpPr>
        <p:spPr>
          <a:xfrm>
            <a:off x="6440973" y="3797085"/>
            <a:ext cx="0" cy="294467"/>
          </a:xfrm>
          <a:prstGeom prst="straightConnector1">
            <a:avLst/>
          </a:prstGeom>
          <a:noFill/>
          <a:ln cap="rnd" cmpd="sng" w="12700">
            <a:solidFill>
              <a:schemeClr val="accent1"/>
            </a:solidFill>
            <a:prstDash val="solid"/>
            <a:round/>
            <a:headEnd len="sm" w="sm" type="none"/>
            <a:tailEnd len="sm" w="sm" type="none"/>
          </a:ln>
        </p:spPr>
      </p:cxnSp>
      <p:cxnSp>
        <p:nvCxnSpPr>
          <p:cNvPr id="226" name="Google Shape;226;p27"/>
          <p:cNvCxnSpPr/>
          <p:nvPr/>
        </p:nvCxnSpPr>
        <p:spPr>
          <a:xfrm>
            <a:off x="7440507" y="3608686"/>
            <a:ext cx="1636295" cy="294467"/>
          </a:xfrm>
          <a:prstGeom prst="straightConnector1">
            <a:avLst/>
          </a:prstGeom>
          <a:noFill/>
          <a:ln cap="rnd" cmpd="sng" w="12700">
            <a:solidFill>
              <a:schemeClr val="accent1"/>
            </a:solidFill>
            <a:prstDash val="solid"/>
            <a:round/>
            <a:headEnd len="sm" w="sm" type="none"/>
            <a:tailEnd len="sm" w="sm" type="none"/>
          </a:ln>
        </p:spPr>
      </p:cxnSp>
      <p:cxnSp>
        <p:nvCxnSpPr>
          <p:cNvPr id="227" name="Google Shape;227;p27"/>
          <p:cNvCxnSpPr/>
          <p:nvPr/>
        </p:nvCxnSpPr>
        <p:spPr>
          <a:xfrm flipH="1" rot="10800000">
            <a:off x="6907757" y="2310063"/>
            <a:ext cx="1142922" cy="577516"/>
          </a:xfrm>
          <a:prstGeom prst="straightConnector1">
            <a:avLst/>
          </a:prstGeom>
          <a:noFill/>
          <a:ln cap="rnd" cmpd="sng" w="12700">
            <a:solidFill>
              <a:schemeClr val="accent1"/>
            </a:solidFill>
            <a:prstDash val="solid"/>
            <a:round/>
            <a:headEnd len="sm" w="sm" type="none"/>
            <a:tailEnd len="sm" w="sm" type="none"/>
          </a:ln>
        </p:spPr>
      </p:cxn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8">
                                            <p:txEl>
                                              <p:pRg end="0" st="0"/>
                                            </p:txEl>
                                          </p:spTgt>
                                        </p:tgtEl>
                                        <p:attrNameLst>
                                          <p:attrName>style.visibility</p:attrName>
                                        </p:attrNameLst>
                                      </p:cBhvr>
                                      <p:to>
                                        <p:strVal val="visible"/>
                                      </p:to>
                                    </p:set>
                                    <p:animEffect filter="fade" transition="in">
                                      <p:cBhvr>
                                        <p:cTn dur="500"/>
                                        <p:tgtEl>
                                          <p:spTgt spid="21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xEl>
                                              <p:pRg end="0" st="0"/>
                                            </p:txEl>
                                          </p:spTgt>
                                        </p:tgtEl>
                                        <p:attrNameLst>
                                          <p:attrName>style.visibility</p:attrName>
                                        </p:attrNameLst>
                                      </p:cBhvr>
                                      <p:to>
                                        <p:strVal val="visible"/>
                                      </p:to>
                                    </p:set>
                                    <p:animEffect filter="fade" transition="in">
                                      <p:cBhvr>
                                        <p:cTn dur="1000"/>
                                        <p:tgtEl>
                                          <p:spTgt spid="2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xEl>
                                              <p:pRg end="0" st="0"/>
                                            </p:txEl>
                                          </p:spTgt>
                                        </p:tgtEl>
                                        <p:attrNameLst>
                                          <p:attrName>style.visibility</p:attrName>
                                        </p:attrNameLst>
                                      </p:cBhvr>
                                      <p:to>
                                        <p:strVal val="visible"/>
                                      </p:to>
                                    </p:set>
                                    <p:animEffect filter="fade" transition="in">
                                      <p:cBhvr>
                                        <p:cTn dur="500"/>
                                        <p:tgtEl>
                                          <p:spTgt spid="2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xEl>
                                              <p:pRg end="0" st="0"/>
                                            </p:txEl>
                                          </p:spTgt>
                                        </p:tgtEl>
                                        <p:attrNameLst>
                                          <p:attrName>style.visibility</p:attrName>
                                        </p:attrNameLst>
                                      </p:cBhvr>
                                      <p:to>
                                        <p:strVal val="visible"/>
                                      </p:to>
                                    </p:set>
                                    <p:animEffect filter="fade" transition="in">
                                      <p:cBhvr>
                                        <p:cTn dur="1000"/>
                                        <p:tgtEl>
                                          <p:spTgt spid="22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0" st="0"/>
                                            </p:txEl>
                                          </p:spTgt>
                                        </p:tgtEl>
                                        <p:attrNameLst>
                                          <p:attrName>style.visibility</p:attrName>
                                        </p:attrNameLst>
                                      </p:cBhvr>
                                      <p:to>
                                        <p:strVal val="visible"/>
                                      </p:to>
                                    </p:set>
                                    <p:animEffect filter="fade" transition="in">
                                      <p:cBhvr>
                                        <p:cTn dur="500"/>
                                        <p:tgtEl>
                                          <p:spTgt spid="21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7">
                                            <p:txEl>
                                              <p:pRg end="0" st="0"/>
                                            </p:txEl>
                                          </p:spTgt>
                                        </p:tgtEl>
                                        <p:attrNameLst>
                                          <p:attrName>style.visibility</p:attrName>
                                        </p:attrNameLst>
                                      </p:cBhvr>
                                      <p:to>
                                        <p:strVal val="visible"/>
                                      </p:to>
                                    </p:set>
                                    <p:anim calcmode="lin" valueType="num">
                                      <p:cBhvr additive="base">
                                        <p:cTn dur="500"/>
                                        <p:tgtEl>
                                          <p:spTgt spid="217">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pic>
        <p:nvPicPr>
          <p:cNvPr id="233" name="Google Shape;233;p28"/>
          <p:cNvPicPr preferRelativeResize="0"/>
          <p:nvPr/>
        </p:nvPicPr>
        <p:blipFill rotWithShape="1">
          <a:blip r:embed="rId3">
            <a:alphaModFix/>
          </a:blip>
          <a:srcRect b="0" l="0" r="0" t="0"/>
          <a:stretch/>
        </p:blipFill>
        <p:spPr>
          <a:xfrm>
            <a:off x="2189892" y="3316406"/>
            <a:ext cx="4550576" cy="2974494"/>
          </a:xfrm>
          <a:prstGeom prst="rect">
            <a:avLst/>
          </a:prstGeom>
          <a:noFill/>
          <a:ln>
            <a:noFill/>
          </a:ln>
        </p:spPr>
      </p:pic>
      <p:sp>
        <p:nvSpPr>
          <p:cNvPr id="234" name="Google Shape;234;p28"/>
          <p:cNvSpPr/>
          <p:nvPr/>
        </p:nvSpPr>
        <p:spPr>
          <a:xfrm>
            <a:off x="7439526" y="5842883"/>
            <a:ext cx="6096000" cy="9233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rPr b="1" lang="en-US" sz="1800">
                <a:solidFill>
                  <a:schemeClr val="dk1"/>
                </a:solidFill>
                <a:latin typeface="Trebuchet MS"/>
                <a:ea typeface="Trebuchet MS"/>
                <a:cs typeface="Trebuchet MS"/>
                <a:sym typeface="Trebuchet MS"/>
              </a:rPr>
              <a:t>01253 477888 </a:t>
            </a:r>
            <a:endParaRPr/>
          </a:p>
          <a:p>
            <a:pPr indent="0" lvl="0" marL="0" marR="0" rtl="0" algn="l">
              <a:spcBef>
                <a:spcPts val="0"/>
              </a:spcBef>
              <a:spcAft>
                <a:spcPts val="0"/>
              </a:spcAft>
              <a:buNone/>
            </a:pPr>
            <a:r>
              <a:rPr b="1" lang="en-US" sz="1800">
                <a:solidFill>
                  <a:schemeClr val="dk1"/>
                </a:solidFill>
                <a:latin typeface="Trebuchet MS"/>
                <a:ea typeface="Trebuchet MS"/>
                <a:cs typeface="Trebuchet MS"/>
                <a:sym typeface="Trebuchet MS"/>
              </a:rPr>
              <a:t>Website –blackpoolfostering.com</a:t>
            </a:r>
            <a:endParaRPr/>
          </a:p>
        </p:txBody>
      </p:sp>
      <p:sp>
        <p:nvSpPr>
          <p:cNvPr id="235" name="Google Shape;235;p28"/>
          <p:cNvSpPr txBox="1"/>
          <p:nvPr/>
        </p:nvSpPr>
        <p:spPr>
          <a:xfrm>
            <a:off x="1569493" y="641445"/>
            <a:ext cx="5472752" cy="221599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000">
                <a:solidFill>
                  <a:schemeClr val="dk1"/>
                </a:solidFill>
                <a:latin typeface="Trebuchet MS"/>
                <a:ea typeface="Trebuchet MS"/>
                <a:cs typeface="Trebuchet MS"/>
                <a:sym typeface="Trebuchet MS"/>
              </a:rPr>
              <a:t>What can you and your service do to support us? </a:t>
            </a:r>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Types of Fostering </a:t>
            </a:r>
            <a:endParaRPr/>
          </a:p>
        </p:txBody>
      </p:sp>
      <p:sp>
        <p:nvSpPr>
          <p:cNvPr id="156" name="Google Shape;156;p19"/>
          <p:cNvSpPr txBox="1"/>
          <p:nvPr>
            <p:ph idx="1" type="body"/>
          </p:nvPr>
        </p:nvSpPr>
        <p:spPr>
          <a:xfrm>
            <a:off x="677334" y="3051809"/>
            <a:ext cx="9057793" cy="49784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2240"/>
              <a:buChar char="►"/>
            </a:pPr>
            <a:r>
              <a:rPr b="1" lang="en-US" sz="2800"/>
              <a:t>Mainstream fostering for short and long term care </a:t>
            </a:r>
            <a:endParaRPr/>
          </a:p>
          <a:p>
            <a:pPr indent="0" lvl="0" marL="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US"/>
              <a:t>Carers for all ages </a:t>
            </a:r>
            <a:endParaRPr/>
          </a:p>
          <a:p>
            <a:pPr indent="-342900" lvl="0" marL="342900" rtl="0" algn="l">
              <a:spcBef>
                <a:spcPts val="1000"/>
              </a:spcBef>
              <a:spcAft>
                <a:spcPts val="0"/>
              </a:spcAft>
              <a:buSzPts val="1440"/>
              <a:buChar char="►"/>
            </a:pPr>
            <a:r>
              <a:rPr lang="en-US"/>
              <a:t>Young children carers – support through to permanence (under 5)</a:t>
            </a:r>
            <a:endParaRPr/>
          </a:p>
          <a:p>
            <a:pPr indent="-342900" lvl="0" marL="342900" rtl="0" algn="l">
              <a:spcBef>
                <a:spcPts val="1000"/>
              </a:spcBef>
              <a:spcAft>
                <a:spcPts val="0"/>
              </a:spcAft>
              <a:buSzPts val="1440"/>
              <a:buChar char="►"/>
            </a:pPr>
            <a:r>
              <a:rPr lang="en-US"/>
              <a:t>Sibling groups all ages </a:t>
            </a:r>
            <a:endParaRPr/>
          </a:p>
          <a:p>
            <a:pPr indent="-342900" lvl="0" marL="342900" rtl="0" algn="l">
              <a:spcBef>
                <a:spcPts val="1000"/>
              </a:spcBef>
              <a:spcAft>
                <a:spcPts val="0"/>
              </a:spcAft>
              <a:buSzPts val="1440"/>
              <a:buChar char="►"/>
            </a:pPr>
            <a:r>
              <a:rPr lang="en-US"/>
              <a:t>Respite support for 1 group or multiple groups of children dependent on your availability. </a:t>
            </a:r>
            <a:endParaRPr/>
          </a:p>
          <a:p>
            <a:pPr indent="-342900" lvl="0" marL="342900" rtl="0" algn="l">
              <a:spcBef>
                <a:spcPts val="1000"/>
              </a:spcBef>
              <a:spcAft>
                <a:spcPts val="0"/>
              </a:spcAft>
              <a:buSzPts val="1440"/>
              <a:buChar char="►"/>
            </a:pPr>
            <a:r>
              <a:rPr lang="en-US"/>
              <a:t>Out of Hours Emergency homes as and when able</a:t>
            </a:r>
            <a:endParaRPr/>
          </a:p>
          <a:p>
            <a:pPr indent="0" lvl="0" marL="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p:txBody>
      </p:sp>
      <p:pic>
        <p:nvPicPr>
          <p:cNvPr id="157" name="Google Shape;157;p19"/>
          <p:cNvPicPr preferRelativeResize="0"/>
          <p:nvPr/>
        </p:nvPicPr>
        <p:blipFill rotWithShape="1">
          <a:blip r:embed="rId3">
            <a:alphaModFix/>
          </a:blip>
          <a:srcRect b="0" l="0" r="0" t="0"/>
          <a:stretch/>
        </p:blipFill>
        <p:spPr>
          <a:xfrm>
            <a:off x="5487291" y="609600"/>
            <a:ext cx="2913295" cy="244220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0"/>
          <p:cNvSpPr txBox="1"/>
          <p:nvPr>
            <p:ph type="title"/>
          </p:nvPr>
        </p:nvSpPr>
        <p:spPr>
          <a:xfrm>
            <a:off x="677334" y="609600"/>
            <a:ext cx="5891632" cy="1320800"/>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rgbClr val="EA3C9E"/>
              </a:buClr>
              <a:buSzPct val="100000"/>
              <a:buFont typeface="Trebuchet MS"/>
              <a:buNone/>
            </a:pPr>
            <a:r>
              <a:rPr b="1" lang="en-US" sz="4800"/>
              <a:t>Children with completed needs </a:t>
            </a:r>
            <a:br>
              <a:rPr b="1" lang="en-US" sz="5400"/>
            </a:br>
            <a:br>
              <a:rPr lang="en-US"/>
            </a:br>
            <a:r>
              <a:rPr lang="en-US" sz="3100">
                <a:solidFill>
                  <a:schemeClr val="dk1"/>
                </a:solidFill>
              </a:rPr>
              <a:t>Fostering for Our Children with Complex Needs  </a:t>
            </a:r>
            <a:br>
              <a:rPr lang="en-US" sz="3100">
                <a:solidFill>
                  <a:schemeClr val="dk1"/>
                </a:solidFill>
              </a:rPr>
            </a:br>
            <a:r>
              <a:rPr lang="en-US" sz="3100">
                <a:solidFill>
                  <a:schemeClr val="dk1"/>
                </a:solidFill>
              </a:rPr>
              <a:t>- to include further training which will be child focused. </a:t>
            </a:r>
            <a:br>
              <a:rPr lang="en-US" sz="3100">
                <a:solidFill>
                  <a:schemeClr val="dk1"/>
                </a:solidFill>
              </a:rPr>
            </a:br>
            <a:br>
              <a:rPr lang="en-US" sz="3100">
                <a:solidFill>
                  <a:schemeClr val="dk1"/>
                </a:solidFill>
              </a:rPr>
            </a:br>
            <a:r>
              <a:rPr lang="en-US" sz="3100">
                <a:solidFill>
                  <a:schemeClr val="dk1"/>
                </a:solidFill>
              </a:rPr>
              <a:t>Respite support for Our Children with Complex Needs </a:t>
            </a:r>
            <a:br>
              <a:rPr lang="en-US">
                <a:solidFill>
                  <a:srgbClr val="0070C0"/>
                </a:solidFill>
              </a:rPr>
            </a:br>
            <a:endParaRPr>
              <a:solidFill>
                <a:srgbClr val="0070C0"/>
              </a:solidFill>
            </a:endParaRPr>
          </a:p>
        </p:txBody>
      </p:sp>
      <p:pic>
        <p:nvPicPr>
          <p:cNvPr id="163" name="Google Shape;163;p20"/>
          <p:cNvPicPr preferRelativeResize="0"/>
          <p:nvPr>
            <p:ph idx="1" type="body"/>
          </p:nvPr>
        </p:nvPicPr>
        <p:blipFill rotWithShape="1">
          <a:blip r:embed="rId3">
            <a:alphaModFix/>
          </a:blip>
          <a:srcRect b="0" l="0" r="0" t="0"/>
          <a:stretch/>
        </p:blipFill>
        <p:spPr>
          <a:xfrm>
            <a:off x="6680482" y="1597531"/>
            <a:ext cx="3822192" cy="2548128"/>
          </a:xfrm>
          <a:prstGeom prst="rect">
            <a:avLst/>
          </a:prstGeom>
          <a:noFill/>
          <a:ln>
            <a:noFill/>
          </a:ln>
        </p:spPr>
      </p:pic>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Type of Fostering</a:t>
            </a:r>
            <a:endParaRPr/>
          </a:p>
        </p:txBody>
      </p:sp>
      <p:sp>
        <p:nvSpPr>
          <p:cNvPr id="170" name="Google Shape;170;p21"/>
          <p:cNvSpPr txBox="1"/>
          <p:nvPr>
            <p:ph idx="2" type="body"/>
          </p:nvPr>
        </p:nvSpPr>
        <p:spPr>
          <a:xfrm>
            <a:off x="4887310" y="1182256"/>
            <a:ext cx="4890228" cy="484556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600"/>
              <a:buNone/>
            </a:pPr>
            <a:r>
              <a:t/>
            </a:r>
            <a:endParaRPr sz="2000"/>
          </a:p>
          <a:p>
            <a:pPr indent="-342900" lvl="0" marL="342900" rtl="0" algn="l">
              <a:spcBef>
                <a:spcPts val="1000"/>
              </a:spcBef>
              <a:spcAft>
                <a:spcPts val="0"/>
              </a:spcAft>
              <a:buSzPts val="1600"/>
              <a:buChar char="►"/>
            </a:pPr>
            <a:r>
              <a:rPr b="1" lang="en-US" sz="2000"/>
              <a:t>Parent and Child </a:t>
            </a:r>
            <a:r>
              <a:rPr lang="en-US" sz="2000"/>
              <a:t>Fostering and Assessment homes  </a:t>
            </a:r>
            <a:endParaRPr sz="2000"/>
          </a:p>
          <a:p>
            <a:pPr indent="-342900" lvl="0" marL="342900" rtl="0" algn="l">
              <a:spcBef>
                <a:spcPts val="1000"/>
              </a:spcBef>
              <a:spcAft>
                <a:spcPts val="0"/>
              </a:spcAft>
              <a:buSzPts val="1600"/>
              <a:buFont typeface="Trebuchet MS"/>
              <a:buChar char="-"/>
            </a:pPr>
            <a:r>
              <a:rPr lang="en-US" sz="2000"/>
              <a:t>this includes further bespoke training from a wide range of organisations including health and better start and also includes our legal team.  </a:t>
            </a:r>
            <a:endParaRPr/>
          </a:p>
          <a:p>
            <a:pPr indent="-342900" lvl="0" marL="342900" rtl="0" algn="l">
              <a:spcBef>
                <a:spcPts val="1000"/>
              </a:spcBef>
              <a:spcAft>
                <a:spcPts val="0"/>
              </a:spcAft>
              <a:buSzPts val="1600"/>
              <a:buFont typeface="Trebuchet MS"/>
              <a:buChar char="-"/>
            </a:pPr>
            <a:r>
              <a:rPr lang="en-US" sz="2000"/>
              <a:t>It may be required for the carer to complete a short report to be presented to the court.  These carers are fully supported by an experienced social worker in this field. </a:t>
            </a:r>
            <a:endParaRPr/>
          </a:p>
          <a:p>
            <a:pPr indent="-241300" lvl="0" marL="342900" rtl="0" algn="l">
              <a:spcBef>
                <a:spcPts val="1000"/>
              </a:spcBef>
              <a:spcAft>
                <a:spcPts val="0"/>
              </a:spcAft>
              <a:buSzPts val="1600"/>
              <a:buNone/>
            </a:pPr>
            <a:r>
              <a:t/>
            </a:r>
            <a:endParaRPr sz="2000"/>
          </a:p>
        </p:txBody>
      </p:sp>
      <p:pic>
        <p:nvPicPr>
          <p:cNvPr id="171" name="Google Shape;171;p21"/>
          <p:cNvPicPr preferRelativeResize="0"/>
          <p:nvPr/>
        </p:nvPicPr>
        <p:blipFill rotWithShape="1">
          <a:blip r:embed="rId3">
            <a:alphaModFix/>
          </a:blip>
          <a:srcRect b="0" l="0" r="0" t="0"/>
          <a:stretch/>
        </p:blipFill>
        <p:spPr>
          <a:xfrm>
            <a:off x="173798" y="1552824"/>
            <a:ext cx="4503306" cy="3626069"/>
          </a:xfrm>
          <a:prstGeom prst="rect">
            <a:avLst/>
          </a:prstGeom>
          <a:noFill/>
          <a:ln>
            <a:noFill/>
          </a:ln>
        </p:spPr>
      </p:pic>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Teenage support is urgently needed </a:t>
            </a:r>
            <a:endParaRPr/>
          </a:p>
        </p:txBody>
      </p:sp>
      <p:pic>
        <p:nvPicPr>
          <p:cNvPr id="177" name="Google Shape;177;p22"/>
          <p:cNvPicPr preferRelativeResize="0"/>
          <p:nvPr>
            <p:ph idx="1" type="body"/>
          </p:nvPr>
        </p:nvPicPr>
        <p:blipFill rotWithShape="1">
          <a:blip r:embed="rId3">
            <a:alphaModFix/>
          </a:blip>
          <a:srcRect b="0" l="0" r="0" t="0"/>
          <a:stretch/>
        </p:blipFill>
        <p:spPr>
          <a:xfrm>
            <a:off x="677862" y="2502568"/>
            <a:ext cx="4412107" cy="2789305"/>
          </a:xfrm>
          <a:prstGeom prst="rect">
            <a:avLst/>
          </a:prstGeom>
          <a:noFill/>
          <a:ln>
            <a:noFill/>
          </a:ln>
        </p:spPr>
      </p:pic>
      <p:sp>
        <p:nvSpPr>
          <p:cNvPr id="178" name="Google Shape;178;p22"/>
          <p:cNvSpPr txBox="1"/>
          <p:nvPr>
            <p:ph idx="2" type="body"/>
          </p:nvPr>
        </p:nvSpPr>
        <p:spPr>
          <a:xfrm>
            <a:off x="5089970" y="2634916"/>
            <a:ext cx="4184034" cy="3406446"/>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b="1" lang="en-US"/>
              <a:t>Step down from residential care </a:t>
            </a:r>
            <a:r>
              <a:rPr lang="en-US"/>
              <a:t>–  we continuing to try to bring our children out of care homes and back into families.  - This include further training and support.  </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b="1" lang="en-US"/>
              <a:t>Pace bed </a:t>
            </a:r>
            <a:r>
              <a:rPr lang="en-US"/>
              <a:t>– Emergency need, -young people requiring support – could be out of hours - and supported through this process. </a:t>
            </a:r>
            <a:endParaRPr/>
          </a:p>
          <a:p>
            <a:pPr indent="-251459" lvl="0" marL="342900" rtl="0" algn="l">
              <a:spcBef>
                <a:spcPts val="1000"/>
              </a:spcBef>
              <a:spcAft>
                <a:spcPts val="0"/>
              </a:spcAft>
              <a:buSzPts val="144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What the assessment involves </a:t>
            </a:r>
            <a:endParaRPr/>
          </a:p>
        </p:txBody>
      </p:sp>
      <p:sp>
        <p:nvSpPr>
          <p:cNvPr id="184" name="Google Shape;184;p23"/>
          <p:cNvSpPr txBox="1"/>
          <p:nvPr>
            <p:ph idx="1" type="body"/>
          </p:nvPr>
        </p:nvSpPr>
        <p:spPr>
          <a:xfrm>
            <a:off x="677334" y="1551709"/>
            <a:ext cx="8596668" cy="448965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US"/>
              <a:t>Assessment with our Foster Team - usually aim for 4-5 months which includes: </a:t>
            </a:r>
            <a:endParaRPr/>
          </a:p>
          <a:p>
            <a:pPr indent="-342900" lvl="0" marL="342900" rtl="0" algn="l">
              <a:spcBef>
                <a:spcPts val="1000"/>
              </a:spcBef>
              <a:spcAft>
                <a:spcPts val="0"/>
              </a:spcAft>
              <a:buSzPts val="1440"/>
              <a:buChar char="►"/>
            </a:pPr>
            <a:r>
              <a:rPr lang="en-US"/>
              <a:t>Adult reference checks and speaking to them </a:t>
            </a:r>
            <a:endParaRPr/>
          </a:p>
          <a:p>
            <a:pPr indent="-342900" lvl="0" marL="342900" rtl="0" algn="l">
              <a:spcBef>
                <a:spcPts val="1000"/>
              </a:spcBef>
              <a:spcAft>
                <a:spcPts val="0"/>
              </a:spcAft>
              <a:buSzPts val="1440"/>
              <a:buChar char="►"/>
            </a:pPr>
            <a:r>
              <a:rPr lang="en-US"/>
              <a:t>Speaking with schools for birth children and the children themselves. </a:t>
            </a:r>
            <a:endParaRPr/>
          </a:p>
          <a:p>
            <a:pPr indent="-342900" lvl="0" marL="342900" rtl="0" algn="l">
              <a:spcBef>
                <a:spcPts val="1000"/>
              </a:spcBef>
              <a:spcAft>
                <a:spcPts val="0"/>
              </a:spcAft>
              <a:buSzPts val="1440"/>
              <a:buChar char="►"/>
            </a:pPr>
            <a:r>
              <a:rPr lang="en-US"/>
              <a:t>Finance assessment </a:t>
            </a:r>
            <a:endParaRPr/>
          </a:p>
          <a:p>
            <a:pPr indent="-342900" lvl="0" marL="342900" rtl="0" algn="l">
              <a:spcBef>
                <a:spcPts val="1000"/>
              </a:spcBef>
              <a:spcAft>
                <a:spcPts val="0"/>
              </a:spcAft>
              <a:buSzPts val="1440"/>
              <a:buChar char="►"/>
            </a:pPr>
            <a:r>
              <a:rPr lang="en-US"/>
              <a:t>Checks with employers, up to 6 references a mix of friends and 1 family member - up to 4 will be spoken to directly alongside the references </a:t>
            </a:r>
            <a:endParaRPr/>
          </a:p>
          <a:p>
            <a:pPr indent="-342900" lvl="0" marL="342900" rtl="0" algn="l">
              <a:spcBef>
                <a:spcPts val="1000"/>
              </a:spcBef>
              <a:spcAft>
                <a:spcPts val="0"/>
              </a:spcAft>
              <a:buSzPts val="1440"/>
              <a:buChar char="►"/>
            </a:pPr>
            <a:r>
              <a:rPr lang="en-US"/>
              <a:t>DBS checks</a:t>
            </a:r>
            <a:endParaRPr/>
          </a:p>
          <a:p>
            <a:pPr indent="-342900" lvl="0" marL="342900" rtl="0" algn="l">
              <a:spcBef>
                <a:spcPts val="1000"/>
              </a:spcBef>
              <a:spcAft>
                <a:spcPts val="0"/>
              </a:spcAft>
              <a:buSzPts val="1440"/>
              <a:buChar char="►"/>
            </a:pPr>
            <a:r>
              <a:rPr lang="en-US"/>
              <a:t>Health Assessments </a:t>
            </a:r>
            <a:endParaRPr/>
          </a:p>
          <a:p>
            <a:pPr indent="-342900" lvl="0" marL="342900" rtl="0" algn="l">
              <a:spcBef>
                <a:spcPts val="1000"/>
              </a:spcBef>
              <a:spcAft>
                <a:spcPts val="0"/>
              </a:spcAft>
              <a:buSzPts val="1440"/>
              <a:buChar char="►"/>
            </a:pPr>
            <a:r>
              <a:rPr lang="en-US"/>
              <a:t>Animal Assessment if required </a:t>
            </a:r>
            <a:endParaRPr/>
          </a:p>
          <a:p>
            <a:pPr indent="-342900" lvl="0" marL="342900" rtl="0" algn="l">
              <a:spcBef>
                <a:spcPts val="1000"/>
              </a:spcBef>
              <a:spcAft>
                <a:spcPts val="0"/>
              </a:spcAft>
              <a:buSzPts val="1440"/>
              <a:buChar char="►"/>
            </a:pPr>
            <a:r>
              <a:rPr lang="en-US"/>
              <a:t>Risk assessment of family home, holidays homes, caravan etc.</a:t>
            </a:r>
            <a:endParaRPr/>
          </a:p>
          <a:p>
            <a:pPr indent="0" lvl="0" marL="0" rtl="0" algn="l">
              <a:spcBef>
                <a:spcPts val="1000"/>
              </a:spcBef>
              <a:spcAft>
                <a:spcPts val="0"/>
              </a:spcAft>
              <a:buSzPts val="1440"/>
              <a:buNone/>
            </a:pPr>
            <a:r>
              <a:t/>
            </a:r>
            <a:endParaRPr/>
          </a:p>
          <a:p>
            <a:pPr indent="0" lvl="0" marL="0" rtl="0" algn="l">
              <a:spcBef>
                <a:spcPts val="1000"/>
              </a:spcBef>
              <a:spcAft>
                <a:spcPts val="0"/>
              </a:spcAft>
              <a:buSzPts val="144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0" st="0"/>
                                            </p:txEl>
                                          </p:spTgt>
                                        </p:tgtEl>
                                        <p:attrNameLst>
                                          <p:attrName>style.visibility</p:attrName>
                                        </p:attrNameLst>
                                      </p:cBhvr>
                                      <p:to>
                                        <p:strVal val="visible"/>
                                      </p:to>
                                    </p:set>
                                    <p:animEffect filter="fade" transition="in">
                                      <p:cBhvr>
                                        <p:cTn dur="500"/>
                                        <p:tgtEl>
                                          <p:spTgt spid="1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1" st="1"/>
                                            </p:txEl>
                                          </p:spTgt>
                                        </p:tgtEl>
                                        <p:attrNameLst>
                                          <p:attrName>style.visibility</p:attrName>
                                        </p:attrNameLst>
                                      </p:cBhvr>
                                      <p:to>
                                        <p:strVal val="visible"/>
                                      </p:to>
                                    </p:set>
                                    <p:animEffect filter="fade" transition="in">
                                      <p:cBhvr>
                                        <p:cTn dur="500"/>
                                        <p:tgtEl>
                                          <p:spTgt spid="1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2" st="2"/>
                                            </p:txEl>
                                          </p:spTgt>
                                        </p:tgtEl>
                                        <p:attrNameLst>
                                          <p:attrName>style.visibility</p:attrName>
                                        </p:attrNameLst>
                                      </p:cBhvr>
                                      <p:to>
                                        <p:strVal val="visible"/>
                                      </p:to>
                                    </p:set>
                                    <p:animEffect filter="fade" transition="in">
                                      <p:cBhvr>
                                        <p:cTn dur="500"/>
                                        <p:tgtEl>
                                          <p:spTgt spid="1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3" st="3"/>
                                            </p:txEl>
                                          </p:spTgt>
                                        </p:tgtEl>
                                        <p:attrNameLst>
                                          <p:attrName>style.visibility</p:attrName>
                                        </p:attrNameLst>
                                      </p:cBhvr>
                                      <p:to>
                                        <p:strVal val="visible"/>
                                      </p:to>
                                    </p:set>
                                    <p:animEffect filter="fade" transition="in">
                                      <p:cBhvr>
                                        <p:cTn dur="500"/>
                                        <p:tgtEl>
                                          <p:spTgt spid="18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4" st="4"/>
                                            </p:txEl>
                                          </p:spTgt>
                                        </p:tgtEl>
                                        <p:attrNameLst>
                                          <p:attrName>style.visibility</p:attrName>
                                        </p:attrNameLst>
                                      </p:cBhvr>
                                      <p:to>
                                        <p:strVal val="visible"/>
                                      </p:to>
                                    </p:set>
                                    <p:animEffect filter="fade" transition="in">
                                      <p:cBhvr>
                                        <p:cTn dur="500"/>
                                        <p:tgtEl>
                                          <p:spTgt spid="18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5" st="5"/>
                                            </p:txEl>
                                          </p:spTgt>
                                        </p:tgtEl>
                                        <p:attrNameLst>
                                          <p:attrName>style.visibility</p:attrName>
                                        </p:attrNameLst>
                                      </p:cBhvr>
                                      <p:to>
                                        <p:strVal val="visible"/>
                                      </p:to>
                                    </p:set>
                                    <p:animEffect filter="fade" transition="in">
                                      <p:cBhvr>
                                        <p:cTn dur="500"/>
                                        <p:tgtEl>
                                          <p:spTgt spid="18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6" st="6"/>
                                            </p:txEl>
                                          </p:spTgt>
                                        </p:tgtEl>
                                        <p:attrNameLst>
                                          <p:attrName>style.visibility</p:attrName>
                                        </p:attrNameLst>
                                      </p:cBhvr>
                                      <p:to>
                                        <p:strVal val="visible"/>
                                      </p:to>
                                    </p:set>
                                    <p:animEffect filter="fade" transition="in">
                                      <p:cBhvr>
                                        <p:cTn dur="500"/>
                                        <p:tgtEl>
                                          <p:spTgt spid="18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7" st="7"/>
                                            </p:txEl>
                                          </p:spTgt>
                                        </p:tgtEl>
                                        <p:attrNameLst>
                                          <p:attrName>style.visibility</p:attrName>
                                        </p:attrNameLst>
                                      </p:cBhvr>
                                      <p:to>
                                        <p:strVal val="visible"/>
                                      </p:to>
                                    </p:set>
                                    <p:animEffect filter="fade" transition="in">
                                      <p:cBhvr>
                                        <p:cTn dur="500"/>
                                        <p:tgtEl>
                                          <p:spTgt spid="18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8" st="8"/>
                                            </p:txEl>
                                          </p:spTgt>
                                        </p:tgtEl>
                                        <p:attrNameLst>
                                          <p:attrName>style.visibility</p:attrName>
                                        </p:attrNameLst>
                                      </p:cBhvr>
                                      <p:to>
                                        <p:strVal val="visible"/>
                                      </p:to>
                                    </p:set>
                                    <p:animEffect filter="fade" transition="in">
                                      <p:cBhvr>
                                        <p:cTn dur="500"/>
                                        <p:tgtEl>
                                          <p:spTgt spid="184">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9" st="9"/>
                                            </p:txEl>
                                          </p:spTgt>
                                        </p:tgtEl>
                                        <p:attrNameLst>
                                          <p:attrName>style.visibility</p:attrName>
                                        </p:attrNameLst>
                                      </p:cBhvr>
                                      <p:to>
                                        <p:strVal val="visible"/>
                                      </p:to>
                                    </p:set>
                                    <p:animEffect filter="fade" transition="in">
                                      <p:cBhvr>
                                        <p:cTn dur="500"/>
                                        <p:tgtEl>
                                          <p:spTgt spid="184">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xEl>
                                              <p:pRg end="10" st="10"/>
                                            </p:txEl>
                                          </p:spTgt>
                                        </p:tgtEl>
                                        <p:attrNameLst>
                                          <p:attrName>style.visibility</p:attrName>
                                        </p:attrNameLst>
                                      </p:cBhvr>
                                      <p:to>
                                        <p:strVal val="visible"/>
                                      </p:to>
                                    </p:set>
                                    <p:animEffect filter="fade" transition="in">
                                      <p:cBhvr>
                                        <p:cTn dur="500"/>
                                        <p:tgtEl>
                                          <p:spTgt spid="184">
                                            <p:txEl>
                                              <p:pRg end="10" st="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Question? </a:t>
            </a:r>
            <a:endParaRPr/>
          </a:p>
        </p:txBody>
      </p:sp>
      <p:sp>
        <p:nvSpPr>
          <p:cNvPr id="191" name="Google Shape;191;p24"/>
          <p:cNvSpPr txBox="1"/>
          <p:nvPr>
            <p:ph idx="1" type="body"/>
          </p:nvPr>
        </p:nvSpPr>
        <p:spPr>
          <a:xfrm>
            <a:off x="677334" y="2160590"/>
            <a:ext cx="10393789" cy="363971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US"/>
              <a:t>How many Blackpool children do you think are currently looked after? </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US"/>
              <a:t>What % of them are supported in internal mainstream fostering families?</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US"/>
              <a:t>How many do you think are in residential care homes? </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US"/>
              <a:t>What is the youngest age of child in residential care? </a:t>
            </a:r>
            <a:endParaRPr/>
          </a:p>
          <a:p>
            <a:pPr indent="-251459" lvl="0" marL="342900" rtl="0" algn="l">
              <a:spcBef>
                <a:spcPts val="1000"/>
              </a:spcBef>
              <a:spcAft>
                <a:spcPts val="0"/>
              </a:spcAft>
              <a:buSzPts val="1440"/>
              <a:buNone/>
            </a:pPr>
            <a:r>
              <a:t/>
            </a:r>
            <a:endParaRPr/>
          </a:p>
        </p:txBody>
      </p:sp>
      <p:sp>
        <p:nvSpPr>
          <p:cNvPr id="192" name="Google Shape;192;p24"/>
          <p:cNvSpPr txBox="1"/>
          <p:nvPr/>
        </p:nvSpPr>
        <p:spPr>
          <a:xfrm>
            <a:off x="8691716" y="2160590"/>
            <a:ext cx="2087120" cy="286232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Trebuchet MS"/>
                <a:ea typeface="Trebuchet MS"/>
                <a:cs typeface="Trebuchet MS"/>
                <a:sym typeface="Trebuchet MS"/>
              </a:rPr>
              <a:t>556</a:t>
            </a:r>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22%</a:t>
            </a:r>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71  </a:t>
            </a:r>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rPr lang="en-US" sz="1800">
                <a:solidFill>
                  <a:schemeClr val="dk1"/>
                </a:solidFill>
                <a:latin typeface="Trebuchet MS"/>
                <a:ea typeface="Trebuchet MS"/>
                <a:cs typeface="Trebuchet MS"/>
                <a:sym typeface="Trebuchet MS"/>
              </a:rPr>
              <a:t>7 years old. </a:t>
            </a:r>
            <a:endParaRPr sz="1800">
              <a:solidFill>
                <a:schemeClr val="dk1"/>
              </a:solidFill>
              <a:latin typeface="Trebuchet MS"/>
              <a:ea typeface="Trebuchet MS"/>
              <a:cs typeface="Trebuchet MS"/>
              <a:sym typeface="Trebuchet M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0" st="0"/>
                                            </p:txEl>
                                          </p:spTgt>
                                        </p:tgtEl>
                                        <p:attrNameLst>
                                          <p:attrName>style.visibility</p:attrName>
                                        </p:attrNameLst>
                                      </p:cBhvr>
                                      <p:to>
                                        <p:strVal val="visible"/>
                                      </p:to>
                                    </p:set>
                                    <p:anim calcmode="lin" valueType="num">
                                      <p:cBhvr additive="base">
                                        <p:cTn dur="500"/>
                                        <p:tgtEl>
                                          <p:spTgt spid="192">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1" st="1"/>
                                            </p:txEl>
                                          </p:spTgt>
                                        </p:tgtEl>
                                        <p:attrNameLst>
                                          <p:attrName>style.visibility</p:attrName>
                                        </p:attrNameLst>
                                      </p:cBhvr>
                                      <p:to>
                                        <p:strVal val="visible"/>
                                      </p:to>
                                    </p:set>
                                    <p:anim calcmode="lin" valueType="num">
                                      <p:cBhvr additive="base">
                                        <p:cTn dur="500"/>
                                        <p:tgtEl>
                                          <p:spTgt spid="192">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2" st="2"/>
                                            </p:txEl>
                                          </p:spTgt>
                                        </p:tgtEl>
                                        <p:attrNameLst>
                                          <p:attrName>style.visibility</p:attrName>
                                        </p:attrNameLst>
                                      </p:cBhvr>
                                      <p:to>
                                        <p:strVal val="visible"/>
                                      </p:to>
                                    </p:set>
                                    <p:anim calcmode="lin" valueType="num">
                                      <p:cBhvr additive="base">
                                        <p:cTn dur="500"/>
                                        <p:tgtEl>
                                          <p:spTgt spid="192">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3" st="3"/>
                                            </p:txEl>
                                          </p:spTgt>
                                        </p:tgtEl>
                                        <p:attrNameLst>
                                          <p:attrName>style.visibility</p:attrName>
                                        </p:attrNameLst>
                                      </p:cBhvr>
                                      <p:to>
                                        <p:strVal val="visible"/>
                                      </p:to>
                                    </p:set>
                                    <p:anim calcmode="lin" valueType="num">
                                      <p:cBhvr additive="base">
                                        <p:cTn dur="500"/>
                                        <p:tgtEl>
                                          <p:spTgt spid="192">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4" st="4"/>
                                            </p:txEl>
                                          </p:spTgt>
                                        </p:tgtEl>
                                        <p:attrNameLst>
                                          <p:attrName>style.visibility</p:attrName>
                                        </p:attrNameLst>
                                      </p:cBhvr>
                                      <p:to>
                                        <p:strVal val="visible"/>
                                      </p:to>
                                    </p:set>
                                    <p:anim calcmode="lin" valueType="num">
                                      <p:cBhvr additive="base">
                                        <p:cTn dur="500"/>
                                        <p:tgtEl>
                                          <p:spTgt spid="192">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5" st="5"/>
                                            </p:txEl>
                                          </p:spTgt>
                                        </p:tgtEl>
                                        <p:attrNameLst>
                                          <p:attrName>style.visibility</p:attrName>
                                        </p:attrNameLst>
                                      </p:cBhvr>
                                      <p:to>
                                        <p:strVal val="visible"/>
                                      </p:to>
                                    </p:set>
                                    <p:anim calcmode="lin" valueType="num">
                                      <p:cBhvr additive="base">
                                        <p:cTn dur="500"/>
                                        <p:tgtEl>
                                          <p:spTgt spid="192">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6" st="6"/>
                                            </p:txEl>
                                          </p:spTgt>
                                        </p:tgtEl>
                                        <p:attrNameLst>
                                          <p:attrName>style.visibility</p:attrName>
                                        </p:attrNameLst>
                                      </p:cBhvr>
                                      <p:to>
                                        <p:strVal val="visible"/>
                                      </p:to>
                                    </p:set>
                                    <p:anim calcmode="lin" valueType="num">
                                      <p:cBhvr additive="base">
                                        <p:cTn dur="500"/>
                                        <p:tgtEl>
                                          <p:spTgt spid="192">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7" st="7"/>
                                            </p:txEl>
                                          </p:spTgt>
                                        </p:tgtEl>
                                        <p:attrNameLst>
                                          <p:attrName>style.visibility</p:attrName>
                                        </p:attrNameLst>
                                      </p:cBhvr>
                                      <p:to>
                                        <p:strVal val="visible"/>
                                      </p:to>
                                    </p:set>
                                    <p:anim calcmode="lin" valueType="num">
                                      <p:cBhvr additive="base">
                                        <p:cTn dur="500"/>
                                        <p:tgtEl>
                                          <p:spTgt spid="192">
                                            <p:txEl>
                                              <p:pRg end="7" st="7"/>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8" st="8"/>
                                            </p:txEl>
                                          </p:spTgt>
                                        </p:tgtEl>
                                        <p:attrNameLst>
                                          <p:attrName>style.visibility</p:attrName>
                                        </p:attrNameLst>
                                      </p:cBhvr>
                                      <p:to>
                                        <p:strVal val="visible"/>
                                      </p:to>
                                    </p:set>
                                    <p:anim calcmode="lin" valueType="num">
                                      <p:cBhvr additive="base">
                                        <p:cTn dur="500"/>
                                        <p:tgtEl>
                                          <p:spTgt spid="192">
                                            <p:txEl>
                                              <p:pRg end="8" st="8"/>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2">
                                            <p:txEl>
                                              <p:pRg end="9" st="9"/>
                                            </p:txEl>
                                          </p:spTgt>
                                        </p:tgtEl>
                                        <p:attrNameLst>
                                          <p:attrName>style.visibility</p:attrName>
                                        </p:attrNameLst>
                                      </p:cBhvr>
                                      <p:to>
                                        <p:strVal val="visible"/>
                                      </p:to>
                                    </p:set>
                                    <p:anim calcmode="lin" valueType="num">
                                      <p:cBhvr additive="base">
                                        <p:cTn dur="500"/>
                                        <p:tgtEl>
                                          <p:spTgt spid="192">
                                            <p:txEl>
                                              <p:pRg end="9" st="9"/>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Why we need your help…</a:t>
            </a:r>
            <a:endParaRPr/>
          </a:p>
        </p:txBody>
      </p:sp>
      <p:sp>
        <p:nvSpPr>
          <p:cNvPr id="199" name="Google Shape;199;p2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251459" lvl="0" marL="342900" rtl="0" algn="l">
              <a:spcBef>
                <a:spcPts val="0"/>
              </a:spcBef>
              <a:spcAft>
                <a:spcPts val="0"/>
              </a:spcAft>
              <a:buSzPts val="1440"/>
              <a:buNone/>
            </a:pPr>
            <a:r>
              <a:t/>
            </a:r>
            <a:endParaRPr/>
          </a:p>
          <a:p>
            <a:pPr indent="0" lvl="0" marL="0" rtl="0" algn="l">
              <a:spcBef>
                <a:spcPts val="1000"/>
              </a:spcBef>
              <a:spcAft>
                <a:spcPts val="0"/>
              </a:spcAft>
              <a:buSzPts val="1440"/>
              <a:buNone/>
            </a:pPr>
            <a:r>
              <a:rPr lang="en-US"/>
              <a:t> </a:t>
            </a:r>
            <a:endParaRPr/>
          </a:p>
        </p:txBody>
      </p:sp>
      <p:graphicFrame>
        <p:nvGraphicFramePr>
          <p:cNvPr id="200" name="Google Shape;200;p25"/>
          <p:cNvGraphicFramePr/>
          <p:nvPr/>
        </p:nvGraphicFramePr>
        <p:xfrm>
          <a:off x="3537284" y="1624168"/>
          <a:ext cx="3000000" cy="3000000"/>
        </p:xfrm>
        <a:graphic>
          <a:graphicData uri="http://schemas.openxmlformats.org/drawingml/2006/table">
            <a:tbl>
              <a:tblPr>
                <a:noFill/>
                <a:tableStyleId>{5EB3BD4B-9B8C-4287-A2B5-7696F4B85C72}</a:tableStyleId>
              </a:tblPr>
              <a:tblGrid>
                <a:gridCol w="2353125"/>
              </a:tblGrid>
              <a:tr h="435500">
                <a:tc>
                  <a:txBody>
                    <a:bodyPr/>
                    <a:lstStyle/>
                    <a:p>
                      <a:pPr indent="0" lvl="0" marL="0" marR="0" rtl="0" algn="l">
                        <a:spcBef>
                          <a:spcPts val="0"/>
                        </a:spcBef>
                        <a:spcAft>
                          <a:spcPts val="0"/>
                        </a:spcAft>
                        <a:buNone/>
                      </a:pPr>
                      <a:r>
                        <a:rPr lang="en-US" sz="800" u="none" cap="none" strike="noStrike"/>
                        <a:t>Internal Fostering</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Friend/Family placement (not Reg 24)</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Placed at home</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Placed for adoption</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Children's homes - external</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IFA (External Fostering)</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Mother and Baby unit</a:t>
                      </a:r>
                      <a:endParaRPr b="0" i="0" sz="800" u="none" cap="none" strike="noStrike">
                        <a:solidFill>
                          <a:srgbClr val="000000"/>
                        </a:solidFill>
                        <a:latin typeface="Calibri"/>
                        <a:ea typeface="Calibri"/>
                        <a:cs typeface="Calibri"/>
                        <a:sym typeface="Calibri"/>
                      </a:endParaRPr>
                    </a:p>
                  </a:txBody>
                  <a:tcPr marT="6350" marB="0" marR="6350" marL="6350"/>
                </a:tc>
              </a:tr>
              <a:tr h="497700">
                <a:tc>
                  <a:txBody>
                    <a:bodyPr/>
                    <a:lstStyle/>
                    <a:p>
                      <a:pPr indent="0" lvl="0" marL="0" marR="0" rtl="0" algn="l">
                        <a:spcBef>
                          <a:spcPts val="0"/>
                        </a:spcBef>
                        <a:spcAft>
                          <a:spcPts val="0"/>
                        </a:spcAft>
                        <a:buNone/>
                      </a:pPr>
                      <a:r>
                        <a:rPr lang="en-US" sz="800" u="none" cap="none" strike="noStrike"/>
                        <a:t>Supported Accomodation</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Other</a:t>
                      </a:r>
                      <a:endParaRPr b="0" i="0" sz="800" u="none" cap="none" strike="noStrike">
                        <a:solidFill>
                          <a:srgbClr val="000000"/>
                        </a:solidFill>
                        <a:latin typeface="Calibri"/>
                        <a:ea typeface="Calibri"/>
                        <a:cs typeface="Calibri"/>
                        <a:sym typeface="Calibri"/>
                      </a:endParaRPr>
                    </a:p>
                  </a:txBody>
                  <a:tcPr marT="6350" marB="0" marR="6350" marL="6350"/>
                </a:tc>
              </a:tr>
              <a:tr h="435500">
                <a:tc>
                  <a:txBody>
                    <a:bodyPr/>
                    <a:lstStyle/>
                    <a:p>
                      <a:pPr indent="0" lvl="0" marL="0" marR="0" rtl="0" algn="l">
                        <a:spcBef>
                          <a:spcPts val="0"/>
                        </a:spcBef>
                        <a:spcAft>
                          <a:spcPts val="0"/>
                        </a:spcAft>
                        <a:buNone/>
                      </a:pPr>
                      <a:r>
                        <a:rPr lang="en-US" sz="800" u="none" cap="none" strike="noStrike"/>
                        <a:t>Total LAC</a:t>
                      </a:r>
                      <a:endParaRPr b="1" i="0" sz="800" u="none" cap="none" strike="noStrike">
                        <a:solidFill>
                          <a:srgbClr val="000000"/>
                        </a:solidFill>
                        <a:latin typeface="Calibri"/>
                        <a:ea typeface="Calibri"/>
                        <a:cs typeface="Calibri"/>
                        <a:sym typeface="Calibri"/>
                      </a:endParaRPr>
                    </a:p>
                  </a:txBody>
                  <a:tcPr marT="6350" marB="0" marR="6350" marL="6350"/>
                </a:tc>
              </a:tr>
            </a:tbl>
          </a:graphicData>
        </a:graphic>
      </p:graphicFrame>
      <p:graphicFrame>
        <p:nvGraphicFramePr>
          <p:cNvPr id="201" name="Google Shape;201;p25"/>
          <p:cNvGraphicFramePr/>
          <p:nvPr/>
        </p:nvGraphicFramePr>
        <p:xfrm>
          <a:off x="5890419" y="1624164"/>
          <a:ext cx="3000000" cy="3000000"/>
        </p:xfrm>
        <a:graphic>
          <a:graphicData uri="http://schemas.openxmlformats.org/drawingml/2006/table">
            <a:tbl>
              <a:tblPr>
                <a:noFill/>
                <a:tableStyleId>{5EB3BD4B-9B8C-4287-A2B5-7696F4B85C72}</a:tableStyleId>
              </a:tblPr>
              <a:tblGrid>
                <a:gridCol w="2063875"/>
              </a:tblGrid>
              <a:tr h="437150">
                <a:tc>
                  <a:txBody>
                    <a:bodyPr/>
                    <a:lstStyle/>
                    <a:p>
                      <a:pPr indent="0" lvl="0" marL="0" marR="0" rtl="0" algn="ctr">
                        <a:spcBef>
                          <a:spcPts val="0"/>
                        </a:spcBef>
                        <a:spcAft>
                          <a:spcPts val="0"/>
                        </a:spcAft>
                        <a:buNone/>
                      </a:pPr>
                      <a:r>
                        <a:rPr lang="en-US" sz="800" u="none" cap="none" strike="noStrike"/>
                        <a:t>201</a:t>
                      </a:r>
                      <a:endParaRPr b="0" i="0" sz="800" u="none" cap="none" strike="noStrike">
                        <a:solidFill>
                          <a:srgbClr val="000000"/>
                        </a:solidFill>
                        <a:latin typeface="Calibri"/>
                        <a:ea typeface="Calibri"/>
                        <a:cs typeface="Calibri"/>
                        <a:sym typeface="Calibri"/>
                      </a:endParaRPr>
                    </a:p>
                  </a:txBody>
                  <a:tcPr marT="6350" marB="0" marR="6350" marL="6350"/>
                </a:tc>
              </a:tr>
              <a:tr h="437150">
                <a:tc>
                  <a:txBody>
                    <a:bodyPr/>
                    <a:lstStyle/>
                    <a:p>
                      <a:pPr indent="0" lvl="0" marL="0" marR="0" rtl="0" algn="ctr">
                        <a:spcBef>
                          <a:spcPts val="0"/>
                        </a:spcBef>
                        <a:spcAft>
                          <a:spcPts val="0"/>
                        </a:spcAft>
                        <a:buNone/>
                      </a:pPr>
                      <a:r>
                        <a:rPr lang="en-US" sz="800" u="none" cap="none" strike="noStrike"/>
                        <a:t>9</a:t>
                      </a:r>
                      <a:endParaRPr b="0" i="0" sz="800" u="none" cap="none" strike="noStrike">
                        <a:solidFill>
                          <a:srgbClr val="000000"/>
                        </a:solidFill>
                        <a:latin typeface="Calibri"/>
                        <a:ea typeface="Calibri"/>
                        <a:cs typeface="Calibri"/>
                        <a:sym typeface="Calibri"/>
                      </a:endParaRPr>
                    </a:p>
                  </a:txBody>
                  <a:tcPr marT="6350" marB="0" marR="6350" marL="6350"/>
                </a:tc>
              </a:tr>
              <a:tr h="420475">
                <a:tc>
                  <a:txBody>
                    <a:bodyPr/>
                    <a:lstStyle/>
                    <a:p>
                      <a:pPr indent="0" lvl="0" marL="0" marR="0" rtl="0" algn="ctr">
                        <a:spcBef>
                          <a:spcPts val="0"/>
                        </a:spcBef>
                        <a:spcAft>
                          <a:spcPts val="0"/>
                        </a:spcAft>
                        <a:buNone/>
                      </a:pPr>
                      <a:r>
                        <a:rPr lang="en-US" sz="800" u="none" cap="none" strike="noStrike"/>
                        <a:t>41</a:t>
                      </a:r>
                      <a:endParaRPr b="0" i="0" sz="800" u="none" cap="none" strike="noStrike">
                        <a:solidFill>
                          <a:srgbClr val="000000"/>
                        </a:solidFill>
                        <a:latin typeface="Calibri"/>
                        <a:ea typeface="Calibri"/>
                        <a:cs typeface="Calibri"/>
                        <a:sym typeface="Calibri"/>
                      </a:endParaRPr>
                    </a:p>
                  </a:txBody>
                  <a:tcPr marT="6350" marB="0" marR="6350" marL="6350"/>
                </a:tc>
              </a:tr>
              <a:tr h="437150">
                <a:tc>
                  <a:txBody>
                    <a:bodyPr/>
                    <a:lstStyle/>
                    <a:p>
                      <a:pPr indent="0" lvl="0" marL="0" marR="0" rtl="0" algn="ctr">
                        <a:spcBef>
                          <a:spcPts val="0"/>
                        </a:spcBef>
                        <a:spcAft>
                          <a:spcPts val="0"/>
                        </a:spcAft>
                        <a:buNone/>
                      </a:pPr>
                      <a:r>
                        <a:rPr lang="en-US" sz="800" u="none" cap="none" strike="noStrike"/>
                        <a:t>17</a:t>
                      </a:r>
                      <a:endParaRPr b="0" i="0" sz="800" u="none" cap="none" strike="noStrike">
                        <a:solidFill>
                          <a:srgbClr val="000000"/>
                        </a:solidFill>
                        <a:latin typeface="Calibri"/>
                        <a:ea typeface="Calibri"/>
                        <a:cs typeface="Calibri"/>
                        <a:sym typeface="Calibri"/>
                      </a:endParaRPr>
                    </a:p>
                  </a:txBody>
                  <a:tcPr marT="6350" marB="0" marR="6350" marL="6350"/>
                </a:tc>
              </a:tr>
              <a:tr h="437150">
                <a:tc>
                  <a:txBody>
                    <a:bodyPr/>
                    <a:lstStyle/>
                    <a:p>
                      <a:pPr indent="0" lvl="0" marL="0" marR="0" rtl="0" algn="ctr">
                        <a:spcBef>
                          <a:spcPts val="0"/>
                        </a:spcBef>
                        <a:spcAft>
                          <a:spcPts val="0"/>
                        </a:spcAft>
                        <a:buNone/>
                      </a:pPr>
                      <a:r>
                        <a:rPr lang="en-US" sz="800" u="none" cap="none" strike="noStrike"/>
                        <a:t>71</a:t>
                      </a:r>
                      <a:endParaRPr b="0" i="0" sz="800" u="none" cap="none" strike="noStrike">
                        <a:solidFill>
                          <a:srgbClr val="000000"/>
                        </a:solidFill>
                        <a:latin typeface="Calibri"/>
                        <a:ea typeface="Calibri"/>
                        <a:cs typeface="Calibri"/>
                        <a:sym typeface="Calibri"/>
                      </a:endParaRPr>
                    </a:p>
                  </a:txBody>
                  <a:tcPr marT="6350" marB="0" marR="6350" marL="6350"/>
                </a:tc>
              </a:tr>
              <a:tr h="437150">
                <a:tc>
                  <a:txBody>
                    <a:bodyPr/>
                    <a:lstStyle/>
                    <a:p>
                      <a:pPr indent="0" lvl="0" marL="0" marR="0" rtl="0" algn="ctr">
                        <a:spcBef>
                          <a:spcPts val="0"/>
                        </a:spcBef>
                        <a:spcAft>
                          <a:spcPts val="0"/>
                        </a:spcAft>
                        <a:buNone/>
                      </a:pPr>
                      <a:r>
                        <a:rPr lang="en-US" sz="800" u="none" cap="none" strike="noStrike"/>
                        <a:t>158</a:t>
                      </a:r>
                      <a:endParaRPr b="0" i="0" sz="800" u="none" cap="none" strike="noStrike">
                        <a:solidFill>
                          <a:srgbClr val="000000"/>
                        </a:solidFill>
                        <a:latin typeface="Calibri"/>
                        <a:ea typeface="Calibri"/>
                        <a:cs typeface="Calibri"/>
                        <a:sym typeface="Calibri"/>
                      </a:endParaRPr>
                    </a:p>
                  </a:txBody>
                  <a:tcPr marT="6350" marB="0" marR="6350" marL="6350"/>
                </a:tc>
              </a:tr>
              <a:tr h="437150">
                <a:tc>
                  <a:txBody>
                    <a:bodyPr/>
                    <a:lstStyle/>
                    <a:p>
                      <a:pPr indent="0" lvl="0" marL="0" marR="0" rtl="0" algn="ctr">
                        <a:spcBef>
                          <a:spcPts val="0"/>
                        </a:spcBef>
                        <a:spcAft>
                          <a:spcPts val="0"/>
                        </a:spcAft>
                        <a:buNone/>
                      </a:pPr>
                      <a:r>
                        <a:rPr lang="en-US" sz="800" u="none" cap="none" strike="noStrike"/>
                        <a:t>5</a:t>
                      </a:r>
                      <a:endParaRPr b="0" i="0" sz="800" u="none" cap="none" strike="noStrike">
                        <a:solidFill>
                          <a:srgbClr val="000000"/>
                        </a:solidFill>
                        <a:latin typeface="Calibri"/>
                        <a:ea typeface="Calibri"/>
                        <a:cs typeface="Calibri"/>
                        <a:sym typeface="Calibri"/>
                      </a:endParaRPr>
                    </a:p>
                  </a:txBody>
                  <a:tcPr marT="6350" marB="0" marR="6350" marL="6350"/>
                </a:tc>
              </a:tr>
              <a:tr h="499600">
                <a:tc>
                  <a:txBody>
                    <a:bodyPr/>
                    <a:lstStyle/>
                    <a:p>
                      <a:pPr indent="0" lvl="0" marL="0" marR="0" rtl="0" algn="ctr">
                        <a:spcBef>
                          <a:spcPts val="0"/>
                        </a:spcBef>
                        <a:spcAft>
                          <a:spcPts val="0"/>
                        </a:spcAft>
                        <a:buNone/>
                      </a:pPr>
                      <a:r>
                        <a:rPr lang="en-US" sz="800" u="none" cap="none" strike="noStrike"/>
                        <a:t>50</a:t>
                      </a:r>
                      <a:endParaRPr b="0" i="0" sz="800" u="none" cap="none" strike="noStrike">
                        <a:solidFill>
                          <a:srgbClr val="000000"/>
                        </a:solidFill>
                        <a:latin typeface="Calibri"/>
                        <a:ea typeface="Calibri"/>
                        <a:cs typeface="Calibri"/>
                        <a:sym typeface="Calibri"/>
                      </a:endParaRPr>
                    </a:p>
                  </a:txBody>
                  <a:tcPr marT="6350" marB="0" marR="6350" marL="6350"/>
                </a:tc>
              </a:tr>
              <a:tr h="437150">
                <a:tc>
                  <a:txBody>
                    <a:bodyPr/>
                    <a:lstStyle/>
                    <a:p>
                      <a:pPr indent="0" lvl="0" marL="0" marR="0" rtl="0" algn="ctr">
                        <a:spcBef>
                          <a:spcPts val="0"/>
                        </a:spcBef>
                        <a:spcAft>
                          <a:spcPts val="0"/>
                        </a:spcAft>
                        <a:buNone/>
                      </a:pPr>
                      <a:r>
                        <a:rPr lang="en-US" sz="800" u="none" cap="none" strike="noStrike"/>
                        <a:t>4</a:t>
                      </a:r>
                      <a:endParaRPr b="0" i="0" sz="800" u="none" cap="none" strike="noStrike">
                        <a:solidFill>
                          <a:srgbClr val="000000"/>
                        </a:solidFill>
                        <a:latin typeface="Calibri"/>
                        <a:ea typeface="Calibri"/>
                        <a:cs typeface="Calibri"/>
                        <a:sym typeface="Calibri"/>
                      </a:endParaRPr>
                    </a:p>
                  </a:txBody>
                  <a:tcPr marT="6350" marB="0" marR="6350" marL="6350"/>
                </a:tc>
              </a:tr>
              <a:tr h="437150">
                <a:tc>
                  <a:txBody>
                    <a:bodyPr/>
                    <a:lstStyle/>
                    <a:p>
                      <a:pPr indent="0" lvl="0" marL="0" marR="0" rtl="0" algn="ctr">
                        <a:spcBef>
                          <a:spcPts val="0"/>
                        </a:spcBef>
                        <a:spcAft>
                          <a:spcPts val="0"/>
                        </a:spcAft>
                        <a:buNone/>
                      </a:pPr>
                      <a:r>
                        <a:rPr lang="en-US" sz="800" u="none" cap="none" strike="noStrike"/>
                        <a:t>556</a:t>
                      </a:r>
                      <a:endParaRPr b="1" i="0" sz="800" u="none" cap="none" strike="noStrike">
                        <a:solidFill>
                          <a:srgbClr val="000000"/>
                        </a:solidFill>
                        <a:latin typeface="Calibri"/>
                        <a:ea typeface="Calibri"/>
                        <a:cs typeface="Calibri"/>
                        <a:sym typeface="Calibri"/>
                      </a:endParaRPr>
                    </a:p>
                  </a:txBody>
                  <a:tcPr marT="6350" marB="0" marR="6350" marL="6350"/>
                </a:tc>
              </a:tr>
            </a:tbl>
          </a:graphicData>
        </a:graphic>
      </p:graphicFrame>
    </p:spTree>
  </p:cSld>
  <p:clrMapOvr>
    <a:masterClrMapping/>
  </p:clrMapOvr>
  <p:transition spd="slow">
    <p:push/>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EA3C9E"/>
              </a:buClr>
              <a:buSzPts val="3600"/>
              <a:buFont typeface="Trebuchet MS"/>
              <a:buNone/>
            </a:pPr>
            <a:r>
              <a:rPr lang="en-US"/>
              <a:t>Can you help? </a:t>
            </a:r>
            <a:endParaRPr/>
          </a:p>
        </p:txBody>
      </p:sp>
      <p:pic>
        <p:nvPicPr>
          <p:cNvPr id="207" name="Google Shape;207;p26"/>
          <p:cNvPicPr preferRelativeResize="0"/>
          <p:nvPr>
            <p:ph idx="1" type="body"/>
          </p:nvPr>
        </p:nvPicPr>
        <p:blipFill rotWithShape="1">
          <a:blip r:embed="rId3">
            <a:alphaModFix/>
          </a:blip>
          <a:srcRect b="0" l="0" r="0" t="0"/>
          <a:stretch/>
        </p:blipFill>
        <p:spPr>
          <a:xfrm>
            <a:off x="2660949" y="2160588"/>
            <a:ext cx="4630140" cy="388143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