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Slide 30: Notes for trainer: Read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Concerns can be identified by any organisation for any form of extremism and at any age.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In the first instance we recommended that practitioners have a conversation with the individual they are concerned about, providing it is safe to do so.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Upon identifying a risk or a concern about the vulnerability of an individual in relation to radicalisation, the organisations safeguarding processes must be followed and the Prevent Lead / Safeguarding Team informed.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This can then be reported to Prevent by completing a Prevent Referral form and sending it to </a:t>
            </a:r>
            <a:r>
              <a:rPr b="1" lang="en-GB" sz="1200">
                <a:solidFill>
                  <a:schemeClr val="dk1"/>
                </a:solidFill>
                <a:latin typeface="Calibri"/>
                <a:ea typeface="Calibri"/>
                <a:cs typeface="Calibri"/>
                <a:sym typeface="Calibri"/>
              </a:rPr>
              <a:t>concern@lancashire.police.uk.</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Please send all referrals to this address. This is the only address that is monitored 24/7</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Police will undertake preliminary investigations and assess the level of threat and risk posed by the individual and / or their family.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Not all cases will require further action however; there are occasions when risk may be perceived to be immediate, where the information must be reported immediately to the police who will then coordinate with the relevant local authority in taking the most appropriate action to ensure the safety of the child/adult at risk.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Where the individual is not high risk or has not fallen within the criminal space, the case will thn come to the Channel Team (Channel information on next slide). </a:t>
            </a:r>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200"/>
              <a:buFont typeface="Calibri"/>
              <a:buNone/>
            </a:pPr>
            <a:r>
              <a:rPr b="0" i="0" lang="en-GB" sz="1200">
                <a:solidFill>
                  <a:schemeClr val="dk1"/>
                </a:solidFill>
                <a:latin typeface="Calibri"/>
                <a:ea typeface="Calibri"/>
                <a:cs typeface="Calibri"/>
                <a:sym typeface="Calibri"/>
              </a:rPr>
              <a:t>Note: Referral to Channel is non- criminal. </a:t>
            </a:r>
            <a:endParaRPr/>
          </a:p>
          <a:p>
            <a:pPr indent="0" lvl="0" marL="0" marR="0" rtl="0" algn="just">
              <a:lnSpc>
                <a:spcPct val="100000"/>
              </a:lnSpc>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200"/>
              <a:buFont typeface="Arial"/>
              <a:buNone/>
            </a:pPr>
            <a:r>
              <a:rPr lang="en-GB">
                <a:latin typeface="Arial"/>
                <a:ea typeface="Arial"/>
                <a:cs typeface="Arial"/>
                <a:sym typeface="Arial"/>
              </a:rPr>
              <a:t>When filling out a referral form it is </a:t>
            </a:r>
            <a:r>
              <a:rPr b="1" lang="en-GB">
                <a:latin typeface="Arial"/>
                <a:ea typeface="Arial"/>
                <a:cs typeface="Arial"/>
                <a:sym typeface="Arial"/>
              </a:rPr>
              <a:t>extremely important to include as much detail as possible </a:t>
            </a:r>
            <a:r>
              <a:rPr lang="en-GB">
                <a:latin typeface="Arial"/>
                <a:ea typeface="Arial"/>
                <a:cs typeface="Arial"/>
                <a:sym typeface="Arial"/>
              </a:rPr>
              <a:t>as lack of information may delay the support than can be provided. In particular personal details, and if referring a minor then contact details of the parents /guardian.</a:t>
            </a:r>
            <a:endParaRPr/>
          </a:p>
          <a:p>
            <a:pPr indent="0" lvl="0" marL="0" rtl="0" algn="just">
              <a:spcBef>
                <a:spcPts val="0"/>
              </a:spcBef>
              <a:spcAft>
                <a:spcPts val="0"/>
              </a:spcAft>
              <a:buNone/>
            </a:pPr>
            <a:r>
              <a:rPr lang="en-GB">
                <a:latin typeface="Arial"/>
                <a:ea typeface="Arial"/>
                <a:cs typeface="Arial"/>
                <a:sym typeface="Arial"/>
              </a:rPr>
              <a:t> </a:t>
            </a:r>
            <a:endParaRPr/>
          </a:p>
          <a:p>
            <a:pPr indent="0" lvl="0" marL="0" rtl="0" algn="l">
              <a:spcBef>
                <a:spcPts val="0"/>
              </a:spcBef>
              <a:spcAft>
                <a:spcPts val="0"/>
              </a:spcAft>
              <a:buNone/>
            </a:pPr>
            <a:r>
              <a:rPr lang="en-GB"/>
              <a:t>We are seeing an increase in referrals – partly down to greater awareness and training and confidence in the programme and what it aims to achieve. Whilst young people still make up the most number of cases, locally this year we have seen more adults referred.</a:t>
            </a:r>
            <a:endParaRPr/>
          </a:p>
          <a:p>
            <a:pPr indent="0" lvl="0" marL="0" rtl="0" algn="l">
              <a:spcBef>
                <a:spcPts val="0"/>
              </a:spcBef>
              <a:spcAft>
                <a:spcPts val="0"/>
              </a:spcAft>
              <a:buNone/>
            </a:pPr>
            <a:r>
              <a:rPr lang="en-GB"/>
              <a:t>We are now seeing referrals come in from HE/FE, Health, Social care etc.  Referrals from the community, friends and family are low both locally and nationally which is one of the reasons the police have developed the Act Early website.</a:t>
            </a:r>
            <a:endParaRPr/>
          </a:p>
          <a:p>
            <a:pPr indent="0" lvl="0" marL="0" rtl="0" algn="just">
              <a:spcBef>
                <a:spcPts val="0"/>
              </a:spcBef>
              <a:spcAft>
                <a:spcPts val="0"/>
              </a:spcAft>
              <a:buNone/>
            </a:pPr>
            <a:r>
              <a:t/>
            </a:r>
            <a:endParaRPr>
              <a:latin typeface="Arial"/>
              <a:ea typeface="Arial"/>
              <a:cs typeface="Arial"/>
              <a:sym typeface="Arial"/>
            </a:endParaRPr>
          </a:p>
          <a:p>
            <a:pPr indent="0" lvl="0" marL="0" rtl="0" algn="just">
              <a:spcBef>
                <a:spcPts val="0"/>
              </a:spcBef>
              <a:spcAft>
                <a:spcPts val="0"/>
              </a:spcAft>
              <a:buNone/>
            </a:pPr>
            <a:r>
              <a:rPr lang="en-GB">
                <a:latin typeface="Arial"/>
                <a:ea typeface="Arial"/>
                <a:cs typeface="Arial"/>
                <a:sym typeface="Arial"/>
              </a:rPr>
              <a:t>We will look at Channel in more detail in the next couple of slides</a:t>
            </a:r>
            <a:endParaRPr>
              <a:latin typeface="Arial"/>
              <a:ea typeface="Arial"/>
              <a:cs typeface="Arial"/>
              <a:sym typeface="Arial"/>
            </a:endParaRPr>
          </a:p>
          <a:p>
            <a:pPr indent="0" lvl="0" marL="0" rtl="0" algn="just">
              <a:spcBef>
                <a:spcPts val="0"/>
              </a:spcBef>
              <a:spcAft>
                <a:spcPts val="0"/>
              </a:spcAft>
              <a:buClr>
                <a:schemeClr val="dk1"/>
              </a:buClr>
              <a:buSzPts val="1200"/>
              <a:buFont typeface="Arial"/>
              <a:buNone/>
            </a:pPr>
            <a:r>
              <a:t/>
            </a:r>
            <a:endParaRPr/>
          </a:p>
          <a:p>
            <a:pPr indent="0" lvl="0" marL="0" rtl="0" algn="just">
              <a:spcBef>
                <a:spcPts val="600"/>
              </a:spcBef>
              <a:spcAft>
                <a:spcPts val="0"/>
              </a:spcAft>
              <a:buClr>
                <a:schemeClr val="dk1"/>
              </a:buClr>
              <a:buSzPts val="1200"/>
              <a:buFont typeface="Arial"/>
              <a:buNone/>
            </a:pPr>
            <a:r>
              <a:t/>
            </a:r>
            <a:endParaRPr b="1"/>
          </a:p>
          <a:p>
            <a:pPr indent="0" lvl="0" marL="0" rtl="0" algn="l">
              <a:spcBef>
                <a:spcPts val="60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p>
        </p:txBody>
      </p:sp>
      <p:sp>
        <p:nvSpPr>
          <p:cNvPr id="174" name="Google Shape;17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lang="en-GB" sz="1200"/>
              <a:t>Notes for trainer: Read</a:t>
            </a:r>
            <a:endParaRPr/>
          </a:p>
          <a:p>
            <a:pPr indent="0" lvl="0" marL="0" marR="0" rtl="0" algn="l">
              <a:lnSpc>
                <a:spcPct val="100000"/>
              </a:lnSpc>
              <a:spcBef>
                <a:spcPts val="600"/>
              </a:spcBef>
              <a:spcAft>
                <a:spcPts val="0"/>
              </a:spcAft>
              <a:buClr>
                <a:schemeClr val="dk1"/>
              </a:buClr>
              <a:buSzPts val="1200"/>
              <a:buFont typeface="Arial"/>
              <a:buNone/>
            </a:pPr>
            <a:r>
              <a:t/>
            </a:r>
            <a:endParaRPr b="1" sz="1200"/>
          </a:p>
          <a:p>
            <a:pPr indent="0" lvl="0" marL="0" rtl="0" algn="l">
              <a:spcBef>
                <a:spcPts val="600"/>
              </a:spcBef>
              <a:spcAft>
                <a:spcPts val="0"/>
              </a:spcAft>
              <a:buClr>
                <a:schemeClr val="dk1"/>
              </a:buClr>
              <a:buSzPts val="1200"/>
              <a:buFont typeface="Arial"/>
              <a:buNone/>
            </a:pPr>
            <a:r>
              <a:rPr lang="en-GB"/>
              <a:t>Channel forms a key part of Prevent. The process adopts a multi-agency approach to identify and provide early support to individuals who are at risk of being drawn into any form of terrorism or supporting terrorist organisations, regardless of age, faith, ethnicity or background. Individuals can receive support before their vulnerabilities are exploited by those who want them to embrace terrorism, and before they become involved in criminal terrorist-related activity. </a:t>
            </a:r>
            <a:endParaRPr/>
          </a:p>
          <a:p>
            <a:pPr indent="0" lvl="0" marL="0" rtl="0" algn="l">
              <a:spcBef>
                <a:spcPts val="600"/>
              </a:spcBef>
              <a:spcAft>
                <a:spcPts val="0"/>
              </a:spcAft>
              <a:buClr>
                <a:schemeClr val="dk1"/>
              </a:buClr>
              <a:buSzPts val="1200"/>
              <a:buFont typeface="Arial"/>
              <a:buNone/>
            </a:pPr>
            <a:r>
              <a:t/>
            </a:r>
            <a:endParaRPr/>
          </a:p>
          <a:p>
            <a:pPr indent="0" lvl="0" marL="0" rtl="0" algn="l">
              <a:spcBef>
                <a:spcPts val="600"/>
              </a:spcBef>
              <a:spcAft>
                <a:spcPts val="0"/>
              </a:spcAft>
              <a:buClr>
                <a:schemeClr val="dk1"/>
              </a:buClr>
              <a:buSzPts val="1200"/>
              <a:buFont typeface="Arial"/>
              <a:buNone/>
            </a:pPr>
            <a:r>
              <a:rPr lang="en-GB"/>
              <a:t>There is no fixed profile of a terrorist, so there is no defined threshold to determine whether an individual is at risk of being drawn into terrorism. However, signs that extremist views are being adopted are used to assess whether the offer of early support should be made.</a:t>
            </a:r>
            <a:endParaRPr/>
          </a:p>
          <a:p>
            <a:pPr indent="0" lvl="0" marL="0" rtl="0" algn="l">
              <a:spcBef>
                <a:spcPts val="600"/>
              </a:spcBef>
              <a:spcAft>
                <a:spcPts val="0"/>
              </a:spcAft>
              <a:buClr>
                <a:schemeClr val="dk1"/>
              </a:buClr>
              <a:buSzPts val="1200"/>
              <a:buFont typeface="Arial"/>
              <a:buNone/>
            </a:pPr>
            <a:r>
              <a:t/>
            </a:r>
            <a:endParaRPr/>
          </a:p>
          <a:p>
            <a:pPr indent="0" lvl="0" marL="0" marR="0" rtl="0" algn="l">
              <a:lnSpc>
                <a:spcPct val="100000"/>
              </a:lnSpc>
              <a:spcBef>
                <a:spcPts val="600"/>
              </a:spcBef>
              <a:spcAft>
                <a:spcPts val="0"/>
              </a:spcAft>
              <a:buClr>
                <a:schemeClr val="dk1"/>
              </a:buClr>
              <a:buSzPts val="1200"/>
              <a:buFont typeface="Arial"/>
              <a:buNone/>
            </a:pPr>
            <a:r>
              <a:rPr b="0" lang="en-GB"/>
              <a:t>The administration and management of the process now lies with the Local Authority. The majority of cases are handled by the Channel Co-ordinators who will also plan and monitor any interventions, commission sessions and liaise with existing support agencies</a:t>
            </a:r>
            <a:endParaRPr b="0" sz="1200"/>
          </a:p>
          <a:p>
            <a:pPr indent="0" lvl="0" marL="0" rtl="0" algn="l">
              <a:spcBef>
                <a:spcPts val="600"/>
              </a:spcBef>
              <a:spcAft>
                <a:spcPts val="0"/>
              </a:spcAft>
              <a:buClr>
                <a:schemeClr val="dk1"/>
              </a:buClr>
              <a:buSzPts val="1200"/>
              <a:buFont typeface="Arial"/>
              <a:buNone/>
            </a:pPr>
            <a:r>
              <a:t/>
            </a:r>
            <a:endParaRPr/>
          </a:p>
          <a:p>
            <a:pPr indent="0" lvl="0" marL="0" rtl="0" algn="l">
              <a:spcBef>
                <a:spcPts val="600"/>
              </a:spcBef>
              <a:spcAft>
                <a:spcPts val="0"/>
              </a:spcAft>
              <a:buClr>
                <a:schemeClr val="dk1"/>
              </a:buClr>
              <a:buSzPts val="1200"/>
              <a:buFont typeface="Arial"/>
              <a:buNone/>
            </a:pPr>
            <a:r>
              <a:rPr lang="en-GB"/>
              <a:t>A clear distinction should be made between individuals who present with a ‘terrorism vulnerability’ requiring Channel support and those who pose a ‘terrorism risk’ requiring management by the police. The process for undertaking assessments of risk and vulnerability informs this determination and is kept under review. Should there be an escalation of risk, the police may remove a case from Channel if appropriate. </a:t>
            </a:r>
            <a:endParaRPr/>
          </a:p>
          <a:p>
            <a:pPr indent="0" lvl="0" marL="0" rtl="0" algn="l">
              <a:spcBef>
                <a:spcPts val="600"/>
              </a:spcBef>
              <a:spcAft>
                <a:spcPts val="0"/>
              </a:spcAft>
              <a:buClr>
                <a:schemeClr val="dk1"/>
              </a:buClr>
              <a:buSzPts val="1200"/>
              <a:buFont typeface="Arial"/>
              <a:buNone/>
            </a:pPr>
            <a:r>
              <a:rPr lang="en-GB"/>
              <a:t>Channel Duty Guidance was revised in November 2020</a:t>
            </a:r>
            <a:endParaRPr/>
          </a:p>
          <a:p>
            <a:pPr indent="0" lvl="0" marL="0" rtl="0" algn="l">
              <a:spcBef>
                <a:spcPts val="600"/>
              </a:spcBef>
              <a:spcAft>
                <a:spcPts val="0"/>
              </a:spcAft>
              <a:buClr>
                <a:schemeClr val="dk1"/>
              </a:buClr>
              <a:buSzPts val="1200"/>
              <a:buFont typeface="Arial"/>
              <a:buNone/>
            </a:pPr>
            <a:r>
              <a:t/>
            </a:r>
            <a:endParaRPr/>
          </a:p>
          <a:p>
            <a:pPr indent="0" lvl="0" marL="0" rtl="0" algn="l">
              <a:spcBef>
                <a:spcPts val="600"/>
              </a:spcBef>
              <a:spcAft>
                <a:spcPts val="0"/>
              </a:spcAft>
              <a:buClr>
                <a:schemeClr val="dk1"/>
              </a:buClr>
              <a:buSzPts val="1200"/>
              <a:buFont typeface="Arial"/>
              <a:buNone/>
            </a:pPr>
            <a:r>
              <a:rPr lang="en-GB"/>
              <a:t>It works best when individuals and their families engage and are supported consistently by specified authorities. </a:t>
            </a:r>
            <a:endParaRPr/>
          </a:p>
          <a:p>
            <a:pPr indent="0" lvl="0" marL="0" rtl="0" algn="l">
              <a:spcBef>
                <a:spcPts val="600"/>
              </a:spcBef>
              <a:spcAft>
                <a:spcPts val="0"/>
              </a:spcAft>
              <a:buClr>
                <a:schemeClr val="dk1"/>
              </a:buClr>
              <a:buSzPts val="1200"/>
              <a:buFont typeface="Arial"/>
              <a:buNone/>
            </a:pPr>
            <a:r>
              <a:rPr lang="en-GB"/>
              <a:t>- Consent is sought from the individual (or their representative) before support is accessed</a:t>
            </a:r>
            <a:endParaRPr/>
          </a:p>
          <a:p>
            <a:pPr indent="-171450" lvl="0" marL="171450" rtl="0" algn="l">
              <a:spcBef>
                <a:spcPts val="600"/>
              </a:spcBef>
              <a:spcAft>
                <a:spcPts val="0"/>
              </a:spcAft>
              <a:buClr>
                <a:schemeClr val="dk1"/>
              </a:buClr>
              <a:buSzPts val="1200"/>
              <a:buFont typeface="Calibri"/>
              <a:buChar char="-"/>
            </a:pPr>
            <a:r>
              <a:rPr lang="en-GB"/>
              <a:t>If consent is not given or withdrawn at any time, they are exited from the programme.  The police who own the CT risk may choose to undertake additional activity.</a:t>
            </a:r>
            <a:endParaRPr/>
          </a:p>
          <a:p>
            <a:pPr indent="0" lvl="0" marL="0" rtl="0" algn="l">
              <a:spcBef>
                <a:spcPts val="600"/>
              </a:spcBef>
              <a:spcAft>
                <a:spcPts val="0"/>
              </a:spcAft>
              <a:buClr>
                <a:schemeClr val="dk1"/>
              </a:buClr>
              <a:buSzPts val="1200"/>
              <a:buFont typeface="Calibri"/>
              <a:buNone/>
            </a:pPr>
            <a:r>
              <a:t/>
            </a:r>
            <a:endParaRPr/>
          </a:p>
          <a:p>
            <a:pPr indent="0" lvl="0" marL="0" rtl="0" algn="l">
              <a:spcBef>
                <a:spcPts val="600"/>
              </a:spcBef>
              <a:spcAft>
                <a:spcPts val="0"/>
              </a:spcAft>
              <a:buClr>
                <a:schemeClr val="dk1"/>
              </a:buClr>
              <a:buSzPts val="1200"/>
              <a:buFont typeface="Arial"/>
              <a:buNone/>
            </a:pPr>
            <a:r>
              <a:rPr lang="en-GB"/>
              <a:t>Lancashire Channel Panel – one panel for the county with representatives from the three upper tier authorities – LCC, BwD and Blackpool who meet on a monthly basis</a:t>
            </a:r>
            <a:endParaRPr/>
          </a:p>
          <a:p>
            <a:pPr indent="0" lvl="0" marL="0" rtl="0" algn="l">
              <a:spcBef>
                <a:spcPts val="600"/>
              </a:spcBef>
              <a:spcAft>
                <a:spcPts val="0"/>
              </a:spcAft>
              <a:buClr>
                <a:schemeClr val="dk1"/>
              </a:buClr>
              <a:buSzPts val="1200"/>
              <a:buFont typeface="Arial"/>
              <a:buNone/>
            </a:pPr>
            <a:r>
              <a:rPr lang="en-GB"/>
              <a:t>We are part of a national pilot which saw the Local Authority take the lead in case management of channel cases – a team is hosted by BwDBC to cover both the Lancashire and Cumbria Channel panels.  </a:t>
            </a:r>
            <a:endParaRPr/>
          </a:p>
          <a:p>
            <a:pPr indent="0" lvl="0" marL="0" rtl="0" algn="l">
              <a:spcBef>
                <a:spcPts val="600"/>
              </a:spcBef>
              <a:spcAft>
                <a:spcPts val="0"/>
              </a:spcAft>
              <a:buClr>
                <a:schemeClr val="dk1"/>
              </a:buClr>
              <a:buSzPts val="1200"/>
              <a:buFont typeface="Arial"/>
              <a:buNone/>
            </a:pPr>
            <a:r>
              <a:t/>
            </a:r>
            <a:endParaRPr/>
          </a:p>
          <a:p>
            <a:pPr indent="0" lvl="0" marL="0" rtl="0" algn="l">
              <a:spcBef>
                <a:spcPts val="600"/>
              </a:spcBef>
              <a:spcAft>
                <a:spcPts val="0"/>
              </a:spcAft>
              <a:buClr>
                <a:schemeClr val="dk1"/>
              </a:buClr>
              <a:buSzPts val="1200"/>
              <a:buFont typeface="Arial"/>
              <a:buNone/>
            </a:pPr>
            <a:r>
              <a:rPr lang="en-GB"/>
              <a:t>The main elements of the process:</a:t>
            </a:r>
            <a:endParaRPr/>
          </a:p>
          <a:p>
            <a:pPr indent="0" lvl="0" marL="0" rtl="0" algn="l">
              <a:spcBef>
                <a:spcPts val="600"/>
              </a:spcBef>
              <a:spcAft>
                <a:spcPts val="0"/>
              </a:spcAft>
              <a:buNone/>
            </a:pPr>
            <a:r>
              <a:t/>
            </a:r>
            <a:endParaRPr>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lang="en-GB"/>
              <a:t>Identify - Unlike mainstream safeguarding for adults and children, there is no threshold to make a Prevent referral.  Anyone can make a referral for an individual to access assessment and specialist support. </a:t>
            </a:r>
            <a:endParaRPr>
              <a:latin typeface="Arial"/>
              <a:ea typeface="Arial"/>
              <a:cs typeface="Arial"/>
              <a:sym typeface="Arial"/>
            </a:endParaRPr>
          </a:p>
          <a:p>
            <a:pPr indent="-171450" lvl="0" marL="171450" rtl="0" algn="l">
              <a:spcBef>
                <a:spcPts val="0"/>
              </a:spcBef>
              <a:spcAft>
                <a:spcPts val="0"/>
              </a:spcAft>
              <a:buClr>
                <a:schemeClr val="dk1"/>
              </a:buClr>
              <a:buSzPts val="1200"/>
              <a:buFont typeface="Arial"/>
              <a:buChar char="•"/>
            </a:pPr>
            <a:r>
              <a:rPr lang="en-GB"/>
              <a:t>Assesses the nature and extent of the potential risk to an individual:</a:t>
            </a:r>
            <a:endParaRPr/>
          </a:p>
          <a:p>
            <a:pPr indent="-171450" lvl="1" marL="628650" rtl="0" algn="l">
              <a:spcBef>
                <a:spcPts val="600"/>
              </a:spcBef>
              <a:spcAft>
                <a:spcPts val="0"/>
              </a:spcAft>
              <a:buClr>
                <a:schemeClr val="dk1"/>
              </a:buClr>
              <a:buSzPts val="1200"/>
              <a:buFont typeface="Arial"/>
              <a:buChar char="•"/>
            </a:pPr>
            <a:r>
              <a:rPr lang="en-GB"/>
              <a:t>There may be cases that require a safeguarding response in conjunction with Channel so information is shared to ensure these processes and any interventions are aligned. </a:t>
            </a:r>
            <a:endParaRPr/>
          </a:p>
          <a:p>
            <a:pPr indent="-171450" lvl="1" marL="628650" rtl="0" algn="l">
              <a:spcBef>
                <a:spcPts val="600"/>
              </a:spcBef>
              <a:spcAft>
                <a:spcPts val="0"/>
              </a:spcAft>
              <a:buClr>
                <a:schemeClr val="dk1"/>
              </a:buClr>
              <a:buSzPts val="1200"/>
              <a:buFont typeface="Arial"/>
              <a:buChar char="•"/>
            </a:pPr>
            <a:r>
              <a:rPr lang="en-GB"/>
              <a:t>Channel team gather all relevant information from variety of agencies and then completed a vulnerability assessment</a:t>
            </a:r>
            <a:endParaRPr/>
          </a:p>
          <a:p>
            <a:pPr indent="-171450" lvl="0" marL="171450" rtl="0" algn="l">
              <a:spcBef>
                <a:spcPts val="600"/>
              </a:spcBef>
              <a:spcAft>
                <a:spcPts val="0"/>
              </a:spcAft>
              <a:buClr>
                <a:schemeClr val="dk1"/>
              </a:buClr>
              <a:buSzPts val="1200"/>
              <a:buFont typeface="Arial"/>
              <a:buChar char="•"/>
            </a:pPr>
            <a:r>
              <a:rPr lang="en-GB"/>
              <a:t>Cases are discussed at the Channel Panel where members make decisions  on the most appropriate support package for the individual (tailored to the needs. )</a:t>
            </a:r>
            <a:endParaRPr/>
          </a:p>
          <a:p>
            <a:pPr indent="-171450" lvl="1" marL="628650" rtl="0" algn="l">
              <a:spcBef>
                <a:spcPts val="600"/>
              </a:spcBef>
              <a:spcAft>
                <a:spcPts val="0"/>
              </a:spcAft>
              <a:buClr>
                <a:schemeClr val="dk1"/>
              </a:buClr>
              <a:buSzPts val="1200"/>
              <a:buFont typeface="Arial"/>
              <a:buChar char="•"/>
            </a:pPr>
            <a:r>
              <a:rPr lang="en-GB"/>
              <a:t>This will be a combination of ideological and holistic interventions i.e. sessions with intervention providers i.e. religious scholars or former extremist, help with education, training or employment skills, mental health support etc.</a:t>
            </a:r>
            <a:endParaRPr/>
          </a:p>
          <a:p>
            <a:pPr indent="-171450" lvl="1" marL="628650" rtl="0" algn="l">
              <a:spcBef>
                <a:spcPts val="600"/>
              </a:spcBef>
              <a:spcAft>
                <a:spcPts val="0"/>
              </a:spcAft>
              <a:buClr>
                <a:schemeClr val="dk1"/>
              </a:buClr>
              <a:buSzPts val="1200"/>
              <a:buFont typeface="Arial"/>
              <a:buChar char="•"/>
            </a:pPr>
            <a:r>
              <a:rPr lang="en-GB"/>
              <a:t>Cases which are not adopted will still have some element of signposting / additional support through mainstream services.</a:t>
            </a:r>
            <a:endParaRPr/>
          </a:p>
          <a:p>
            <a:pPr indent="0" lvl="0" marL="0" rtl="0" algn="l">
              <a:spcBef>
                <a:spcPts val="600"/>
              </a:spcBef>
              <a:spcAft>
                <a:spcPts val="0"/>
              </a:spcAft>
              <a:buClr>
                <a:schemeClr val="dk1"/>
              </a:buClr>
              <a:buSzPts val="1200"/>
              <a:buFont typeface="Arial"/>
              <a:buNone/>
            </a:pPr>
            <a:r>
              <a:t/>
            </a:r>
            <a:endParaRPr/>
          </a:p>
          <a:p>
            <a:pPr indent="0" lvl="0" marL="0" rtl="0" algn="l">
              <a:spcBef>
                <a:spcPts val="600"/>
              </a:spcBef>
              <a:spcAft>
                <a:spcPts val="0"/>
              </a:spcAft>
              <a:buClr>
                <a:schemeClr val="dk1"/>
              </a:buClr>
              <a:buSzPts val="1200"/>
              <a:buFont typeface="Arial"/>
              <a:buNone/>
            </a:pPr>
            <a:r>
              <a:rPr b="1" lang="en-GB"/>
              <a:t>Channel is NOT about prosecuting or stigmatising individuals who have been referred.  It operates in non-criminal space and does not criminalise individuals. </a:t>
            </a:r>
            <a:endParaRPr/>
          </a:p>
          <a:p>
            <a:pPr indent="-95250" lvl="0" marL="171450" rtl="0" algn="l">
              <a:spcBef>
                <a:spcPts val="600"/>
              </a:spcBef>
              <a:spcAft>
                <a:spcPts val="0"/>
              </a:spcAft>
              <a:buClr>
                <a:schemeClr val="dk1"/>
              </a:buClr>
              <a:buSzPts val="1200"/>
              <a:buFont typeface="Arial"/>
              <a:buNone/>
            </a:pPr>
            <a:r>
              <a:t/>
            </a:r>
            <a:endParaRPr/>
          </a:p>
        </p:txBody>
      </p:sp>
      <p:sp>
        <p:nvSpPr>
          <p:cNvPr id="187" name="Google Shape;18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Our Prevent Education Offer for 22-23 academic year </a:t>
            </a:r>
            <a:endParaRPr/>
          </a:p>
          <a:p>
            <a:pPr indent="0" lvl="0" marL="0" rtl="0" algn="l">
              <a:spcBef>
                <a:spcPts val="0"/>
              </a:spcBef>
              <a:spcAft>
                <a:spcPts val="0"/>
              </a:spcAft>
              <a:buNone/>
            </a:pPr>
            <a:r>
              <a:rPr lang="en-GB"/>
              <a:t>This is what we offer directly to schools (and also Young Adults eg Princes Trust)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 recommend schools should have Staff Prevent Awareness Training once every 2 years and in between they should attend some of our Education Webinars, or complete the Home Office Prevent Training.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All of our services are FREE of charge</a:t>
            </a:r>
            <a:endParaRPr/>
          </a:p>
          <a:p>
            <a:pPr indent="0" lvl="0" marL="0" rtl="0" algn="l">
              <a:spcBef>
                <a:spcPts val="0"/>
              </a:spcBef>
              <a:spcAft>
                <a:spcPts val="0"/>
              </a:spcAft>
              <a:buNone/>
            </a:pPr>
            <a:r>
              <a:t/>
            </a:r>
            <a:endParaRPr/>
          </a:p>
        </p:txBody>
      </p:sp>
      <p:sp>
        <p:nvSpPr>
          <p:cNvPr id="197" name="Google Shape;19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Webinar’s for practitioners working in education settings</a:t>
            </a:r>
            <a:endParaRPr/>
          </a:p>
          <a:p>
            <a:pPr indent="0" lvl="0" marL="0" rtl="0" algn="l">
              <a:spcBef>
                <a:spcPts val="0"/>
              </a:spcBef>
              <a:spcAft>
                <a:spcPts val="0"/>
              </a:spcAft>
              <a:buNone/>
            </a:pPr>
            <a:r>
              <a:rPr lang="en-GB"/>
              <a:t>6 more planned</a:t>
            </a:r>
            <a:endParaRPr/>
          </a:p>
          <a:p>
            <a:pPr indent="0" lvl="0" marL="0" rtl="0" algn="l">
              <a:spcBef>
                <a:spcPts val="0"/>
              </a:spcBef>
              <a:spcAft>
                <a:spcPts val="0"/>
              </a:spcAft>
              <a:buNone/>
            </a:pPr>
            <a:r>
              <a:rPr lang="en-GB"/>
              <a:t>Again – free of charge </a:t>
            </a:r>
            <a:endParaRPr/>
          </a:p>
          <a:p>
            <a:pPr indent="0" lvl="0" marL="0" rtl="0" algn="l">
              <a:spcBef>
                <a:spcPts val="0"/>
              </a:spcBef>
              <a:spcAft>
                <a:spcPts val="0"/>
              </a:spcAft>
              <a:buNone/>
            </a:pPr>
            <a:r>
              <a:rPr lang="en-GB"/>
              <a:t>The content of this is the same that is delivered to staff face-to-face training (but prevent changes regularly which is why we recommend yearly training in one form or another)</a:t>
            </a:r>
            <a:endParaRPr/>
          </a:p>
        </p:txBody>
      </p:sp>
      <p:sp>
        <p:nvSpPr>
          <p:cNvPr id="203" name="Google Shape;20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GB" sz="1200">
                <a:solidFill>
                  <a:schemeClr val="dk1"/>
                </a:solidFill>
                <a:latin typeface="Calibri"/>
                <a:ea typeface="Calibri"/>
                <a:cs typeface="Calibri"/>
                <a:sym typeface="Calibri"/>
              </a:rPr>
              <a:t>A Train The Trainer session to equip individuals with the knowledge and resources to deliver effective Prevent training.</a:t>
            </a:r>
            <a:endParaRPr/>
          </a:p>
          <a:p>
            <a:pPr indent="0" lvl="0" marL="0" rtl="0" algn="l">
              <a:spcBef>
                <a:spcPts val="0"/>
              </a:spcBef>
              <a:spcAft>
                <a:spcPts val="0"/>
              </a:spcAft>
              <a:buNone/>
            </a:pPr>
            <a:r>
              <a:t/>
            </a:r>
            <a:endParaRPr b="1"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This workshop provides an opportunity for practitioners to develop further knowledge around Prevent and acquire the most up to date resources developed by the Lancashire Prevent team. </a:t>
            </a:r>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By the end of the session participants will be equipped with the knowledge and tools to deliver Prevent effectively within their organisations. </a:t>
            </a:r>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The workshops will be delivered</a:t>
            </a:r>
            <a:r>
              <a:rPr b="1" i="0" lang="en-GB" sz="1200">
                <a:solidFill>
                  <a:schemeClr val="dk1"/>
                </a:solidFill>
                <a:latin typeface="Calibri"/>
                <a:ea typeface="Calibri"/>
                <a:cs typeface="Calibri"/>
                <a:sym typeface="Calibri"/>
              </a:rPr>
              <a:t> </a:t>
            </a:r>
            <a:r>
              <a:rPr b="0" i="0" lang="en-GB" sz="1200">
                <a:solidFill>
                  <a:schemeClr val="dk1"/>
                </a:solidFill>
                <a:latin typeface="Calibri"/>
                <a:ea typeface="Calibri"/>
                <a:cs typeface="Calibri"/>
                <a:sym typeface="Calibri"/>
              </a:rPr>
              <a:t>over a day and a half and will include interactive elements so that participants can ask questions, share their ideas and work through training case studies.</a:t>
            </a:r>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Following the training participants will gain access to all of the train the trainer resources developed by the Lancashire Prevent team and will be required to feedback to us once they have completed some training within their organisations.</a:t>
            </a:r>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We will also hold Prevent Champion’s Network events – aiming for people to attend one of these per year – this will be an opportunity for us to provide you willrecent updates, new resources and for you to share your experiences of delivering the Prevent training.</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14" name="Google Shape;21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8" name="Shape 98"/>
        <p:cNvGrpSpPr/>
        <p:nvPr/>
      </p:nvGrpSpPr>
      <p:grpSpPr>
        <a:xfrm>
          <a:off x="0" y="0"/>
          <a:ext cx="0" cy="0"/>
          <a:chOff x="0" y="0"/>
          <a:chExt cx="0" cy="0"/>
        </a:xfrm>
      </p:grpSpPr>
      <p:sp>
        <p:nvSpPr>
          <p:cNvPr id="99" name="Google Shape;99;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4"/>
          <p:cNvSpPr txBox="1"/>
          <p:nvPr>
            <p:ph idx="10" type="dt"/>
          </p:nvPr>
        </p:nvSpPr>
        <p:spPr>
          <a:xfrm>
            <a:off x="838200" y="6900636"/>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Google Shape;102;p1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1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 name="Shape 104"/>
        <p:cNvGrpSpPr/>
        <p:nvPr/>
      </p:nvGrpSpPr>
      <p:grpSpPr>
        <a:xfrm>
          <a:off x="0" y="0"/>
          <a:ext cx="0" cy="0"/>
          <a:chOff x="0" y="0"/>
          <a:chExt cx="0" cy="0"/>
        </a:xfrm>
      </p:grpSpPr>
      <p:sp>
        <p:nvSpPr>
          <p:cNvPr id="105" name="Google Shape;105;p15"/>
          <p:cNvSpPr txBox="1"/>
          <p:nvPr>
            <p:ph idx="10" type="dt"/>
          </p:nvPr>
        </p:nvSpPr>
        <p:spPr>
          <a:xfrm>
            <a:off x="838200" y="6900636"/>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6" name="Google Shape;106;p1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7" name="Google Shape;107;p1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8" name="Shape 108"/>
        <p:cNvGrpSpPr/>
        <p:nvPr/>
      </p:nvGrpSpPr>
      <p:grpSpPr>
        <a:xfrm>
          <a:off x="0" y="0"/>
          <a:ext cx="0" cy="0"/>
          <a:chOff x="0" y="0"/>
          <a:chExt cx="0" cy="0"/>
        </a:xfrm>
      </p:grpSpPr>
      <p:sp>
        <p:nvSpPr>
          <p:cNvPr id="109" name="Google Shape;109;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4" name="Google Shape;114;p17"/>
          <p:cNvSpPr txBox="1"/>
          <p:nvPr>
            <p:ph idx="10" type="dt"/>
          </p:nvPr>
        </p:nvSpPr>
        <p:spPr>
          <a:xfrm>
            <a:off x="838200" y="6900636"/>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5" name="Google Shape;115;p1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6" name="Google Shape;116;p1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7" name="Shape 117"/>
        <p:cNvGrpSpPr/>
        <p:nvPr/>
      </p:nvGrpSpPr>
      <p:grpSpPr>
        <a:xfrm>
          <a:off x="0" y="0"/>
          <a:ext cx="0" cy="0"/>
          <a:chOff x="0" y="0"/>
          <a:chExt cx="0" cy="0"/>
        </a:xfrm>
      </p:grpSpPr>
      <p:sp>
        <p:nvSpPr>
          <p:cNvPr id="118" name="Google Shape;11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18"/>
          <p:cNvSpPr txBox="1"/>
          <p:nvPr>
            <p:ph idx="10" type="dt"/>
          </p:nvPr>
        </p:nvSpPr>
        <p:spPr>
          <a:xfrm>
            <a:off x="838200" y="6900636"/>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2" name="Google Shape;122;p1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1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4" name="Shape 124"/>
        <p:cNvGrpSpPr/>
        <p:nvPr/>
      </p:nvGrpSpPr>
      <p:grpSpPr>
        <a:xfrm>
          <a:off x="0" y="0"/>
          <a:ext cx="0" cy="0"/>
          <a:chOff x="0" y="0"/>
          <a:chExt cx="0" cy="0"/>
        </a:xfrm>
      </p:grpSpPr>
      <p:sp>
        <p:nvSpPr>
          <p:cNvPr id="125" name="Google Shape;125;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7" name="Google Shape;127;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9" name="Google Shape;129;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19"/>
          <p:cNvSpPr txBox="1"/>
          <p:nvPr>
            <p:ph idx="10" type="dt"/>
          </p:nvPr>
        </p:nvSpPr>
        <p:spPr>
          <a:xfrm>
            <a:off x="838200" y="6900636"/>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1" name="Google Shape;131;p1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2" name="Google Shape;132;p1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3" name="Shape 133"/>
        <p:cNvGrpSpPr/>
        <p:nvPr/>
      </p:nvGrpSpPr>
      <p:grpSpPr>
        <a:xfrm>
          <a:off x="0" y="0"/>
          <a:ext cx="0" cy="0"/>
          <a:chOff x="0" y="0"/>
          <a:chExt cx="0" cy="0"/>
        </a:xfrm>
      </p:grpSpPr>
      <p:sp>
        <p:nvSpPr>
          <p:cNvPr id="134" name="Google Shape;13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20"/>
          <p:cNvSpPr txBox="1"/>
          <p:nvPr>
            <p:ph idx="10" type="dt"/>
          </p:nvPr>
        </p:nvSpPr>
        <p:spPr>
          <a:xfrm>
            <a:off x="838200" y="6900636"/>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6" name="Google Shape;136;p2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7" name="Google Shape;137;p2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8" name="Shape 138"/>
        <p:cNvGrpSpPr/>
        <p:nvPr/>
      </p:nvGrpSpPr>
      <p:grpSpPr>
        <a:xfrm>
          <a:off x="0" y="0"/>
          <a:ext cx="0" cy="0"/>
          <a:chOff x="0" y="0"/>
          <a:chExt cx="0" cy="0"/>
        </a:xfrm>
      </p:grpSpPr>
      <p:sp>
        <p:nvSpPr>
          <p:cNvPr id="139" name="Google Shape;139;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1" name="Google Shape;141;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2" name="Google Shape;142;p21"/>
          <p:cNvSpPr txBox="1"/>
          <p:nvPr>
            <p:ph idx="10" type="dt"/>
          </p:nvPr>
        </p:nvSpPr>
        <p:spPr>
          <a:xfrm>
            <a:off x="838200" y="6900636"/>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3" name="Google Shape;143;p2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4" name="Google Shape;144;p2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5" name="Shape 145"/>
        <p:cNvGrpSpPr/>
        <p:nvPr/>
      </p:nvGrpSpPr>
      <p:grpSpPr>
        <a:xfrm>
          <a:off x="0" y="0"/>
          <a:ext cx="0" cy="0"/>
          <a:chOff x="0" y="0"/>
          <a:chExt cx="0" cy="0"/>
        </a:xfrm>
      </p:grpSpPr>
      <p:sp>
        <p:nvSpPr>
          <p:cNvPr id="146" name="Google Shape;146;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22"/>
          <p:cNvSpPr/>
          <p:nvPr>
            <p:ph idx="2" type="pic"/>
          </p:nvPr>
        </p:nvSpPr>
        <p:spPr>
          <a:xfrm>
            <a:off x="5183188" y="987425"/>
            <a:ext cx="6172200" cy="4873625"/>
          </a:xfrm>
          <a:prstGeom prst="rect">
            <a:avLst/>
          </a:prstGeom>
          <a:noFill/>
          <a:ln>
            <a:noFill/>
          </a:ln>
        </p:spPr>
      </p:sp>
      <p:sp>
        <p:nvSpPr>
          <p:cNvPr id="148" name="Google Shape;148;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9" name="Google Shape;149;p22"/>
          <p:cNvSpPr txBox="1"/>
          <p:nvPr>
            <p:ph idx="10" type="dt"/>
          </p:nvPr>
        </p:nvSpPr>
        <p:spPr>
          <a:xfrm>
            <a:off x="838200" y="6900636"/>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0" name="Google Shape;150;p2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1" name="Google Shape;151;p2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2" name="Shape 152"/>
        <p:cNvGrpSpPr/>
        <p:nvPr/>
      </p:nvGrpSpPr>
      <p:grpSpPr>
        <a:xfrm>
          <a:off x="0" y="0"/>
          <a:ext cx="0" cy="0"/>
          <a:chOff x="0" y="0"/>
          <a:chExt cx="0" cy="0"/>
        </a:xfrm>
      </p:grpSpPr>
      <p:sp>
        <p:nvSpPr>
          <p:cNvPr id="153" name="Google Shape;153;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23"/>
          <p:cNvSpPr txBox="1"/>
          <p:nvPr>
            <p:ph idx="10" type="dt"/>
          </p:nvPr>
        </p:nvSpPr>
        <p:spPr>
          <a:xfrm>
            <a:off x="838200" y="6900636"/>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6" name="Google Shape;156;p2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7" name="Google Shape;157;p2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8" name="Shape 158"/>
        <p:cNvGrpSpPr/>
        <p:nvPr/>
      </p:nvGrpSpPr>
      <p:grpSpPr>
        <a:xfrm>
          <a:off x="0" y="0"/>
          <a:ext cx="0" cy="0"/>
          <a:chOff x="0" y="0"/>
          <a:chExt cx="0" cy="0"/>
        </a:xfrm>
      </p:grpSpPr>
      <p:sp>
        <p:nvSpPr>
          <p:cNvPr id="159" name="Google Shape;159;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24"/>
          <p:cNvSpPr txBox="1"/>
          <p:nvPr>
            <p:ph idx="10" type="dt"/>
          </p:nvPr>
        </p:nvSpPr>
        <p:spPr>
          <a:xfrm>
            <a:off x="838200" y="6900636"/>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2" name="Google Shape;162;p2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3" name="Google Shape;163;p2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7" name="Google Shape;6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0"/>
          <p:cNvSpPr/>
          <p:nvPr>
            <p:ph idx="2" type="pic"/>
          </p:nvPr>
        </p:nvSpPr>
        <p:spPr>
          <a:xfrm>
            <a:off x="5183188" y="987425"/>
            <a:ext cx="6172200" cy="4873625"/>
          </a:xfrm>
          <a:prstGeom prst="rect">
            <a:avLst/>
          </a:prstGeom>
          <a:noFill/>
          <a:ln>
            <a:noFill/>
          </a:ln>
        </p:spPr>
      </p:sp>
      <p:sp>
        <p:nvSpPr>
          <p:cNvPr id="74" name="Google Shape;7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3.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1.png"/><Relationship Id="rId2" Type="http://schemas.openxmlformats.org/officeDocument/2006/relationships/image" Target="../media/image19.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1.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
          <p:cNvSpPr/>
          <p:nvPr/>
        </p:nvSpPr>
        <p:spPr>
          <a:xfrm>
            <a:off x="1" y="0"/>
            <a:ext cx="12192000" cy="5519351"/>
          </a:xfrm>
          <a:prstGeom prst="rect">
            <a:avLst/>
          </a:prstGeom>
          <a:solidFill>
            <a:srgbClr val="DCE9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 name="Google Shape;11;p1"/>
          <p:cNvPicPr preferRelativeResize="0"/>
          <p:nvPr/>
        </p:nvPicPr>
        <p:blipFill rotWithShape="1">
          <a:blip r:embed="rId1">
            <a:alphaModFix/>
          </a:blip>
          <a:srcRect b="0" l="13863" r="13417" t="0"/>
          <a:stretch/>
        </p:blipFill>
        <p:spPr>
          <a:xfrm>
            <a:off x="4944112" y="193560"/>
            <a:ext cx="7132321" cy="6661116"/>
          </a:xfrm>
          <a:prstGeom prst="rect">
            <a:avLst/>
          </a:prstGeom>
          <a:noFill/>
          <a:ln>
            <a:noFill/>
          </a:ln>
        </p:spPr>
      </p:pic>
      <p:pic>
        <p:nvPicPr>
          <p:cNvPr id="12" name="Google Shape;12;p1"/>
          <p:cNvPicPr preferRelativeResize="0"/>
          <p:nvPr/>
        </p:nvPicPr>
        <p:blipFill rotWithShape="1">
          <a:blip r:embed="rId2">
            <a:alphaModFix/>
          </a:blip>
          <a:srcRect b="27191" l="0" r="0" t="0"/>
          <a:stretch/>
        </p:blipFill>
        <p:spPr>
          <a:xfrm>
            <a:off x="206976" y="5709841"/>
            <a:ext cx="4745374" cy="1011634"/>
          </a:xfrm>
          <a:prstGeom prst="rect">
            <a:avLst/>
          </a:prstGeom>
          <a:noFill/>
          <a:ln>
            <a:noFill/>
          </a:ln>
        </p:spPr>
      </p:pic>
      <p:sp>
        <p:nvSpPr>
          <p:cNvPr id="13" name="Google Shape;13;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8" name="Google Shape;18;p1"/>
          <p:cNvSpPr/>
          <p:nvPr/>
        </p:nvSpPr>
        <p:spPr>
          <a:xfrm>
            <a:off x="0" y="5516027"/>
            <a:ext cx="12192000" cy="1338649"/>
          </a:xfrm>
          <a:prstGeom prst="rect">
            <a:avLst/>
          </a:prstGeom>
          <a:solidFill>
            <a:srgbClr val="1A6D7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Google Shape;19;p1"/>
          <p:cNvSpPr/>
          <p:nvPr/>
        </p:nvSpPr>
        <p:spPr>
          <a:xfrm>
            <a:off x="-1" y="5519351"/>
            <a:ext cx="12192000" cy="133864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0" name="Google Shape;20;p1"/>
          <p:cNvPicPr preferRelativeResize="0"/>
          <p:nvPr/>
        </p:nvPicPr>
        <p:blipFill rotWithShape="1">
          <a:blip r:embed="rId3">
            <a:alphaModFix/>
          </a:blip>
          <a:srcRect b="27980" l="0" r="0" t="0"/>
          <a:stretch/>
        </p:blipFill>
        <p:spPr>
          <a:xfrm>
            <a:off x="206975" y="5663645"/>
            <a:ext cx="5202575" cy="109785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90" name="Shape 90"/>
        <p:cNvGrpSpPr/>
        <p:nvPr/>
      </p:nvGrpSpPr>
      <p:grpSpPr>
        <a:xfrm>
          <a:off x="0" y="0"/>
          <a:ext cx="0" cy="0"/>
          <a:chOff x="0" y="0"/>
          <a:chExt cx="0" cy="0"/>
        </a:xfrm>
      </p:grpSpPr>
      <p:sp>
        <p:nvSpPr>
          <p:cNvPr id="91" name="Google Shape;91;p13"/>
          <p:cNvSpPr/>
          <p:nvPr/>
        </p:nvSpPr>
        <p:spPr>
          <a:xfrm>
            <a:off x="-6" y="-130628"/>
            <a:ext cx="12192000" cy="7076136"/>
          </a:xfrm>
          <a:prstGeom prst="rect">
            <a:avLst/>
          </a:prstGeom>
          <a:solidFill>
            <a:srgbClr val="DCE9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2" name="Google Shape;92;p13"/>
          <p:cNvPicPr preferRelativeResize="0"/>
          <p:nvPr/>
        </p:nvPicPr>
        <p:blipFill rotWithShape="1">
          <a:blip r:embed="rId1">
            <a:alphaModFix/>
          </a:blip>
          <a:srcRect b="0" l="13863" r="13417" t="0"/>
          <a:stretch/>
        </p:blipFill>
        <p:spPr>
          <a:xfrm>
            <a:off x="2653936" y="-13950"/>
            <a:ext cx="7132321" cy="6661116"/>
          </a:xfrm>
          <a:prstGeom prst="rect">
            <a:avLst/>
          </a:prstGeom>
          <a:noFill/>
          <a:ln>
            <a:noFill/>
          </a:ln>
        </p:spPr>
      </p:pic>
      <p:sp>
        <p:nvSpPr>
          <p:cNvPr id="93" name="Google Shape;93;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4" name="Google Shape;94;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13"/>
          <p:cNvSpPr/>
          <p:nvPr/>
        </p:nvSpPr>
        <p:spPr>
          <a:xfrm>
            <a:off x="0" y="6149043"/>
            <a:ext cx="10406743" cy="913133"/>
          </a:xfrm>
          <a:custGeom>
            <a:rect b="b" l="l" r="r" t="t"/>
            <a:pathLst>
              <a:path extrusionOk="0" h="10000" w="10240">
                <a:moveTo>
                  <a:pt x="963" y="76"/>
                </a:moveTo>
                <a:lnTo>
                  <a:pt x="10240" y="0"/>
                </a:lnTo>
                <a:cubicBezTo>
                  <a:pt x="9210" y="0"/>
                  <a:pt x="8378" y="2239"/>
                  <a:pt x="8378" y="4999"/>
                </a:cubicBezTo>
                <a:cubicBezTo>
                  <a:pt x="8378" y="7761"/>
                  <a:pt x="9210" y="10000"/>
                  <a:pt x="10240" y="10000"/>
                </a:cubicBezTo>
                <a:lnTo>
                  <a:pt x="930" y="10000"/>
                </a:lnTo>
                <a:cubicBezTo>
                  <a:pt x="-97" y="10000"/>
                  <a:pt x="7" y="9098"/>
                  <a:pt x="2" y="4542"/>
                </a:cubicBezTo>
                <a:cubicBezTo>
                  <a:pt x="-3" y="-14"/>
                  <a:pt x="-64" y="76"/>
                  <a:pt x="963" y="76"/>
                </a:cubicBezTo>
                <a:close/>
              </a:path>
            </a:pathLst>
          </a:custGeom>
          <a:solidFill>
            <a:schemeClr val="lt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13"/>
          <p:cNvSpPr/>
          <p:nvPr/>
        </p:nvSpPr>
        <p:spPr>
          <a:xfrm rot="10800000">
            <a:off x="8806541" y="6149043"/>
            <a:ext cx="3385453" cy="909807"/>
          </a:xfrm>
          <a:prstGeom prst="flowChartDelay">
            <a:avLst/>
          </a:prstGeom>
          <a:solidFill>
            <a:schemeClr val="lt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7" name="Google Shape;97;p13"/>
          <p:cNvPicPr preferRelativeResize="0"/>
          <p:nvPr/>
        </p:nvPicPr>
        <p:blipFill rotWithShape="1">
          <a:blip r:embed="rId2">
            <a:alphaModFix/>
          </a:blip>
          <a:srcRect b="27980" l="0" r="0" t="0"/>
          <a:stretch/>
        </p:blipFill>
        <p:spPr>
          <a:xfrm>
            <a:off x="9577252" y="6310019"/>
            <a:ext cx="2514598" cy="6051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hyperlink" Target="mailto:Concern@lancashire.pnn.police.uk" TargetMode="External"/><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eventbrite.co.uk/e/prevent-train-the-trainer-workshop-education-tickets-40514380502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mailto:concern@lancashire.pnn.police.uk" TargetMode="External"/><Relationship Id="rId4" Type="http://schemas.openxmlformats.org/officeDocument/2006/relationships/hyperlink" Target="mailto:Prevent.team@blackburn.gov.uk" TargetMode="External"/><Relationship Id="rId9" Type="http://schemas.openxmlformats.org/officeDocument/2006/relationships/image" Target="../media/image17.png"/><Relationship Id="rId5" Type="http://schemas.openxmlformats.org/officeDocument/2006/relationships/hyperlink" Target="http://www.lancashirepreventpartnership.org.uk/" TargetMode="External"/><Relationship Id="rId6" Type="http://schemas.openxmlformats.org/officeDocument/2006/relationships/hyperlink" Target="mailto:Prevent.team@blackburn.gov.uk" TargetMode="External"/><Relationship Id="rId7" Type="http://schemas.openxmlformats.org/officeDocument/2006/relationships/hyperlink" Target="mailto:stickering@Lancashire.police.uk" TargetMode="External"/><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GB"/>
              <a:t>Lancashire Prevent update</a:t>
            </a:r>
            <a:br>
              <a:rPr lang="en-GB"/>
            </a:br>
            <a:endParaRPr sz="4000"/>
          </a:p>
        </p:txBody>
      </p:sp>
      <p:sp>
        <p:nvSpPr>
          <p:cNvPr id="169" name="Google Shape;169;p25"/>
          <p:cNvSpPr txBox="1"/>
          <p:nvPr>
            <p:ph idx="1" type="subTitle"/>
          </p:nvPr>
        </p:nvSpPr>
        <p:spPr>
          <a:xfrm>
            <a:off x="1422400" y="4784292"/>
            <a:ext cx="9144000" cy="71134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GB"/>
              <a:t>Imogen Lyth – Prevent Delivery Officer </a:t>
            </a:r>
            <a:endParaRPr/>
          </a:p>
        </p:txBody>
      </p:sp>
      <p:pic>
        <p:nvPicPr>
          <p:cNvPr id="170" name="Google Shape;170;p25"/>
          <p:cNvPicPr preferRelativeResize="0"/>
          <p:nvPr/>
        </p:nvPicPr>
        <p:blipFill rotWithShape="1">
          <a:blip r:embed="rId3">
            <a:alphaModFix/>
          </a:blip>
          <a:srcRect b="0" l="0" r="0" t="0"/>
          <a:stretch/>
        </p:blipFill>
        <p:spPr>
          <a:xfrm>
            <a:off x="593883" y="3047611"/>
            <a:ext cx="11004234" cy="914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nvSpPr>
        <p:spPr>
          <a:xfrm>
            <a:off x="0" y="-46586"/>
            <a:ext cx="12192000" cy="958926"/>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3700"/>
              <a:buFont typeface="Calibri"/>
              <a:buNone/>
            </a:pPr>
            <a:r>
              <a:rPr b="0" i="0" lang="en-GB" sz="3700" u="none" cap="none" strike="noStrike">
                <a:solidFill>
                  <a:srgbClr val="000000"/>
                </a:solidFill>
                <a:latin typeface="Calibri"/>
                <a:ea typeface="Calibri"/>
                <a:cs typeface="Calibri"/>
                <a:sym typeface="Calibri"/>
              </a:rPr>
              <a:t>REFERRAL PROCESS</a:t>
            </a:r>
            <a:endParaRPr b="0" i="0" sz="3700" u="none" cap="none" strike="noStrike">
              <a:solidFill>
                <a:srgbClr val="000000"/>
              </a:solidFill>
              <a:latin typeface="Calibri"/>
              <a:ea typeface="Calibri"/>
              <a:cs typeface="Calibri"/>
              <a:sym typeface="Calibri"/>
            </a:endParaRPr>
          </a:p>
        </p:txBody>
      </p:sp>
      <p:pic>
        <p:nvPicPr>
          <p:cNvPr id="177" name="Google Shape;177;p26"/>
          <p:cNvPicPr preferRelativeResize="0"/>
          <p:nvPr/>
        </p:nvPicPr>
        <p:blipFill rotWithShape="1">
          <a:blip r:embed="rId3">
            <a:alphaModFix/>
          </a:blip>
          <a:srcRect b="0" l="0" r="0" t="0"/>
          <a:stretch/>
        </p:blipFill>
        <p:spPr>
          <a:xfrm>
            <a:off x="593883" y="741252"/>
            <a:ext cx="11004234" cy="91448"/>
          </a:xfrm>
          <a:prstGeom prst="rect">
            <a:avLst/>
          </a:prstGeom>
          <a:noFill/>
          <a:ln>
            <a:noFill/>
          </a:ln>
        </p:spPr>
      </p:pic>
      <p:pic>
        <p:nvPicPr>
          <p:cNvPr descr="Timeline&#10;&#10;Description automatically generated" id="178" name="Google Shape;178;p26"/>
          <p:cNvPicPr preferRelativeResize="0"/>
          <p:nvPr/>
        </p:nvPicPr>
        <p:blipFill rotWithShape="1">
          <a:blip r:embed="rId4">
            <a:alphaModFix/>
          </a:blip>
          <a:srcRect b="361" l="0" r="1" t="0"/>
          <a:stretch/>
        </p:blipFill>
        <p:spPr>
          <a:xfrm>
            <a:off x="762564" y="912340"/>
            <a:ext cx="7456309" cy="5107785"/>
          </a:xfrm>
          <a:prstGeom prst="rect">
            <a:avLst/>
          </a:prstGeom>
          <a:noFill/>
          <a:ln>
            <a:noFill/>
          </a:ln>
        </p:spPr>
      </p:pic>
      <p:grpSp>
        <p:nvGrpSpPr>
          <p:cNvPr id="179" name="Google Shape;179;p26"/>
          <p:cNvGrpSpPr/>
          <p:nvPr/>
        </p:nvGrpSpPr>
        <p:grpSpPr>
          <a:xfrm>
            <a:off x="8855894" y="1316595"/>
            <a:ext cx="2742223" cy="3211853"/>
            <a:chOff x="8341475" y="1484923"/>
            <a:chExt cx="3083640" cy="3618254"/>
          </a:xfrm>
        </p:grpSpPr>
        <p:pic>
          <p:nvPicPr>
            <p:cNvPr id="180" name="Google Shape;180;p26"/>
            <p:cNvPicPr preferRelativeResize="0"/>
            <p:nvPr/>
          </p:nvPicPr>
          <p:blipFill rotWithShape="1">
            <a:blip r:embed="rId5">
              <a:alphaModFix/>
            </a:blip>
            <a:srcRect b="0" l="0" r="0" t="0"/>
            <a:stretch/>
          </p:blipFill>
          <p:spPr>
            <a:xfrm>
              <a:off x="9201544" y="2062871"/>
              <a:ext cx="2223571" cy="304030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81" name="Google Shape;181;p26"/>
            <p:cNvPicPr preferRelativeResize="0"/>
            <p:nvPr/>
          </p:nvPicPr>
          <p:blipFill rotWithShape="1">
            <a:blip r:embed="rId6">
              <a:alphaModFix/>
            </a:blip>
            <a:srcRect b="0" l="0" r="0" t="0"/>
            <a:stretch/>
          </p:blipFill>
          <p:spPr>
            <a:xfrm>
              <a:off x="8341475" y="1484923"/>
              <a:ext cx="2187557" cy="310258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grpSp>
      <p:sp>
        <p:nvSpPr>
          <p:cNvPr id="182" name="Google Shape;182;p26"/>
          <p:cNvSpPr txBox="1"/>
          <p:nvPr/>
        </p:nvSpPr>
        <p:spPr>
          <a:xfrm>
            <a:off x="8375908" y="4942296"/>
            <a:ext cx="3659056" cy="1006880"/>
          </a:xfrm>
          <a:prstGeom prst="rect">
            <a:avLst/>
          </a:prstGeom>
          <a:solidFill>
            <a:srgbClr val="DDEAF6"/>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Complete the Prevent referral form and send to: </a:t>
            </a:r>
            <a:endParaRPr b="1" i="0" sz="1100" u="none" cap="none" strike="noStrike">
              <a:solidFill>
                <a:srgbClr val="000000"/>
              </a:solidFill>
              <a:latin typeface="Calibri"/>
              <a:ea typeface="Calibri"/>
              <a:cs typeface="Calibri"/>
              <a:sym typeface="Calibri"/>
            </a:endParaRPr>
          </a:p>
          <a:p>
            <a:pPr indent="0" lvl="0" marL="0" marR="0" rtl="0" algn="ctr">
              <a:lnSpc>
                <a:spcPct val="115000"/>
              </a:lnSpc>
              <a:spcBef>
                <a:spcPts val="0"/>
              </a:spcBef>
              <a:spcAft>
                <a:spcPts val="0"/>
              </a:spcAft>
              <a:buClr>
                <a:srgbClr val="0563C1"/>
              </a:buClr>
              <a:buSzPts val="1600"/>
              <a:buFont typeface="Arial"/>
              <a:buNone/>
            </a:pPr>
            <a:r>
              <a:rPr b="1" i="0" lang="en-GB" sz="1600" u="sng" cap="none" strike="noStrike">
                <a:solidFill>
                  <a:srgbClr val="0563C1"/>
                </a:solidFill>
                <a:latin typeface="Arial"/>
                <a:ea typeface="Arial"/>
                <a:cs typeface="Arial"/>
                <a:sym typeface="Arial"/>
                <a:hlinkClick r:id="rId7">
                  <a:extLst>
                    <a:ext uri="{A12FA001-AC4F-418D-AE19-62706E023703}">
                      <ahyp:hlinkClr val="tx"/>
                    </a:ext>
                  </a:extLst>
                </a:hlinkClick>
              </a:rPr>
              <a:t>Concern@lancashire.police.uk</a:t>
            </a:r>
            <a:endParaRPr b="1" i="0" sz="1400" u="none" cap="none" strike="noStrike">
              <a:solidFill>
                <a:srgbClr val="000000"/>
              </a:solidFill>
              <a:latin typeface="Calibri"/>
              <a:ea typeface="Calibri"/>
              <a:cs typeface="Calibri"/>
              <a:sym typeface="Calibri"/>
            </a:endParaRPr>
          </a:p>
        </p:txBody>
      </p:sp>
      <p:pic>
        <p:nvPicPr>
          <p:cNvPr id="183" name="Google Shape;183;p26"/>
          <p:cNvPicPr preferRelativeResize="0"/>
          <p:nvPr/>
        </p:nvPicPr>
        <p:blipFill rotWithShape="1">
          <a:blip r:embed="rId8">
            <a:alphaModFix/>
          </a:blip>
          <a:srcRect b="0" l="0" r="0" t="0"/>
          <a:stretch/>
        </p:blipFill>
        <p:spPr>
          <a:xfrm>
            <a:off x="10925396" y="0"/>
            <a:ext cx="1109568" cy="12010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7"/>
          <p:cNvSpPr txBox="1"/>
          <p:nvPr>
            <p:ph idx="4294967295" type="body"/>
          </p:nvPr>
        </p:nvSpPr>
        <p:spPr>
          <a:xfrm>
            <a:off x="500766" y="4207060"/>
            <a:ext cx="9992424" cy="15875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0"/>
              </a:spcBef>
              <a:spcAft>
                <a:spcPts val="0"/>
              </a:spcAft>
              <a:buClr>
                <a:schemeClr val="dk1"/>
              </a:buClr>
              <a:buSzPts val="2000"/>
              <a:buNone/>
            </a:pPr>
            <a:r>
              <a:t/>
            </a:r>
            <a:endParaRPr sz="2000">
              <a:solidFill>
                <a:srgbClr val="2A1F03"/>
              </a:solidFill>
              <a:latin typeface="Arial"/>
              <a:ea typeface="Arial"/>
              <a:cs typeface="Arial"/>
              <a:sym typeface="Arial"/>
            </a:endParaRPr>
          </a:p>
          <a:p>
            <a:pPr indent="-228600" lvl="0" marL="228600" rtl="0" algn="l">
              <a:lnSpc>
                <a:spcPct val="90000"/>
              </a:lnSpc>
              <a:spcBef>
                <a:spcPts val="0"/>
              </a:spcBef>
              <a:spcAft>
                <a:spcPts val="0"/>
              </a:spcAft>
              <a:buClr>
                <a:srgbClr val="0070C0"/>
              </a:buClr>
              <a:buSzPts val="2000"/>
              <a:buFont typeface="Arial"/>
              <a:buChar char="•"/>
            </a:pPr>
            <a:r>
              <a:rPr b="1" lang="en-GB" sz="2000">
                <a:solidFill>
                  <a:srgbClr val="0070C0"/>
                </a:solidFill>
                <a:latin typeface="Arial"/>
                <a:ea typeface="Arial"/>
                <a:cs typeface="Arial"/>
                <a:sym typeface="Arial"/>
              </a:rPr>
              <a:t>Identify </a:t>
            </a:r>
            <a:r>
              <a:rPr lang="en-GB" sz="2000">
                <a:latin typeface="Arial"/>
                <a:ea typeface="Arial"/>
                <a:cs typeface="Arial"/>
                <a:sym typeface="Arial"/>
              </a:rPr>
              <a:t>individuals at risk</a:t>
            </a:r>
            <a:endParaRPr sz="2000">
              <a:solidFill>
                <a:srgbClr val="2A1F03"/>
              </a:solidFill>
              <a:latin typeface="Arial"/>
              <a:ea typeface="Arial"/>
              <a:cs typeface="Arial"/>
              <a:sym typeface="Arial"/>
            </a:endParaRPr>
          </a:p>
          <a:p>
            <a:pPr indent="-228600" lvl="0" marL="228600" rtl="0" algn="l">
              <a:lnSpc>
                <a:spcPct val="90000"/>
              </a:lnSpc>
              <a:spcBef>
                <a:spcPts val="600"/>
              </a:spcBef>
              <a:spcAft>
                <a:spcPts val="0"/>
              </a:spcAft>
              <a:buClr>
                <a:srgbClr val="0070C0"/>
              </a:buClr>
              <a:buSzPts val="2000"/>
              <a:buFont typeface="Arial"/>
              <a:buChar char="•"/>
            </a:pPr>
            <a:r>
              <a:rPr b="1" lang="en-GB" sz="2000">
                <a:solidFill>
                  <a:srgbClr val="0070C0"/>
                </a:solidFill>
                <a:latin typeface="Arial"/>
                <a:ea typeface="Arial"/>
                <a:cs typeface="Arial"/>
                <a:sym typeface="Arial"/>
              </a:rPr>
              <a:t>Assess</a:t>
            </a:r>
            <a:r>
              <a:rPr lang="en-GB" sz="2000">
                <a:solidFill>
                  <a:srgbClr val="2A1F03"/>
                </a:solidFill>
                <a:latin typeface="Arial"/>
                <a:ea typeface="Arial"/>
                <a:cs typeface="Arial"/>
                <a:sym typeface="Arial"/>
              </a:rPr>
              <a:t> </a:t>
            </a:r>
            <a:r>
              <a:rPr lang="en-GB" sz="2000">
                <a:latin typeface="Arial"/>
                <a:ea typeface="Arial"/>
                <a:cs typeface="Arial"/>
                <a:sym typeface="Arial"/>
              </a:rPr>
              <a:t>the nature and extent of that risk</a:t>
            </a:r>
            <a:endParaRPr sz="2000">
              <a:latin typeface="Arial"/>
              <a:ea typeface="Arial"/>
              <a:cs typeface="Arial"/>
              <a:sym typeface="Arial"/>
            </a:endParaRPr>
          </a:p>
          <a:p>
            <a:pPr indent="-228600" lvl="0" marL="228600" rtl="0" algn="l">
              <a:lnSpc>
                <a:spcPct val="90000"/>
              </a:lnSpc>
              <a:spcBef>
                <a:spcPts val="600"/>
              </a:spcBef>
              <a:spcAft>
                <a:spcPts val="0"/>
              </a:spcAft>
              <a:buClr>
                <a:schemeClr val="dk1"/>
              </a:buClr>
              <a:buSzPts val="2000"/>
              <a:buFont typeface="Arial"/>
              <a:buChar char="•"/>
            </a:pPr>
            <a:r>
              <a:rPr lang="en-GB" sz="2000">
                <a:latin typeface="Arial"/>
                <a:ea typeface="Arial"/>
                <a:cs typeface="Arial"/>
                <a:sym typeface="Arial"/>
              </a:rPr>
              <a:t>Develop the most </a:t>
            </a:r>
            <a:r>
              <a:rPr b="1" lang="en-GB" sz="2000">
                <a:solidFill>
                  <a:srgbClr val="0070C0"/>
                </a:solidFill>
                <a:latin typeface="Arial"/>
                <a:ea typeface="Arial"/>
                <a:cs typeface="Arial"/>
                <a:sym typeface="Arial"/>
              </a:rPr>
              <a:t>appropriate support plan </a:t>
            </a:r>
            <a:r>
              <a:rPr lang="en-GB" sz="2000">
                <a:latin typeface="Arial"/>
                <a:ea typeface="Arial"/>
                <a:cs typeface="Arial"/>
                <a:sym typeface="Arial"/>
              </a:rPr>
              <a:t>for the individuals concerned</a:t>
            </a:r>
            <a:endParaRPr sz="2000">
              <a:latin typeface="Arial"/>
              <a:ea typeface="Arial"/>
              <a:cs typeface="Arial"/>
              <a:sym typeface="Arial"/>
            </a:endParaRPr>
          </a:p>
        </p:txBody>
      </p:sp>
      <p:sp>
        <p:nvSpPr>
          <p:cNvPr id="190" name="Google Shape;190;p27"/>
          <p:cNvSpPr txBox="1"/>
          <p:nvPr/>
        </p:nvSpPr>
        <p:spPr>
          <a:xfrm>
            <a:off x="0" y="4748"/>
            <a:ext cx="12192000" cy="958926"/>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3700"/>
              <a:buFont typeface="Calibri"/>
              <a:buNone/>
            </a:pPr>
            <a:r>
              <a:rPr b="0" i="0" lang="en-GB" sz="3700" u="none" cap="none" strike="noStrike">
                <a:solidFill>
                  <a:srgbClr val="000000"/>
                </a:solidFill>
                <a:latin typeface="Calibri"/>
                <a:ea typeface="Calibri"/>
                <a:cs typeface="Calibri"/>
                <a:sym typeface="Calibri"/>
              </a:rPr>
              <a:t>CHANNEL</a:t>
            </a:r>
            <a:endParaRPr b="0" i="0" sz="3700" u="none" cap="none" strike="noStrike">
              <a:solidFill>
                <a:srgbClr val="000000"/>
              </a:solidFill>
              <a:latin typeface="Calibri"/>
              <a:ea typeface="Calibri"/>
              <a:cs typeface="Calibri"/>
              <a:sym typeface="Calibri"/>
            </a:endParaRPr>
          </a:p>
        </p:txBody>
      </p:sp>
      <p:pic>
        <p:nvPicPr>
          <p:cNvPr id="191" name="Google Shape;191;p27"/>
          <p:cNvPicPr preferRelativeResize="0"/>
          <p:nvPr/>
        </p:nvPicPr>
        <p:blipFill rotWithShape="1">
          <a:blip r:embed="rId3">
            <a:alphaModFix/>
          </a:blip>
          <a:srcRect b="0" l="0" r="0" t="0"/>
          <a:stretch/>
        </p:blipFill>
        <p:spPr>
          <a:xfrm>
            <a:off x="668085" y="771792"/>
            <a:ext cx="11004234" cy="91448"/>
          </a:xfrm>
          <a:prstGeom prst="rect">
            <a:avLst/>
          </a:prstGeom>
          <a:noFill/>
          <a:ln>
            <a:noFill/>
          </a:ln>
        </p:spPr>
      </p:pic>
      <p:sp>
        <p:nvSpPr>
          <p:cNvPr id="192" name="Google Shape;192;p27"/>
          <p:cNvSpPr/>
          <p:nvPr/>
        </p:nvSpPr>
        <p:spPr>
          <a:xfrm>
            <a:off x="366207" y="1052311"/>
            <a:ext cx="9366570" cy="34778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Channel is a multi-agency approach to identify and provide support to individuals who are at risk of being drawn into terrorism or susceptible to radicalisation. </a:t>
            </a:r>
            <a:endParaRPr/>
          </a:p>
          <a:p>
            <a:pPr indent="-342900" lvl="0" marL="342900" marR="0" rtl="0" algn="l">
              <a:lnSpc>
                <a:spcPct val="100000"/>
              </a:lnSpc>
              <a:spcBef>
                <a:spcPts val="6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Terrorism vulnerability vs terrorism risk</a:t>
            </a:r>
            <a:endParaRPr/>
          </a:p>
          <a:p>
            <a:pPr indent="-342900" lvl="0" marL="342900" marR="0" rtl="0" algn="l">
              <a:lnSpc>
                <a:spcPct val="100000"/>
              </a:lnSpc>
              <a:spcBef>
                <a:spcPts val="6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Informed and explicit consent to voluntary engage with the programme</a:t>
            </a:r>
            <a:endParaRPr/>
          </a:p>
          <a:p>
            <a:pPr indent="-342900" lvl="1" marL="800100" marR="0" rtl="0" algn="l">
              <a:lnSpc>
                <a:spcPct val="100000"/>
              </a:lnSpc>
              <a:spcBef>
                <a:spcPts val="600"/>
              </a:spcBef>
              <a:spcAft>
                <a:spcPts val="0"/>
              </a:spcAft>
              <a:buClr>
                <a:srgbClr val="000000"/>
              </a:buClr>
              <a:buSzPts val="2000"/>
              <a:buFont typeface="Courier New"/>
              <a:buChar char="o"/>
            </a:pPr>
            <a:r>
              <a:rPr b="0" i="0" lang="en-GB" sz="2000" u="none" cap="none" strike="noStrike">
                <a:solidFill>
                  <a:srgbClr val="000000"/>
                </a:solidFill>
                <a:latin typeface="Arial"/>
                <a:ea typeface="Arial"/>
                <a:cs typeface="Arial"/>
                <a:sym typeface="Arial"/>
              </a:rPr>
              <a:t>Information sharing is based on legal gateways and data sharing legislation</a:t>
            </a:r>
            <a:endParaRPr/>
          </a:p>
          <a:p>
            <a:pPr indent="-342900" lvl="0" marL="342900" marR="0" rtl="0" algn="l">
              <a:lnSpc>
                <a:spcPct val="100000"/>
              </a:lnSpc>
              <a:spcBef>
                <a:spcPts val="6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The Lancashire Channel panel includes professionals from a host of organisations including social care, police, Mental health, other health Education, Probation , early help &amp; wellbeing etc.</a:t>
            </a:r>
            <a:endParaRPr/>
          </a:p>
        </p:txBody>
      </p:sp>
      <p:pic>
        <p:nvPicPr>
          <p:cNvPr id="193" name="Google Shape;193;p27"/>
          <p:cNvPicPr preferRelativeResize="0"/>
          <p:nvPr/>
        </p:nvPicPr>
        <p:blipFill rotWithShape="1">
          <a:blip r:embed="rId4">
            <a:alphaModFix/>
          </a:blip>
          <a:srcRect b="0" l="0" r="0" t="0"/>
          <a:stretch/>
        </p:blipFill>
        <p:spPr>
          <a:xfrm>
            <a:off x="9567481" y="1590305"/>
            <a:ext cx="2219374" cy="329800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28"/>
          <p:cNvPicPr preferRelativeResize="0"/>
          <p:nvPr>
            <p:ph idx="1" type="body"/>
          </p:nvPr>
        </p:nvPicPr>
        <p:blipFill rotWithShape="1">
          <a:blip r:embed="rId3">
            <a:alphaModFix/>
          </a:blip>
          <a:srcRect b="9708" l="10274" r="61593" t="20449"/>
          <a:stretch/>
        </p:blipFill>
        <p:spPr>
          <a:xfrm>
            <a:off x="0" y="0"/>
            <a:ext cx="12191999"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29"/>
          <p:cNvPicPr preferRelativeResize="0"/>
          <p:nvPr>
            <p:ph idx="1" type="body"/>
          </p:nvPr>
        </p:nvPicPr>
        <p:blipFill rotWithShape="1">
          <a:blip r:embed="rId3">
            <a:alphaModFix/>
          </a:blip>
          <a:srcRect b="12790" l="51020" r="7708" t="12011"/>
          <a:stretch/>
        </p:blipFill>
        <p:spPr>
          <a:xfrm>
            <a:off x="613459" y="194708"/>
            <a:ext cx="11100121" cy="5326415"/>
          </a:xfrm>
          <a:prstGeom prst="rect">
            <a:avLst/>
          </a:prstGeom>
          <a:noFill/>
          <a:ln>
            <a:noFill/>
          </a:ln>
        </p:spPr>
      </p:pic>
      <p:cxnSp>
        <p:nvCxnSpPr>
          <p:cNvPr id="206" name="Google Shape;206;p29"/>
          <p:cNvCxnSpPr/>
          <p:nvPr/>
        </p:nvCxnSpPr>
        <p:spPr>
          <a:xfrm flipH="1" rot="10800000">
            <a:off x="8244483" y="1469985"/>
            <a:ext cx="3495555" cy="2"/>
          </a:xfrm>
          <a:prstGeom prst="straightConnector1">
            <a:avLst/>
          </a:prstGeom>
          <a:noFill/>
          <a:ln cap="flat" cmpd="sng" w="19050">
            <a:solidFill>
              <a:srgbClr val="FF0000"/>
            </a:solidFill>
            <a:prstDash val="solid"/>
            <a:miter lim="800000"/>
            <a:headEnd len="sm" w="sm" type="none"/>
            <a:tailEnd len="sm" w="sm" type="none"/>
          </a:ln>
        </p:spPr>
      </p:cxnSp>
      <p:pic>
        <p:nvPicPr>
          <p:cNvPr id="207" name="Google Shape;207;p29"/>
          <p:cNvPicPr preferRelativeResize="0"/>
          <p:nvPr/>
        </p:nvPicPr>
        <p:blipFill rotWithShape="1">
          <a:blip r:embed="rId4">
            <a:alphaModFix/>
          </a:blip>
          <a:srcRect b="0" l="0" r="0" t="0"/>
          <a:stretch/>
        </p:blipFill>
        <p:spPr>
          <a:xfrm>
            <a:off x="8201980" y="1845698"/>
            <a:ext cx="3511600" cy="18290"/>
          </a:xfrm>
          <a:prstGeom prst="rect">
            <a:avLst/>
          </a:prstGeom>
          <a:noFill/>
          <a:ln>
            <a:noFill/>
          </a:ln>
        </p:spPr>
      </p:pic>
      <p:pic>
        <p:nvPicPr>
          <p:cNvPr id="208" name="Google Shape;208;p29"/>
          <p:cNvPicPr preferRelativeResize="0"/>
          <p:nvPr/>
        </p:nvPicPr>
        <p:blipFill rotWithShape="1">
          <a:blip r:embed="rId4">
            <a:alphaModFix/>
          </a:blip>
          <a:srcRect b="0" l="0" r="0" t="0"/>
          <a:stretch/>
        </p:blipFill>
        <p:spPr>
          <a:xfrm>
            <a:off x="8201980" y="2239699"/>
            <a:ext cx="3511600" cy="18290"/>
          </a:xfrm>
          <a:prstGeom prst="rect">
            <a:avLst/>
          </a:prstGeom>
          <a:noFill/>
          <a:ln>
            <a:noFill/>
          </a:ln>
        </p:spPr>
      </p:pic>
      <p:pic>
        <p:nvPicPr>
          <p:cNvPr id="209" name="Google Shape;209;p29"/>
          <p:cNvPicPr preferRelativeResize="0"/>
          <p:nvPr/>
        </p:nvPicPr>
        <p:blipFill rotWithShape="1">
          <a:blip r:embed="rId4">
            <a:alphaModFix/>
          </a:blip>
          <a:srcRect b="0" l="0" r="0" t="0"/>
          <a:stretch/>
        </p:blipFill>
        <p:spPr>
          <a:xfrm>
            <a:off x="8201980" y="2633700"/>
            <a:ext cx="3511600" cy="18290"/>
          </a:xfrm>
          <a:prstGeom prst="rect">
            <a:avLst/>
          </a:prstGeom>
          <a:noFill/>
          <a:ln>
            <a:noFill/>
          </a:ln>
        </p:spPr>
      </p:pic>
      <p:pic>
        <p:nvPicPr>
          <p:cNvPr id="210" name="Google Shape;210;p29"/>
          <p:cNvPicPr preferRelativeResize="0"/>
          <p:nvPr/>
        </p:nvPicPr>
        <p:blipFill rotWithShape="1">
          <a:blip r:embed="rId4">
            <a:alphaModFix/>
          </a:blip>
          <a:srcRect b="0" l="0" r="0" t="0"/>
          <a:stretch/>
        </p:blipFill>
        <p:spPr>
          <a:xfrm>
            <a:off x="8201980" y="3100257"/>
            <a:ext cx="3511600" cy="182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0"/>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Train The Trainer</a:t>
            </a:r>
            <a:endParaRPr b="1"/>
          </a:p>
        </p:txBody>
      </p:sp>
      <p:sp>
        <p:nvSpPr>
          <p:cNvPr id="217" name="Google Shape;217;p30"/>
          <p:cNvSpPr txBox="1"/>
          <p:nvPr>
            <p:ph idx="1" type="body"/>
          </p:nvPr>
        </p:nvSpPr>
        <p:spPr>
          <a:xfrm>
            <a:off x="226827" y="1325563"/>
            <a:ext cx="11738345" cy="3870251"/>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b="1" lang="en-GB"/>
              <a:t>A Train The Trainer session to equip individuals with the knowledge and resources to deliver effective Prevent training.</a:t>
            </a:r>
            <a:endParaRPr/>
          </a:p>
          <a:p>
            <a:pPr indent="-77470"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GB"/>
              <a:t>Ideal for DSL’s in schools</a:t>
            </a:r>
            <a:endParaRPr/>
          </a:p>
          <a:p>
            <a:pPr indent="-77470" lvl="0" marL="22860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GB"/>
              <a:t>Planned an event for Blackpool School - event is</a:t>
            </a:r>
            <a:r>
              <a:rPr b="1" lang="en-GB"/>
              <a:t> Tuesday 17</a:t>
            </a:r>
            <a:r>
              <a:rPr b="1" baseline="30000" lang="en-GB"/>
              <a:t>th</a:t>
            </a:r>
            <a:r>
              <a:rPr b="1" lang="en-GB"/>
              <a:t> and Wednesday 18</a:t>
            </a:r>
            <a:r>
              <a:rPr b="1" baseline="30000" lang="en-GB"/>
              <a:t>th</a:t>
            </a:r>
            <a:r>
              <a:rPr b="1" lang="en-GB"/>
              <a:t> January 2023 </a:t>
            </a:r>
            <a:r>
              <a:rPr lang="en-GB"/>
              <a:t>at The Solaris Centre Blackpool</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GB"/>
              <a:t>Tickets free of charge – available here;</a:t>
            </a:r>
            <a:endParaRPr/>
          </a:p>
          <a:p>
            <a:pPr indent="0" lvl="0" marL="0" rtl="0" algn="l">
              <a:lnSpc>
                <a:spcPct val="90000"/>
              </a:lnSpc>
              <a:spcBef>
                <a:spcPts val="1000"/>
              </a:spcBef>
              <a:spcAft>
                <a:spcPts val="0"/>
              </a:spcAft>
              <a:buClr>
                <a:schemeClr val="dk1"/>
              </a:buClr>
              <a:buSzPct val="100000"/>
              <a:buNone/>
            </a:pPr>
            <a:r>
              <a:rPr lang="en-GB" u="sng">
                <a:solidFill>
                  <a:schemeClr val="hlink"/>
                </a:solidFill>
                <a:hlinkClick r:id="rId3"/>
              </a:rPr>
              <a:t>https://www.eventbrite.co.uk/e/prevent-train-the-trainer-workshop-education-tickets-405143805027</a:t>
            </a:r>
            <a:endParaRPr/>
          </a:p>
          <a:p>
            <a:pPr indent="0" lvl="0" marL="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1"/>
          <p:cNvSpPr txBox="1"/>
          <p:nvPr>
            <p:ph type="title"/>
          </p:nvPr>
        </p:nvSpPr>
        <p:spPr>
          <a:xfrm>
            <a:off x="551121" y="0"/>
            <a:ext cx="10515600" cy="116958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Contact details </a:t>
            </a:r>
            <a:endParaRPr b="1"/>
          </a:p>
        </p:txBody>
      </p:sp>
      <p:sp>
        <p:nvSpPr>
          <p:cNvPr id="224" name="Google Shape;224;p31"/>
          <p:cNvSpPr txBox="1"/>
          <p:nvPr>
            <p:ph idx="1" type="body"/>
          </p:nvPr>
        </p:nvSpPr>
        <p:spPr>
          <a:xfrm>
            <a:off x="455428" y="1169581"/>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00000"/>
              </a:lnSpc>
              <a:spcBef>
                <a:spcPts val="0"/>
              </a:spcBef>
              <a:spcAft>
                <a:spcPts val="0"/>
              </a:spcAft>
              <a:buClr>
                <a:srgbClr val="000000"/>
              </a:buClr>
              <a:buSzPct val="100000"/>
              <a:buNone/>
            </a:pPr>
            <a:r>
              <a:rPr lang="en-GB">
                <a:solidFill>
                  <a:srgbClr val="000000"/>
                </a:solidFill>
                <a:latin typeface="Arial"/>
                <a:ea typeface="Arial"/>
                <a:cs typeface="Arial"/>
                <a:sym typeface="Arial"/>
              </a:rPr>
              <a:t>All Prevent Referrals: </a:t>
            </a:r>
            <a:endParaRPr/>
          </a:p>
          <a:p>
            <a:pPr indent="0" lvl="0" marL="0" rtl="0" algn="l">
              <a:lnSpc>
                <a:spcPct val="100000"/>
              </a:lnSpc>
              <a:spcBef>
                <a:spcPts val="0"/>
              </a:spcBef>
              <a:spcAft>
                <a:spcPts val="0"/>
              </a:spcAft>
              <a:buClr>
                <a:srgbClr val="000000"/>
              </a:buClr>
              <a:buSzPct val="100000"/>
              <a:buNone/>
            </a:pPr>
            <a:r>
              <a:rPr lang="en-GB">
                <a:solidFill>
                  <a:srgbClr val="000000"/>
                </a:solidFill>
                <a:latin typeface="Arial"/>
                <a:ea typeface="Arial"/>
                <a:cs typeface="Arial"/>
                <a:sym typeface="Arial"/>
              </a:rPr>
              <a:t>🖂 </a:t>
            </a:r>
            <a:r>
              <a:rPr lang="en-GB" u="sng">
                <a:solidFill>
                  <a:srgbClr val="000000"/>
                </a:solidFill>
                <a:latin typeface="Arial"/>
                <a:ea typeface="Arial"/>
                <a:cs typeface="Arial"/>
                <a:sym typeface="Arial"/>
                <a:hlinkClick r:id="rId3">
                  <a:extLst>
                    <a:ext uri="{A12FA001-AC4F-418D-AE19-62706E023703}">
                      <ahyp:hlinkClr val="tx"/>
                    </a:ext>
                  </a:extLst>
                </a:hlinkClick>
              </a:rPr>
              <a:t>concern@lancashire.police.uk</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ct val="100000"/>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ct val="100000"/>
              <a:buNone/>
            </a:pPr>
            <a:r>
              <a:rPr lang="en-GB">
                <a:solidFill>
                  <a:srgbClr val="000000"/>
                </a:solidFill>
                <a:latin typeface="Arial"/>
                <a:ea typeface="Arial"/>
                <a:cs typeface="Arial"/>
                <a:sym typeface="Arial"/>
              </a:rPr>
              <a:t>For </a:t>
            </a:r>
            <a:r>
              <a:rPr b="1" lang="en-GB">
                <a:solidFill>
                  <a:srgbClr val="000000"/>
                </a:solidFill>
                <a:latin typeface="Arial"/>
                <a:ea typeface="Arial"/>
                <a:cs typeface="Arial"/>
                <a:sym typeface="Arial"/>
              </a:rPr>
              <a:t>support, advice, training </a:t>
            </a:r>
            <a:r>
              <a:rPr lang="en-GB">
                <a:solidFill>
                  <a:srgbClr val="000000"/>
                </a:solidFill>
                <a:latin typeface="Arial"/>
                <a:ea typeface="Arial"/>
                <a:cs typeface="Arial"/>
                <a:sym typeface="Arial"/>
              </a:rPr>
              <a:t>and all other enquiries relating to Prevent or Channel, please contact the Lancashire Prevent Team: </a:t>
            </a:r>
            <a:endParaRPr/>
          </a:p>
          <a:p>
            <a:pPr indent="0" lvl="0" marL="0" rtl="0" algn="l">
              <a:lnSpc>
                <a:spcPct val="100000"/>
              </a:lnSpc>
              <a:spcBef>
                <a:spcPts val="0"/>
              </a:spcBef>
              <a:spcAft>
                <a:spcPts val="0"/>
              </a:spcAft>
              <a:buClr>
                <a:schemeClr val="dk1"/>
              </a:buClr>
              <a:buSzPct val="100000"/>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ct val="100000"/>
              <a:buNone/>
            </a:pPr>
            <a:r>
              <a:rPr lang="en-GB">
                <a:solidFill>
                  <a:srgbClr val="000000"/>
                </a:solidFill>
                <a:latin typeface="Arial"/>
                <a:ea typeface="Arial"/>
                <a:cs typeface="Arial"/>
                <a:sym typeface="Arial"/>
              </a:rPr>
              <a:t>🕿 01254 585260 </a:t>
            </a:r>
            <a:endParaRPr/>
          </a:p>
          <a:p>
            <a:pPr indent="-285750" lvl="0" marL="285750" rtl="0" algn="l">
              <a:lnSpc>
                <a:spcPct val="100000"/>
              </a:lnSpc>
              <a:spcBef>
                <a:spcPts val="0"/>
              </a:spcBef>
              <a:spcAft>
                <a:spcPts val="0"/>
              </a:spcAft>
              <a:buClr>
                <a:srgbClr val="000000"/>
              </a:buClr>
              <a:buSzPct val="100000"/>
              <a:buFont typeface="Noto Sans Symbols"/>
              <a:buChar char="🖂"/>
            </a:pPr>
            <a:r>
              <a:rPr lang="en-GB" u="sng">
                <a:solidFill>
                  <a:srgbClr val="000000"/>
                </a:solidFill>
                <a:latin typeface="Arial"/>
                <a:ea typeface="Arial"/>
                <a:cs typeface="Arial"/>
                <a:sym typeface="Arial"/>
                <a:hlinkClick r:id="rId4">
                  <a:extLst>
                    <a:ext uri="{A12FA001-AC4F-418D-AE19-62706E023703}">
                      <ahyp:hlinkClr val="tx"/>
                    </a:ext>
                  </a:extLst>
                </a:hlinkClick>
              </a:rPr>
              <a:t>Prevent.team@blackburn.gov.uk</a:t>
            </a:r>
            <a:r>
              <a:rPr lang="en-GB">
                <a:solidFill>
                  <a:srgbClr val="000000"/>
                </a:solidFill>
                <a:latin typeface="Arial"/>
                <a:ea typeface="Arial"/>
                <a:cs typeface="Arial"/>
                <a:sym typeface="Arial"/>
              </a:rPr>
              <a:t> </a:t>
            </a:r>
            <a:endParaRPr/>
          </a:p>
          <a:p>
            <a:pPr indent="0" lvl="0" marL="0" rtl="0" algn="l">
              <a:lnSpc>
                <a:spcPct val="100000"/>
              </a:lnSpc>
              <a:spcBef>
                <a:spcPts val="0"/>
              </a:spcBef>
              <a:spcAft>
                <a:spcPts val="0"/>
              </a:spcAft>
              <a:buClr>
                <a:srgbClr val="000000"/>
              </a:buClr>
              <a:buSzPct val="100000"/>
              <a:buNone/>
            </a:pPr>
            <a:r>
              <a:rPr lang="en-GB">
                <a:solidFill>
                  <a:srgbClr val="000000"/>
                </a:solidFill>
                <a:latin typeface="Arial"/>
                <a:ea typeface="Arial"/>
                <a:cs typeface="Arial"/>
                <a:sym typeface="Arial"/>
              </a:rPr>
              <a:t>🖳 </a:t>
            </a:r>
            <a:r>
              <a:rPr lang="en-GB" u="sng">
                <a:solidFill>
                  <a:srgbClr val="000000"/>
                </a:solidFill>
                <a:latin typeface="Arial"/>
                <a:ea typeface="Arial"/>
                <a:cs typeface="Arial"/>
                <a:sym typeface="Arial"/>
                <a:hlinkClick r:id="rId5">
                  <a:extLst>
                    <a:ext uri="{A12FA001-AC4F-418D-AE19-62706E023703}">
                      <ahyp:hlinkClr val="tx"/>
                    </a:ext>
                  </a:extLst>
                </a:hlinkClick>
              </a:rPr>
              <a:t>https://www.lancashirepreventpartnership.org.uk</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ct val="100000"/>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ct val="100000"/>
              <a:buNone/>
            </a:pPr>
            <a:r>
              <a:rPr lang="en-GB">
                <a:solidFill>
                  <a:srgbClr val="000000"/>
                </a:solidFill>
                <a:latin typeface="Arial"/>
                <a:ea typeface="Arial"/>
                <a:cs typeface="Arial"/>
                <a:sym typeface="Arial"/>
              </a:rPr>
              <a:t>Channel advice and guidance 					</a:t>
            </a:r>
            <a:endParaRPr/>
          </a:p>
          <a:p>
            <a:pPr indent="0" lvl="0" marL="0" rtl="0" algn="l">
              <a:lnSpc>
                <a:spcPct val="100000"/>
              </a:lnSpc>
              <a:spcBef>
                <a:spcPts val="0"/>
              </a:spcBef>
              <a:spcAft>
                <a:spcPts val="0"/>
              </a:spcAft>
              <a:buClr>
                <a:srgbClr val="000000"/>
              </a:buClr>
              <a:buSzPct val="100000"/>
              <a:buNone/>
            </a:pPr>
            <a:r>
              <a:rPr lang="en-GB">
                <a:solidFill>
                  <a:srgbClr val="000000"/>
                </a:solidFill>
                <a:latin typeface="Arial"/>
                <a:ea typeface="Arial"/>
                <a:cs typeface="Arial"/>
                <a:sym typeface="Arial"/>
              </a:rPr>
              <a:t>🖂 </a:t>
            </a:r>
            <a:r>
              <a:rPr lang="en-GB" u="sng">
                <a:solidFill>
                  <a:srgbClr val="000000"/>
                </a:solidFill>
                <a:latin typeface="Arial"/>
                <a:ea typeface="Arial"/>
                <a:cs typeface="Arial"/>
                <a:sym typeface="Arial"/>
                <a:hlinkClick r:id="rId6">
                  <a:extLst>
                    <a:ext uri="{A12FA001-AC4F-418D-AE19-62706E023703}">
                      <ahyp:hlinkClr val="tx"/>
                    </a:ext>
                  </a:extLst>
                </a:hlinkClick>
              </a:rPr>
              <a:t>Prevent.team@blackburn.gov.uk</a:t>
            </a:r>
            <a:r>
              <a:rPr lang="en-GB">
                <a:solidFill>
                  <a:srgbClr val="000000"/>
                </a:solidFill>
                <a:latin typeface="Arial"/>
                <a:ea typeface="Arial"/>
                <a:cs typeface="Arial"/>
                <a:sym typeface="Arial"/>
              </a:rPr>
              <a:t> </a:t>
            </a:r>
            <a:endParaRPr>
              <a:solidFill>
                <a:srgbClr val="C00000"/>
              </a:solidFill>
              <a:latin typeface="Arial"/>
              <a:ea typeface="Arial"/>
              <a:cs typeface="Arial"/>
              <a:sym typeface="Arial"/>
            </a:endParaRPr>
          </a:p>
          <a:p>
            <a:pPr indent="0" lvl="0" marL="0" rtl="0" algn="l">
              <a:lnSpc>
                <a:spcPct val="100000"/>
              </a:lnSpc>
              <a:spcBef>
                <a:spcPts val="0"/>
              </a:spcBef>
              <a:spcAft>
                <a:spcPts val="0"/>
              </a:spcAft>
              <a:buClr>
                <a:schemeClr val="dk1"/>
              </a:buClr>
              <a:buSzPct val="100000"/>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ct val="100000"/>
              <a:buNone/>
            </a:pPr>
            <a:r>
              <a:rPr lang="en-GB">
                <a:solidFill>
                  <a:srgbClr val="000000"/>
                </a:solidFill>
                <a:latin typeface="Arial"/>
                <a:ea typeface="Arial"/>
                <a:cs typeface="Arial"/>
                <a:sym typeface="Arial"/>
              </a:rPr>
              <a:t>Lancashire Police Prevent Team 🕿 101 and ask for the Prevent team. If urgent call 999. If you spot any stickers, graffiti or leaflets take a picture or report the location to </a:t>
            </a:r>
            <a:r>
              <a:rPr lang="en-GB" u="sng">
                <a:solidFill>
                  <a:srgbClr val="000000"/>
                </a:solidFill>
                <a:latin typeface="Arial"/>
                <a:ea typeface="Arial"/>
                <a:cs typeface="Arial"/>
                <a:sym typeface="Arial"/>
                <a:hlinkClick r:id="rId7">
                  <a:extLst>
                    <a:ext uri="{A12FA001-AC4F-418D-AE19-62706E023703}">
                      <ahyp:hlinkClr val="tx"/>
                    </a:ext>
                  </a:extLst>
                </a:hlinkClick>
              </a:rPr>
              <a:t>stickering@Lancashire.police.uk</a:t>
            </a:r>
            <a:r>
              <a:rPr b="1" lang="en-GB">
                <a:solidFill>
                  <a:srgbClr val="000000"/>
                </a:solidFill>
                <a:latin typeface="Arial"/>
                <a:ea typeface="Arial"/>
                <a:cs typeface="Arial"/>
                <a:sym typeface="Arial"/>
              </a:rPr>
              <a:t>. </a:t>
            </a:r>
            <a:r>
              <a:rPr lang="en-GB">
                <a:solidFill>
                  <a:srgbClr val="000000"/>
                </a:solidFill>
                <a:latin typeface="Arial"/>
                <a:ea typeface="Arial"/>
                <a:cs typeface="Arial"/>
                <a:sym typeface="Arial"/>
              </a:rPr>
              <a:t>Please also CC your organisation’s Prevent Lead. </a:t>
            </a:r>
            <a:endParaRPr/>
          </a:p>
          <a:p>
            <a:pPr indent="-104140" lvl="0" marL="228600" rtl="0" algn="l">
              <a:lnSpc>
                <a:spcPct val="90000"/>
              </a:lnSpc>
              <a:spcBef>
                <a:spcPts val="1000"/>
              </a:spcBef>
              <a:spcAft>
                <a:spcPts val="0"/>
              </a:spcAft>
              <a:buClr>
                <a:schemeClr val="dk1"/>
              </a:buClr>
              <a:buSzPct val="100000"/>
              <a:buNone/>
            </a:pPr>
            <a:r>
              <a:t/>
            </a:r>
            <a:endParaRPr/>
          </a:p>
        </p:txBody>
      </p:sp>
      <p:pic>
        <p:nvPicPr>
          <p:cNvPr id="225" name="Google Shape;225;p31"/>
          <p:cNvPicPr preferRelativeResize="0"/>
          <p:nvPr/>
        </p:nvPicPr>
        <p:blipFill rotWithShape="1">
          <a:blip r:embed="rId8">
            <a:alphaModFix/>
          </a:blip>
          <a:srcRect b="0" l="0" r="0" t="0"/>
          <a:stretch/>
        </p:blipFill>
        <p:spPr>
          <a:xfrm>
            <a:off x="10295482" y="0"/>
            <a:ext cx="1733863" cy="1733863"/>
          </a:xfrm>
          <a:prstGeom prst="rect">
            <a:avLst/>
          </a:prstGeom>
          <a:noFill/>
          <a:ln>
            <a:noFill/>
          </a:ln>
        </p:spPr>
      </p:pic>
      <p:pic>
        <p:nvPicPr>
          <p:cNvPr id="226" name="Google Shape;226;p31"/>
          <p:cNvPicPr preferRelativeResize="0"/>
          <p:nvPr/>
        </p:nvPicPr>
        <p:blipFill rotWithShape="1">
          <a:blip r:embed="rId9">
            <a:alphaModFix/>
          </a:blip>
          <a:srcRect b="0" l="0" r="0" t="0"/>
          <a:stretch/>
        </p:blipFill>
        <p:spPr>
          <a:xfrm>
            <a:off x="10339397" y="2339162"/>
            <a:ext cx="1689948" cy="16899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