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B_A3F5966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 id="2147483656" r:id="rId5"/>
  </p:sldMasterIdLst>
  <p:notesMasterIdLst>
    <p:notesMasterId r:id="rId29"/>
  </p:notesMasterIdLst>
  <p:sldIdLst>
    <p:sldId id="289" r:id="rId6"/>
    <p:sldId id="299" r:id="rId7"/>
    <p:sldId id="300" r:id="rId8"/>
    <p:sldId id="301" r:id="rId9"/>
    <p:sldId id="308" r:id="rId10"/>
    <p:sldId id="311" r:id="rId11"/>
    <p:sldId id="312" r:id="rId12"/>
    <p:sldId id="313" r:id="rId13"/>
    <p:sldId id="314" r:id="rId14"/>
    <p:sldId id="319" r:id="rId15"/>
    <p:sldId id="320" r:id="rId16"/>
    <p:sldId id="343" r:id="rId17"/>
    <p:sldId id="335" r:id="rId18"/>
    <p:sldId id="346" r:id="rId19"/>
    <p:sldId id="347" r:id="rId20"/>
    <p:sldId id="348" r:id="rId21"/>
    <p:sldId id="349" r:id="rId22"/>
    <p:sldId id="344" r:id="rId23"/>
    <p:sldId id="345" r:id="rId24"/>
    <p:sldId id="342" r:id="rId25"/>
    <p:sldId id="332" r:id="rId26"/>
    <p:sldId id="331" r:id="rId27"/>
    <p:sldId id="333"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Nunito" pitchFamily="2" charset="0"/>
      <p:regular r:id="rId42"/>
      <p:bold r:id="rId43"/>
      <p:italic r:id="rId44"/>
      <p:boldItalic r:id="rId45"/>
    </p:embeddedFont>
    <p:embeddedFont>
      <p:font typeface="PT Sans" panose="020B0503020203020204" pitchFamily="3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220CE36-87DB-4B7D-85BF-FBF124D48DFC}">
          <p14:sldIdLst>
            <p14:sldId id="289"/>
            <p14:sldId id="299"/>
            <p14:sldId id="300"/>
            <p14:sldId id="301"/>
            <p14:sldId id="308"/>
            <p14:sldId id="311"/>
            <p14:sldId id="312"/>
          </p14:sldIdLst>
        </p14:section>
        <p14:section name="Pupil slides" id="{DA73A3AD-671A-43B4-84D9-8F8F8D1D4147}">
          <p14:sldIdLst>
            <p14:sldId id="313"/>
            <p14:sldId id="314"/>
            <p14:sldId id="319"/>
            <p14:sldId id="320"/>
            <p14:sldId id="343"/>
            <p14:sldId id="335"/>
            <p14:sldId id="346"/>
            <p14:sldId id="347"/>
            <p14:sldId id="348"/>
            <p14:sldId id="349"/>
            <p14:sldId id="344"/>
            <p14:sldId id="345"/>
            <p14:sldId id="342"/>
            <p14:sldId id="332"/>
            <p14:sldId id="331"/>
            <p14:sldId id="33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53221D-BA6F-6B76-58E9-32C234ECFA7A}" name="Ferg Ashby" initials="FA" userId="S::ferg.ashby@revealingreality.co.uk::3b6fd15c-2e30-4dd8-8006-46678ab8eb10" providerId="AD"/>
  <p188:author id="{ECE9A068-C919-A02A-25B8-2F5A9A3AA73E}" name="Jenny Barksfield" initials="JB" userId="S::jenny@pshe-association.org.uk::e146badb-6d45-41de-81bb-9480fcad58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y Fox" initials="JF" lastIdx="1" clrIdx="0">
    <p:extLst>
      <p:ext uri="{19B8F6BF-5375-455C-9EA6-DF929625EA0E}">
        <p15:presenceInfo xmlns:p15="http://schemas.microsoft.com/office/powerpoint/2012/main" userId="Jenny Fox" providerId="None"/>
      </p:ext>
    </p:extLst>
  </p:cmAuthor>
  <p:cmAuthor id="2" name="Jenny Barksfield" initials="JB" lastIdx="3" clrIdx="1">
    <p:extLst>
      <p:ext uri="{19B8F6BF-5375-455C-9EA6-DF929625EA0E}">
        <p15:presenceInfo xmlns:p15="http://schemas.microsoft.com/office/powerpoint/2012/main" userId="S::jenny@pshe-association.org.uk::e146badb-6d45-41de-81bb-9480fcad5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C59"/>
    <a:srgbClr val="9F51A8"/>
    <a:srgbClr val="0BC6F0"/>
    <a:srgbClr val="0BF0A5"/>
    <a:srgbClr val="F0AE0B"/>
    <a:srgbClr val="E5CEE5"/>
    <a:srgbClr val="95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820" autoAdjust="0"/>
    <p:restoredTop sz="76735" autoAdjust="0"/>
  </p:normalViewPr>
  <p:slideViewPr>
    <p:cSldViewPr snapToGrid="0">
      <p:cViewPr varScale="1">
        <p:scale>
          <a:sx n="66" d="100"/>
          <a:sy n="66" d="100"/>
        </p:scale>
        <p:origin x="36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font" Target="fonts/font12.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comments/modernComment_12B_A3F59667.xml><?xml version="1.0" encoding="utf-8"?>
<p188:cmLst xmlns:a="http://schemas.openxmlformats.org/drawingml/2006/main" xmlns:r="http://schemas.openxmlformats.org/officeDocument/2006/relationships" xmlns:p188="http://schemas.microsoft.com/office/powerpoint/2018/8/main">
  <p188:cm id="{E885AF75-DF41-4F58-8547-6DFA95C1C2C4}" authorId="{ECE9A068-C919-A02A-25B8-2F5A9A3AA73E}" status="resolved" created="2023-03-02T12:27:05.971" complete="100000">
    <ac:txMkLst xmlns:ac="http://schemas.microsoft.com/office/drawing/2013/main/command">
      <pc:docMk xmlns:pc="http://schemas.microsoft.com/office/powerpoint/2013/main/command"/>
      <pc:sldMk xmlns:pc="http://schemas.microsoft.com/office/powerpoint/2013/main/command" cId="2750781031" sldId="299"/>
      <ac:spMk id="4" creationId="{67A79F65-8E34-C03A-8962-7D077274F159}"/>
      <ac:txMk cp="142" len="23">
        <ac:context len="516" hash="2407313512"/>
      </ac:txMk>
    </ac:txMkLst>
    <p188:pos x="2981062" y="1868854"/>
    <p188:txBody>
      <a:bodyPr/>
      <a:lstStyle/>
      <a:p>
        <a:r>
          <a:rPr lang="en-GB"/>
          <a:t>This is the primary version of this slide - we included the secondary version in the one we sent, which uses students instead of pupils.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85F03-8E85-4EC2-9EE1-D59F742EF503}" type="datetimeFigureOut">
              <a:rPr lang="en-GB" smtClean="0"/>
              <a:t>03/03/2023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4E0D8-9F46-4298-A38C-AF84FD0CCB06}" type="slidenum">
              <a:rPr lang="en-GB" smtClean="0"/>
              <a:t>‹#›</a:t>
            </a:fld>
            <a:endParaRPr lang="en-GB"/>
          </a:p>
        </p:txBody>
      </p:sp>
    </p:spTree>
    <p:extLst>
      <p:ext uri="{BB962C8B-B14F-4D97-AF65-F5344CB8AC3E}">
        <p14:creationId xmlns:p14="http://schemas.microsoft.com/office/powerpoint/2010/main" val="104533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talktofrank.com/drug/vapes" TargetMode="External"/><Relationship Id="rId4" Type="http://schemas.openxmlformats.org/officeDocument/2006/relationships/hyperlink" Target="http://www.talktofrank.com/get-help"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1</a:t>
            </a:fld>
            <a:endParaRPr lang="en-GB"/>
          </a:p>
        </p:txBody>
      </p:sp>
    </p:spTree>
    <p:extLst>
      <p:ext uri="{BB962C8B-B14F-4D97-AF65-F5344CB8AC3E}">
        <p14:creationId xmlns:p14="http://schemas.microsoft.com/office/powerpoint/2010/main" val="248108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Introduction - Learning objective and outcomes</a:t>
            </a:r>
            <a:endParaRPr lang="en-GB" b="1" dirty="0"/>
          </a:p>
          <a:p>
            <a:pPr algn="l">
              <a:lnSpc>
                <a:spcPts val="15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Introduce the learning objective and outcomes and explain that today’s lesson will focus on the consequences of vaping and the influences that might impact young people’s behaviour relating to vaping. </a:t>
            </a:r>
          </a:p>
          <a:p>
            <a:pPr algn="l">
              <a:lnSpc>
                <a:spcPts val="15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500"/>
              </a:lnSpc>
              <a:spcBef>
                <a:spcPts val="0"/>
              </a:spcBef>
              <a:spcAft>
                <a:spcPts val="6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to students that ‘vapes’ are also known as e</a:t>
            </a:r>
            <a:r>
              <a:rPr lang="en-GB" sz="1200" dirty="0">
                <a:effectLst/>
                <a:latin typeface="Calibri" panose="020F0502020204030204" pitchFamily="34" charset="0"/>
                <a:ea typeface="Calibri" panose="020F0502020204030204" pitchFamily="34" charset="0"/>
                <a:cs typeface="Calibri" panose="020F0502020204030204" pitchFamily="34" charset="0"/>
              </a:rPr>
              <a:t>-cigarettes. Different types include</a:t>
            </a:r>
            <a:r>
              <a:rPr lang="en-GB" sz="1200" dirty="0">
                <a:effectLst/>
                <a:latin typeface="Calibri" panose="020F0502020204030204" pitchFamily="34" charset="0"/>
                <a:ea typeface="Times New Roman" panose="02020603050405020304" pitchFamily="18" charset="0"/>
                <a:cs typeface="Calibri" panose="020F0502020204030204" pitchFamily="34" charset="0"/>
              </a:rPr>
              <a:t> vape pens, vape bars, pod devices, ‘mods’, and ‘</a:t>
            </a:r>
            <a:r>
              <a:rPr lang="en-GB" sz="1200" dirty="0" err="1">
                <a:effectLst/>
                <a:latin typeface="Calibri" panose="020F0502020204030204" pitchFamily="34" charset="0"/>
                <a:ea typeface="Times New Roman" panose="02020603050405020304" pitchFamily="18" charset="0"/>
                <a:cs typeface="Calibri" panose="020F0502020204030204" pitchFamily="34" charset="0"/>
              </a:rPr>
              <a:t>cigalikes</a:t>
            </a:r>
            <a:r>
              <a:rPr lang="en-GB" sz="1200" dirty="0">
                <a:effectLst/>
                <a:latin typeface="Calibri" panose="020F0502020204030204" pitchFamily="34" charset="0"/>
                <a:ea typeface="Times New Roman" panose="02020603050405020304" pitchFamily="18" charset="0"/>
                <a:cs typeface="Calibri" panose="020F0502020204030204" pitchFamily="34" charset="0"/>
              </a:rPr>
              <a:t>’; some are rechargeable, while others are disposable.</a:t>
            </a:r>
            <a:r>
              <a:rPr lang="en-GB" sz="1200" dirty="0">
                <a:effectLst/>
                <a:latin typeface="Calibri" panose="020F0502020204030204" pitchFamily="34" charset="0"/>
                <a:ea typeface="Calibri" panose="020F0502020204030204" pitchFamily="34" charset="0"/>
                <a:cs typeface="Calibri" panose="020F0502020204030204" pitchFamily="34" charset="0"/>
              </a:rPr>
              <a:t> They work by heating a liquid that can then be inhaled. The liquid typically contains </a:t>
            </a:r>
            <a:r>
              <a:rPr lang="en-GB" sz="1200" dirty="0">
                <a:effectLst/>
                <a:latin typeface="Calibri" panose="020F0502020204030204" pitchFamily="34" charset="0"/>
                <a:ea typeface="Times New Roman" panose="02020603050405020304" pitchFamily="18" charset="0"/>
                <a:cs typeface="Calibri" panose="020F0502020204030204" pitchFamily="34" charset="0"/>
              </a:rPr>
              <a:t>nicotine, propylene glycol, vegetable glycerine, and flavourings, but not tobacco. They therefore do not produce tar or carbon monoxide (the damaging elements in tobacco smoke).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5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94E0D8-9F46-4298-A38C-AF84FD0CCB06}" type="slidenum">
              <a:rPr lang="en-GB" smtClean="0"/>
              <a:t>11</a:t>
            </a:fld>
            <a:endParaRPr lang="en-GB"/>
          </a:p>
        </p:txBody>
      </p:sp>
    </p:spTree>
    <p:extLst>
      <p:ext uri="{BB962C8B-B14F-4D97-AF65-F5344CB8AC3E}">
        <p14:creationId xmlns:p14="http://schemas.microsoft.com/office/powerpoint/2010/main" val="312433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Influences and impact (15 mins)</a:t>
            </a:r>
          </a:p>
          <a:p>
            <a:pPr algn="l">
              <a:lnSpc>
                <a:spcPts val="15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pairs, give students Resource 1: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Timeline</a:t>
            </a:r>
            <a:r>
              <a:rPr lang="en-GB" sz="1200" dirty="0">
                <a:effectLst/>
                <a:latin typeface="Calibri" panose="020F0502020204030204" pitchFamily="34" charset="0"/>
                <a:ea typeface="Calibri" panose="020F0502020204030204" pitchFamily="34" charset="0"/>
                <a:cs typeface="Times New Roman" panose="02020603050405020304" pitchFamily="18" charset="0"/>
              </a:rPr>
              <a:t>, which outlines what a young person sees throughout the day related to vaping. Ask them to respond to the three questions about each stage.</a:t>
            </a:r>
          </a:p>
          <a:p>
            <a:pPr algn="l">
              <a:lnSpc>
                <a:spcPts val="15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Take feedback, using Resource 1b: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Teacher answers</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help guide discussions.</a:t>
            </a:r>
          </a:p>
          <a:p>
            <a:pPr algn="l">
              <a:lnSpc>
                <a:spcPts val="15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ts val="15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Give students Resource 1a: </a:t>
            </a:r>
            <a:r>
              <a:rPr lang="en-GB"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Timeline – support.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Challenge:</a:t>
            </a:r>
            <a:r>
              <a:rPr lang="en-GB" sz="1200" dirty="0">
                <a:effectLst/>
                <a:latin typeface="Calibri" panose="020F0502020204030204" pitchFamily="34" charset="0"/>
                <a:ea typeface="Calibri" panose="020F0502020204030204" pitchFamily="34" charset="0"/>
                <a:cs typeface="Times New Roman" panose="02020603050405020304" pitchFamily="18" charset="0"/>
              </a:rPr>
              <a:t> Ask students to evaluate what they think has the greatest influence on TJ and explain why, and then consider how and why this might be different to other characters in the timeline.</a:t>
            </a:r>
          </a:p>
          <a:p>
            <a:endParaRPr lang="en-US" dirty="0"/>
          </a:p>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12</a:t>
            </a:fld>
            <a:endParaRPr lang="en-GB"/>
          </a:p>
        </p:txBody>
      </p:sp>
    </p:spTree>
    <p:extLst>
      <p:ext uri="{BB962C8B-B14F-4D97-AF65-F5344CB8AC3E}">
        <p14:creationId xmlns:p14="http://schemas.microsoft.com/office/powerpoint/2010/main" val="138468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Consequences of vaping (10 mins – slides 13-17)</a:t>
            </a:r>
          </a:p>
          <a:p>
            <a:pPr algn="l">
              <a:lnSpc>
                <a:spcPts val="15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pairs or small groups, ask students to sort the consequences cards from Resource 2: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Card sort</a:t>
            </a:r>
            <a:r>
              <a:rPr lang="en-GB" sz="1200" dirty="0">
                <a:effectLst/>
                <a:latin typeface="Calibri" panose="020F0502020204030204" pitchFamily="34" charset="0"/>
                <a:ea typeface="Calibri" panose="020F0502020204030204" pitchFamily="34" charset="0"/>
                <a:cs typeface="Times New Roman" panose="02020603050405020304" pitchFamily="18" charset="0"/>
              </a:rPr>
              <a:t> into the four-square grid shown on the PPT slide</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Students should decide on the category each fact about vaping should come under: environmental impact, health impact, legal impact, other impact.</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Take feedback, using slides 14-17 to guide discussions.</a:t>
            </a:r>
          </a:p>
          <a:p>
            <a:pPr algn="l">
              <a:lnSpc>
                <a:spcPct val="1150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required, share some example answers with students: </a:t>
            </a: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ts val="1500"/>
              </a:lnSpc>
              <a:buFont typeface="Symbol" panose="05050102010706020507" pitchFamily="18" charset="2"/>
              <a:buChar char=""/>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Environmental -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than half of people who buy single-use vapes bin them and some of the biggest vaping brands do not take any specific steps to promote recycling.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Symbol" panose="05050102010706020507" pitchFamily="18" charset="2"/>
              <a:buChar char=""/>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long-term risks of vaping are unclear. While vaping is far less harmful than smoking (the risks from which are well-evidenced), it is not risk free.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Symbol" panose="05050102010706020507" pitchFamily="18" charset="2"/>
              <a:buChar char=""/>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Legal -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not illegal to smoke or vape underage, but anyone who sells cigarettes or vapes to under-18s, or buys them on behalf of anyone under 18, is breaking the law.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600"/>
              </a:spcAft>
              <a:buFont typeface="Symbol" panose="05050102010706020507" pitchFamily="18" charset="2"/>
              <a:buChar char=""/>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Vapes can help someone to quit smoking, by providing a replacement source of nicotine for those who want to quit smoking (although they are not recommended for non-smokers).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Challenge: </a:t>
            </a:r>
            <a:r>
              <a:rPr lang="en-GB" sz="1200" dirty="0">
                <a:effectLst/>
                <a:latin typeface="Calibri" panose="020F0502020204030204" pitchFamily="34" charset="0"/>
                <a:ea typeface="Calibri" panose="020F0502020204030204" pitchFamily="34" charset="0"/>
                <a:cs typeface="Times New Roman" panose="02020603050405020304" pitchFamily="18" charset="0"/>
              </a:rPr>
              <a:t>Ask students to discuss which category is most likely to influence a young person’s decision to vape or not and why.</a:t>
            </a:r>
          </a:p>
        </p:txBody>
      </p:sp>
      <p:sp>
        <p:nvSpPr>
          <p:cNvPr id="4" name="Slide Number Placeholder 3"/>
          <p:cNvSpPr>
            <a:spLocks noGrp="1"/>
          </p:cNvSpPr>
          <p:nvPr>
            <p:ph type="sldNum" sz="quarter" idx="5"/>
          </p:nvPr>
        </p:nvSpPr>
        <p:spPr/>
        <p:txBody>
          <a:bodyPr/>
          <a:lstStyle/>
          <a:p>
            <a:fld id="{2B94E0D8-9F46-4298-A38C-AF84FD0CCB06}" type="slidenum">
              <a:rPr lang="en-GB" smtClean="0"/>
              <a:t>13</a:t>
            </a:fld>
            <a:endParaRPr lang="en-GB"/>
          </a:p>
        </p:txBody>
      </p:sp>
    </p:spTree>
    <p:extLst>
      <p:ext uri="{BB962C8B-B14F-4D97-AF65-F5344CB8AC3E}">
        <p14:creationId xmlns:p14="http://schemas.microsoft.com/office/powerpoint/2010/main" val="1313531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Consequences of vaping – answers</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Take feedback, using this slide to help guide discussions on the cards students have identified as having an environmental impact.</a:t>
            </a:r>
          </a:p>
        </p:txBody>
      </p:sp>
      <p:sp>
        <p:nvSpPr>
          <p:cNvPr id="4" name="Slide Number Placeholder 3"/>
          <p:cNvSpPr>
            <a:spLocks noGrp="1"/>
          </p:cNvSpPr>
          <p:nvPr>
            <p:ph type="sldNum" sz="quarter" idx="5"/>
          </p:nvPr>
        </p:nvSpPr>
        <p:spPr/>
        <p:txBody>
          <a:bodyPr/>
          <a:lstStyle/>
          <a:p>
            <a:fld id="{2B94E0D8-9F46-4298-A38C-AF84FD0CCB06}" type="slidenum">
              <a:rPr lang="en-GB" smtClean="0"/>
              <a:t>14</a:t>
            </a:fld>
            <a:endParaRPr lang="en-GB"/>
          </a:p>
        </p:txBody>
      </p:sp>
    </p:spTree>
    <p:extLst>
      <p:ext uri="{BB962C8B-B14F-4D97-AF65-F5344CB8AC3E}">
        <p14:creationId xmlns:p14="http://schemas.microsoft.com/office/powerpoint/2010/main" val="29698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Consequences of vaping – answers</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Take feedback, using this slide to help guide discussions on the cards students have identified as having an impact on health.</a:t>
            </a:r>
          </a:p>
        </p:txBody>
      </p:sp>
      <p:sp>
        <p:nvSpPr>
          <p:cNvPr id="4" name="Slide Number Placeholder 3"/>
          <p:cNvSpPr>
            <a:spLocks noGrp="1"/>
          </p:cNvSpPr>
          <p:nvPr>
            <p:ph type="sldNum" sz="quarter" idx="5"/>
          </p:nvPr>
        </p:nvSpPr>
        <p:spPr/>
        <p:txBody>
          <a:bodyPr/>
          <a:lstStyle/>
          <a:p>
            <a:fld id="{2B94E0D8-9F46-4298-A38C-AF84FD0CCB06}" type="slidenum">
              <a:rPr lang="en-GB" smtClean="0"/>
              <a:t>15</a:t>
            </a:fld>
            <a:endParaRPr lang="en-GB"/>
          </a:p>
        </p:txBody>
      </p:sp>
    </p:spTree>
    <p:extLst>
      <p:ext uri="{BB962C8B-B14F-4D97-AF65-F5344CB8AC3E}">
        <p14:creationId xmlns:p14="http://schemas.microsoft.com/office/powerpoint/2010/main" val="103603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Consequences of vaping – answers</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Take feedback, using this slide to help guide discussions on the cards students have identified as having a legal impact.</a:t>
            </a:r>
          </a:p>
        </p:txBody>
      </p:sp>
      <p:sp>
        <p:nvSpPr>
          <p:cNvPr id="4" name="Slide Number Placeholder 3"/>
          <p:cNvSpPr>
            <a:spLocks noGrp="1"/>
          </p:cNvSpPr>
          <p:nvPr>
            <p:ph type="sldNum" sz="quarter" idx="5"/>
          </p:nvPr>
        </p:nvSpPr>
        <p:spPr/>
        <p:txBody>
          <a:bodyPr/>
          <a:lstStyle/>
          <a:p>
            <a:fld id="{2B94E0D8-9F46-4298-A38C-AF84FD0CCB06}" type="slidenum">
              <a:rPr lang="en-GB" smtClean="0"/>
              <a:t>16</a:t>
            </a:fld>
            <a:endParaRPr lang="en-GB"/>
          </a:p>
        </p:txBody>
      </p:sp>
    </p:spTree>
    <p:extLst>
      <p:ext uri="{BB962C8B-B14F-4D97-AF65-F5344CB8AC3E}">
        <p14:creationId xmlns:p14="http://schemas.microsoft.com/office/powerpoint/2010/main" val="405667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Consequences of vaping – answers</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Take feedback, using this slide to help guide discussions on the cards students have identified as having another type of impact.</a:t>
            </a:r>
          </a:p>
          <a:p>
            <a:pPr algn="l">
              <a:lnSpc>
                <a:spcPct val="1150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94E0D8-9F46-4298-A38C-AF84FD0CCB06}" type="slidenum">
              <a:rPr lang="en-GB" smtClean="0"/>
              <a:t>17</a:t>
            </a:fld>
            <a:endParaRPr lang="en-GB"/>
          </a:p>
        </p:txBody>
      </p:sp>
    </p:spTree>
    <p:extLst>
      <p:ext uri="{BB962C8B-B14F-4D97-AF65-F5344CB8AC3E}">
        <p14:creationId xmlns:p14="http://schemas.microsoft.com/office/powerpoint/2010/main" val="344705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Consequences of vaping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Then, ask students to reflect for themselves and evaluate what they think the most significant impact is, based on which they think would be most likely to influence their own decisions about vaping. As this is a personal reflection task, students are not required to share their answers with the rest of the class.</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18</a:t>
            </a:fld>
            <a:endParaRPr lang="en-GB"/>
          </a:p>
        </p:txBody>
      </p:sp>
    </p:spTree>
    <p:extLst>
      <p:ext uri="{BB962C8B-B14F-4D97-AF65-F5344CB8AC3E}">
        <p14:creationId xmlns:p14="http://schemas.microsoft.com/office/powerpoint/2010/main" val="378274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Challenging misconceptions (10 mins – slides 19 and 20)</a:t>
            </a:r>
          </a:p>
          <a:p>
            <a:pPr algn="l">
              <a:lnSpc>
                <a:spcPts val="15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small groups, ask students to return to the timeline in Resource 1 and discuss how someone might challenge negative influences and misconceptions related to vaping. On flipchart paper, they should brainstorm any strategies they think TJ and their friends could use to manage influence, or anything they could say or do to challenge any misconceptions about vaping, drawing on the facts from the previous activity. </a:t>
            </a:r>
          </a:p>
          <a:p>
            <a:pPr algn="l">
              <a:lnSpc>
                <a:spcPts val="1500"/>
              </a:lnSpc>
              <a:spcAft>
                <a:spcPts val="600"/>
              </a:spcAft>
            </a:pPr>
            <a:r>
              <a:rPr lang="en-GB" sz="1200" dirty="0">
                <a:effectLst/>
                <a:latin typeface="Calibri" panose="020F0502020204030204" pitchFamily="34" charset="0"/>
                <a:ea typeface="Calibri" panose="020F0502020204030204" pitchFamily="34" charset="0"/>
                <a:cs typeface="Calibri" panose="020F0502020204030204" pitchFamily="34" charset="0"/>
              </a:rPr>
              <a:t>Take feedback from each group, drawing out the following key learning in the discussion</a:t>
            </a:r>
            <a:r>
              <a:rPr lang="en-GB"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500"/>
              </a:lnSpc>
              <a:buFont typeface="Calibri" panose="020F0502020204030204" pitchFamily="34" charset="0"/>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TJ’s misconceptions might include: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vaping is a safe, social activity, because some other people from school do it; vaping is harmless for children because the packaging and smells seem to make it appeal to young people; vaping can’t be that bad for the environment because there’s not much information about needing to recycle vapes; vaping is the same as smoking cigarettes, so there’s no point in Mum switching to vapes from cigarettes; most young people try vaping at some point in their lives; if Ben gets some vapes, TJ has to try them.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500"/>
              </a:lnSpc>
              <a:buFont typeface="Calibri" panose="020F0502020204030204" pitchFamily="34" charset="0"/>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However, while vaping can benefit someone who is trying to quit smoking, it has no other benefits. Vapes can provide a replacement source of nicotine for those who want to quit smoking but are not recommended for non-smokers. Disposable vapes do not contain as much nicotine as a packet of 20 cigarettes, but the National Institute for Health and Care and Excellence (NICE) recommends that vaping should be discouraged in children and young people who have never smoked.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500"/>
              </a:lnSpc>
              <a:buFont typeface="Calibri" panose="020F0502020204030204" pitchFamily="34" charset="0"/>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Vaping companies are focused on making profits and will market products with this in mind, rather than raising awareness about the unknown health effects, long-term financial cost of vaping, or environmental impact.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500"/>
              </a:lnSpc>
              <a:buFont typeface="Calibri" panose="020F0502020204030204" pitchFamily="34" charset="0"/>
              <a:buChar char="-"/>
            </a:pPr>
            <a:r>
              <a:rPr lang="en-GB" sz="1200" i="1" dirty="0">
                <a:effectLst/>
                <a:latin typeface="Calibri" panose="020F0502020204030204" pitchFamily="34" charset="0"/>
                <a:ea typeface="Calibri" panose="020F0502020204030204" pitchFamily="34" charset="0"/>
                <a:cs typeface="Segoe UI" panose="020B0502040204020203" pitchFamily="34" charset="0"/>
              </a:rPr>
              <a:t>Depending on the influence/pressure someone is experiencing about vaping, someone </a:t>
            </a:r>
            <a:r>
              <a:rPr lang="en-GB" sz="1200" i="1" dirty="0">
                <a:effectLst/>
                <a:latin typeface="Calibri" panose="020F0502020204030204" pitchFamily="34" charset="0"/>
                <a:ea typeface="Calibri" panose="020F0502020204030204" pitchFamily="34" charset="0"/>
                <a:cs typeface="Calibri" panose="020F0502020204030204" pitchFamily="34" charset="0"/>
              </a:rPr>
              <a:t>might say a polite but assertive ‘no thanks’ to offers of vaping; talk to friends/peers about their intention not to vape; agree to respect others’ decisions not to vape; access help and support if required. Remind students that sometimes people might be going along with others because of influences including peers, celebrities/influencers, social media, advertising, but it can just take one person to ‘break ranks’ for others to admit they feel the same about what is happening. They should also remember that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the vast majority of young people do not vape – according to ASH, amongst 11- to 17-year-olds, only 3.1% vape more than once a week, and 3.9% vape less than once a week.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l">
              <a:lnSpc>
                <a:spcPts val="1500"/>
              </a:lnSpc>
              <a:spcAft>
                <a:spcPts val="600"/>
              </a:spcAft>
            </a:pPr>
            <a:r>
              <a:rPr lang="en-GB" sz="1200" i="1"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Give students the writing frame in Resource 3 to help them identify TJ’s misconceptions and negative influences, and then consider how to overcome these.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Challenge: </a:t>
            </a:r>
            <a:r>
              <a:rPr lang="en-GB" sz="1200" dirty="0">
                <a:effectLst/>
                <a:latin typeface="Calibri" panose="020F0502020204030204" pitchFamily="34" charset="0"/>
                <a:ea typeface="Calibri" panose="020F0502020204030204" pitchFamily="34" charset="0"/>
                <a:cs typeface="Times New Roman" panose="02020603050405020304" pitchFamily="18" charset="0"/>
              </a:rPr>
              <a:t>Ask students to assess which point they think most effectively challenges one or more misconceptions, and which they think is most effective to challenge negative influences.</a:t>
            </a:r>
          </a:p>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19</a:t>
            </a:fld>
            <a:endParaRPr lang="en-GB"/>
          </a:p>
        </p:txBody>
      </p:sp>
    </p:spTree>
    <p:extLst>
      <p:ext uri="{BB962C8B-B14F-4D97-AF65-F5344CB8AC3E}">
        <p14:creationId xmlns:p14="http://schemas.microsoft.com/office/powerpoint/2010/main" val="245797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b="1" dirty="0"/>
              <a:t>Teacher notes – Challenging misconceptions (10 mins – slides 19 and 20)</a:t>
            </a:r>
          </a:p>
          <a:p>
            <a:pPr algn="l">
              <a:lnSpc>
                <a:spcPts val="1500"/>
              </a:lnSpc>
              <a:spcAft>
                <a:spcPts val="600"/>
              </a:spcAft>
            </a:pPr>
            <a:r>
              <a:rPr lang="en-GB" sz="5400" dirty="0">
                <a:effectLst/>
                <a:latin typeface="Calibri" panose="020F0502020204030204" pitchFamily="34" charset="0"/>
                <a:ea typeface="Calibri" panose="020F0502020204030204" pitchFamily="34" charset="0"/>
                <a:cs typeface="Times New Roman" panose="02020603050405020304" pitchFamily="18" charset="0"/>
              </a:rPr>
              <a:t>Then, ask students to return to the overheard conversation from the start of the lesson and, working on their own, draw on what they have learnt in this lesson to write a response from Jaz, declining Tobi’s offer.</a:t>
            </a:r>
          </a:p>
        </p:txBody>
      </p:sp>
      <p:sp>
        <p:nvSpPr>
          <p:cNvPr id="4" name="Slide Number Placeholder 3"/>
          <p:cNvSpPr>
            <a:spLocks noGrp="1"/>
          </p:cNvSpPr>
          <p:nvPr>
            <p:ph type="sldNum" sz="quarter" idx="5"/>
          </p:nvPr>
        </p:nvSpPr>
        <p:spPr/>
        <p:txBody>
          <a:bodyPr/>
          <a:lstStyle/>
          <a:p>
            <a:fld id="{2B94E0D8-9F46-4298-A38C-AF84FD0CCB06}" type="slidenum">
              <a:rPr lang="en-GB" smtClean="0"/>
              <a:t>20</a:t>
            </a:fld>
            <a:endParaRPr lang="en-GB"/>
          </a:p>
        </p:txBody>
      </p:sp>
    </p:spTree>
    <p:extLst>
      <p:ext uri="{BB962C8B-B14F-4D97-AF65-F5344CB8AC3E}">
        <p14:creationId xmlns:p14="http://schemas.microsoft.com/office/powerpoint/2010/main" val="308761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2</a:t>
            </a:fld>
            <a:endParaRPr lang="en-GB"/>
          </a:p>
        </p:txBody>
      </p:sp>
    </p:spTree>
    <p:extLst>
      <p:ext uri="{BB962C8B-B14F-4D97-AF65-F5344CB8AC3E}">
        <p14:creationId xmlns:p14="http://schemas.microsoft.com/office/powerpoint/2010/main" val="247852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Teacher</a:t>
            </a:r>
            <a:r>
              <a:rPr lang="en-GB" sz="1800" b="1" baseline="0" dirty="0"/>
              <a:t> Notes – Endpoint assessment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Return students’ baseline mind-map activity from lesson 1 </a:t>
            </a:r>
            <a:r>
              <a:rPr lang="en-GB" sz="1800" dirty="0">
                <a:solidFill>
                  <a:srgbClr val="3B3838"/>
                </a:solidFill>
                <a:effectLst/>
                <a:latin typeface="Century Gothic" panose="020B0502020202020204" pitchFamily="34" charset="0"/>
                <a:ea typeface="Calibri" panose="020F0502020204030204" pitchFamily="34" charset="0"/>
                <a:cs typeface="Times New Roman" panose="02020603050405020304" pitchFamily="18" charset="0"/>
              </a:rPr>
              <a:t>of the existing suite of Year 9 lessons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Ask them to now revisit their ideas, change anything they want to and add anything new they can, based on what they have learnt this lesson. Students should use a different coloured pen to do this. As a prompt, remind them that the learning outcomes for the lesson concerned </a:t>
            </a:r>
            <a:r>
              <a:rPr lang="en-GB" sz="1800" dirty="0">
                <a:effectLst/>
                <a:latin typeface="Calibri" panose="020F0502020204030204" pitchFamily="34" charset="0"/>
                <a:ea typeface="Calibri" panose="020F0502020204030204" pitchFamily="34" charset="0"/>
              </a:rPr>
              <a:t>the potential impact of influences and marketing on young people’s behaviour related to vaping; the consequences of vaping, including the environmental cost; and ways to challenge influences and misconceptions about vaping.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can be used to demonstrate progress and inform future teaching.</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94E0D8-9F46-4298-A38C-AF84FD0CCB06}" type="slidenum">
              <a:rPr lang="en-GB" smtClean="0"/>
              <a:t>21</a:t>
            </a:fld>
            <a:endParaRPr lang="en-GB"/>
          </a:p>
        </p:txBody>
      </p:sp>
    </p:spTree>
    <p:extLst>
      <p:ext uri="{BB962C8B-B14F-4D97-AF65-F5344CB8AC3E}">
        <p14:creationId xmlns:p14="http://schemas.microsoft.com/office/powerpoint/2010/main" val="94329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mn-lt"/>
                <a:ea typeface="+mn-ea"/>
                <a:cs typeface="+mn-cs"/>
              </a:rPr>
              <a:t>Teacher Notes – Signposting support (3 mins)</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Remind students that they can access support at home, and both in school (through their form tutor, head of year, or school nurse) and out of school, through their GP, local and national organisations. Share the following websites and phone numbers with students: </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Childline -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www.childline.org.uk</a:t>
            </a:r>
            <a:r>
              <a:rPr lang="en-GB" sz="1200" dirty="0">
                <a:effectLst/>
                <a:latin typeface="Calibri" panose="020F0502020204030204" pitchFamily="34" charset="0"/>
                <a:ea typeface="Calibri" panose="020F0502020204030204" pitchFamily="34" charset="0"/>
                <a:cs typeface="Times New Roman" panose="02020603050405020304" pitchFamily="18" charset="0"/>
              </a:rPr>
              <a:t>  Phone: 0800 1111</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FRANK -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www.talktofrank.com/get-help</a:t>
            </a:r>
            <a:r>
              <a:rPr lang="en-GB" sz="1200" dirty="0">
                <a:effectLst/>
                <a:latin typeface="Calibri" panose="020F0502020204030204" pitchFamily="34" charset="0"/>
                <a:ea typeface="Calibri" panose="020F0502020204030204" pitchFamily="34" charset="0"/>
                <a:cs typeface="Times New Roman" panose="02020603050405020304" pitchFamily="18" charset="0"/>
              </a:rPr>
              <a:t> Phone: 0300 1236600  </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National Smokefree Helpline: 0300 123 1044</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They can find more information and advice about vaping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www.talktofrank.com/drug/vapes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2B94E0D8-9F46-4298-A38C-AF84FD0CCB06}" type="slidenum">
              <a:rPr lang="en-GB" smtClean="0"/>
              <a:t>22</a:t>
            </a:fld>
            <a:endParaRPr lang="en-GB"/>
          </a:p>
        </p:txBody>
      </p:sp>
    </p:spTree>
    <p:extLst>
      <p:ext uri="{BB962C8B-B14F-4D97-AF65-F5344CB8AC3E}">
        <p14:creationId xmlns:p14="http://schemas.microsoft.com/office/powerpoint/2010/main" val="1340967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students to imagine that TJ’s friend Ben has decided to ask his brother to buy him a vape (even though TJ no longer wants one) and write a response from Ben’s brother explaining why he won’t buy him a vape, drawing on their key learning from today’s lesson.</a:t>
            </a:r>
          </a:p>
          <a:p>
            <a:br>
              <a:rPr lang="en-GB" sz="1200" dirty="0">
                <a:effectLst/>
                <a:latin typeface="Calibri" panose="020F0502020204030204" pitchFamily="34" charset="0"/>
                <a:ea typeface="Calibri" panose="020F0502020204030204" pitchFamily="34" charset="0"/>
              </a:rPr>
            </a:br>
            <a:endParaRPr lang="en-GB" dirty="0"/>
          </a:p>
        </p:txBody>
      </p:sp>
      <p:sp>
        <p:nvSpPr>
          <p:cNvPr id="4" name="Slide Number Placeholder 3"/>
          <p:cNvSpPr>
            <a:spLocks noGrp="1"/>
          </p:cNvSpPr>
          <p:nvPr>
            <p:ph type="sldNum" sz="quarter" idx="5"/>
          </p:nvPr>
        </p:nvSpPr>
        <p:spPr/>
        <p:txBody>
          <a:bodyPr/>
          <a:lstStyle/>
          <a:p>
            <a:fld id="{2B94E0D8-9F46-4298-A38C-AF84FD0CCB06}" type="slidenum">
              <a:rPr lang="en-GB" smtClean="0"/>
              <a:t>23</a:t>
            </a:fld>
            <a:endParaRPr lang="en-GB"/>
          </a:p>
        </p:txBody>
      </p:sp>
    </p:spTree>
    <p:extLst>
      <p:ext uri="{BB962C8B-B14F-4D97-AF65-F5344CB8AC3E}">
        <p14:creationId xmlns:p14="http://schemas.microsoft.com/office/powerpoint/2010/main" val="7856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4</a:t>
            </a:fld>
            <a:endParaRPr lang="en-GB"/>
          </a:p>
        </p:txBody>
      </p:sp>
    </p:spTree>
    <p:extLst>
      <p:ext uri="{BB962C8B-B14F-4D97-AF65-F5344CB8AC3E}">
        <p14:creationId xmlns:p14="http://schemas.microsoft.com/office/powerpoint/2010/main" val="237396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5</a:t>
            </a:fld>
            <a:endParaRPr lang="en-GB"/>
          </a:p>
        </p:txBody>
      </p:sp>
    </p:spTree>
    <p:extLst>
      <p:ext uri="{BB962C8B-B14F-4D97-AF65-F5344CB8AC3E}">
        <p14:creationId xmlns:p14="http://schemas.microsoft.com/office/powerpoint/2010/main" val="261544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6</a:t>
            </a:fld>
            <a:endParaRPr lang="en-GB"/>
          </a:p>
        </p:txBody>
      </p:sp>
    </p:spTree>
    <p:extLst>
      <p:ext uri="{BB962C8B-B14F-4D97-AF65-F5344CB8AC3E}">
        <p14:creationId xmlns:p14="http://schemas.microsoft.com/office/powerpoint/2010/main" val="217781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7</a:t>
            </a:fld>
            <a:endParaRPr lang="en-GB"/>
          </a:p>
        </p:txBody>
      </p:sp>
    </p:spTree>
    <p:extLst>
      <p:ext uri="{BB962C8B-B14F-4D97-AF65-F5344CB8AC3E}">
        <p14:creationId xmlns:p14="http://schemas.microsoft.com/office/powerpoint/2010/main" val="276766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8</a:t>
            </a:fld>
            <a:endParaRPr lang="en-GB"/>
          </a:p>
        </p:txBody>
      </p:sp>
    </p:spTree>
    <p:extLst>
      <p:ext uri="{BB962C8B-B14F-4D97-AF65-F5344CB8AC3E}">
        <p14:creationId xmlns:p14="http://schemas.microsoft.com/office/powerpoint/2010/main" val="77951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Revisit ground rules for PSHE lessons. </a:t>
            </a:r>
          </a:p>
          <a:p>
            <a:endParaRPr lang="en-US" dirty="0"/>
          </a:p>
        </p:txBody>
      </p:sp>
      <p:sp>
        <p:nvSpPr>
          <p:cNvPr id="4" name="Slide Number Placeholder 3"/>
          <p:cNvSpPr>
            <a:spLocks noGrp="1"/>
          </p:cNvSpPr>
          <p:nvPr>
            <p:ph type="sldNum" sz="quarter" idx="5"/>
          </p:nvPr>
        </p:nvSpPr>
        <p:spPr/>
        <p:txBody>
          <a:bodyPr/>
          <a:lstStyle/>
          <a:p>
            <a:fld id="{2B94E0D8-9F46-4298-A38C-AF84FD0CCB06}" type="slidenum">
              <a:rPr lang="en-GB" smtClean="0"/>
              <a:t>9</a:t>
            </a:fld>
            <a:endParaRPr lang="en-GB"/>
          </a:p>
        </p:txBody>
      </p:sp>
    </p:spTree>
    <p:extLst>
      <p:ext uri="{BB962C8B-B14F-4D97-AF65-F5344CB8AC3E}">
        <p14:creationId xmlns:p14="http://schemas.microsoft.com/office/powerpoint/2010/main" val="67934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b="1" dirty="0"/>
              <a:t>Teacher notes – baseline assessment (7 mins)</a:t>
            </a:r>
          </a:p>
          <a:p>
            <a:pPr algn="l">
              <a:lnSpc>
                <a:spcPts val="1500"/>
              </a:lnSpc>
              <a:spcAft>
                <a:spcPts val="600"/>
              </a:spcAft>
            </a:pPr>
            <a:r>
              <a:rPr lang="en-GB" sz="5400" dirty="0">
                <a:effectLst/>
                <a:latin typeface="Calibri" panose="020F0502020204030204" pitchFamily="34" charset="0"/>
                <a:ea typeface="Calibri" panose="020F0502020204030204" pitchFamily="34" charset="0"/>
                <a:cs typeface="Times New Roman" panose="02020603050405020304" pitchFamily="18" charset="0"/>
              </a:rPr>
              <a:t>Ask students to read this </a:t>
            </a:r>
            <a:r>
              <a:rPr lang="en-GB" sz="5400" i="0" dirty="0">
                <a:effectLst/>
                <a:latin typeface="Calibri" panose="020F0502020204030204" pitchFamily="34" charset="0"/>
                <a:ea typeface="Calibri" panose="020F0502020204030204" pitchFamily="34" charset="0"/>
                <a:cs typeface="Times New Roman" panose="02020603050405020304" pitchFamily="18" charset="0"/>
              </a:rPr>
              <a:t>‘overheard conversation’ </a:t>
            </a:r>
            <a:r>
              <a:rPr lang="en-GB" sz="5400" dirty="0">
                <a:effectLst/>
                <a:latin typeface="Calibri" panose="020F0502020204030204" pitchFamily="34" charset="0"/>
                <a:ea typeface="Calibri" panose="020F0502020204030204" pitchFamily="34" charset="0"/>
                <a:cs typeface="Times New Roman" panose="02020603050405020304" pitchFamily="18" charset="0"/>
              </a:rPr>
              <a:t>and answer the questions in their books. As this is a baseline assessment, do not provide further prompts or explanations at this point. Circulate the room while students are completing the activity, so you can gauge their current understanding and any common ideas or misconceptions and consider how to address these in the lesson. Once completed, take brief feedback from students.</a:t>
            </a:r>
          </a:p>
        </p:txBody>
      </p:sp>
      <p:sp>
        <p:nvSpPr>
          <p:cNvPr id="4" name="Slide Number Placeholder 3"/>
          <p:cNvSpPr>
            <a:spLocks noGrp="1"/>
          </p:cNvSpPr>
          <p:nvPr>
            <p:ph type="sldNum" sz="quarter" idx="5"/>
          </p:nvPr>
        </p:nvSpPr>
        <p:spPr/>
        <p:txBody>
          <a:bodyPr/>
          <a:lstStyle/>
          <a:p>
            <a:fld id="{2B94E0D8-9F46-4298-A38C-AF84FD0CCB06}" type="slidenum">
              <a:rPr lang="en-GB" smtClean="0"/>
              <a:t>10</a:t>
            </a:fld>
            <a:endParaRPr lang="en-GB"/>
          </a:p>
        </p:txBody>
      </p:sp>
    </p:spTree>
    <p:extLst>
      <p:ext uri="{BB962C8B-B14F-4D97-AF65-F5344CB8AC3E}">
        <p14:creationId xmlns:p14="http://schemas.microsoft.com/office/powerpoint/2010/main" val="845488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www.pshe-association.org.uk/" TargetMode="Externa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 facing slide title">
    <p:bg>
      <p:bgPr>
        <a:solidFill>
          <a:srgbClr val="551C5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E3EF36-A7DC-4C7C-8340-062F78C8F2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427" b="21702"/>
          <a:stretch/>
        </p:blipFill>
        <p:spPr>
          <a:xfrm>
            <a:off x="1280672" y="-1"/>
            <a:ext cx="10575226" cy="6858001"/>
          </a:xfrm>
          <a:prstGeom prst="rect">
            <a:avLst/>
          </a:prstGeom>
        </p:spPr>
      </p:pic>
      <p:sp>
        <p:nvSpPr>
          <p:cNvPr id="2" name="Title 1">
            <a:extLst>
              <a:ext uri="{FF2B5EF4-FFF2-40B4-BE49-F238E27FC236}">
                <a16:creationId xmlns:a16="http://schemas.microsoft.com/office/drawing/2014/main" id="{D8DAC3DD-A7FA-4437-9CE7-E11B3BAA7960}"/>
              </a:ext>
            </a:extLst>
          </p:cNvPr>
          <p:cNvSpPr>
            <a:spLocks noGrp="1"/>
          </p:cNvSpPr>
          <p:nvPr>
            <p:ph type="ctrTitle" hasCustomPrompt="1"/>
          </p:nvPr>
        </p:nvSpPr>
        <p:spPr>
          <a:xfrm>
            <a:off x="200163" y="2014922"/>
            <a:ext cx="7287738" cy="1187788"/>
          </a:xfrm>
        </p:spPr>
        <p:txBody>
          <a:bodyPr anchor="t">
            <a:noAutofit/>
          </a:bodyPr>
          <a:lstStyle>
            <a:lvl1pPr algn="l">
              <a:defRPr sz="10400" baseline="30000">
                <a:solidFill>
                  <a:schemeClr val="bg1"/>
                </a:solidFill>
                <a:latin typeface="Century Gothic" panose="020B0502020202020204" pitchFamily="34" charset="0"/>
              </a:defRPr>
            </a:lvl1pPr>
          </a:lstStyle>
          <a:p>
            <a:r>
              <a:rPr lang="en-US" dirty="0"/>
              <a:t>1st line title</a:t>
            </a:r>
            <a:endParaRPr lang="en-GB" dirty="0"/>
          </a:p>
        </p:txBody>
      </p:sp>
      <p:sp>
        <p:nvSpPr>
          <p:cNvPr id="3" name="Subtitle 2">
            <a:extLst>
              <a:ext uri="{FF2B5EF4-FFF2-40B4-BE49-F238E27FC236}">
                <a16:creationId xmlns:a16="http://schemas.microsoft.com/office/drawing/2014/main" id="{1A7E4BA6-F327-44F2-9DF0-E186A3A4AF25}"/>
              </a:ext>
            </a:extLst>
          </p:cNvPr>
          <p:cNvSpPr>
            <a:spLocks noGrp="1"/>
          </p:cNvSpPr>
          <p:nvPr>
            <p:ph type="subTitle" idx="1" hasCustomPrompt="1"/>
          </p:nvPr>
        </p:nvSpPr>
        <p:spPr>
          <a:xfrm>
            <a:off x="241107" y="4025122"/>
            <a:ext cx="7287738" cy="582035"/>
          </a:xfrm>
        </p:spPr>
        <p:txBody>
          <a:bodyPr>
            <a:noAutofit/>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Lower line subtitle – same line length as above</a:t>
            </a:r>
            <a:endParaRPr lang="en-GB" dirty="0"/>
          </a:p>
        </p:txBody>
      </p:sp>
      <p:pic>
        <p:nvPicPr>
          <p:cNvPr id="8" name="Picture 7">
            <a:extLst>
              <a:ext uri="{FF2B5EF4-FFF2-40B4-BE49-F238E27FC236}">
                <a16:creationId xmlns:a16="http://schemas.microsoft.com/office/drawing/2014/main" id="{BBD79D75-0306-495F-9A19-736CB1CAB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102" y="541102"/>
            <a:ext cx="1261962" cy="712436"/>
          </a:xfrm>
          <a:prstGeom prst="rect">
            <a:avLst/>
          </a:prstGeom>
        </p:spPr>
      </p:pic>
      <p:pic>
        <p:nvPicPr>
          <p:cNvPr id="10" name="Graphic 9">
            <a:extLst>
              <a:ext uri="{FF2B5EF4-FFF2-40B4-BE49-F238E27FC236}">
                <a16:creationId xmlns:a16="http://schemas.microsoft.com/office/drawing/2014/main" id="{D9C29A42-AE3C-46BF-88AA-C0A797EA9E90}"/>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0654" y="684902"/>
            <a:ext cx="857250" cy="381000"/>
          </a:xfrm>
          <a:prstGeom prst="rect">
            <a:avLst/>
          </a:prstGeom>
        </p:spPr>
      </p:pic>
      <p:sp>
        <p:nvSpPr>
          <p:cNvPr id="4" name="Rectangle 3">
            <a:extLst>
              <a:ext uri="{FF2B5EF4-FFF2-40B4-BE49-F238E27FC236}">
                <a16:creationId xmlns:a16="http://schemas.microsoft.com/office/drawing/2014/main" id="{70D07989-2677-9E5B-8F14-3280CA791379}"/>
              </a:ext>
            </a:extLst>
          </p:cNvPr>
          <p:cNvSpPr/>
          <p:nvPr userDrawn="1"/>
        </p:nvSpPr>
        <p:spPr>
          <a:xfrm>
            <a:off x="6021671" y="6350578"/>
            <a:ext cx="5998758" cy="338554"/>
          </a:xfrm>
          <a:prstGeom prst="rect">
            <a:avLst/>
          </a:prstGeom>
        </p:spPr>
        <p:txBody>
          <a:bodyPr wrap="none">
            <a:spAutoFit/>
          </a:bodyPr>
          <a:lstStyle/>
          <a:p>
            <a:r>
              <a:rPr lang="en-US" sz="1600" b="0" dirty="0">
                <a:solidFill>
                  <a:schemeClr val="bg1"/>
                </a:solidFill>
                <a:latin typeface="Century Gothic" panose="020B0502020202020204" pitchFamily="34" charset="0"/>
              </a:rPr>
              <a:t>*Ensure you read the guidance before teaching the lesson</a:t>
            </a:r>
          </a:p>
        </p:txBody>
      </p:sp>
      <p:sp>
        <p:nvSpPr>
          <p:cNvPr id="13" name="Picture Placeholder 12">
            <a:extLst>
              <a:ext uri="{FF2B5EF4-FFF2-40B4-BE49-F238E27FC236}">
                <a16:creationId xmlns:a16="http://schemas.microsoft.com/office/drawing/2014/main" id="{73EB5D98-2A06-E80B-78B8-5F2805F3E471}"/>
              </a:ext>
            </a:extLst>
          </p:cNvPr>
          <p:cNvSpPr>
            <a:spLocks noGrp="1"/>
          </p:cNvSpPr>
          <p:nvPr>
            <p:ph type="pic" sz="quarter" idx="10" hasCustomPrompt="1"/>
          </p:nvPr>
        </p:nvSpPr>
        <p:spPr>
          <a:xfrm>
            <a:off x="9057550" y="1952625"/>
            <a:ext cx="2797899" cy="3970338"/>
          </a:xfrm>
        </p:spPr>
        <p:txBody>
          <a:bodyPr/>
          <a:lstStyle>
            <a:lvl1pPr marL="0" indent="0">
              <a:buNone/>
              <a:defRPr>
                <a:solidFill>
                  <a:schemeClr val="bg1"/>
                </a:solidFill>
              </a:defRPr>
            </a:lvl1pPr>
          </a:lstStyle>
          <a:p>
            <a:r>
              <a:rPr lang="en-US" dirty="0"/>
              <a:t>Teaching resource</a:t>
            </a:r>
          </a:p>
        </p:txBody>
      </p:sp>
      <p:sp>
        <p:nvSpPr>
          <p:cNvPr id="14" name="TextBox 13">
            <a:extLst>
              <a:ext uri="{FF2B5EF4-FFF2-40B4-BE49-F238E27FC236}">
                <a16:creationId xmlns:a16="http://schemas.microsoft.com/office/drawing/2014/main" id="{1E3146D7-107A-8DE1-4254-20D20099FC57}"/>
              </a:ext>
            </a:extLst>
          </p:cNvPr>
          <p:cNvSpPr txBox="1"/>
          <p:nvPr userDrawn="1"/>
        </p:nvSpPr>
        <p:spPr>
          <a:xfrm>
            <a:off x="-481261" y="6350578"/>
            <a:ext cx="2869382" cy="338554"/>
          </a:xfrm>
          <a:prstGeom prst="rect">
            <a:avLst/>
          </a:prstGeom>
          <a:noFill/>
          <a:ln>
            <a:noFill/>
            <a:prstDash val="dash"/>
          </a:ln>
        </p:spPr>
        <p:txBody>
          <a:bodyPr wrap="square" rtlCol="0" anchor="ctr" anchorCtr="1">
            <a:spAutoFit/>
          </a:bodyPr>
          <a:lstStyle/>
          <a:p>
            <a:pPr algn="l"/>
            <a:r>
              <a:rPr lang="en-GB" sz="1600" b="0" dirty="0">
                <a:solidFill>
                  <a:schemeClr val="bg1"/>
                </a:solidFill>
                <a:latin typeface="Nunito" panose="00000500000000000000" pitchFamily="2" charset="0"/>
                <a:ea typeface="Arial" panose="020B0906030804020204" pitchFamily="34" charset="0"/>
                <a:cs typeface="Arial" panose="020B0906030804020204" pitchFamily="34" charset="0"/>
              </a:rPr>
              <a:t>Teacher slide</a:t>
            </a:r>
          </a:p>
        </p:txBody>
      </p:sp>
    </p:spTree>
    <p:extLst>
      <p:ext uri="{BB962C8B-B14F-4D97-AF65-F5344CB8AC3E}">
        <p14:creationId xmlns:p14="http://schemas.microsoft.com/office/powerpoint/2010/main" val="3581819544"/>
      </p:ext>
    </p:extLst>
  </p:cSld>
  <p:clrMapOvr>
    <a:masterClrMapping/>
  </p:clrMapOvr>
  <p:extLst>
    <p:ext uri="{DCECCB84-F9BA-43D5-87BE-67443E8EF086}">
      <p15:sldGuideLst xmlns:p15="http://schemas.microsoft.com/office/powerpoint/2012/main">
        <p15:guide id="1" orient="horz" pos="1230" userDrawn="1">
          <p15:clr>
            <a:srgbClr val="FBAE40"/>
          </p15:clr>
        </p15:guide>
        <p15:guide id="2" pos="3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E63895CB-68E4-7F77-E7CF-45ACFCAAABA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238176" y="393737"/>
            <a:ext cx="10210190" cy="748245"/>
          </a:xfrm>
        </p:spPr>
        <p:txBody>
          <a:bodyPr>
            <a:noAutofit/>
          </a:bodyPr>
          <a:lstStyle>
            <a:lvl1pPr>
              <a:defRPr sz="3600">
                <a:solidFill>
                  <a:srgbClr val="551C59"/>
                </a:solidFill>
                <a:latin typeface="Century Gothic" panose="020B0502020202020204" pitchFamily="34" charset="0"/>
              </a:defRPr>
            </a:lvl1pPr>
          </a:lstStyle>
          <a:p>
            <a:r>
              <a:rPr lang="en-US" dirty="0"/>
              <a:t>Click to add text</a:t>
            </a:r>
            <a:endParaRPr lang="en-GB" dirty="0"/>
          </a:p>
        </p:txBody>
      </p:sp>
      <p:pic>
        <p:nvPicPr>
          <p:cNvPr id="14" name="Picture 13">
            <a:extLst>
              <a:ext uri="{FF2B5EF4-FFF2-40B4-BE49-F238E27FC236}">
                <a16:creationId xmlns:a16="http://schemas.microsoft.com/office/drawing/2014/main" id="{8DE294C4-9805-476B-8A5E-2C275638EE9D}"/>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2" name="Footer Placeholder 4">
            <a:extLst>
              <a:ext uri="{FF2B5EF4-FFF2-40B4-BE49-F238E27FC236}">
                <a16:creationId xmlns:a16="http://schemas.microsoft.com/office/drawing/2014/main" id="{67B69D63-8856-77EB-F12B-8E9844C2D4C5}"/>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134461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descr="A picture containing text, projector&#10;&#10;Description automatically generated">
            <a:extLst>
              <a:ext uri="{FF2B5EF4-FFF2-40B4-BE49-F238E27FC236}">
                <a16:creationId xmlns:a16="http://schemas.microsoft.com/office/drawing/2014/main" id="{9C08CC7B-BA1B-2A97-5C08-7A194A1F61C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a:effectLst>
            <a:outerShdw blurRad="50800" dist="50800" dir="5400000" algn="ctr" rotWithShape="0">
              <a:srgbClr val="000000">
                <a:alpha val="0"/>
              </a:srgbClr>
            </a:outerShdw>
          </a:effectLst>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238176" y="393737"/>
            <a:ext cx="10210190" cy="748245"/>
          </a:xfrm>
        </p:spPr>
        <p:txBody>
          <a:bodyPr>
            <a:noAutofit/>
          </a:bodyPr>
          <a:lstStyle>
            <a:lvl1pPr>
              <a:defRPr sz="3600">
                <a:solidFill>
                  <a:srgbClr val="551C59"/>
                </a:solidFill>
                <a:latin typeface="Century Gothic" panose="020B0502020202020204" pitchFamily="34" charset="0"/>
              </a:defRPr>
            </a:lvl1pPr>
          </a:lstStyle>
          <a:p>
            <a:r>
              <a:rPr lang="en-US" dirty="0"/>
              <a:t>Click to add text</a:t>
            </a:r>
            <a:endParaRPr lang="en-GB" dirty="0"/>
          </a:p>
        </p:txBody>
      </p:sp>
      <p:pic>
        <p:nvPicPr>
          <p:cNvPr id="4" name="Picture 3">
            <a:extLst>
              <a:ext uri="{FF2B5EF4-FFF2-40B4-BE49-F238E27FC236}">
                <a16:creationId xmlns:a16="http://schemas.microsoft.com/office/drawing/2014/main" id="{043C7ACF-9E65-2770-8A4C-6BFF3773EEFB}"/>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2" name="Footer Placeholder 4">
            <a:extLst>
              <a:ext uri="{FF2B5EF4-FFF2-40B4-BE49-F238E27FC236}">
                <a16:creationId xmlns:a16="http://schemas.microsoft.com/office/drawing/2014/main" id="{CB6C78ED-F32F-A640-5239-EBB219E8762B}"/>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207022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96249-7F04-0A01-346C-84124703F2EC}"/>
              </a:ext>
            </a:extLst>
          </p:cNvPr>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1952" r="1952"/>
          <a:stretch/>
        </p:blipFill>
        <p:spPr>
          <a:xfrm>
            <a:off x="-1" y="0"/>
            <a:ext cx="12192001" cy="6858000"/>
          </a:xfrm>
          <a:prstGeom prst="rect">
            <a:avLst/>
          </a:prstGeom>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238176" y="393737"/>
            <a:ext cx="10210190" cy="748245"/>
          </a:xfrm>
        </p:spPr>
        <p:txBody>
          <a:bodyPr>
            <a:noAutofit/>
          </a:bodyPr>
          <a:lstStyle>
            <a:lvl1pPr>
              <a:defRPr sz="3600">
                <a:solidFill>
                  <a:srgbClr val="551C59"/>
                </a:solidFill>
                <a:latin typeface="Century Gothic" panose="020B0502020202020204" pitchFamily="34" charset="0"/>
              </a:defRPr>
            </a:lvl1pPr>
          </a:lstStyle>
          <a:p>
            <a:r>
              <a:rPr lang="en-US" dirty="0"/>
              <a:t>Click to add text</a:t>
            </a:r>
            <a:endParaRPr lang="en-GB" dirty="0"/>
          </a:p>
        </p:txBody>
      </p:sp>
      <p:pic>
        <p:nvPicPr>
          <p:cNvPr id="4" name="Picture 3">
            <a:extLst>
              <a:ext uri="{FF2B5EF4-FFF2-40B4-BE49-F238E27FC236}">
                <a16:creationId xmlns:a16="http://schemas.microsoft.com/office/drawing/2014/main" id="{9398AE36-4EFE-058F-58B1-CD6D232D9678}"/>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2" name="Footer Placeholder 4">
            <a:extLst>
              <a:ext uri="{FF2B5EF4-FFF2-40B4-BE49-F238E27FC236}">
                <a16:creationId xmlns:a16="http://schemas.microsoft.com/office/drawing/2014/main" id="{0449F8E2-05B5-A2AD-B534-4A892E631F77}"/>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1957416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4C84F-7DA4-0B86-E219-56EA2CF6AEF9}"/>
              </a:ext>
            </a:extLst>
          </p:cNvPr>
          <p:cNvSpPr txBox="1"/>
          <p:nvPr userDrawn="1"/>
        </p:nvSpPr>
        <p:spPr>
          <a:xfrm>
            <a:off x="-481261" y="6243002"/>
            <a:ext cx="2869382" cy="338554"/>
          </a:xfrm>
          <a:prstGeom prst="rect">
            <a:avLst/>
          </a:prstGeom>
          <a:noFill/>
          <a:ln>
            <a:noFill/>
            <a:prstDash val="dash"/>
          </a:ln>
        </p:spPr>
        <p:txBody>
          <a:bodyPr wrap="square" rtlCol="0" anchor="ctr" anchorCtr="1">
            <a:spAutoFit/>
          </a:bodyPr>
          <a:lstStyle/>
          <a:p>
            <a:pPr algn="l"/>
            <a:r>
              <a:rPr lang="en-GB" sz="1600" b="0" dirty="0">
                <a:solidFill>
                  <a:schemeClr val="bg1"/>
                </a:solidFill>
                <a:latin typeface="Nunito" panose="00000500000000000000" pitchFamily="2" charset="0"/>
                <a:ea typeface="Arial" panose="020B0906030804020204" pitchFamily="34" charset="0"/>
                <a:cs typeface="Arial" panose="020B0906030804020204" pitchFamily="34" charset="0"/>
              </a:rPr>
              <a:t>Teacher slide</a:t>
            </a:r>
          </a:p>
        </p:txBody>
      </p:sp>
      <p:sp>
        <p:nvSpPr>
          <p:cNvPr id="9" name="Slide Number Placeholder 5">
            <a:extLst>
              <a:ext uri="{FF2B5EF4-FFF2-40B4-BE49-F238E27FC236}">
                <a16:creationId xmlns:a16="http://schemas.microsoft.com/office/drawing/2014/main" id="{ECE7E473-B73B-710B-7F0B-0584DF7B6615}"/>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0" name="Title 1">
            <a:extLst>
              <a:ext uri="{FF2B5EF4-FFF2-40B4-BE49-F238E27FC236}">
                <a16:creationId xmlns:a16="http://schemas.microsoft.com/office/drawing/2014/main" id="{6998509E-3253-3BB8-84A6-9C0C34A16B2F}"/>
              </a:ext>
            </a:extLst>
          </p:cNvPr>
          <p:cNvSpPr>
            <a:spLocks noGrp="1"/>
          </p:cNvSpPr>
          <p:nvPr>
            <p:ph type="title" hasCustomPrompt="1"/>
          </p:nvPr>
        </p:nvSpPr>
        <p:spPr>
          <a:xfrm>
            <a:off x="238176" y="393737"/>
            <a:ext cx="10210190" cy="748245"/>
          </a:xfrm>
        </p:spPr>
        <p:txBody>
          <a:bodyPr>
            <a:noAutofit/>
          </a:bodyPr>
          <a:lstStyle>
            <a:lvl1pPr>
              <a:defRPr sz="3600">
                <a:solidFill>
                  <a:srgbClr val="551C59"/>
                </a:solidFill>
                <a:latin typeface="Century Gothic" panose="020B0502020202020204" pitchFamily="34" charset="0"/>
              </a:defRPr>
            </a:lvl1pPr>
          </a:lstStyle>
          <a:p>
            <a:r>
              <a:rPr lang="en-US" dirty="0"/>
              <a:t>Click to add text</a:t>
            </a:r>
            <a:endParaRPr lang="en-GB" dirty="0"/>
          </a:p>
        </p:txBody>
      </p:sp>
      <p:pic>
        <p:nvPicPr>
          <p:cNvPr id="11" name="Picture 10">
            <a:extLst>
              <a:ext uri="{FF2B5EF4-FFF2-40B4-BE49-F238E27FC236}">
                <a16:creationId xmlns:a16="http://schemas.microsoft.com/office/drawing/2014/main" id="{E47444DA-EF99-7D93-115A-F7071426D80F}"/>
              </a:ext>
            </a:extLst>
          </p:cNvPr>
          <p:cNvPicPr>
            <a:picLocks noChangeAspect="1"/>
          </p:cNvPicPr>
          <p:nvPr userDrawn="1"/>
        </p:nvPicPr>
        <p:blipFill>
          <a:blip r:embed="rId2"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2" name="Footer Placeholder 4">
            <a:extLst>
              <a:ext uri="{FF2B5EF4-FFF2-40B4-BE49-F238E27FC236}">
                <a16:creationId xmlns:a16="http://schemas.microsoft.com/office/drawing/2014/main" id="{45EA80B2-5BEA-3879-BD50-D0A2D091516A}"/>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16193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E63895CB-68E4-7F77-E7CF-45ACFCAAABA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238176" y="393737"/>
            <a:ext cx="10210190" cy="748245"/>
          </a:xfrm>
        </p:spPr>
        <p:txBody>
          <a:bodyPr>
            <a:noAutofit/>
          </a:bodyPr>
          <a:lstStyle>
            <a:lvl1pPr>
              <a:defRPr sz="3600">
                <a:solidFill>
                  <a:srgbClr val="551C59"/>
                </a:solidFill>
                <a:latin typeface="Century Gothic" panose="020B0502020202020204" pitchFamily="34" charset="0"/>
              </a:defRPr>
            </a:lvl1pPr>
          </a:lstStyle>
          <a:p>
            <a:r>
              <a:rPr lang="en-US" dirty="0"/>
              <a:t>Click to add text</a:t>
            </a:r>
            <a:endParaRPr lang="en-GB" dirty="0"/>
          </a:p>
        </p:txBody>
      </p:sp>
      <p:pic>
        <p:nvPicPr>
          <p:cNvPr id="3" name="Picture 2">
            <a:extLst>
              <a:ext uri="{FF2B5EF4-FFF2-40B4-BE49-F238E27FC236}">
                <a16:creationId xmlns:a16="http://schemas.microsoft.com/office/drawing/2014/main" id="{B2938A1A-0454-7003-EF58-EDAE66184C6A}"/>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5" name="Content Placeholder 2">
            <a:extLst>
              <a:ext uri="{FF2B5EF4-FFF2-40B4-BE49-F238E27FC236}">
                <a16:creationId xmlns:a16="http://schemas.microsoft.com/office/drawing/2014/main" id="{741FA533-7084-C46E-AB16-42EF09D3C4A2}"/>
              </a:ext>
            </a:extLst>
          </p:cNvPr>
          <p:cNvSpPr>
            <a:spLocks noGrp="1"/>
          </p:cNvSpPr>
          <p:nvPr>
            <p:ph idx="1" hasCustomPrompt="1"/>
          </p:nvPr>
        </p:nvSpPr>
        <p:spPr>
          <a:xfrm>
            <a:off x="246640" y="1411941"/>
            <a:ext cx="11608587" cy="4339807"/>
          </a:xfrm>
        </p:spPr>
        <p:txBody>
          <a:bodyPr>
            <a:noAutofit/>
          </a:bodyPr>
          <a:lstStyle>
            <a:lvl1pPr marL="0" indent="0">
              <a:lnSpc>
                <a:spcPts val="2600"/>
              </a:lnSpc>
              <a:spcBef>
                <a:spcPts val="1600"/>
              </a:spcBef>
              <a:spcAft>
                <a:spcPts val="1200"/>
              </a:spcAft>
              <a:buNone/>
              <a:defRPr sz="2000">
                <a:solidFill>
                  <a:srgbClr val="551C59"/>
                </a:solidFill>
                <a:latin typeface="Century Gothic" panose="020B0502020202020204" pitchFamily="34" charset="0"/>
              </a:defRPr>
            </a:lvl1pPr>
            <a:lvl2pPr marL="360000" indent="-227013">
              <a:lnSpc>
                <a:spcPts val="2600"/>
              </a:lnSpc>
              <a:spcBef>
                <a:spcPts val="400"/>
              </a:spcBef>
              <a:spcAft>
                <a:spcPts val="200"/>
              </a:spcAft>
              <a:tabLst/>
              <a:defRPr sz="2000">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2" name="Footer Placeholder 4">
            <a:extLst>
              <a:ext uri="{FF2B5EF4-FFF2-40B4-BE49-F238E27FC236}">
                <a16:creationId xmlns:a16="http://schemas.microsoft.com/office/drawing/2014/main" id="{D5B1CED6-E030-3944-9278-F9E9F3294F9F}"/>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262759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descr="A picture containing text, projector&#10;&#10;Description automatically generated">
            <a:extLst>
              <a:ext uri="{FF2B5EF4-FFF2-40B4-BE49-F238E27FC236}">
                <a16:creationId xmlns:a16="http://schemas.microsoft.com/office/drawing/2014/main" id="{9C08CC7B-BA1B-2A97-5C08-7A194A1F61C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a:effectLst>
            <a:outerShdw blurRad="50800" dist="50800" dir="5400000" algn="ctr" rotWithShape="0">
              <a:srgbClr val="000000">
                <a:alpha val="0"/>
              </a:srgbClr>
            </a:outerShdw>
          </a:effectLst>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238176" y="393737"/>
            <a:ext cx="10210190" cy="748245"/>
          </a:xfrm>
        </p:spPr>
        <p:txBody>
          <a:bodyPr>
            <a:noAutofit/>
          </a:bodyPr>
          <a:lstStyle>
            <a:lvl1pPr>
              <a:defRPr sz="3600">
                <a:solidFill>
                  <a:srgbClr val="551C59"/>
                </a:solidFill>
                <a:latin typeface="Century Gothic" panose="020B0502020202020204" pitchFamily="34" charset="0"/>
              </a:defRPr>
            </a:lvl1pPr>
          </a:lstStyle>
          <a:p>
            <a:r>
              <a:rPr lang="en-US" dirty="0"/>
              <a:t>Click to add text</a:t>
            </a:r>
            <a:endParaRPr lang="en-GB" dirty="0"/>
          </a:p>
        </p:txBody>
      </p:sp>
      <p:pic>
        <p:nvPicPr>
          <p:cNvPr id="6" name="Picture 5">
            <a:extLst>
              <a:ext uri="{FF2B5EF4-FFF2-40B4-BE49-F238E27FC236}">
                <a16:creationId xmlns:a16="http://schemas.microsoft.com/office/drawing/2014/main" id="{E55C4D00-BA43-9F25-A788-8C8EB033C37A}"/>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7" name="Content Placeholder 2">
            <a:extLst>
              <a:ext uri="{FF2B5EF4-FFF2-40B4-BE49-F238E27FC236}">
                <a16:creationId xmlns:a16="http://schemas.microsoft.com/office/drawing/2014/main" id="{737C972F-6661-A147-CB7E-1165F1C1F83A}"/>
              </a:ext>
            </a:extLst>
          </p:cNvPr>
          <p:cNvSpPr>
            <a:spLocks noGrp="1"/>
          </p:cNvSpPr>
          <p:nvPr>
            <p:ph idx="1" hasCustomPrompt="1"/>
          </p:nvPr>
        </p:nvSpPr>
        <p:spPr>
          <a:xfrm>
            <a:off x="246640" y="1411941"/>
            <a:ext cx="11608587" cy="4339807"/>
          </a:xfrm>
        </p:spPr>
        <p:txBody>
          <a:bodyPr>
            <a:noAutofit/>
          </a:bodyPr>
          <a:lstStyle>
            <a:lvl1pPr marL="0" indent="0">
              <a:lnSpc>
                <a:spcPts val="2600"/>
              </a:lnSpc>
              <a:spcBef>
                <a:spcPts val="1600"/>
              </a:spcBef>
              <a:spcAft>
                <a:spcPts val="1200"/>
              </a:spcAft>
              <a:buNone/>
              <a:defRPr sz="2000">
                <a:solidFill>
                  <a:srgbClr val="551C59"/>
                </a:solidFill>
                <a:latin typeface="Century Gothic" panose="020B0502020202020204" pitchFamily="34" charset="0"/>
              </a:defRPr>
            </a:lvl1pPr>
            <a:lvl2pPr marL="360000" indent="-227013">
              <a:lnSpc>
                <a:spcPts val="2600"/>
              </a:lnSpc>
              <a:spcBef>
                <a:spcPts val="400"/>
              </a:spcBef>
              <a:spcAft>
                <a:spcPts val="200"/>
              </a:spcAft>
              <a:tabLst/>
              <a:defRPr sz="2000">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2" name="Footer Placeholder 4">
            <a:extLst>
              <a:ext uri="{FF2B5EF4-FFF2-40B4-BE49-F238E27FC236}">
                <a16:creationId xmlns:a16="http://schemas.microsoft.com/office/drawing/2014/main" id="{6DA765DB-8A83-6644-43E5-670DBA028CB5}"/>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339247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96249-7F04-0A01-346C-84124703F2EC}"/>
              </a:ext>
            </a:extLst>
          </p:cNvPr>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l="54936" t="1952" r="1952"/>
          <a:stretch/>
        </p:blipFill>
        <p:spPr>
          <a:xfrm>
            <a:off x="6831106" y="0"/>
            <a:ext cx="5360894" cy="6858000"/>
          </a:xfrm>
          <a:prstGeom prst="rect">
            <a:avLst/>
          </a:prstGeom>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238176" y="393737"/>
            <a:ext cx="10210190" cy="748245"/>
          </a:xfrm>
        </p:spPr>
        <p:txBody>
          <a:bodyPr>
            <a:noAutofit/>
          </a:bodyPr>
          <a:lstStyle>
            <a:lvl1pPr>
              <a:defRPr sz="3600">
                <a:solidFill>
                  <a:srgbClr val="551C59"/>
                </a:solidFill>
                <a:latin typeface="Century Gothic" panose="020B0502020202020204" pitchFamily="34" charset="0"/>
              </a:defRPr>
            </a:lvl1pPr>
          </a:lstStyle>
          <a:p>
            <a:r>
              <a:rPr lang="en-US" dirty="0"/>
              <a:t>Click to add text</a:t>
            </a:r>
            <a:endParaRPr lang="en-GB" dirty="0"/>
          </a:p>
        </p:txBody>
      </p:sp>
      <p:pic>
        <p:nvPicPr>
          <p:cNvPr id="4" name="Picture 3">
            <a:extLst>
              <a:ext uri="{FF2B5EF4-FFF2-40B4-BE49-F238E27FC236}">
                <a16:creationId xmlns:a16="http://schemas.microsoft.com/office/drawing/2014/main" id="{1FD2C128-553F-3D82-144A-BBE53D4177C9}"/>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5" name="Content Placeholder 2">
            <a:extLst>
              <a:ext uri="{FF2B5EF4-FFF2-40B4-BE49-F238E27FC236}">
                <a16:creationId xmlns:a16="http://schemas.microsoft.com/office/drawing/2014/main" id="{001FDD94-4979-9937-23B1-6013E6FC67A9}"/>
              </a:ext>
            </a:extLst>
          </p:cNvPr>
          <p:cNvSpPr>
            <a:spLocks noGrp="1"/>
          </p:cNvSpPr>
          <p:nvPr>
            <p:ph idx="1" hasCustomPrompt="1"/>
          </p:nvPr>
        </p:nvSpPr>
        <p:spPr>
          <a:xfrm>
            <a:off x="246640" y="1411941"/>
            <a:ext cx="11608587" cy="4339807"/>
          </a:xfrm>
        </p:spPr>
        <p:txBody>
          <a:bodyPr>
            <a:noAutofit/>
          </a:bodyPr>
          <a:lstStyle>
            <a:lvl1pPr marL="0" indent="0">
              <a:lnSpc>
                <a:spcPts val="2600"/>
              </a:lnSpc>
              <a:spcBef>
                <a:spcPts val="1600"/>
              </a:spcBef>
              <a:spcAft>
                <a:spcPts val="1200"/>
              </a:spcAft>
              <a:buNone/>
              <a:defRPr sz="2000">
                <a:solidFill>
                  <a:srgbClr val="551C59"/>
                </a:solidFill>
                <a:latin typeface="Century Gothic" panose="020B0502020202020204" pitchFamily="34" charset="0"/>
              </a:defRPr>
            </a:lvl1pPr>
            <a:lvl2pPr marL="360000" indent="-227013">
              <a:lnSpc>
                <a:spcPts val="2600"/>
              </a:lnSpc>
              <a:spcBef>
                <a:spcPts val="400"/>
              </a:spcBef>
              <a:spcAft>
                <a:spcPts val="200"/>
              </a:spcAft>
              <a:tabLst/>
              <a:defRPr sz="2000">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2" name="Footer Placeholder 4">
            <a:extLst>
              <a:ext uri="{FF2B5EF4-FFF2-40B4-BE49-F238E27FC236}">
                <a16:creationId xmlns:a16="http://schemas.microsoft.com/office/drawing/2014/main" id="{15E4ECF2-33B6-C9B1-340E-A37E783F0AD3}"/>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173551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4C84F-7DA4-0B86-E219-56EA2CF6AEF9}"/>
              </a:ext>
            </a:extLst>
          </p:cNvPr>
          <p:cNvSpPr txBox="1"/>
          <p:nvPr userDrawn="1"/>
        </p:nvSpPr>
        <p:spPr>
          <a:xfrm>
            <a:off x="-481261" y="6243002"/>
            <a:ext cx="2869382" cy="338554"/>
          </a:xfrm>
          <a:prstGeom prst="rect">
            <a:avLst/>
          </a:prstGeom>
          <a:noFill/>
          <a:ln>
            <a:noFill/>
            <a:prstDash val="dash"/>
          </a:ln>
        </p:spPr>
        <p:txBody>
          <a:bodyPr wrap="square" rtlCol="0" anchor="ctr" anchorCtr="1">
            <a:spAutoFit/>
          </a:bodyPr>
          <a:lstStyle/>
          <a:p>
            <a:pPr algn="l"/>
            <a:r>
              <a:rPr lang="en-GB" sz="1600" b="0" dirty="0">
                <a:solidFill>
                  <a:schemeClr val="bg1"/>
                </a:solidFill>
                <a:latin typeface="Nunito" panose="00000500000000000000" pitchFamily="2" charset="0"/>
                <a:ea typeface="Arial" panose="020B0906030804020204" pitchFamily="34" charset="0"/>
                <a:cs typeface="Arial" panose="020B0906030804020204" pitchFamily="34" charset="0"/>
              </a:rPr>
              <a:t>Teacher slide</a:t>
            </a:r>
          </a:p>
        </p:txBody>
      </p:sp>
      <p:sp>
        <p:nvSpPr>
          <p:cNvPr id="9" name="Slide Number Placeholder 5">
            <a:extLst>
              <a:ext uri="{FF2B5EF4-FFF2-40B4-BE49-F238E27FC236}">
                <a16:creationId xmlns:a16="http://schemas.microsoft.com/office/drawing/2014/main" id="{ECE7E473-B73B-710B-7F0B-0584DF7B6615}"/>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0" name="Title 1">
            <a:extLst>
              <a:ext uri="{FF2B5EF4-FFF2-40B4-BE49-F238E27FC236}">
                <a16:creationId xmlns:a16="http://schemas.microsoft.com/office/drawing/2014/main" id="{6998509E-3253-3BB8-84A6-9C0C34A16B2F}"/>
              </a:ext>
            </a:extLst>
          </p:cNvPr>
          <p:cNvSpPr>
            <a:spLocks noGrp="1"/>
          </p:cNvSpPr>
          <p:nvPr>
            <p:ph type="title" hasCustomPrompt="1"/>
          </p:nvPr>
        </p:nvSpPr>
        <p:spPr>
          <a:xfrm>
            <a:off x="238176" y="393737"/>
            <a:ext cx="10210190" cy="748245"/>
          </a:xfrm>
        </p:spPr>
        <p:txBody>
          <a:bodyPr>
            <a:noAutofit/>
          </a:bodyPr>
          <a:lstStyle>
            <a:lvl1pPr>
              <a:defRPr sz="3600">
                <a:solidFill>
                  <a:srgbClr val="551C59"/>
                </a:solidFill>
                <a:latin typeface="Century Gothic" panose="020B0502020202020204" pitchFamily="34" charset="0"/>
              </a:defRPr>
            </a:lvl1pPr>
          </a:lstStyle>
          <a:p>
            <a:r>
              <a:rPr lang="en-US" dirty="0"/>
              <a:t>Click to add text</a:t>
            </a:r>
            <a:endParaRPr lang="en-GB" dirty="0"/>
          </a:p>
        </p:txBody>
      </p:sp>
      <p:pic>
        <p:nvPicPr>
          <p:cNvPr id="3" name="Picture 2">
            <a:extLst>
              <a:ext uri="{FF2B5EF4-FFF2-40B4-BE49-F238E27FC236}">
                <a16:creationId xmlns:a16="http://schemas.microsoft.com/office/drawing/2014/main" id="{FAC51A5C-A2E4-3321-F3CA-8A64C4B81DED}"/>
              </a:ext>
            </a:extLst>
          </p:cNvPr>
          <p:cNvPicPr>
            <a:picLocks noChangeAspect="1"/>
          </p:cNvPicPr>
          <p:nvPr userDrawn="1"/>
        </p:nvPicPr>
        <p:blipFill>
          <a:blip r:embed="rId2"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5" name="Content Placeholder 2">
            <a:extLst>
              <a:ext uri="{FF2B5EF4-FFF2-40B4-BE49-F238E27FC236}">
                <a16:creationId xmlns:a16="http://schemas.microsoft.com/office/drawing/2014/main" id="{FE3F8CAE-3BE9-8E98-3208-2455BAA92F53}"/>
              </a:ext>
            </a:extLst>
          </p:cNvPr>
          <p:cNvSpPr>
            <a:spLocks noGrp="1"/>
          </p:cNvSpPr>
          <p:nvPr>
            <p:ph idx="1" hasCustomPrompt="1"/>
          </p:nvPr>
        </p:nvSpPr>
        <p:spPr>
          <a:xfrm>
            <a:off x="246640" y="1411941"/>
            <a:ext cx="11608587" cy="4339807"/>
          </a:xfrm>
        </p:spPr>
        <p:txBody>
          <a:bodyPr>
            <a:noAutofit/>
          </a:bodyPr>
          <a:lstStyle>
            <a:lvl1pPr marL="0" indent="0">
              <a:lnSpc>
                <a:spcPts val="2600"/>
              </a:lnSpc>
              <a:spcBef>
                <a:spcPts val="1600"/>
              </a:spcBef>
              <a:spcAft>
                <a:spcPts val="1200"/>
              </a:spcAft>
              <a:buNone/>
              <a:defRPr sz="2000">
                <a:solidFill>
                  <a:srgbClr val="551C59"/>
                </a:solidFill>
                <a:latin typeface="Century Gothic" panose="020B0502020202020204" pitchFamily="34" charset="0"/>
              </a:defRPr>
            </a:lvl1pPr>
            <a:lvl2pPr marL="360000" indent="-227013">
              <a:lnSpc>
                <a:spcPts val="2600"/>
              </a:lnSpc>
              <a:spcBef>
                <a:spcPts val="400"/>
              </a:spcBef>
              <a:spcAft>
                <a:spcPts val="200"/>
              </a:spcAft>
              <a:tabLst/>
              <a:defRPr sz="2000">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2" name="Footer Placeholder 4">
            <a:extLst>
              <a:ext uri="{FF2B5EF4-FFF2-40B4-BE49-F238E27FC236}">
                <a16:creationId xmlns:a16="http://schemas.microsoft.com/office/drawing/2014/main" id="{723E6005-25C7-C33F-69D0-83044700AF37}"/>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420420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acher facing congtent slide">
    <p:bg>
      <p:bgPr>
        <a:solidFill>
          <a:srgbClr val="551C59"/>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64A3166-FC76-B9C6-1283-0B376FF04093}"/>
              </a:ext>
            </a:extLst>
          </p:cNvPr>
          <p:cNvSpPr>
            <a:spLocks noGrp="1"/>
          </p:cNvSpPr>
          <p:nvPr>
            <p:ph type="sldNum" sz="quarter" idx="4"/>
          </p:nvPr>
        </p:nvSpPr>
        <p:spPr>
          <a:xfrm>
            <a:off x="9202682" y="6328583"/>
            <a:ext cx="2743200" cy="365125"/>
          </a:xfrm>
          <a:prstGeom prst="rect">
            <a:avLst/>
          </a:prstGeom>
        </p:spPr>
        <p:txBody>
          <a:bodyPr/>
          <a:lstStyle>
            <a:lvl1pPr algn="r">
              <a:defRPr sz="1400">
                <a:solidFill>
                  <a:schemeClr val="bg1"/>
                </a:solidFill>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pic>
        <p:nvPicPr>
          <p:cNvPr id="6" name="Picture 5">
            <a:extLst>
              <a:ext uri="{FF2B5EF4-FFF2-40B4-BE49-F238E27FC236}">
                <a16:creationId xmlns:a16="http://schemas.microsoft.com/office/drawing/2014/main" id="{153E5AE5-C5DF-4DC4-EA37-A5F3D814B436}"/>
              </a:ext>
            </a:extLst>
          </p:cNvPr>
          <p:cNvPicPr>
            <a:picLocks noChangeAspect="1"/>
          </p:cNvPicPr>
          <p:nvPr userDrawn="1"/>
        </p:nvPicPr>
        <p:blipFill rotWithShape="1">
          <a:blip r:embed="rId2">
            <a:alphaModFix amt="4000"/>
            <a:extLst>
              <a:ext uri="{BEBA8EAE-BF5A-486C-A8C5-ECC9F3942E4B}">
                <a14:imgProps xmlns:a14="http://schemas.microsoft.com/office/drawing/2010/main">
                  <a14:imgLayer r:embed="rId3">
                    <a14:imgEffect>
                      <a14:colorTemperature colorTemp="1500"/>
                    </a14:imgEffect>
                    <a14:imgEffect>
                      <a14:saturation sat="74000"/>
                    </a14:imgEffect>
                    <a14:imgEffect>
                      <a14:brightnessContrast bright="100000"/>
                    </a14:imgEffect>
                  </a14:imgLayer>
                </a14:imgProps>
              </a:ext>
              <a:ext uri="{28A0092B-C50C-407E-A947-70E740481C1C}">
                <a14:useLocalDpi xmlns:a14="http://schemas.microsoft.com/office/drawing/2010/main" val="0"/>
              </a:ext>
            </a:extLst>
          </a:blip>
          <a:srcRect l="-729" t="10823" r="10708" b="31680"/>
          <a:stretch/>
        </p:blipFill>
        <p:spPr>
          <a:xfrm>
            <a:off x="457400" y="-1"/>
            <a:ext cx="11734600" cy="6858001"/>
          </a:xfrm>
          <a:prstGeom prst="rect">
            <a:avLst/>
          </a:prstGeom>
        </p:spPr>
      </p:pic>
      <p:sp>
        <p:nvSpPr>
          <p:cNvPr id="2" name="Title 1">
            <a:extLst>
              <a:ext uri="{FF2B5EF4-FFF2-40B4-BE49-F238E27FC236}">
                <a16:creationId xmlns:a16="http://schemas.microsoft.com/office/drawing/2014/main" id="{793CF263-5690-41E8-B101-397B3A51394B}"/>
              </a:ext>
            </a:extLst>
          </p:cNvPr>
          <p:cNvSpPr>
            <a:spLocks noGrp="1"/>
          </p:cNvSpPr>
          <p:nvPr>
            <p:ph type="title" hasCustomPrompt="1"/>
          </p:nvPr>
        </p:nvSpPr>
        <p:spPr>
          <a:xfrm>
            <a:off x="228599" y="380290"/>
            <a:ext cx="10179425" cy="748245"/>
          </a:xfrm>
        </p:spPr>
        <p:txBody>
          <a:bodyPr>
            <a:noAutofit/>
          </a:bodyPr>
          <a:lstStyle>
            <a:lvl1pPr>
              <a:defRPr sz="3600">
                <a:solidFill>
                  <a:schemeClr val="bg1"/>
                </a:solidFill>
                <a:latin typeface="Century Gothic" panose="020B0502020202020204" pitchFamily="34" charset="0"/>
              </a:defRPr>
            </a:lvl1pPr>
          </a:lstStyle>
          <a:p>
            <a:r>
              <a:rPr lang="en-US" dirty="0"/>
              <a:t>Click to add text</a:t>
            </a:r>
            <a:endParaRPr lang="en-GB" dirty="0"/>
          </a:p>
        </p:txBody>
      </p:sp>
      <p:sp>
        <p:nvSpPr>
          <p:cNvPr id="3" name="Content Placeholder 2">
            <a:extLst>
              <a:ext uri="{FF2B5EF4-FFF2-40B4-BE49-F238E27FC236}">
                <a16:creationId xmlns:a16="http://schemas.microsoft.com/office/drawing/2014/main" id="{59C1BC55-6BDB-447B-8A25-72EB793D16AE}"/>
              </a:ext>
            </a:extLst>
          </p:cNvPr>
          <p:cNvSpPr>
            <a:spLocks noGrp="1"/>
          </p:cNvSpPr>
          <p:nvPr>
            <p:ph idx="1" hasCustomPrompt="1"/>
          </p:nvPr>
        </p:nvSpPr>
        <p:spPr>
          <a:xfrm>
            <a:off x="233193" y="1386964"/>
            <a:ext cx="10174831" cy="4351338"/>
          </a:xfrm>
        </p:spPr>
        <p:txBody>
          <a:bodyPr>
            <a:noAutofit/>
          </a:bodyPr>
          <a:lstStyle>
            <a:lvl1pPr marL="0" indent="0">
              <a:lnSpc>
                <a:spcPts val="2600"/>
              </a:lnSpc>
              <a:spcBef>
                <a:spcPts val="1600"/>
              </a:spcBef>
              <a:spcAft>
                <a:spcPts val="1200"/>
              </a:spcAft>
              <a:buNone/>
              <a:defRPr sz="2000">
                <a:solidFill>
                  <a:schemeClr val="bg1"/>
                </a:solidFill>
                <a:latin typeface="Century Gothic" panose="020B0502020202020204" pitchFamily="34" charset="0"/>
              </a:defRPr>
            </a:lvl1pPr>
            <a:lvl2pPr marL="360000" indent="-227013">
              <a:lnSpc>
                <a:spcPts val="2600"/>
              </a:lnSpc>
              <a:spcBef>
                <a:spcPts val="400"/>
              </a:spcBef>
              <a:spcAft>
                <a:spcPts val="200"/>
              </a:spcAft>
              <a:tabLst/>
              <a:defRPr sz="20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10" name="TextBox 9">
            <a:extLst>
              <a:ext uri="{FF2B5EF4-FFF2-40B4-BE49-F238E27FC236}">
                <a16:creationId xmlns:a16="http://schemas.microsoft.com/office/drawing/2014/main" id="{938F7488-8D15-6983-AD17-2DBE8EC7A482}"/>
              </a:ext>
            </a:extLst>
          </p:cNvPr>
          <p:cNvSpPr txBox="1"/>
          <p:nvPr userDrawn="1"/>
        </p:nvSpPr>
        <p:spPr>
          <a:xfrm>
            <a:off x="-481261" y="6350578"/>
            <a:ext cx="2869382" cy="338554"/>
          </a:xfrm>
          <a:prstGeom prst="rect">
            <a:avLst/>
          </a:prstGeom>
          <a:noFill/>
          <a:ln>
            <a:noFill/>
            <a:prstDash val="dash"/>
          </a:ln>
        </p:spPr>
        <p:txBody>
          <a:bodyPr wrap="square" rtlCol="0" anchor="ctr" anchorCtr="1">
            <a:spAutoFit/>
          </a:bodyPr>
          <a:lstStyle/>
          <a:p>
            <a:pPr algn="l"/>
            <a:r>
              <a:rPr lang="en-GB" sz="1600" b="0" dirty="0">
                <a:solidFill>
                  <a:schemeClr val="bg1"/>
                </a:solidFill>
                <a:latin typeface="Nunito" panose="00000500000000000000" pitchFamily="2" charset="0"/>
                <a:ea typeface="Arial" panose="020B0906030804020204" pitchFamily="34" charset="0"/>
                <a:cs typeface="Arial" panose="020B0906030804020204" pitchFamily="34" charset="0"/>
              </a:rPr>
              <a:t>Teacher slide</a:t>
            </a:r>
          </a:p>
        </p:txBody>
      </p:sp>
      <p:pic>
        <p:nvPicPr>
          <p:cNvPr id="11" name="Picture 10">
            <a:extLst>
              <a:ext uri="{FF2B5EF4-FFF2-40B4-BE49-F238E27FC236}">
                <a16:creationId xmlns:a16="http://schemas.microsoft.com/office/drawing/2014/main" id="{C82FE866-5A80-0841-C36E-935453AB4C10}"/>
              </a:ext>
            </a:extLst>
          </p:cNvPr>
          <p:cNvPicPr>
            <a:picLocks noChangeAspect="1"/>
          </p:cNvPicPr>
          <p:nvPr userDrawn="1"/>
        </p:nvPicPr>
        <p:blipFill>
          <a:blip r:embed="rId4" cstate="print">
            <a:alphaModFix amt="68000"/>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14" name="Footer Placeholder 4">
            <a:extLst>
              <a:ext uri="{FF2B5EF4-FFF2-40B4-BE49-F238E27FC236}">
                <a16:creationId xmlns:a16="http://schemas.microsoft.com/office/drawing/2014/main" id="{1597EE89-963A-5282-5D0F-7B24961C769C}"/>
              </a:ext>
            </a:extLst>
          </p:cNvPr>
          <p:cNvSpPr>
            <a:spLocks noGrp="1"/>
          </p:cNvSpPr>
          <p:nvPr>
            <p:ph type="ftr" sz="quarter" idx="3"/>
          </p:nvPr>
        </p:nvSpPr>
        <p:spPr>
          <a:xfrm>
            <a:off x="3738001" y="6350578"/>
            <a:ext cx="4114800" cy="365125"/>
          </a:xfrm>
          <a:prstGeom prst="rect">
            <a:avLst/>
          </a:prstGeom>
        </p:spPr>
        <p:txBody>
          <a:bodyPr/>
          <a:lstStyle>
            <a:lvl1pPr algn="ctr">
              <a:defRPr sz="1400">
                <a:solidFill>
                  <a:schemeClr val="bg1"/>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36665556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acher facing congtent slide">
    <p:bg>
      <p:bgPr>
        <a:solidFill>
          <a:srgbClr val="551C5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E5AE5-C5DF-4DC4-EA37-A5F3D814B436}"/>
              </a:ext>
            </a:extLst>
          </p:cNvPr>
          <p:cNvPicPr>
            <a:picLocks noChangeAspect="1"/>
          </p:cNvPicPr>
          <p:nvPr userDrawn="1"/>
        </p:nvPicPr>
        <p:blipFill rotWithShape="1">
          <a:blip r:embed="rId2">
            <a:alphaModFix amt="4000"/>
            <a:extLst>
              <a:ext uri="{BEBA8EAE-BF5A-486C-A8C5-ECC9F3942E4B}">
                <a14:imgProps xmlns:a14="http://schemas.microsoft.com/office/drawing/2010/main">
                  <a14:imgLayer r:embed="rId3">
                    <a14:imgEffect>
                      <a14:colorTemperature colorTemp="1500"/>
                    </a14:imgEffect>
                    <a14:imgEffect>
                      <a14:saturation sat="74000"/>
                    </a14:imgEffect>
                    <a14:imgEffect>
                      <a14:brightnessContrast bright="100000"/>
                    </a14:imgEffect>
                  </a14:imgLayer>
                </a14:imgProps>
              </a:ext>
              <a:ext uri="{28A0092B-C50C-407E-A947-70E740481C1C}">
                <a14:useLocalDpi xmlns:a14="http://schemas.microsoft.com/office/drawing/2010/main" val="0"/>
              </a:ext>
            </a:extLst>
          </a:blip>
          <a:srcRect l="-729" t="10823" r="10708" b="31680"/>
          <a:stretch/>
        </p:blipFill>
        <p:spPr>
          <a:xfrm>
            <a:off x="457400" y="-1"/>
            <a:ext cx="11734600" cy="6858001"/>
          </a:xfrm>
          <a:prstGeom prst="rect">
            <a:avLst/>
          </a:prstGeom>
        </p:spPr>
      </p:pic>
      <p:sp>
        <p:nvSpPr>
          <p:cNvPr id="5" name="Slide Number Placeholder 5">
            <a:extLst>
              <a:ext uri="{FF2B5EF4-FFF2-40B4-BE49-F238E27FC236}">
                <a16:creationId xmlns:a16="http://schemas.microsoft.com/office/drawing/2014/main" id="{364A3166-FC76-B9C6-1283-0B376FF04093}"/>
              </a:ext>
            </a:extLst>
          </p:cNvPr>
          <p:cNvSpPr>
            <a:spLocks noGrp="1"/>
          </p:cNvSpPr>
          <p:nvPr>
            <p:ph type="sldNum" sz="quarter" idx="4"/>
          </p:nvPr>
        </p:nvSpPr>
        <p:spPr>
          <a:xfrm>
            <a:off x="9202682" y="6328583"/>
            <a:ext cx="2743200" cy="365125"/>
          </a:xfrm>
          <a:prstGeom prst="rect">
            <a:avLst/>
          </a:prstGeom>
        </p:spPr>
        <p:txBody>
          <a:bodyPr/>
          <a:lstStyle>
            <a:lvl1pPr algn="r">
              <a:defRPr sz="1400">
                <a:solidFill>
                  <a:schemeClr val="bg1"/>
                </a:solidFill>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2" name="Title 1">
            <a:extLst>
              <a:ext uri="{FF2B5EF4-FFF2-40B4-BE49-F238E27FC236}">
                <a16:creationId xmlns:a16="http://schemas.microsoft.com/office/drawing/2014/main" id="{793CF263-5690-41E8-B101-397B3A51394B}"/>
              </a:ext>
            </a:extLst>
          </p:cNvPr>
          <p:cNvSpPr>
            <a:spLocks noGrp="1"/>
          </p:cNvSpPr>
          <p:nvPr>
            <p:ph type="title" hasCustomPrompt="1"/>
          </p:nvPr>
        </p:nvSpPr>
        <p:spPr>
          <a:xfrm>
            <a:off x="224729" y="380290"/>
            <a:ext cx="10210190" cy="748245"/>
          </a:xfrm>
        </p:spPr>
        <p:txBody>
          <a:bodyPr>
            <a:noAutofit/>
          </a:bodyPr>
          <a:lstStyle>
            <a:lvl1pPr>
              <a:defRPr sz="3600">
                <a:solidFill>
                  <a:schemeClr val="bg1"/>
                </a:solidFill>
                <a:latin typeface="Century Gothic" panose="020B0502020202020204" pitchFamily="34" charset="0"/>
              </a:defRPr>
            </a:lvl1pPr>
          </a:lstStyle>
          <a:p>
            <a:r>
              <a:rPr lang="en-US" dirty="0"/>
              <a:t>Click to add text</a:t>
            </a:r>
            <a:endParaRPr lang="en-GB" dirty="0"/>
          </a:p>
        </p:txBody>
      </p:sp>
      <p:sp>
        <p:nvSpPr>
          <p:cNvPr id="10" name="TextBox 9">
            <a:extLst>
              <a:ext uri="{FF2B5EF4-FFF2-40B4-BE49-F238E27FC236}">
                <a16:creationId xmlns:a16="http://schemas.microsoft.com/office/drawing/2014/main" id="{938F7488-8D15-6983-AD17-2DBE8EC7A482}"/>
              </a:ext>
            </a:extLst>
          </p:cNvPr>
          <p:cNvSpPr txBox="1"/>
          <p:nvPr userDrawn="1"/>
        </p:nvSpPr>
        <p:spPr>
          <a:xfrm>
            <a:off x="-481261" y="6350578"/>
            <a:ext cx="2869382" cy="338554"/>
          </a:xfrm>
          <a:prstGeom prst="rect">
            <a:avLst/>
          </a:prstGeom>
          <a:noFill/>
          <a:ln>
            <a:noFill/>
            <a:prstDash val="dash"/>
          </a:ln>
        </p:spPr>
        <p:txBody>
          <a:bodyPr wrap="square" rtlCol="0" anchor="ctr" anchorCtr="1">
            <a:spAutoFit/>
          </a:bodyPr>
          <a:lstStyle/>
          <a:p>
            <a:pPr algn="l"/>
            <a:r>
              <a:rPr lang="en-GB" sz="1600" b="0" dirty="0">
                <a:solidFill>
                  <a:schemeClr val="bg1"/>
                </a:solidFill>
                <a:latin typeface="Nunito" panose="00000500000000000000" pitchFamily="2" charset="0"/>
                <a:ea typeface="Arial" panose="020B0906030804020204" pitchFamily="34" charset="0"/>
                <a:cs typeface="Arial" panose="020B0906030804020204" pitchFamily="34" charset="0"/>
              </a:rPr>
              <a:t>Teacher slide</a:t>
            </a:r>
          </a:p>
        </p:txBody>
      </p:sp>
      <p:pic>
        <p:nvPicPr>
          <p:cNvPr id="11" name="Picture 10">
            <a:extLst>
              <a:ext uri="{FF2B5EF4-FFF2-40B4-BE49-F238E27FC236}">
                <a16:creationId xmlns:a16="http://schemas.microsoft.com/office/drawing/2014/main" id="{C82FE866-5A80-0841-C36E-935453AB4C10}"/>
              </a:ext>
            </a:extLst>
          </p:cNvPr>
          <p:cNvPicPr>
            <a:picLocks noChangeAspect="1"/>
          </p:cNvPicPr>
          <p:nvPr userDrawn="1"/>
        </p:nvPicPr>
        <p:blipFill>
          <a:blip r:embed="rId4" cstate="print">
            <a:alphaModFix amt="68000"/>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13" name="Content Placeholder 2">
            <a:extLst>
              <a:ext uri="{FF2B5EF4-FFF2-40B4-BE49-F238E27FC236}">
                <a16:creationId xmlns:a16="http://schemas.microsoft.com/office/drawing/2014/main" id="{A1F6518D-EF62-9F52-43FD-1636425062B7}"/>
              </a:ext>
            </a:extLst>
          </p:cNvPr>
          <p:cNvSpPr>
            <a:spLocks noGrp="1"/>
          </p:cNvSpPr>
          <p:nvPr>
            <p:ph idx="13" hasCustomPrompt="1"/>
          </p:nvPr>
        </p:nvSpPr>
        <p:spPr>
          <a:xfrm>
            <a:off x="238176" y="1386964"/>
            <a:ext cx="4952389" cy="4351338"/>
          </a:xfrm>
        </p:spPr>
        <p:txBody>
          <a:bodyPr>
            <a:noAutofit/>
          </a:bodyPr>
          <a:lstStyle>
            <a:lvl1pPr marL="0" indent="0">
              <a:lnSpc>
                <a:spcPts val="2600"/>
              </a:lnSpc>
              <a:spcBef>
                <a:spcPts val="1600"/>
              </a:spcBef>
              <a:spcAft>
                <a:spcPts val="1200"/>
              </a:spcAft>
              <a:buNone/>
              <a:defRPr sz="2000">
                <a:solidFill>
                  <a:schemeClr val="bg1"/>
                </a:solidFill>
                <a:latin typeface="Century Gothic" panose="020B0502020202020204" pitchFamily="34" charset="0"/>
              </a:defRPr>
            </a:lvl1pPr>
            <a:lvl2pPr marL="360000" indent="-214313">
              <a:lnSpc>
                <a:spcPts val="2600"/>
              </a:lnSpc>
              <a:spcBef>
                <a:spcPts val="400"/>
              </a:spcBef>
              <a:spcAft>
                <a:spcPts val="200"/>
              </a:spcAft>
              <a:tabLst/>
              <a:defRPr sz="20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id="{09539078-1A7C-CC46-58D6-F47E5BAB8A81}"/>
              </a:ext>
            </a:extLst>
          </p:cNvPr>
          <p:cNvSpPr>
            <a:spLocks noGrp="1"/>
          </p:cNvSpPr>
          <p:nvPr>
            <p:ph idx="14" hasCustomPrompt="1"/>
          </p:nvPr>
        </p:nvSpPr>
        <p:spPr>
          <a:xfrm>
            <a:off x="5482529" y="1386964"/>
            <a:ext cx="4952389" cy="4351338"/>
          </a:xfrm>
        </p:spPr>
        <p:txBody>
          <a:bodyPr>
            <a:noAutofit/>
          </a:bodyPr>
          <a:lstStyle>
            <a:lvl1pPr marL="0" indent="0">
              <a:lnSpc>
                <a:spcPts val="2600"/>
              </a:lnSpc>
              <a:spcBef>
                <a:spcPts val="1600"/>
              </a:spcBef>
              <a:spcAft>
                <a:spcPts val="1200"/>
              </a:spcAft>
              <a:buNone/>
              <a:defRPr sz="2000">
                <a:solidFill>
                  <a:schemeClr val="bg1"/>
                </a:solidFill>
                <a:latin typeface="Century Gothic" panose="020B0502020202020204" pitchFamily="34" charset="0"/>
              </a:defRPr>
            </a:lvl1pPr>
            <a:lvl2pPr marL="360000" indent="-214313">
              <a:lnSpc>
                <a:spcPts val="2600"/>
              </a:lnSpc>
              <a:spcBef>
                <a:spcPts val="400"/>
              </a:spcBef>
              <a:spcAft>
                <a:spcPts val="200"/>
              </a:spcAft>
              <a:tabLst/>
              <a:defRPr sz="20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15" name="Footer Placeholder 4">
            <a:extLst>
              <a:ext uri="{FF2B5EF4-FFF2-40B4-BE49-F238E27FC236}">
                <a16:creationId xmlns:a16="http://schemas.microsoft.com/office/drawing/2014/main" id="{415090B2-9FBD-D267-81F1-012C7D5ABF41}"/>
              </a:ext>
            </a:extLst>
          </p:cNvPr>
          <p:cNvSpPr>
            <a:spLocks noGrp="1"/>
          </p:cNvSpPr>
          <p:nvPr>
            <p:ph type="ftr" sz="quarter" idx="3"/>
          </p:nvPr>
        </p:nvSpPr>
        <p:spPr>
          <a:xfrm>
            <a:off x="3738001" y="6350578"/>
            <a:ext cx="4114800" cy="365125"/>
          </a:xfrm>
          <a:prstGeom prst="rect">
            <a:avLst/>
          </a:prstGeom>
        </p:spPr>
        <p:txBody>
          <a:bodyPr/>
          <a:lstStyle>
            <a:lvl1pPr algn="ctr">
              <a:defRPr sz="1400">
                <a:solidFill>
                  <a:schemeClr val="bg1"/>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1066195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acher facing congtent slide">
    <p:bg>
      <p:bgPr>
        <a:solidFill>
          <a:srgbClr val="551C5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E5AE5-C5DF-4DC4-EA37-A5F3D814B436}"/>
              </a:ext>
            </a:extLst>
          </p:cNvPr>
          <p:cNvPicPr>
            <a:picLocks noChangeAspect="1"/>
          </p:cNvPicPr>
          <p:nvPr userDrawn="1"/>
        </p:nvPicPr>
        <p:blipFill rotWithShape="1">
          <a:blip r:embed="rId2">
            <a:alphaModFix amt="4000"/>
            <a:extLst>
              <a:ext uri="{BEBA8EAE-BF5A-486C-A8C5-ECC9F3942E4B}">
                <a14:imgProps xmlns:a14="http://schemas.microsoft.com/office/drawing/2010/main">
                  <a14:imgLayer r:embed="rId3">
                    <a14:imgEffect>
                      <a14:colorTemperature colorTemp="1500"/>
                    </a14:imgEffect>
                    <a14:imgEffect>
                      <a14:saturation sat="74000"/>
                    </a14:imgEffect>
                    <a14:imgEffect>
                      <a14:brightnessContrast bright="100000"/>
                    </a14:imgEffect>
                  </a14:imgLayer>
                </a14:imgProps>
              </a:ext>
              <a:ext uri="{28A0092B-C50C-407E-A947-70E740481C1C}">
                <a14:useLocalDpi xmlns:a14="http://schemas.microsoft.com/office/drawing/2010/main" val="0"/>
              </a:ext>
            </a:extLst>
          </a:blip>
          <a:srcRect l="-729" t="10823" r="10708" b="31680"/>
          <a:stretch/>
        </p:blipFill>
        <p:spPr>
          <a:xfrm>
            <a:off x="457400" y="-1"/>
            <a:ext cx="11734600" cy="6858001"/>
          </a:xfrm>
          <a:prstGeom prst="rect">
            <a:avLst/>
          </a:prstGeom>
        </p:spPr>
      </p:pic>
      <p:sp>
        <p:nvSpPr>
          <p:cNvPr id="5" name="Slide Number Placeholder 5">
            <a:extLst>
              <a:ext uri="{FF2B5EF4-FFF2-40B4-BE49-F238E27FC236}">
                <a16:creationId xmlns:a16="http://schemas.microsoft.com/office/drawing/2014/main" id="{364A3166-FC76-B9C6-1283-0B376FF04093}"/>
              </a:ext>
            </a:extLst>
          </p:cNvPr>
          <p:cNvSpPr>
            <a:spLocks noGrp="1"/>
          </p:cNvSpPr>
          <p:nvPr>
            <p:ph type="sldNum" sz="quarter" idx="4"/>
          </p:nvPr>
        </p:nvSpPr>
        <p:spPr>
          <a:xfrm>
            <a:off x="9202682" y="6328583"/>
            <a:ext cx="2743200" cy="365125"/>
          </a:xfrm>
          <a:prstGeom prst="rect">
            <a:avLst/>
          </a:prstGeom>
        </p:spPr>
        <p:txBody>
          <a:bodyPr/>
          <a:lstStyle>
            <a:lvl1pPr algn="r">
              <a:defRPr sz="1400">
                <a:solidFill>
                  <a:schemeClr val="bg1"/>
                </a:solidFill>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0" name="TextBox 9">
            <a:extLst>
              <a:ext uri="{FF2B5EF4-FFF2-40B4-BE49-F238E27FC236}">
                <a16:creationId xmlns:a16="http://schemas.microsoft.com/office/drawing/2014/main" id="{938F7488-8D15-6983-AD17-2DBE8EC7A482}"/>
              </a:ext>
            </a:extLst>
          </p:cNvPr>
          <p:cNvSpPr txBox="1"/>
          <p:nvPr userDrawn="1"/>
        </p:nvSpPr>
        <p:spPr>
          <a:xfrm>
            <a:off x="-481261" y="6350578"/>
            <a:ext cx="2869382" cy="338554"/>
          </a:xfrm>
          <a:prstGeom prst="rect">
            <a:avLst/>
          </a:prstGeom>
          <a:noFill/>
          <a:ln>
            <a:noFill/>
            <a:prstDash val="dash"/>
          </a:ln>
        </p:spPr>
        <p:txBody>
          <a:bodyPr wrap="square" rtlCol="0" anchor="ctr" anchorCtr="1">
            <a:spAutoFit/>
          </a:bodyPr>
          <a:lstStyle/>
          <a:p>
            <a:pPr algn="l"/>
            <a:r>
              <a:rPr lang="en-GB" sz="1600" b="0" dirty="0">
                <a:solidFill>
                  <a:schemeClr val="bg1"/>
                </a:solidFill>
                <a:latin typeface="Nunito" panose="00000500000000000000" pitchFamily="2" charset="0"/>
                <a:ea typeface="Arial" panose="020B0906030804020204" pitchFamily="34" charset="0"/>
                <a:cs typeface="Arial" panose="020B0906030804020204" pitchFamily="34" charset="0"/>
              </a:rPr>
              <a:t>Teacher slide</a:t>
            </a:r>
          </a:p>
        </p:txBody>
      </p:sp>
      <p:pic>
        <p:nvPicPr>
          <p:cNvPr id="11" name="Picture 10">
            <a:extLst>
              <a:ext uri="{FF2B5EF4-FFF2-40B4-BE49-F238E27FC236}">
                <a16:creationId xmlns:a16="http://schemas.microsoft.com/office/drawing/2014/main" id="{C82FE866-5A80-0841-C36E-935453AB4C10}"/>
              </a:ext>
            </a:extLst>
          </p:cNvPr>
          <p:cNvPicPr>
            <a:picLocks noChangeAspect="1"/>
          </p:cNvPicPr>
          <p:nvPr userDrawn="1"/>
        </p:nvPicPr>
        <p:blipFill>
          <a:blip r:embed="rId4" cstate="print">
            <a:alphaModFix amt="68000"/>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13" name="Content Placeholder 2">
            <a:extLst>
              <a:ext uri="{FF2B5EF4-FFF2-40B4-BE49-F238E27FC236}">
                <a16:creationId xmlns:a16="http://schemas.microsoft.com/office/drawing/2014/main" id="{A1F6518D-EF62-9F52-43FD-1636425062B7}"/>
              </a:ext>
            </a:extLst>
          </p:cNvPr>
          <p:cNvSpPr>
            <a:spLocks noGrp="1"/>
          </p:cNvSpPr>
          <p:nvPr>
            <p:ph idx="13" hasCustomPrompt="1"/>
          </p:nvPr>
        </p:nvSpPr>
        <p:spPr>
          <a:xfrm>
            <a:off x="236141" y="1264024"/>
            <a:ext cx="4174494" cy="4541513"/>
          </a:xfrm>
        </p:spPr>
        <p:txBody>
          <a:bodyPr>
            <a:noAutofit/>
          </a:bodyPr>
          <a:lstStyle>
            <a:lvl1pPr marL="0" indent="0">
              <a:lnSpc>
                <a:spcPts val="2800"/>
              </a:lnSpc>
              <a:spcBef>
                <a:spcPts val="1600"/>
              </a:spcBef>
              <a:spcAft>
                <a:spcPts val="1200"/>
              </a:spcAft>
              <a:buNone/>
              <a:defRPr sz="2000">
                <a:solidFill>
                  <a:schemeClr val="bg1"/>
                </a:solidFill>
                <a:latin typeface="Century Gothic" panose="020B0502020202020204" pitchFamily="34" charset="0"/>
              </a:defRPr>
            </a:lvl1pPr>
            <a:lvl2pPr marL="0" indent="0">
              <a:lnSpc>
                <a:spcPts val="2600"/>
              </a:lnSpc>
              <a:spcBef>
                <a:spcPts val="1000"/>
              </a:spcBef>
              <a:spcAft>
                <a:spcPts val="600"/>
              </a:spcAft>
              <a:buNone/>
              <a:tabLst/>
              <a:defRPr sz="20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1"/>
            <a:r>
              <a:rPr lang="en-US" dirty="0"/>
              <a:t>Second level</a:t>
            </a:r>
          </a:p>
        </p:txBody>
      </p:sp>
      <p:sp>
        <p:nvSpPr>
          <p:cNvPr id="14" name="Content Placeholder 2">
            <a:extLst>
              <a:ext uri="{FF2B5EF4-FFF2-40B4-BE49-F238E27FC236}">
                <a16:creationId xmlns:a16="http://schemas.microsoft.com/office/drawing/2014/main" id="{09539078-1A7C-CC46-58D6-F47E5BAB8A81}"/>
              </a:ext>
            </a:extLst>
          </p:cNvPr>
          <p:cNvSpPr>
            <a:spLocks noGrp="1"/>
          </p:cNvSpPr>
          <p:nvPr>
            <p:ph idx="14" hasCustomPrompt="1"/>
          </p:nvPr>
        </p:nvSpPr>
        <p:spPr>
          <a:xfrm>
            <a:off x="4689152" y="1264024"/>
            <a:ext cx="7166075" cy="4541513"/>
          </a:xfrm>
        </p:spPr>
        <p:txBody>
          <a:bodyPr>
            <a:noAutofit/>
          </a:bodyPr>
          <a:lstStyle>
            <a:lvl1pPr marL="0" indent="0">
              <a:lnSpc>
                <a:spcPts val="2800"/>
              </a:lnSpc>
              <a:spcBef>
                <a:spcPts val="1600"/>
              </a:spcBef>
              <a:spcAft>
                <a:spcPts val="1200"/>
              </a:spcAft>
              <a:buNone/>
              <a:defRPr sz="2000">
                <a:solidFill>
                  <a:schemeClr val="bg1"/>
                </a:solidFill>
                <a:latin typeface="Century Gothic" panose="020B0502020202020204" pitchFamily="34" charset="0"/>
              </a:defRPr>
            </a:lvl1pPr>
            <a:lvl2pPr marL="360000" indent="-342900">
              <a:lnSpc>
                <a:spcPts val="2600"/>
              </a:lnSpc>
              <a:spcBef>
                <a:spcPts val="400"/>
              </a:spcBef>
              <a:spcAft>
                <a:spcPts val="200"/>
              </a:spcAft>
              <a:buFont typeface="Arial" panose="020B0604020202020204" pitchFamily="34" charset="0"/>
              <a:buChar char="•"/>
              <a:tabLst/>
              <a:defRPr sz="20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1"/>
            <a:r>
              <a:rPr lang="en-US" dirty="0"/>
              <a:t>Second level</a:t>
            </a:r>
          </a:p>
        </p:txBody>
      </p:sp>
      <p:sp>
        <p:nvSpPr>
          <p:cNvPr id="7" name="Title 1">
            <a:extLst>
              <a:ext uri="{FF2B5EF4-FFF2-40B4-BE49-F238E27FC236}">
                <a16:creationId xmlns:a16="http://schemas.microsoft.com/office/drawing/2014/main" id="{EE0E820E-4F74-1263-7BFA-5828D0FF7D9C}"/>
              </a:ext>
            </a:extLst>
          </p:cNvPr>
          <p:cNvSpPr txBox="1">
            <a:spLocks/>
          </p:cNvSpPr>
          <p:nvPr userDrawn="1"/>
        </p:nvSpPr>
        <p:spPr>
          <a:xfrm>
            <a:off x="4689152" y="353396"/>
            <a:ext cx="4952389"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r>
              <a:rPr lang="en-US" sz="3200" dirty="0"/>
              <a:t>Learning outcomes:</a:t>
            </a:r>
            <a:endParaRPr lang="en-GB" sz="3200" dirty="0"/>
          </a:p>
        </p:txBody>
      </p:sp>
      <p:cxnSp>
        <p:nvCxnSpPr>
          <p:cNvPr id="9" name="Straight Connector 8">
            <a:extLst>
              <a:ext uri="{FF2B5EF4-FFF2-40B4-BE49-F238E27FC236}">
                <a16:creationId xmlns:a16="http://schemas.microsoft.com/office/drawing/2014/main" id="{B04EDEF4-46BA-80E5-6834-400ED9AF90A4}"/>
              </a:ext>
            </a:extLst>
          </p:cNvPr>
          <p:cNvCxnSpPr>
            <a:cxnSpLocks/>
          </p:cNvCxnSpPr>
          <p:nvPr userDrawn="1"/>
        </p:nvCxnSpPr>
        <p:spPr>
          <a:xfrm>
            <a:off x="4531658" y="447525"/>
            <a:ext cx="0" cy="5881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0E9CF133-39B0-2A0E-5827-ECCF87F6CE86}"/>
              </a:ext>
            </a:extLst>
          </p:cNvPr>
          <p:cNvSpPr txBox="1">
            <a:spLocks/>
          </p:cNvSpPr>
          <p:nvPr userDrawn="1"/>
        </p:nvSpPr>
        <p:spPr>
          <a:xfrm>
            <a:off x="236141" y="353396"/>
            <a:ext cx="417449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r>
              <a:rPr lang="en-US" sz="3200" dirty="0"/>
              <a:t>Learning objective:</a:t>
            </a:r>
            <a:endParaRPr lang="en-GB" sz="3200" dirty="0"/>
          </a:p>
        </p:txBody>
      </p:sp>
    </p:spTree>
    <p:extLst>
      <p:ext uri="{BB962C8B-B14F-4D97-AF65-F5344CB8AC3E}">
        <p14:creationId xmlns:p14="http://schemas.microsoft.com/office/powerpoint/2010/main" val="2097231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eacher facing congtent slide">
    <p:bg>
      <p:bgPr>
        <a:solidFill>
          <a:srgbClr val="551C5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E5AE5-C5DF-4DC4-EA37-A5F3D814B436}"/>
              </a:ext>
            </a:extLst>
          </p:cNvPr>
          <p:cNvPicPr>
            <a:picLocks noChangeAspect="1"/>
          </p:cNvPicPr>
          <p:nvPr userDrawn="1"/>
        </p:nvPicPr>
        <p:blipFill rotWithShape="1">
          <a:blip r:embed="rId2">
            <a:alphaModFix amt="4000"/>
            <a:extLst>
              <a:ext uri="{BEBA8EAE-BF5A-486C-A8C5-ECC9F3942E4B}">
                <a14:imgProps xmlns:a14="http://schemas.microsoft.com/office/drawing/2010/main">
                  <a14:imgLayer r:embed="rId3">
                    <a14:imgEffect>
                      <a14:colorTemperature colorTemp="1500"/>
                    </a14:imgEffect>
                    <a14:imgEffect>
                      <a14:saturation sat="74000"/>
                    </a14:imgEffect>
                    <a14:imgEffect>
                      <a14:brightnessContrast bright="100000"/>
                    </a14:imgEffect>
                  </a14:imgLayer>
                </a14:imgProps>
              </a:ext>
              <a:ext uri="{28A0092B-C50C-407E-A947-70E740481C1C}">
                <a14:useLocalDpi xmlns:a14="http://schemas.microsoft.com/office/drawing/2010/main" val="0"/>
              </a:ext>
            </a:extLst>
          </a:blip>
          <a:srcRect l="-729" t="10823" r="10708" b="31680"/>
          <a:stretch/>
        </p:blipFill>
        <p:spPr>
          <a:xfrm>
            <a:off x="457400" y="-1"/>
            <a:ext cx="11734600" cy="6858001"/>
          </a:xfrm>
          <a:prstGeom prst="rect">
            <a:avLst/>
          </a:prstGeom>
        </p:spPr>
      </p:pic>
      <p:sp>
        <p:nvSpPr>
          <p:cNvPr id="24" name="Content Placeholder 2">
            <a:extLst>
              <a:ext uri="{FF2B5EF4-FFF2-40B4-BE49-F238E27FC236}">
                <a16:creationId xmlns:a16="http://schemas.microsoft.com/office/drawing/2014/main" id="{262C9F00-A3A1-DF13-2B4D-5E0C8069E1A0}"/>
              </a:ext>
            </a:extLst>
          </p:cNvPr>
          <p:cNvSpPr>
            <a:spLocks noGrp="1"/>
          </p:cNvSpPr>
          <p:nvPr>
            <p:ph idx="14" hasCustomPrompt="1"/>
          </p:nvPr>
        </p:nvSpPr>
        <p:spPr>
          <a:xfrm>
            <a:off x="6125952" y="322527"/>
            <a:ext cx="5720340" cy="547323"/>
          </a:xfrm>
        </p:spPr>
        <p:txBody>
          <a:bodyPr anchor="ctr">
            <a:noAutofit/>
          </a:bodyPr>
          <a:lstStyle>
            <a:lvl1pPr marL="0" indent="0">
              <a:lnSpc>
                <a:spcPts val="2600"/>
              </a:lnSpc>
              <a:spcBef>
                <a:spcPts val="1600"/>
              </a:spcBef>
              <a:spcAft>
                <a:spcPts val="1200"/>
              </a:spcAft>
              <a:buNone/>
              <a:defRPr sz="2200" b="0">
                <a:solidFill>
                  <a:schemeClr val="bg1"/>
                </a:solidFill>
                <a:latin typeface="Century Gothic" panose="020B0502020202020204" pitchFamily="34" charset="0"/>
              </a:defRPr>
            </a:lvl1pPr>
            <a:lvl2pPr marL="360000" indent="-214313">
              <a:lnSpc>
                <a:spcPts val="2600"/>
              </a:lnSpc>
              <a:spcBef>
                <a:spcPts val="400"/>
              </a:spcBef>
              <a:spcAft>
                <a:spcPts val="200"/>
              </a:spcAft>
              <a:tabLst/>
              <a:defRPr sz="20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p:txBody>
      </p:sp>
      <p:sp>
        <p:nvSpPr>
          <p:cNvPr id="5" name="Slide Number Placeholder 5">
            <a:extLst>
              <a:ext uri="{FF2B5EF4-FFF2-40B4-BE49-F238E27FC236}">
                <a16:creationId xmlns:a16="http://schemas.microsoft.com/office/drawing/2014/main" id="{364A3166-FC76-B9C6-1283-0B376FF04093}"/>
              </a:ext>
            </a:extLst>
          </p:cNvPr>
          <p:cNvSpPr>
            <a:spLocks noGrp="1"/>
          </p:cNvSpPr>
          <p:nvPr>
            <p:ph type="sldNum" sz="quarter" idx="4"/>
          </p:nvPr>
        </p:nvSpPr>
        <p:spPr>
          <a:xfrm>
            <a:off x="9202682" y="6328583"/>
            <a:ext cx="2743200" cy="365125"/>
          </a:xfrm>
          <a:prstGeom prst="rect">
            <a:avLst/>
          </a:prstGeom>
        </p:spPr>
        <p:txBody>
          <a:bodyPr/>
          <a:lstStyle>
            <a:lvl1pPr algn="r">
              <a:defRPr sz="1400">
                <a:solidFill>
                  <a:schemeClr val="bg1"/>
                </a:solidFill>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0" name="TextBox 9">
            <a:extLst>
              <a:ext uri="{FF2B5EF4-FFF2-40B4-BE49-F238E27FC236}">
                <a16:creationId xmlns:a16="http://schemas.microsoft.com/office/drawing/2014/main" id="{938F7488-8D15-6983-AD17-2DBE8EC7A482}"/>
              </a:ext>
            </a:extLst>
          </p:cNvPr>
          <p:cNvSpPr txBox="1"/>
          <p:nvPr userDrawn="1"/>
        </p:nvSpPr>
        <p:spPr>
          <a:xfrm>
            <a:off x="-481261" y="6350578"/>
            <a:ext cx="2869382" cy="338554"/>
          </a:xfrm>
          <a:prstGeom prst="rect">
            <a:avLst/>
          </a:prstGeom>
          <a:noFill/>
          <a:ln>
            <a:noFill/>
            <a:prstDash val="dash"/>
          </a:ln>
        </p:spPr>
        <p:txBody>
          <a:bodyPr wrap="square" rtlCol="0" anchor="ctr" anchorCtr="1">
            <a:spAutoFit/>
          </a:bodyPr>
          <a:lstStyle/>
          <a:p>
            <a:pPr algn="l"/>
            <a:r>
              <a:rPr lang="en-GB" sz="1600" b="0" dirty="0">
                <a:solidFill>
                  <a:schemeClr val="bg1"/>
                </a:solidFill>
                <a:latin typeface="Nunito" panose="00000500000000000000" pitchFamily="2" charset="0"/>
                <a:ea typeface="Arial" panose="020B0906030804020204" pitchFamily="34" charset="0"/>
                <a:cs typeface="Arial" panose="020B0906030804020204" pitchFamily="34" charset="0"/>
              </a:rPr>
              <a:t>Teacher slide</a:t>
            </a:r>
          </a:p>
        </p:txBody>
      </p:sp>
      <p:sp>
        <p:nvSpPr>
          <p:cNvPr id="25" name="Content Placeholder 2">
            <a:extLst>
              <a:ext uri="{FF2B5EF4-FFF2-40B4-BE49-F238E27FC236}">
                <a16:creationId xmlns:a16="http://schemas.microsoft.com/office/drawing/2014/main" id="{584D2AD7-523E-3534-41A7-BCEBA97E9CCD}"/>
              </a:ext>
            </a:extLst>
          </p:cNvPr>
          <p:cNvSpPr>
            <a:spLocks noGrp="1"/>
          </p:cNvSpPr>
          <p:nvPr>
            <p:ph idx="20" hasCustomPrompt="1"/>
          </p:nvPr>
        </p:nvSpPr>
        <p:spPr>
          <a:xfrm>
            <a:off x="6125952" y="904248"/>
            <a:ext cx="5720340" cy="2580091"/>
          </a:xfrm>
        </p:spPr>
        <p:txBody>
          <a:bodyPr lIns="0">
            <a:noAutofit/>
          </a:bodyPr>
          <a:lstStyle>
            <a:lvl1pPr marL="0" indent="0">
              <a:lnSpc>
                <a:spcPts val="2600"/>
              </a:lnSpc>
              <a:spcBef>
                <a:spcPts val="1600"/>
              </a:spcBef>
              <a:spcAft>
                <a:spcPts val="1200"/>
              </a:spcAft>
              <a:buNone/>
              <a:defRPr sz="1800">
                <a:solidFill>
                  <a:schemeClr val="bg1"/>
                </a:solidFill>
                <a:latin typeface="Century Gothic" panose="020B0502020202020204" pitchFamily="34" charset="0"/>
              </a:defRPr>
            </a:lvl1pPr>
            <a:lvl2pPr marL="360000" indent="-214313">
              <a:lnSpc>
                <a:spcPts val="2600"/>
              </a:lnSpc>
              <a:spcBef>
                <a:spcPts val="400"/>
              </a:spcBef>
              <a:spcAft>
                <a:spcPts val="200"/>
              </a:spcAft>
              <a:tabLst/>
              <a:defRPr sz="18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39" name="Content Placeholder 2">
            <a:extLst>
              <a:ext uri="{FF2B5EF4-FFF2-40B4-BE49-F238E27FC236}">
                <a16:creationId xmlns:a16="http://schemas.microsoft.com/office/drawing/2014/main" id="{53D47FEC-967A-E9BA-00E7-F6F42D70A302}"/>
              </a:ext>
            </a:extLst>
          </p:cNvPr>
          <p:cNvSpPr>
            <a:spLocks noGrp="1"/>
          </p:cNvSpPr>
          <p:nvPr>
            <p:ph idx="27" hasCustomPrompt="1"/>
          </p:nvPr>
        </p:nvSpPr>
        <p:spPr>
          <a:xfrm>
            <a:off x="6151090" y="4422951"/>
            <a:ext cx="5695201" cy="547323"/>
          </a:xfrm>
        </p:spPr>
        <p:txBody>
          <a:bodyPr anchor="b">
            <a:noAutofit/>
          </a:bodyPr>
          <a:lstStyle>
            <a:lvl1pPr marL="0" indent="0">
              <a:lnSpc>
                <a:spcPts val="2600"/>
              </a:lnSpc>
              <a:spcBef>
                <a:spcPts val="1600"/>
              </a:spcBef>
              <a:spcAft>
                <a:spcPts val="1200"/>
              </a:spcAft>
              <a:buNone/>
              <a:defRPr sz="2200" b="0">
                <a:solidFill>
                  <a:schemeClr val="bg1"/>
                </a:solidFill>
                <a:latin typeface="Century Gothic" panose="020B0502020202020204" pitchFamily="34" charset="0"/>
              </a:defRPr>
            </a:lvl1pPr>
            <a:lvl2pPr marL="360000" indent="-214313">
              <a:lnSpc>
                <a:spcPts val="2600"/>
              </a:lnSpc>
              <a:spcBef>
                <a:spcPts val="400"/>
              </a:spcBef>
              <a:spcAft>
                <a:spcPts val="200"/>
              </a:spcAft>
              <a:tabLst/>
              <a:defRPr sz="20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p:txBody>
      </p:sp>
      <p:sp>
        <p:nvSpPr>
          <p:cNvPr id="40" name="Content Placeholder 2">
            <a:extLst>
              <a:ext uri="{FF2B5EF4-FFF2-40B4-BE49-F238E27FC236}">
                <a16:creationId xmlns:a16="http://schemas.microsoft.com/office/drawing/2014/main" id="{7680999C-8516-D6DA-4BEC-E92C407933ED}"/>
              </a:ext>
            </a:extLst>
          </p:cNvPr>
          <p:cNvSpPr>
            <a:spLocks noGrp="1"/>
          </p:cNvSpPr>
          <p:nvPr>
            <p:ph idx="28" hasCustomPrompt="1"/>
          </p:nvPr>
        </p:nvSpPr>
        <p:spPr>
          <a:xfrm>
            <a:off x="6178308" y="5004672"/>
            <a:ext cx="5668552" cy="1164213"/>
          </a:xfrm>
        </p:spPr>
        <p:txBody>
          <a:bodyPr>
            <a:noAutofit/>
          </a:bodyPr>
          <a:lstStyle>
            <a:lvl1pPr marL="0" indent="0">
              <a:lnSpc>
                <a:spcPts val="2800"/>
              </a:lnSpc>
              <a:spcBef>
                <a:spcPts val="1600"/>
              </a:spcBef>
              <a:spcAft>
                <a:spcPts val="1200"/>
              </a:spcAft>
              <a:buNone/>
              <a:defRPr sz="2000">
                <a:solidFill>
                  <a:schemeClr val="bg1"/>
                </a:solidFill>
                <a:latin typeface="Century Gothic" panose="020B0502020202020204" pitchFamily="34" charset="0"/>
              </a:defRPr>
            </a:lvl1pPr>
            <a:lvl2pPr marL="0" indent="0">
              <a:lnSpc>
                <a:spcPts val="2600"/>
              </a:lnSpc>
              <a:spcBef>
                <a:spcPts val="1000"/>
              </a:spcBef>
              <a:spcAft>
                <a:spcPts val="600"/>
              </a:spcAft>
              <a:buNone/>
              <a:tabLst/>
              <a:defRPr sz="1800">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1"/>
            <a:r>
              <a:rPr lang="en-US" dirty="0"/>
              <a:t>Second level</a:t>
            </a:r>
          </a:p>
        </p:txBody>
      </p:sp>
      <p:sp>
        <p:nvSpPr>
          <p:cNvPr id="41" name="Footer Placeholder 4">
            <a:extLst>
              <a:ext uri="{FF2B5EF4-FFF2-40B4-BE49-F238E27FC236}">
                <a16:creationId xmlns:a16="http://schemas.microsoft.com/office/drawing/2014/main" id="{0860AF33-96C0-B90D-368F-1AF6D7A67ADC}"/>
              </a:ext>
            </a:extLst>
          </p:cNvPr>
          <p:cNvSpPr>
            <a:spLocks noGrp="1"/>
          </p:cNvSpPr>
          <p:nvPr>
            <p:ph type="ftr" sz="quarter" idx="3"/>
          </p:nvPr>
        </p:nvSpPr>
        <p:spPr>
          <a:xfrm>
            <a:off x="3738001" y="6350578"/>
            <a:ext cx="4114800" cy="365125"/>
          </a:xfrm>
          <a:prstGeom prst="rect">
            <a:avLst/>
          </a:prstGeom>
        </p:spPr>
        <p:txBody>
          <a:bodyPr/>
          <a:lstStyle>
            <a:lvl1pPr algn="ctr">
              <a:defRPr sz="1400">
                <a:solidFill>
                  <a:schemeClr val="bg1"/>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
        <p:nvSpPr>
          <p:cNvPr id="50" name="Title 1">
            <a:extLst>
              <a:ext uri="{FF2B5EF4-FFF2-40B4-BE49-F238E27FC236}">
                <a16:creationId xmlns:a16="http://schemas.microsoft.com/office/drawing/2014/main" id="{202BC82D-BBD1-0343-37BC-026766F7BFDE}"/>
              </a:ext>
            </a:extLst>
          </p:cNvPr>
          <p:cNvSpPr txBox="1">
            <a:spLocks/>
          </p:cNvSpPr>
          <p:nvPr userDrawn="1"/>
        </p:nvSpPr>
        <p:spPr>
          <a:xfrm>
            <a:off x="222693" y="322527"/>
            <a:ext cx="4174494" cy="53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r>
              <a:rPr lang="en-US" sz="2200" dirty="0"/>
              <a:t>Climate for learning</a:t>
            </a:r>
          </a:p>
        </p:txBody>
      </p:sp>
      <p:sp>
        <p:nvSpPr>
          <p:cNvPr id="51" name="Title 1">
            <a:extLst>
              <a:ext uri="{FF2B5EF4-FFF2-40B4-BE49-F238E27FC236}">
                <a16:creationId xmlns:a16="http://schemas.microsoft.com/office/drawing/2014/main" id="{EDAE99A4-6131-FD2B-C707-12D38E4E00B4}"/>
              </a:ext>
            </a:extLst>
          </p:cNvPr>
          <p:cNvSpPr txBox="1">
            <a:spLocks/>
          </p:cNvSpPr>
          <p:nvPr userDrawn="1"/>
        </p:nvSpPr>
        <p:spPr>
          <a:xfrm>
            <a:off x="222692" y="841178"/>
            <a:ext cx="5142683" cy="25889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pPr>
              <a:lnSpc>
                <a:spcPts val="2360"/>
              </a:lnSpc>
              <a:spcBef>
                <a:spcPts val="1200"/>
              </a:spcBef>
              <a:spcAft>
                <a:spcPts val="600"/>
              </a:spcAft>
            </a:pPr>
            <a:r>
              <a:rPr lang="en-US" sz="1800" dirty="0"/>
              <a:t>Make sure you have read the accompanying teacher guidance notes before teaching this lesson. These include guidance on establishing ground rules, the limits of confidentiality, communication and handling questions effectively. </a:t>
            </a:r>
            <a:br>
              <a:rPr lang="en-US" sz="1800" dirty="0"/>
            </a:br>
            <a:endParaRPr lang="en-US" sz="1600" dirty="0"/>
          </a:p>
        </p:txBody>
      </p:sp>
      <p:sp>
        <p:nvSpPr>
          <p:cNvPr id="52" name="Title 1">
            <a:extLst>
              <a:ext uri="{FF2B5EF4-FFF2-40B4-BE49-F238E27FC236}">
                <a16:creationId xmlns:a16="http://schemas.microsoft.com/office/drawing/2014/main" id="{2664ABA9-CDF8-39DD-3CB0-50FB36E8A130}"/>
              </a:ext>
            </a:extLst>
          </p:cNvPr>
          <p:cNvSpPr txBox="1">
            <a:spLocks/>
          </p:cNvSpPr>
          <p:nvPr userDrawn="1"/>
        </p:nvSpPr>
        <p:spPr>
          <a:xfrm>
            <a:off x="222693" y="3648292"/>
            <a:ext cx="4174494" cy="53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r>
              <a:rPr lang="en-US" sz="2200" dirty="0"/>
              <a:t>Further guidance</a:t>
            </a:r>
          </a:p>
        </p:txBody>
      </p:sp>
      <p:sp>
        <p:nvSpPr>
          <p:cNvPr id="54" name="Title 1">
            <a:extLst>
              <a:ext uri="{FF2B5EF4-FFF2-40B4-BE49-F238E27FC236}">
                <a16:creationId xmlns:a16="http://schemas.microsoft.com/office/drawing/2014/main" id="{CDB3194F-2DC4-9CC7-2B87-03E0811D9445}"/>
              </a:ext>
            </a:extLst>
          </p:cNvPr>
          <p:cNvSpPr txBox="1">
            <a:spLocks/>
          </p:cNvSpPr>
          <p:nvPr userDrawn="1"/>
        </p:nvSpPr>
        <p:spPr>
          <a:xfrm>
            <a:off x="222692" y="4186175"/>
            <a:ext cx="5142683" cy="11479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pPr>
              <a:lnSpc>
                <a:spcPts val="2360"/>
              </a:lnSpc>
            </a:pPr>
            <a:r>
              <a:rPr lang="en-US" sz="1800" dirty="0"/>
              <a:t>Members of the PSHE Association can access our website for further guidance </a:t>
            </a:r>
            <a:br>
              <a:rPr lang="en-US" sz="1800" dirty="0"/>
            </a:br>
            <a:r>
              <a:rPr lang="en-US" sz="1800" dirty="0">
                <a:solidFill>
                  <a:schemeClr val="bg1"/>
                </a:solidFill>
                <a:hlinkClick r:id="rId4">
                  <a:extLst>
                    <a:ext uri="{A12FA001-AC4F-418D-AE19-62706E023703}">
                      <ahyp:hlinkClr xmlns:ahyp="http://schemas.microsoft.com/office/drawing/2018/hyperlinkcolor" val="tx"/>
                    </a:ext>
                  </a:extLst>
                </a:hlinkClick>
              </a:rPr>
              <a:t>http://www.pshe-association.org.uk/</a:t>
            </a:r>
            <a:endParaRPr lang="en-US" sz="1800" dirty="0">
              <a:solidFill>
                <a:schemeClr val="bg1"/>
              </a:solidFill>
            </a:endParaRPr>
          </a:p>
          <a:p>
            <a:endParaRPr lang="en-US" sz="1800" dirty="0"/>
          </a:p>
        </p:txBody>
      </p:sp>
    </p:spTree>
    <p:extLst>
      <p:ext uri="{BB962C8B-B14F-4D97-AF65-F5344CB8AC3E}">
        <p14:creationId xmlns:p14="http://schemas.microsoft.com/office/powerpoint/2010/main" val="3104521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eacher facing congtent slide">
    <p:bg>
      <p:bgPr>
        <a:solidFill>
          <a:srgbClr val="551C5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E5AE5-C5DF-4DC4-EA37-A5F3D814B436}"/>
              </a:ext>
            </a:extLst>
          </p:cNvPr>
          <p:cNvPicPr>
            <a:picLocks noChangeAspect="1"/>
          </p:cNvPicPr>
          <p:nvPr userDrawn="1"/>
        </p:nvPicPr>
        <p:blipFill rotWithShape="1">
          <a:blip r:embed="rId2">
            <a:alphaModFix amt="4000"/>
            <a:extLst>
              <a:ext uri="{BEBA8EAE-BF5A-486C-A8C5-ECC9F3942E4B}">
                <a14:imgProps xmlns:a14="http://schemas.microsoft.com/office/drawing/2010/main">
                  <a14:imgLayer r:embed="rId3">
                    <a14:imgEffect>
                      <a14:colorTemperature colorTemp="1500"/>
                    </a14:imgEffect>
                    <a14:imgEffect>
                      <a14:saturation sat="74000"/>
                    </a14:imgEffect>
                    <a14:imgEffect>
                      <a14:brightnessContrast bright="100000"/>
                    </a14:imgEffect>
                  </a14:imgLayer>
                </a14:imgProps>
              </a:ext>
              <a:ext uri="{28A0092B-C50C-407E-A947-70E740481C1C}">
                <a14:useLocalDpi xmlns:a14="http://schemas.microsoft.com/office/drawing/2010/main" val="0"/>
              </a:ext>
            </a:extLst>
          </a:blip>
          <a:srcRect l="-729" t="10823" r="10708" b="31680"/>
          <a:stretch/>
        </p:blipFill>
        <p:spPr>
          <a:xfrm>
            <a:off x="457400" y="-1"/>
            <a:ext cx="11734600" cy="6858001"/>
          </a:xfrm>
          <a:prstGeom prst="rect">
            <a:avLst/>
          </a:prstGeom>
        </p:spPr>
      </p:pic>
      <p:pic>
        <p:nvPicPr>
          <p:cNvPr id="11" name="Picture 10">
            <a:extLst>
              <a:ext uri="{FF2B5EF4-FFF2-40B4-BE49-F238E27FC236}">
                <a16:creationId xmlns:a16="http://schemas.microsoft.com/office/drawing/2014/main" id="{C82FE866-5A80-0841-C36E-935453AB4C10}"/>
              </a:ext>
            </a:extLst>
          </p:cNvPr>
          <p:cNvPicPr>
            <a:picLocks noChangeAspect="1"/>
          </p:cNvPicPr>
          <p:nvPr userDrawn="1"/>
        </p:nvPicPr>
        <p:blipFill>
          <a:blip r:embed="rId4" cstate="print">
            <a:alphaModFix amt="68000"/>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8" name="Title 1">
            <a:extLst>
              <a:ext uri="{FF2B5EF4-FFF2-40B4-BE49-F238E27FC236}">
                <a16:creationId xmlns:a16="http://schemas.microsoft.com/office/drawing/2014/main" id="{75E599F1-AFB7-7FE4-5243-5FA2507E9F87}"/>
              </a:ext>
            </a:extLst>
          </p:cNvPr>
          <p:cNvSpPr>
            <a:spLocks noGrp="1"/>
          </p:cNvSpPr>
          <p:nvPr>
            <p:ph type="title" hasCustomPrompt="1"/>
          </p:nvPr>
        </p:nvSpPr>
        <p:spPr>
          <a:xfrm>
            <a:off x="224729" y="380290"/>
            <a:ext cx="10210190" cy="748245"/>
          </a:xfrm>
        </p:spPr>
        <p:txBody>
          <a:bodyPr>
            <a:noAutofit/>
          </a:bodyPr>
          <a:lstStyle>
            <a:lvl1pPr>
              <a:defRPr sz="3600">
                <a:solidFill>
                  <a:schemeClr val="bg1"/>
                </a:solidFill>
                <a:latin typeface="Century Gothic" panose="020B0502020202020204" pitchFamily="34" charset="0"/>
              </a:defRPr>
            </a:lvl1pPr>
          </a:lstStyle>
          <a:p>
            <a:r>
              <a:rPr lang="en-US" dirty="0"/>
              <a:t>Click to add text</a:t>
            </a:r>
            <a:endParaRPr lang="en-GB" dirty="0"/>
          </a:p>
        </p:txBody>
      </p:sp>
    </p:spTree>
    <p:extLst>
      <p:ext uri="{BB962C8B-B14F-4D97-AF65-F5344CB8AC3E}">
        <p14:creationId xmlns:p14="http://schemas.microsoft.com/office/powerpoint/2010/main" val="41772920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8" name="Picture 17" descr="Shape, circle&#10;&#10;Description automatically generated">
            <a:extLst>
              <a:ext uri="{FF2B5EF4-FFF2-40B4-BE49-F238E27FC236}">
                <a16:creationId xmlns:a16="http://schemas.microsoft.com/office/drawing/2014/main" id="{F4DBFF2C-2BFF-D773-2B50-2BE8208961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42"/>
          <a:stretch/>
        </p:blipFill>
        <p:spPr>
          <a:xfrm>
            <a:off x="773206" y="0"/>
            <a:ext cx="11418794" cy="6858000"/>
          </a:xfrm>
          <a:prstGeom prst="rect">
            <a:avLst/>
          </a:prstGeom>
        </p:spPr>
      </p:pic>
      <p:sp>
        <p:nvSpPr>
          <p:cNvPr id="10" name="Text Placeholder 5">
            <a:extLst>
              <a:ext uri="{FF2B5EF4-FFF2-40B4-BE49-F238E27FC236}">
                <a16:creationId xmlns:a16="http://schemas.microsoft.com/office/drawing/2014/main" id="{2FB59BAB-4D9F-4FFD-ADC7-B0867AC9D857}"/>
              </a:ext>
            </a:extLst>
          </p:cNvPr>
          <p:cNvSpPr>
            <a:spLocks noGrp="1"/>
          </p:cNvSpPr>
          <p:nvPr>
            <p:ph type="body" sz="quarter" idx="14" hasCustomPrompt="1"/>
          </p:nvPr>
        </p:nvSpPr>
        <p:spPr>
          <a:xfrm>
            <a:off x="0" y="144462"/>
            <a:ext cx="1879600" cy="498475"/>
          </a:xfrm>
          <a:solidFill>
            <a:srgbClr val="95519E"/>
          </a:solidFill>
        </p:spPr>
        <p:txBody>
          <a:bodyPr anchor="ctr">
            <a:normAutofit/>
          </a:bodyPr>
          <a:lstStyle>
            <a:lvl1pPr marL="0" indent="0">
              <a:buNone/>
              <a:defRPr sz="280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14" name="Slide Number Placeholder 5">
            <a:extLst>
              <a:ext uri="{FF2B5EF4-FFF2-40B4-BE49-F238E27FC236}">
                <a16:creationId xmlns:a16="http://schemas.microsoft.com/office/drawing/2014/main" id="{362A1092-581D-B481-493E-911888A626E5}"/>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5" name="Title 1">
            <a:extLst>
              <a:ext uri="{FF2B5EF4-FFF2-40B4-BE49-F238E27FC236}">
                <a16:creationId xmlns:a16="http://schemas.microsoft.com/office/drawing/2014/main" id="{57270E15-9A30-725C-BA72-B967677E6698}"/>
              </a:ext>
            </a:extLst>
          </p:cNvPr>
          <p:cNvSpPr>
            <a:spLocks noGrp="1"/>
          </p:cNvSpPr>
          <p:nvPr>
            <p:ph type="ctrTitle" hasCustomPrompt="1"/>
          </p:nvPr>
        </p:nvSpPr>
        <p:spPr>
          <a:xfrm>
            <a:off x="200162" y="3443475"/>
            <a:ext cx="8782472" cy="1187788"/>
          </a:xfrm>
        </p:spPr>
        <p:txBody>
          <a:bodyPr anchor="t">
            <a:noAutofit/>
          </a:bodyPr>
          <a:lstStyle>
            <a:lvl1pPr algn="l">
              <a:defRPr sz="10400" baseline="30000">
                <a:solidFill>
                  <a:srgbClr val="95519E"/>
                </a:solidFill>
                <a:latin typeface="Century Gothic" panose="020B0502020202020204" pitchFamily="34" charset="0"/>
              </a:defRPr>
            </a:lvl1pPr>
          </a:lstStyle>
          <a:p>
            <a:r>
              <a:rPr lang="en-US" dirty="0"/>
              <a:t>1st line title</a:t>
            </a:r>
            <a:endParaRPr lang="en-GB" dirty="0"/>
          </a:p>
        </p:txBody>
      </p:sp>
      <p:sp>
        <p:nvSpPr>
          <p:cNvPr id="2" name="Footer Placeholder 4">
            <a:extLst>
              <a:ext uri="{FF2B5EF4-FFF2-40B4-BE49-F238E27FC236}">
                <a16:creationId xmlns:a16="http://schemas.microsoft.com/office/drawing/2014/main" id="{FDD37E39-30FB-27EB-A50A-24AAE4DEF45C}"/>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338928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E296582-CD36-4BA1-0E6D-43128E6DAFBB}"/>
              </a:ext>
            </a:extLst>
          </p:cNvPr>
          <p:cNvSpPr/>
          <p:nvPr userDrawn="1"/>
        </p:nvSpPr>
        <p:spPr>
          <a:xfrm>
            <a:off x="457200" y="733647"/>
            <a:ext cx="11515576" cy="5348176"/>
          </a:xfrm>
          <a:prstGeom prst="roundRect">
            <a:avLst>
              <a:gd name="adj" fmla="val 4937"/>
            </a:avLst>
          </a:prstGeom>
          <a:solidFill>
            <a:schemeClr val="bg1"/>
          </a:solidFill>
          <a:ln w="28575">
            <a:solidFill>
              <a:srgbClr val="0BC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19224" y="472029"/>
            <a:ext cx="3518777" cy="564394"/>
          </a:xfrm>
          <a:prstGeom prst="rect">
            <a:avLst/>
          </a:prstGeom>
          <a:solidFill>
            <a:schemeClr val="bg1"/>
          </a:solid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3600" dirty="0">
                <a:solidFill>
                  <a:srgbClr val="95519E"/>
                </a:solidFill>
                <a:latin typeface="Century Gothic" panose="020B0502020202020204" pitchFamily="34" charset="0"/>
              </a:rPr>
              <a:t>Ground rules    </a:t>
            </a:r>
          </a:p>
        </p:txBody>
      </p:sp>
      <p:sp>
        <p:nvSpPr>
          <p:cNvPr id="11" name="Slide Number Placeholder 5">
            <a:extLst>
              <a:ext uri="{FF2B5EF4-FFF2-40B4-BE49-F238E27FC236}">
                <a16:creationId xmlns:a16="http://schemas.microsoft.com/office/drawing/2014/main" id="{FFACFEC2-AF1B-819F-B42B-FBA35F6C0365}"/>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3232441" y="40341"/>
            <a:ext cx="683635" cy="881790"/>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847164" y="1171825"/>
            <a:ext cx="10663517" cy="4516282"/>
          </a:xfrm>
        </p:spPr>
        <p:txBody>
          <a:bodyPr>
            <a:noAutofit/>
          </a:bodyPr>
          <a:lstStyle>
            <a:lvl1pPr marL="342900" indent="-342900">
              <a:lnSpc>
                <a:spcPts val="2600"/>
              </a:lnSpc>
              <a:spcBef>
                <a:spcPts val="1600"/>
              </a:spcBef>
              <a:spcAft>
                <a:spcPts val="1200"/>
              </a:spcAft>
              <a:buFont typeface="Arial" panose="020B0604020202020204" pitchFamily="34" charset="0"/>
              <a:buChar char="•"/>
              <a:defRPr sz="2000">
                <a:solidFill>
                  <a:srgbClr val="551C59"/>
                </a:solidFill>
                <a:latin typeface="Century Gothic" panose="020B0502020202020204" pitchFamily="34" charset="0"/>
              </a:defRPr>
            </a:lvl1pPr>
            <a:lvl2pPr marL="360000" indent="-227013">
              <a:lnSpc>
                <a:spcPts val="2600"/>
              </a:lnSpc>
              <a:spcBef>
                <a:spcPts val="400"/>
              </a:spcBef>
              <a:spcAft>
                <a:spcPts val="200"/>
              </a:spcAft>
              <a:tabLst/>
              <a:defRPr sz="2000">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dirty="0"/>
              <a:t>[Add your class rules here]</a:t>
            </a:r>
          </a:p>
        </p:txBody>
      </p:sp>
      <p:sp>
        <p:nvSpPr>
          <p:cNvPr id="5" name="Footer Placeholder 4">
            <a:extLst>
              <a:ext uri="{FF2B5EF4-FFF2-40B4-BE49-F238E27FC236}">
                <a16:creationId xmlns:a16="http://schemas.microsoft.com/office/drawing/2014/main" id="{3DCDA96E-0770-7A59-ACCC-BCCE5226327E}"/>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344605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3" name="Picture 2" descr="A picture containing text, projector&#10;&#10;Description automatically generated">
            <a:extLst>
              <a:ext uri="{FF2B5EF4-FFF2-40B4-BE49-F238E27FC236}">
                <a16:creationId xmlns:a16="http://schemas.microsoft.com/office/drawing/2014/main" id="{9C08CC7B-BA1B-2A97-5C08-7A194A1F61C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9237518" y="6356349"/>
            <a:ext cx="2743200" cy="365125"/>
          </a:xfrm>
          <a:prstGeom prst="rect">
            <a:avLst/>
          </a:prstGeom>
        </p:spPr>
        <p:txBody>
          <a:bodyPr/>
          <a:lstStyle>
            <a:lvl1pPr algn="r">
              <a:defRPr sz="1400">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pic>
        <p:nvPicPr>
          <p:cNvPr id="4" name="Picture 3">
            <a:extLst>
              <a:ext uri="{FF2B5EF4-FFF2-40B4-BE49-F238E27FC236}">
                <a16:creationId xmlns:a16="http://schemas.microsoft.com/office/drawing/2014/main" id="{043C7ACF-9E65-2770-8A4C-6BFF3773EEFB}"/>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1053482" y="555084"/>
            <a:ext cx="801745" cy="452623"/>
          </a:xfrm>
          <a:prstGeom prst="rect">
            <a:avLst/>
          </a:prstGeom>
        </p:spPr>
      </p:pic>
      <p:sp>
        <p:nvSpPr>
          <p:cNvPr id="6" name="Title 1">
            <a:extLst>
              <a:ext uri="{FF2B5EF4-FFF2-40B4-BE49-F238E27FC236}">
                <a16:creationId xmlns:a16="http://schemas.microsoft.com/office/drawing/2014/main" id="{BACFF15F-0526-F6E0-FA5D-8843E66BA65F}"/>
              </a:ext>
            </a:extLst>
          </p:cNvPr>
          <p:cNvSpPr txBox="1">
            <a:spLocks/>
          </p:cNvSpPr>
          <p:nvPr userDrawn="1"/>
        </p:nvSpPr>
        <p:spPr>
          <a:xfrm>
            <a:off x="4689152" y="353396"/>
            <a:ext cx="4952389"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r>
              <a:rPr lang="en-US" sz="3200" dirty="0">
                <a:solidFill>
                  <a:srgbClr val="551C59"/>
                </a:solidFill>
              </a:rPr>
              <a:t>We will be able to: </a:t>
            </a:r>
            <a:endParaRPr lang="en-GB" sz="3200" dirty="0">
              <a:solidFill>
                <a:srgbClr val="551C59"/>
              </a:solidFill>
            </a:endParaRPr>
          </a:p>
        </p:txBody>
      </p:sp>
      <p:cxnSp>
        <p:nvCxnSpPr>
          <p:cNvPr id="7" name="Straight Connector 6">
            <a:extLst>
              <a:ext uri="{FF2B5EF4-FFF2-40B4-BE49-F238E27FC236}">
                <a16:creationId xmlns:a16="http://schemas.microsoft.com/office/drawing/2014/main" id="{8BAEC7E0-D8C1-6F4F-5D71-AF1690653236}"/>
              </a:ext>
            </a:extLst>
          </p:cNvPr>
          <p:cNvCxnSpPr>
            <a:cxnSpLocks/>
          </p:cNvCxnSpPr>
          <p:nvPr userDrawn="1"/>
        </p:nvCxnSpPr>
        <p:spPr>
          <a:xfrm>
            <a:off x="4531658" y="447525"/>
            <a:ext cx="0" cy="5881058"/>
          </a:xfrm>
          <a:prstGeom prst="line">
            <a:avLst/>
          </a:prstGeom>
          <a:ln>
            <a:solidFill>
              <a:srgbClr val="95519E"/>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173A43E-F560-4F0E-F0D3-E83FEC303F28}"/>
              </a:ext>
            </a:extLst>
          </p:cNvPr>
          <p:cNvSpPr txBox="1">
            <a:spLocks/>
          </p:cNvSpPr>
          <p:nvPr userDrawn="1"/>
        </p:nvSpPr>
        <p:spPr>
          <a:xfrm>
            <a:off x="236141" y="353396"/>
            <a:ext cx="417449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r>
              <a:rPr lang="en-US" sz="3200" dirty="0">
                <a:solidFill>
                  <a:srgbClr val="551C59"/>
                </a:solidFill>
              </a:rPr>
              <a:t>Learning objective:</a:t>
            </a:r>
            <a:endParaRPr lang="en-GB" sz="3200" dirty="0">
              <a:solidFill>
                <a:srgbClr val="551C59"/>
              </a:solidFill>
            </a:endParaRPr>
          </a:p>
        </p:txBody>
      </p:sp>
      <p:sp>
        <p:nvSpPr>
          <p:cNvPr id="13" name="Content Placeholder 2">
            <a:extLst>
              <a:ext uri="{FF2B5EF4-FFF2-40B4-BE49-F238E27FC236}">
                <a16:creationId xmlns:a16="http://schemas.microsoft.com/office/drawing/2014/main" id="{9350E651-1184-8A8D-2048-7CFE32277B30}"/>
              </a:ext>
            </a:extLst>
          </p:cNvPr>
          <p:cNvSpPr>
            <a:spLocks noGrp="1"/>
          </p:cNvSpPr>
          <p:nvPr>
            <p:ph idx="13" hasCustomPrompt="1"/>
          </p:nvPr>
        </p:nvSpPr>
        <p:spPr>
          <a:xfrm>
            <a:off x="236141" y="1264024"/>
            <a:ext cx="4174494" cy="4541513"/>
          </a:xfrm>
        </p:spPr>
        <p:txBody>
          <a:bodyPr>
            <a:noAutofit/>
          </a:bodyPr>
          <a:lstStyle>
            <a:lvl1pPr marL="0" indent="0">
              <a:lnSpc>
                <a:spcPts val="2800"/>
              </a:lnSpc>
              <a:spcBef>
                <a:spcPts val="1600"/>
              </a:spcBef>
              <a:spcAft>
                <a:spcPts val="1200"/>
              </a:spcAft>
              <a:buNone/>
              <a:defRPr sz="2000">
                <a:solidFill>
                  <a:schemeClr val="bg1"/>
                </a:solidFill>
                <a:latin typeface="Century Gothic" panose="020B0502020202020204" pitchFamily="34" charset="0"/>
              </a:defRPr>
            </a:lvl1pPr>
            <a:lvl2pPr marL="0" indent="0">
              <a:lnSpc>
                <a:spcPts val="2600"/>
              </a:lnSpc>
              <a:spcBef>
                <a:spcPts val="1000"/>
              </a:spcBef>
              <a:spcAft>
                <a:spcPts val="600"/>
              </a:spcAft>
              <a:buNone/>
              <a:tabLst/>
              <a:defRPr sz="2000">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1"/>
            <a:r>
              <a:rPr lang="en-US" dirty="0"/>
              <a:t>Second level</a:t>
            </a:r>
          </a:p>
        </p:txBody>
      </p:sp>
      <p:sp>
        <p:nvSpPr>
          <p:cNvPr id="14" name="Content Placeholder 2">
            <a:extLst>
              <a:ext uri="{FF2B5EF4-FFF2-40B4-BE49-F238E27FC236}">
                <a16:creationId xmlns:a16="http://schemas.microsoft.com/office/drawing/2014/main" id="{E923AB9D-B2A0-F658-D9BE-CC22056C437C}"/>
              </a:ext>
            </a:extLst>
          </p:cNvPr>
          <p:cNvSpPr>
            <a:spLocks noGrp="1"/>
          </p:cNvSpPr>
          <p:nvPr>
            <p:ph idx="14" hasCustomPrompt="1"/>
          </p:nvPr>
        </p:nvSpPr>
        <p:spPr>
          <a:xfrm>
            <a:off x="4689152" y="1264024"/>
            <a:ext cx="7166075" cy="4541513"/>
          </a:xfrm>
        </p:spPr>
        <p:txBody>
          <a:bodyPr>
            <a:noAutofit/>
          </a:bodyPr>
          <a:lstStyle>
            <a:lvl1pPr marL="0" indent="0">
              <a:lnSpc>
                <a:spcPts val="2800"/>
              </a:lnSpc>
              <a:spcBef>
                <a:spcPts val="1600"/>
              </a:spcBef>
              <a:spcAft>
                <a:spcPts val="1200"/>
              </a:spcAft>
              <a:buNone/>
              <a:defRPr sz="2000">
                <a:solidFill>
                  <a:schemeClr val="bg1"/>
                </a:solidFill>
                <a:latin typeface="Century Gothic" panose="020B0502020202020204" pitchFamily="34" charset="0"/>
              </a:defRPr>
            </a:lvl1pPr>
            <a:lvl2pPr marL="360000" indent="-342900">
              <a:lnSpc>
                <a:spcPts val="2600"/>
              </a:lnSpc>
              <a:spcBef>
                <a:spcPts val="400"/>
              </a:spcBef>
              <a:spcAft>
                <a:spcPts val="200"/>
              </a:spcAft>
              <a:buFont typeface="Arial" panose="020B0604020202020204" pitchFamily="34" charset="0"/>
              <a:buChar char="•"/>
              <a:tabLst/>
              <a:defRPr sz="2000">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1"/>
            <a:r>
              <a:rPr lang="en-US" dirty="0"/>
              <a:t>Second level</a:t>
            </a:r>
          </a:p>
        </p:txBody>
      </p:sp>
      <p:sp>
        <p:nvSpPr>
          <p:cNvPr id="2" name="Footer Placeholder 4">
            <a:extLst>
              <a:ext uri="{FF2B5EF4-FFF2-40B4-BE49-F238E27FC236}">
                <a16:creationId xmlns:a16="http://schemas.microsoft.com/office/drawing/2014/main" id="{9A066E81-3FE0-ED7D-BA19-670289F0DF33}"/>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101190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51C5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8784C-AA1C-462B-B890-B0A6E46E7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0C34BF4-11DA-4659-B037-42FA06DB2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0789560C-782D-D4F1-99EF-8D5E1C67EDC6}"/>
              </a:ext>
            </a:extLst>
          </p:cNvPr>
          <p:cNvSpPr>
            <a:spLocks noGrp="1"/>
          </p:cNvSpPr>
          <p:nvPr>
            <p:ph type="sldNum" sz="quarter" idx="4"/>
          </p:nvPr>
        </p:nvSpPr>
        <p:spPr>
          <a:xfrm>
            <a:off x="9202682" y="6221007"/>
            <a:ext cx="2743200" cy="365125"/>
          </a:xfrm>
          <a:prstGeom prst="rect">
            <a:avLst/>
          </a:prstGeom>
        </p:spPr>
        <p:txBody>
          <a:bodyPr/>
          <a:lstStyle>
            <a:lvl1pPr algn="r">
              <a:defRPr sz="1400">
                <a:solidFill>
                  <a:schemeClr val="bg1"/>
                </a:solidFill>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Tree>
    <p:extLst>
      <p:ext uri="{BB962C8B-B14F-4D97-AF65-F5344CB8AC3E}">
        <p14:creationId xmlns:p14="http://schemas.microsoft.com/office/powerpoint/2010/main" val="358709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61" r:id="rId6"/>
  </p:sldLayoutIdLst>
  <p:hf hdr="0" dt="0"/>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Century Gothic" panose="020B0502020202020204" pitchFamily="34" charset="0"/>
          <a:ea typeface="Century Gothic" panose="020B0502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entury Gothic" panose="020B0502020202020204" pitchFamily="34" charset="0"/>
          <a:ea typeface="Century Gothic" panose="020B0502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Century Gothic" panose="020B0502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Century Gothic" panose="020B0502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Century Gothic" panose="020B0502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8784C-AA1C-462B-B890-B0A6E46E7694}"/>
              </a:ext>
            </a:extLst>
          </p:cNvPr>
          <p:cNvSpPr>
            <a:spLocks noGrp="1"/>
          </p:cNvSpPr>
          <p:nvPr>
            <p:ph type="title"/>
          </p:nvPr>
        </p:nvSpPr>
        <p:spPr>
          <a:xfrm>
            <a:off x="336176" y="365125"/>
            <a:ext cx="1152413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0C34BF4-11DA-4659-B037-42FA06DB2CDD}"/>
              </a:ext>
            </a:extLst>
          </p:cNvPr>
          <p:cNvSpPr>
            <a:spLocks noGrp="1"/>
          </p:cNvSpPr>
          <p:nvPr>
            <p:ph type="body" idx="1"/>
          </p:nvPr>
        </p:nvSpPr>
        <p:spPr>
          <a:xfrm>
            <a:off x="336176" y="1825625"/>
            <a:ext cx="1152413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A12C44D9-68ED-F8AC-6EE7-C2CA92397898}"/>
              </a:ext>
            </a:extLst>
          </p:cNvPr>
          <p:cNvSpPr>
            <a:spLocks noGrp="1"/>
          </p:cNvSpPr>
          <p:nvPr>
            <p:ph type="ftr" sz="quarter" idx="3"/>
          </p:nvPr>
        </p:nvSpPr>
        <p:spPr>
          <a:xfrm>
            <a:off x="251623" y="6356350"/>
            <a:ext cx="4114800" cy="365125"/>
          </a:xfrm>
          <a:prstGeom prst="rect">
            <a:avLst/>
          </a:prstGeom>
        </p:spPr>
        <p:txBody>
          <a:bodyPr/>
          <a:lstStyle>
            <a:lvl1pPr algn="l">
              <a:defRPr sz="1400">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
        <p:nvSpPr>
          <p:cNvPr id="5" name="Slide Number Placeholder 5">
            <a:extLst>
              <a:ext uri="{FF2B5EF4-FFF2-40B4-BE49-F238E27FC236}">
                <a16:creationId xmlns:a16="http://schemas.microsoft.com/office/drawing/2014/main" id="{70B06BAC-7469-5A1A-3A64-B153612187D4}"/>
              </a:ext>
            </a:extLst>
          </p:cNvPr>
          <p:cNvSpPr>
            <a:spLocks noGrp="1"/>
          </p:cNvSpPr>
          <p:nvPr>
            <p:ph type="sldNum" sz="quarter" idx="4"/>
          </p:nvPr>
        </p:nvSpPr>
        <p:spPr>
          <a:xfrm>
            <a:off x="9237518" y="6356349"/>
            <a:ext cx="2743200" cy="365125"/>
          </a:xfrm>
          <a:prstGeom prst="rect">
            <a:avLst/>
          </a:prstGeom>
        </p:spPr>
        <p:txBody>
          <a:bodyPr/>
          <a:lstStyle>
            <a:lvl1pPr algn="r">
              <a:defRPr sz="1400">
                <a:solidFill>
                  <a:schemeClr val="bg1">
                    <a:lumMod val="65000"/>
                  </a:schemeClr>
                </a:solidFill>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Tree>
    <p:extLst>
      <p:ext uri="{BB962C8B-B14F-4D97-AF65-F5344CB8AC3E}">
        <p14:creationId xmlns:p14="http://schemas.microsoft.com/office/powerpoint/2010/main" val="3256010632"/>
      </p:ext>
    </p:extLst>
  </p:cSld>
  <p:clrMap bg1="lt1" tx1="dk1" bg2="lt2" tx2="dk2" accent1="accent1" accent2="accent2" accent3="accent3" accent4="accent4" accent5="accent5" accent6="accent6" hlink="hlink" folHlink="folHlink"/>
  <p:sldLayoutIdLst>
    <p:sldLayoutId id="2147483651" r:id="rId1"/>
    <p:sldLayoutId id="2147483662" r:id="rId2"/>
    <p:sldLayoutId id="2147483669" r:id="rId3"/>
    <p:sldLayoutId id="2147483654" r:id="rId4"/>
    <p:sldLayoutId id="2147483663" r:id="rId5"/>
    <p:sldLayoutId id="2147483664" r:id="rId6"/>
    <p:sldLayoutId id="2147483655" r:id="rId7"/>
    <p:sldLayoutId id="2147483665" r:id="rId8"/>
    <p:sldLayoutId id="2147483666" r:id="rId9"/>
    <p:sldLayoutId id="2147483667" r:id="rId10"/>
    <p:sldLayoutId id="2147483668" r:id="rId11"/>
  </p:sldLayoutIdLst>
  <p:hf hdr="0" dt="0"/>
  <p:txStyles>
    <p:titleStyle>
      <a:lvl1pPr algn="l" defTabSz="914400" rtl="0" eaLnBrk="1" latinLnBrk="0" hangingPunct="1">
        <a:lnSpc>
          <a:spcPct val="90000"/>
        </a:lnSpc>
        <a:spcBef>
          <a:spcPct val="0"/>
        </a:spcBef>
        <a:buNone/>
        <a:defRPr sz="4400" kern="1200">
          <a:solidFill>
            <a:srgbClr val="95519E"/>
          </a:solidFill>
          <a:latin typeface="Nunito"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51C59"/>
          </a:solidFill>
          <a:latin typeface="PT Sans" panose="020B0503020203020204" pitchFamily="34" charset="0"/>
          <a:ea typeface="PT Sans"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51C59"/>
          </a:solidFill>
          <a:latin typeface="PT Sans" panose="020B0503020203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51C59"/>
          </a:solidFill>
          <a:latin typeface="PT Sans" panose="020B0503020203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51C59"/>
          </a:solidFill>
          <a:latin typeface="PT Sans" panose="020B0503020203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51C59"/>
          </a:solidFill>
          <a:latin typeface="PT Sans" panose="020B0503020203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she-association.org.uk/content/drug-and-alcohol-educ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2B_A3F5966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8.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hyperlink" Target="http://www.talktofrank.com/get-help" TargetMode="External"/><Relationship Id="rId4" Type="http://schemas.openxmlformats.org/officeDocument/2006/relationships/hyperlink" Target="http://www.childline.org.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pshe-association.org.uk/drugeduc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she-association.org.uk/resource/drugs-alcohol-education-ks1-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E074-3FAF-08EA-D012-7F316DE57097}"/>
              </a:ext>
            </a:extLst>
          </p:cNvPr>
          <p:cNvSpPr>
            <a:spLocks noGrp="1"/>
          </p:cNvSpPr>
          <p:nvPr>
            <p:ph type="ctrTitle"/>
          </p:nvPr>
        </p:nvSpPr>
        <p:spPr>
          <a:xfrm>
            <a:off x="200163" y="3128351"/>
            <a:ext cx="7287738" cy="1187788"/>
          </a:xfrm>
        </p:spPr>
        <p:txBody>
          <a:bodyPr/>
          <a:lstStyle/>
          <a:p>
            <a:r>
              <a:rPr lang="en-US" dirty="0"/>
              <a:t>Vaping </a:t>
            </a:r>
          </a:p>
        </p:txBody>
      </p:sp>
      <p:sp>
        <p:nvSpPr>
          <p:cNvPr id="3" name="Subtitle 2">
            <a:extLst>
              <a:ext uri="{FF2B5EF4-FFF2-40B4-BE49-F238E27FC236}">
                <a16:creationId xmlns:a16="http://schemas.microsoft.com/office/drawing/2014/main" id="{1E546ABE-5CCE-2764-E598-91C5E7F1A6C4}"/>
              </a:ext>
            </a:extLst>
          </p:cNvPr>
          <p:cNvSpPr>
            <a:spLocks noGrp="1"/>
          </p:cNvSpPr>
          <p:nvPr>
            <p:ph type="subTitle" idx="1"/>
          </p:nvPr>
        </p:nvSpPr>
        <p:spPr>
          <a:xfrm>
            <a:off x="336551" y="4025122"/>
            <a:ext cx="7287738" cy="582035"/>
          </a:xfrm>
        </p:spPr>
        <p:txBody>
          <a:bodyPr/>
          <a:lstStyle/>
          <a:p>
            <a:r>
              <a:rPr lang="en-US" sz="2400" dirty="0"/>
              <a:t>Year 9</a:t>
            </a:r>
            <a:endParaRPr lang="en-US" dirty="0"/>
          </a:p>
          <a:p>
            <a:endParaRPr lang="en-US" dirty="0"/>
          </a:p>
        </p:txBody>
      </p:sp>
      <p:pic>
        <p:nvPicPr>
          <p:cNvPr id="5" name="Picture Placeholder 15">
            <a:hlinkClick r:id="rId3"/>
            <a:extLst>
              <a:ext uri="{FF2B5EF4-FFF2-40B4-BE49-F238E27FC236}">
                <a16:creationId xmlns:a16="http://schemas.microsoft.com/office/drawing/2014/main" id="{A7324EEC-A5C5-E6F4-2819-65569AC8AC26}"/>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98" r="198"/>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173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3F8A9F-889F-D0A0-0F9B-9D3B599F3A56}"/>
              </a:ext>
            </a:extLst>
          </p:cNvPr>
          <p:cNvPicPr>
            <a:picLocks noChangeAspect="1"/>
          </p:cNvPicPr>
          <p:nvPr/>
        </p:nvPicPr>
        <p:blipFill>
          <a:blip r:embed="rId3"/>
          <a:stretch>
            <a:fillRect/>
          </a:stretch>
        </p:blipFill>
        <p:spPr>
          <a:xfrm>
            <a:off x="390146" y="1381756"/>
            <a:ext cx="3937000" cy="1244600"/>
          </a:xfrm>
          <a:prstGeom prst="rect">
            <a:avLst/>
          </a:prstGeom>
        </p:spPr>
      </p:pic>
      <p:pic>
        <p:nvPicPr>
          <p:cNvPr id="7" name="Picture 6">
            <a:extLst>
              <a:ext uri="{FF2B5EF4-FFF2-40B4-BE49-F238E27FC236}">
                <a16:creationId xmlns:a16="http://schemas.microsoft.com/office/drawing/2014/main" id="{B065F679-C81F-7310-90E9-B026724CA567}"/>
              </a:ext>
            </a:extLst>
          </p:cNvPr>
          <p:cNvPicPr>
            <a:picLocks noChangeAspect="1"/>
          </p:cNvPicPr>
          <p:nvPr/>
        </p:nvPicPr>
        <p:blipFill>
          <a:blip r:embed="rId4"/>
          <a:stretch>
            <a:fillRect/>
          </a:stretch>
        </p:blipFill>
        <p:spPr>
          <a:xfrm>
            <a:off x="396496" y="3500537"/>
            <a:ext cx="5715000" cy="2705100"/>
          </a:xfrm>
          <a:prstGeom prst="rect">
            <a:avLst/>
          </a:prstGeom>
        </p:spPr>
      </p:pic>
      <p:pic>
        <p:nvPicPr>
          <p:cNvPr id="6" name="Picture 5">
            <a:extLst>
              <a:ext uri="{FF2B5EF4-FFF2-40B4-BE49-F238E27FC236}">
                <a16:creationId xmlns:a16="http://schemas.microsoft.com/office/drawing/2014/main" id="{F1FF0D2C-459B-DC59-3753-8F27F7CD725A}"/>
              </a:ext>
            </a:extLst>
          </p:cNvPr>
          <p:cNvPicPr>
            <a:picLocks noChangeAspect="1"/>
          </p:cNvPicPr>
          <p:nvPr/>
        </p:nvPicPr>
        <p:blipFill>
          <a:blip r:embed="rId5">
            <a:duotone>
              <a:schemeClr val="accent2">
                <a:shade val="45000"/>
                <a:satMod val="135000"/>
              </a:schemeClr>
              <a:prstClr val="white"/>
            </a:duotone>
          </a:blip>
          <a:stretch>
            <a:fillRect/>
          </a:stretch>
        </p:blipFill>
        <p:spPr>
          <a:xfrm>
            <a:off x="3133174" y="2303121"/>
            <a:ext cx="3721100" cy="1511300"/>
          </a:xfrm>
          <a:prstGeom prst="rect">
            <a:avLst/>
          </a:prstGeom>
          <a:effectLst>
            <a:outerShdw blurRad="219229" dist="38100" dir="2700000" sx="99781" sy="99781" algn="tl" rotWithShape="0">
              <a:prstClr val="black">
                <a:alpha val="31000"/>
              </a:prstClr>
            </a:outerShdw>
          </a:effectLst>
        </p:spPr>
      </p:pic>
      <p:sp>
        <p:nvSpPr>
          <p:cNvPr id="12" name="Content Placeholder 4">
            <a:extLst>
              <a:ext uri="{FF2B5EF4-FFF2-40B4-BE49-F238E27FC236}">
                <a16:creationId xmlns:a16="http://schemas.microsoft.com/office/drawing/2014/main" id="{3377C78B-61C6-2295-AC2A-F9354DA6C7A6}"/>
              </a:ext>
            </a:extLst>
          </p:cNvPr>
          <p:cNvSpPr txBox="1">
            <a:spLocks/>
          </p:cNvSpPr>
          <p:nvPr/>
        </p:nvSpPr>
        <p:spPr>
          <a:xfrm>
            <a:off x="309722" y="1667555"/>
            <a:ext cx="4056701" cy="59437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chemeClr val="tx1"/>
                </a:solidFill>
                <a:effectLst/>
              </a:rPr>
              <a:t>Tobi: </a:t>
            </a:r>
            <a:r>
              <a:rPr lang="en-US" dirty="0">
                <a:solidFill>
                  <a:schemeClr val="tx1"/>
                </a:solidFill>
                <a:effectLst/>
              </a:rPr>
              <a:t>I've heard they're safe</a:t>
            </a:r>
            <a:endParaRPr lang="en-GB" dirty="0">
              <a:solidFill>
                <a:schemeClr val="tx1"/>
              </a:solidFill>
            </a:endParaRPr>
          </a:p>
          <a:p>
            <a:endParaRPr lang="en-US" sz="1800" dirty="0">
              <a:solidFill>
                <a:schemeClr val="tx1"/>
              </a:solidFill>
            </a:endParaRPr>
          </a:p>
        </p:txBody>
      </p:sp>
      <p:sp>
        <p:nvSpPr>
          <p:cNvPr id="2" name="Footer Placeholder 1">
            <a:extLst>
              <a:ext uri="{FF2B5EF4-FFF2-40B4-BE49-F238E27FC236}">
                <a16:creationId xmlns:a16="http://schemas.microsoft.com/office/drawing/2014/main" id="{059D02F2-A05D-2593-2224-149CDFE67217}"/>
              </a:ext>
            </a:extLst>
          </p:cNvPr>
          <p:cNvSpPr>
            <a:spLocks noGrp="1"/>
          </p:cNvSpPr>
          <p:nvPr>
            <p:ph type="ftr" sz="quarter" idx="3"/>
          </p:nvPr>
        </p:nvSpPr>
        <p:spPr>
          <a:xfrm>
            <a:off x="251623" y="6356350"/>
            <a:ext cx="4114800" cy="365125"/>
          </a:xfrm>
        </p:spPr>
        <p:txBody>
          <a:bodyPr/>
          <a:lstStyle/>
          <a:p>
            <a:r>
              <a:rPr lang="en-GB" dirty="0"/>
              <a:t>© PSHE Association 2023</a:t>
            </a:r>
          </a:p>
        </p:txBody>
      </p:sp>
      <p:sp>
        <p:nvSpPr>
          <p:cNvPr id="3" name="Slide Number Placeholder 2">
            <a:extLst>
              <a:ext uri="{FF2B5EF4-FFF2-40B4-BE49-F238E27FC236}">
                <a16:creationId xmlns:a16="http://schemas.microsoft.com/office/drawing/2014/main" id="{947590A3-23DC-135B-DD78-FE5C9132348A}"/>
              </a:ext>
            </a:extLst>
          </p:cNvPr>
          <p:cNvSpPr>
            <a:spLocks noGrp="1"/>
          </p:cNvSpPr>
          <p:nvPr>
            <p:ph type="sldNum" sz="quarter" idx="4"/>
          </p:nvPr>
        </p:nvSpPr>
        <p:spPr/>
        <p:txBody>
          <a:bodyPr/>
          <a:lstStyle/>
          <a:p>
            <a:fld id="{3441488C-B006-4235-9571-6EAD235514A0}" type="slidenum">
              <a:rPr lang="en-GB" smtClean="0"/>
              <a:pPr/>
              <a:t>10</a:t>
            </a:fld>
            <a:endParaRPr lang="en-GB" dirty="0"/>
          </a:p>
        </p:txBody>
      </p:sp>
      <p:sp>
        <p:nvSpPr>
          <p:cNvPr id="4" name="Title 3">
            <a:extLst>
              <a:ext uri="{FF2B5EF4-FFF2-40B4-BE49-F238E27FC236}">
                <a16:creationId xmlns:a16="http://schemas.microsoft.com/office/drawing/2014/main" id="{08D9ACAE-4F01-FE9F-63EF-1ED4256E86FA}"/>
              </a:ext>
            </a:extLst>
          </p:cNvPr>
          <p:cNvSpPr>
            <a:spLocks noGrp="1"/>
          </p:cNvSpPr>
          <p:nvPr>
            <p:ph type="title"/>
          </p:nvPr>
        </p:nvSpPr>
        <p:spPr/>
        <p:txBody>
          <a:bodyPr/>
          <a:lstStyle/>
          <a:p>
            <a:r>
              <a:rPr lang="en-US" dirty="0">
                <a:solidFill>
                  <a:srgbClr val="95519E"/>
                </a:solidFill>
              </a:rPr>
              <a:t>Overheard conversation</a:t>
            </a:r>
            <a:endParaRPr lang="en-US" dirty="0"/>
          </a:p>
        </p:txBody>
      </p:sp>
      <p:sp>
        <p:nvSpPr>
          <p:cNvPr id="8" name="Content Placeholder 7">
            <a:extLst>
              <a:ext uri="{FF2B5EF4-FFF2-40B4-BE49-F238E27FC236}">
                <a16:creationId xmlns:a16="http://schemas.microsoft.com/office/drawing/2014/main" id="{EA02E33C-F948-540B-D5BB-6F8B05D56F5D}"/>
              </a:ext>
            </a:extLst>
          </p:cNvPr>
          <p:cNvSpPr>
            <a:spLocks noGrp="1"/>
          </p:cNvSpPr>
          <p:nvPr>
            <p:ph idx="1"/>
          </p:nvPr>
        </p:nvSpPr>
        <p:spPr>
          <a:xfrm>
            <a:off x="7262191" y="2124549"/>
            <a:ext cx="4719280" cy="4339807"/>
          </a:xfrm>
        </p:spPr>
        <p:txBody>
          <a:bodyPr/>
          <a:lstStyle/>
          <a:p>
            <a:pPr marL="342900" indent="-342900">
              <a:lnSpc>
                <a:spcPct val="100000"/>
              </a:lnSpc>
              <a:spcBef>
                <a:spcPts val="400"/>
              </a:spcBef>
              <a:spcAft>
                <a:spcPts val="600"/>
              </a:spcAft>
              <a:buFont typeface="Arial" panose="020B0604020202020204" pitchFamily="34" charset="0"/>
              <a:buChar char="•"/>
            </a:pPr>
            <a:r>
              <a:rPr lang="en-US" sz="2400" dirty="0">
                <a:solidFill>
                  <a:schemeClr val="tx1"/>
                </a:solidFill>
              </a:rPr>
              <a:t>What do you think they are talking about?</a:t>
            </a:r>
          </a:p>
          <a:p>
            <a:pPr marL="342900" indent="-342900">
              <a:lnSpc>
                <a:spcPct val="100000"/>
              </a:lnSpc>
              <a:spcBef>
                <a:spcPts val="400"/>
              </a:spcBef>
              <a:spcAft>
                <a:spcPts val="600"/>
              </a:spcAft>
              <a:buFont typeface="Arial" panose="020B0604020202020204" pitchFamily="34" charset="0"/>
              <a:buChar char="•"/>
            </a:pPr>
            <a:r>
              <a:rPr lang="en-US" sz="2400" dirty="0">
                <a:solidFill>
                  <a:schemeClr val="tx1"/>
                </a:solidFill>
              </a:rPr>
              <a:t>What does the law say?</a:t>
            </a:r>
          </a:p>
          <a:p>
            <a:pPr marL="342900" indent="-342900">
              <a:lnSpc>
                <a:spcPct val="100000"/>
              </a:lnSpc>
              <a:spcBef>
                <a:spcPts val="400"/>
              </a:spcBef>
              <a:spcAft>
                <a:spcPts val="600"/>
              </a:spcAft>
              <a:buFont typeface="Arial" panose="020B0604020202020204" pitchFamily="34" charset="0"/>
              <a:buChar char="•"/>
            </a:pPr>
            <a:r>
              <a:rPr lang="en-US" sz="2400" dirty="0">
                <a:solidFill>
                  <a:schemeClr val="tx1"/>
                </a:solidFill>
              </a:rPr>
              <a:t>What might be the impact of disposing of them?</a:t>
            </a:r>
          </a:p>
          <a:p>
            <a:pPr marL="342900" indent="-342900">
              <a:lnSpc>
                <a:spcPct val="100000"/>
              </a:lnSpc>
              <a:spcBef>
                <a:spcPts val="400"/>
              </a:spcBef>
              <a:spcAft>
                <a:spcPts val="600"/>
              </a:spcAft>
              <a:buFont typeface="Arial" panose="020B0604020202020204" pitchFamily="34" charset="0"/>
              <a:buChar char="•"/>
            </a:pPr>
            <a:r>
              <a:rPr lang="en-US" sz="2400" dirty="0">
                <a:solidFill>
                  <a:schemeClr val="tx1"/>
                </a:solidFill>
              </a:rPr>
              <a:t>What other impacts might they have?   </a:t>
            </a:r>
          </a:p>
          <a:p>
            <a:endParaRPr lang="en-US" dirty="0">
              <a:solidFill>
                <a:schemeClr val="tx1"/>
              </a:solidFill>
            </a:endParaRPr>
          </a:p>
        </p:txBody>
      </p:sp>
      <p:sp>
        <p:nvSpPr>
          <p:cNvPr id="15" name="Content Placeholder 4">
            <a:extLst>
              <a:ext uri="{FF2B5EF4-FFF2-40B4-BE49-F238E27FC236}">
                <a16:creationId xmlns:a16="http://schemas.microsoft.com/office/drawing/2014/main" id="{B23EB891-7D23-3DEF-FDF3-FA4F7F3F70C2}"/>
              </a:ext>
            </a:extLst>
          </p:cNvPr>
          <p:cNvSpPr txBox="1">
            <a:spLocks/>
          </p:cNvSpPr>
          <p:nvPr/>
        </p:nvSpPr>
        <p:spPr>
          <a:xfrm>
            <a:off x="642067" y="3663397"/>
            <a:ext cx="5347915" cy="59437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effectLst/>
              </a:rPr>
              <a:t>Tobi: </a:t>
            </a:r>
            <a:r>
              <a:rPr lang="en-US" dirty="0">
                <a:solidFill>
                  <a:schemeClr val="tx1"/>
                </a:solidFill>
                <a:effectLst/>
              </a:rPr>
              <a:t>I don't know - people in our year have them... And I've seen loads of </a:t>
            </a:r>
            <a:r>
              <a:rPr lang="en-US" dirty="0" err="1">
                <a:solidFill>
                  <a:schemeClr val="tx1"/>
                </a:solidFill>
                <a:effectLst/>
              </a:rPr>
              <a:t>flavours</a:t>
            </a:r>
            <a:r>
              <a:rPr lang="en-US" dirty="0">
                <a:solidFill>
                  <a:schemeClr val="tx1"/>
                </a:solidFill>
                <a:effectLst/>
              </a:rPr>
              <a:t> online - there's bound to be one we'll like. Besides, they're disposable so we can just bin them if we don't like them. So, shall we give it a try?</a:t>
            </a:r>
            <a:endParaRPr lang="en-GB" dirty="0">
              <a:solidFill>
                <a:schemeClr val="tx1"/>
              </a:solidFill>
            </a:endParaRPr>
          </a:p>
          <a:p>
            <a:endParaRPr lang="en-US" sz="1800" dirty="0">
              <a:solidFill>
                <a:schemeClr val="tx1"/>
              </a:solidFill>
            </a:endParaRPr>
          </a:p>
        </p:txBody>
      </p:sp>
      <p:sp>
        <p:nvSpPr>
          <p:cNvPr id="13" name="Content Placeholder 4">
            <a:extLst>
              <a:ext uri="{FF2B5EF4-FFF2-40B4-BE49-F238E27FC236}">
                <a16:creationId xmlns:a16="http://schemas.microsoft.com/office/drawing/2014/main" id="{5C559B55-9533-2F73-BF79-517A26E2CC9B}"/>
              </a:ext>
            </a:extLst>
          </p:cNvPr>
          <p:cNvSpPr txBox="1">
            <a:spLocks/>
          </p:cNvSpPr>
          <p:nvPr/>
        </p:nvSpPr>
        <p:spPr>
          <a:xfrm>
            <a:off x="3194881" y="2415105"/>
            <a:ext cx="3610387" cy="59437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effectLst/>
              </a:rPr>
              <a:t>Jaz: </a:t>
            </a:r>
            <a:r>
              <a:rPr lang="en-US" dirty="0">
                <a:solidFill>
                  <a:schemeClr val="tx1"/>
                </a:solidFill>
                <a:effectLst/>
              </a:rPr>
              <a:t>Really? Don't you have to be 18 to buy them though?</a:t>
            </a:r>
          </a:p>
          <a:p>
            <a:endParaRPr lang="en-US" sz="1800" dirty="0">
              <a:solidFill>
                <a:schemeClr val="tx1"/>
              </a:solidFill>
            </a:endParaRPr>
          </a:p>
        </p:txBody>
      </p:sp>
    </p:spTree>
    <p:extLst>
      <p:ext uri="{BB962C8B-B14F-4D97-AF65-F5344CB8AC3E}">
        <p14:creationId xmlns:p14="http://schemas.microsoft.com/office/powerpoint/2010/main" val="422787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568A1E-B2FF-0753-724A-6EE912997B10}"/>
              </a:ext>
            </a:extLst>
          </p:cNvPr>
          <p:cNvSpPr>
            <a:spLocks noGrp="1"/>
          </p:cNvSpPr>
          <p:nvPr>
            <p:ph type="sldNum" sz="quarter" idx="4"/>
          </p:nvPr>
        </p:nvSpPr>
        <p:spPr/>
        <p:txBody>
          <a:bodyPr/>
          <a:lstStyle/>
          <a:p>
            <a:fld id="{3441488C-B006-4235-9571-6EAD235514A0}" type="slidenum">
              <a:rPr lang="en-GB" smtClean="0"/>
              <a:pPr/>
              <a:t>11</a:t>
            </a:fld>
            <a:endParaRPr lang="en-GB" dirty="0"/>
          </a:p>
        </p:txBody>
      </p:sp>
      <p:sp>
        <p:nvSpPr>
          <p:cNvPr id="4" name="Content Placeholder 3">
            <a:extLst>
              <a:ext uri="{FF2B5EF4-FFF2-40B4-BE49-F238E27FC236}">
                <a16:creationId xmlns:a16="http://schemas.microsoft.com/office/drawing/2014/main" id="{1B05F144-1761-9B6C-6E7C-DB2E6C7119B3}"/>
              </a:ext>
            </a:extLst>
          </p:cNvPr>
          <p:cNvSpPr>
            <a:spLocks noGrp="1"/>
          </p:cNvSpPr>
          <p:nvPr>
            <p:ph idx="13"/>
          </p:nvPr>
        </p:nvSpPr>
        <p:spPr/>
        <p:txBody>
          <a:bodyPr/>
          <a:lstStyle/>
          <a:p>
            <a:r>
              <a:rPr lang="en-US" dirty="0">
                <a:solidFill>
                  <a:schemeClr val="tx1"/>
                </a:solidFill>
              </a:rPr>
              <a:t>To learn about different influences and consequences that might affect decisions relating to vaping.</a:t>
            </a:r>
          </a:p>
          <a:p>
            <a:endParaRPr lang="en-US" dirty="0">
              <a:solidFill>
                <a:schemeClr val="tx1"/>
              </a:solidFill>
            </a:endParaRPr>
          </a:p>
        </p:txBody>
      </p:sp>
      <p:sp>
        <p:nvSpPr>
          <p:cNvPr id="5" name="Content Placeholder 4">
            <a:extLst>
              <a:ext uri="{FF2B5EF4-FFF2-40B4-BE49-F238E27FC236}">
                <a16:creationId xmlns:a16="http://schemas.microsoft.com/office/drawing/2014/main" id="{E564C1B0-FFBE-65CC-0432-B094A6878D33}"/>
              </a:ext>
            </a:extLst>
          </p:cNvPr>
          <p:cNvSpPr>
            <a:spLocks noGrp="1"/>
          </p:cNvSpPr>
          <p:nvPr>
            <p:ph idx="14"/>
          </p:nvPr>
        </p:nvSpPr>
        <p:spPr/>
        <p:txBody>
          <a:bodyPr/>
          <a:lstStyle/>
          <a:p>
            <a:pPr marL="360363" lvl="1" indent="-360363">
              <a:lnSpc>
                <a:spcPct val="100000"/>
              </a:lnSpc>
              <a:spcAft>
                <a:spcPts val="1800"/>
              </a:spcAft>
              <a:buSzPct val="127000"/>
              <a:buFont typeface="Arial" panose="020B0604020202020204" pitchFamily="34" charset="0"/>
              <a:buChar char="•"/>
            </a:pPr>
            <a:r>
              <a:rPr lang="en-GB" sz="2000" dirty="0">
                <a:solidFill>
                  <a:schemeClr val="tx1"/>
                </a:solidFill>
                <a:effectLst/>
                <a:ea typeface="Calibri" panose="020F0502020204030204" pitchFamily="34" charset="0"/>
                <a:cs typeface="Calibri" panose="020F0502020204030204" pitchFamily="34" charset="0"/>
              </a:rPr>
              <a:t>assess the potential impact of influences and marketing on young people’s behaviour related to vaping</a:t>
            </a:r>
          </a:p>
          <a:p>
            <a:pPr marL="360363" lvl="1" indent="-360363">
              <a:lnSpc>
                <a:spcPct val="100000"/>
              </a:lnSpc>
              <a:spcAft>
                <a:spcPts val="1800"/>
              </a:spcAft>
              <a:buSzPct val="127000"/>
              <a:buFont typeface="Arial" panose="020B0604020202020204" pitchFamily="34" charset="0"/>
              <a:buChar char="•"/>
            </a:pPr>
            <a:r>
              <a:rPr lang="en-GB" sz="2000" dirty="0">
                <a:solidFill>
                  <a:schemeClr val="tx1"/>
                </a:solidFill>
                <a:effectLst/>
                <a:ea typeface="Calibri" panose="020F0502020204030204" pitchFamily="34" charset="0"/>
                <a:cs typeface="Calibri" panose="020F0502020204030204" pitchFamily="34" charset="0"/>
              </a:rPr>
              <a:t>explain the consequences of vaping, including the environmental cost </a:t>
            </a:r>
          </a:p>
          <a:p>
            <a:pPr marL="360363" lvl="1" indent="-360363">
              <a:lnSpc>
                <a:spcPct val="100000"/>
              </a:lnSpc>
              <a:spcAft>
                <a:spcPts val="1800"/>
              </a:spcAft>
              <a:buSzPct val="127000"/>
              <a:buFont typeface="Arial" panose="020B0604020202020204" pitchFamily="34" charset="0"/>
              <a:buChar char="•"/>
            </a:pPr>
            <a:r>
              <a:rPr lang="en-GB" sz="2000" dirty="0">
                <a:solidFill>
                  <a:schemeClr val="tx1"/>
                </a:solidFill>
                <a:effectLst/>
                <a:ea typeface="Calibri" panose="020F0502020204030204" pitchFamily="34" charset="0"/>
              </a:rPr>
              <a:t>analyse ways to challenge influences and misconceptions about vaping</a:t>
            </a:r>
            <a:endParaRPr lang="en-GB" sz="1400" dirty="0">
              <a:solidFill>
                <a:schemeClr val="tx1"/>
              </a:solidFill>
            </a:endParaRPr>
          </a:p>
          <a:p>
            <a:endParaRPr lang="en-US" dirty="0">
              <a:solidFill>
                <a:schemeClr val="tx1"/>
              </a:solidFill>
            </a:endParaRPr>
          </a:p>
        </p:txBody>
      </p:sp>
      <p:sp>
        <p:nvSpPr>
          <p:cNvPr id="6" name="Footer Placeholder 1">
            <a:extLst>
              <a:ext uri="{FF2B5EF4-FFF2-40B4-BE49-F238E27FC236}">
                <a16:creationId xmlns:a16="http://schemas.microsoft.com/office/drawing/2014/main" id="{756EEA30-C0CD-2C10-A148-08C2D16CA5AD}"/>
              </a:ext>
            </a:extLst>
          </p:cNvPr>
          <p:cNvSpPr>
            <a:spLocks noGrp="1"/>
          </p:cNvSpPr>
          <p:nvPr>
            <p:ph type="ftr" sz="quarter" idx="3"/>
          </p:nvPr>
        </p:nvSpPr>
        <p:spPr>
          <a:xfrm>
            <a:off x="251623" y="6356350"/>
            <a:ext cx="4114800" cy="365125"/>
          </a:xfrm>
        </p:spPr>
        <p:txBody>
          <a:bodyPr/>
          <a:lstStyle/>
          <a:p>
            <a:r>
              <a:rPr lang="en-GB" dirty="0"/>
              <a:t>© PSHE Association 2023</a:t>
            </a:r>
          </a:p>
        </p:txBody>
      </p:sp>
    </p:spTree>
    <p:extLst>
      <p:ext uri="{BB962C8B-B14F-4D97-AF65-F5344CB8AC3E}">
        <p14:creationId xmlns:p14="http://schemas.microsoft.com/office/powerpoint/2010/main" val="324254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882148-269F-2AC4-8C15-E2564766B1C9}"/>
              </a:ext>
            </a:extLst>
          </p:cNvPr>
          <p:cNvSpPr>
            <a:spLocks noGrp="1"/>
          </p:cNvSpPr>
          <p:nvPr>
            <p:ph type="sldNum" sz="quarter" idx="4"/>
          </p:nvPr>
        </p:nvSpPr>
        <p:spPr/>
        <p:txBody>
          <a:bodyPr/>
          <a:lstStyle/>
          <a:p>
            <a:fld id="{3441488C-B006-4235-9571-6EAD235514A0}" type="slidenum">
              <a:rPr lang="en-GB" smtClean="0"/>
              <a:pPr/>
              <a:t>12</a:t>
            </a:fld>
            <a:endParaRPr lang="en-GB" dirty="0"/>
          </a:p>
        </p:txBody>
      </p:sp>
      <p:sp>
        <p:nvSpPr>
          <p:cNvPr id="3" name="Title 2">
            <a:extLst>
              <a:ext uri="{FF2B5EF4-FFF2-40B4-BE49-F238E27FC236}">
                <a16:creationId xmlns:a16="http://schemas.microsoft.com/office/drawing/2014/main" id="{8930FCF8-CE0F-6F78-C906-4A3CAAE76EB7}"/>
              </a:ext>
            </a:extLst>
          </p:cNvPr>
          <p:cNvSpPr>
            <a:spLocks noGrp="1"/>
          </p:cNvSpPr>
          <p:nvPr>
            <p:ph type="title"/>
          </p:nvPr>
        </p:nvSpPr>
        <p:spPr/>
        <p:txBody>
          <a:bodyPr/>
          <a:lstStyle/>
          <a:p>
            <a:r>
              <a:rPr lang="en-US" dirty="0"/>
              <a:t>TJ: A day in the life</a:t>
            </a:r>
          </a:p>
        </p:txBody>
      </p:sp>
      <p:sp>
        <p:nvSpPr>
          <p:cNvPr id="4" name="Footer Placeholder 3">
            <a:extLst>
              <a:ext uri="{FF2B5EF4-FFF2-40B4-BE49-F238E27FC236}">
                <a16:creationId xmlns:a16="http://schemas.microsoft.com/office/drawing/2014/main" id="{0A008C7C-094F-C4EE-AA50-3F02340AFE7E}"/>
              </a:ext>
            </a:extLst>
          </p:cNvPr>
          <p:cNvSpPr>
            <a:spLocks noGrp="1"/>
          </p:cNvSpPr>
          <p:nvPr>
            <p:ph type="ftr" sz="quarter" idx="3"/>
          </p:nvPr>
        </p:nvSpPr>
        <p:spPr/>
        <p:txBody>
          <a:bodyPr/>
          <a:lstStyle/>
          <a:p>
            <a:r>
              <a:rPr lang="en-GB"/>
              <a:t>© PSHE Association 2023</a:t>
            </a:r>
            <a:endParaRPr lang="en-GB" dirty="0"/>
          </a:p>
        </p:txBody>
      </p:sp>
      <p:sp>
        <p:nvSpPr>
          <p:cNvPr id="8" name="TextBox 7">
            <a:extLst>
              <a:ext uri="{FF2B5EF4-FFF2-40B4-BE49-F238E27FC236}">
                <a16:creationId xmlns:a16="http://schemas.microsoft.com/office/drawing/2014/main" id="{B0CA3D85-2F02-45AF-4636-FC510C19FF35}"/>
              </a:ext>
            </a:extLst>
          </p:cNvPr>
          <p:cNvSpPr txBox="1"/>
          <p:nvPr/>
        </p:nvSpPr>
        <p:spPr>
          <a:xfrm>
            <a:off x="273594" y="1874728"/>
            <a:ext cx="4844506" cy="15542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the timeline of TJ’s day and, in pairs, answer the questions on your handout.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6AB9EE3-2A82-41BE-5E54-9C48C0601A94}"/>
              </a:ext>
            </a:extLst>
          </p:cNvPr>
          <p:cNvPicPr>
            <a:picLocks noChangeAspect="1"/>
          </p:cNvPicPr>
          <p:nvPr/>
        </p:nvPicPr>
        <p:blipFill>
          <a:blip r:embed="rId3"/>
          <a:stretch>
            <a:fillRect/>
          </a:stretch>
        </p:blipFill>
        <p:spPr>
          <a:xfrm rot="710593">
            <a:off x="5404922" y="1933303"/>
            <a:ext cx="4962695" cy="3502852"/>
          </a:xfrm>
          <a:prstGeom prst="rect">
            <a:avLst/>
          </a:prstGeom>
          <a:effectLst>
            <a:outerShdw blurRad="333302" dist="38100" dir="2700000" algn="tl" rotWithShape="0">
              <a:srgbClr val="9F51A8">
                <a:alpha val="40000"/>
              </a:srgbClr>
            </a:outerShdw>
          </a:effectLst>
        </p:spPr>
      </p:pic>
      <p:pic>
        <p:nvPicPr>
          <p:cNvPr id="10" name="Picture 9">
            <a:extLst>
              <a:ext uri="{FF2B5EF4-FFF2-40B4-BE49-F238E27FC236}">
                <a16:creationId xmlns:a16="http://schemas.microsoft.com/office/drawing/2014/main" id="{59F4EB57-214C-6489-38C8-E454B2C48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0673201" y="5553198"/>
            <a:ext cx="540205" cy="594859"/>
          </a:xfrm>
          <a:prstGeom prst="rect">
            <a:avLst/>
          </a:prstGeom>
        </p:spPr>
      </p:pic>
      <p:pic>
        <p:nvPicPr>
          <p:cNvPr id="11" name="Picture 10">
            <a:extLst>
              <a:ext uri="{FF2B5EF4-FFF2-40B4-BE49-F238E27FC236}">
                <a16:creationId xmlns:a16="http://schemas.microsoft.com/office/drawing/2014/main" id="{724B84F1-B1BD-3F1E-2F9D-9AB4C5D231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60697">
            <a:off x="11382827" y="5523734"/>
            <a:ext cx="381499" cy="614312"/>
          </a:xfrm>
          <a:prstGeom prst="rect">
            <a:avLst/>
          </a:prstGeom>
        </p:spPr>
      </p:pic>
      <p:pic>
        <p:nvPicPr>
          <p:cNvPr id="12" name="Picture 11">
            <a:extLst>
              <a:ext uri="{FF2B5EF4-FFF2-40B4-BE49-F238E27FC236}">
                <a16:creationId xmlns:a16="http://schemas.microsoft.com/office/drawing/2014/main" id="{4C0DECA6-52CD-FE9D-9D5E-F461A3DDDE2D}"/>
              </a:ext>
            </a:extLst>
          </p:cNvPr>
          <p:cNvPicPr>
            <a:picLocks noChangeAspect="1"/>
          </p:cNvPicPr>
          <p:nvPr/>
        </p:nvPicPr>
        <p:blipFill>
          <a:blip r:embed="rId3"/>
          <a:stretch>
            <a:fillRect/>
          </a:stretch>
        </p:blipFill>
        <p:spPr>
          <a:xfrm rot="21146940">
            <a:off x="5326735" y="1593005"/>
            <a:ext cx="4962695" cy="3502852"/>
          </a:xfrm>
          <a:prstGeom prst="rect">
            <a:avLst/>
          </a:prstGeom>
          <a:effectLst>
            <a:outerShdw blurRad="333302" dist="38100" dir="2700000" algn="tl" rotWithShape="0">
              <a:srgbClr val="9F51A8">
                <a:alpha val="40000"/>
              </a:srgbClr>
            </a:outerShdw>
          </a:effectLst>
        </p:spPr>
      </p:pic>
    </p:spTree>
    <p:extLst>
      <p:ext uri="{BB962C8B-B14F-4D97-AF65-F5344CB8AC3E}">
        <p14:creationId xmlns:p14="http://schemas.microsoft.com/office/powerpoint/2010/main" val="252789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7273D-75C6-3498-9815-48BB436FD741}"/>
              </a:ext>
            </a:extLst>
          </p:cNvPr>
          <p:cNvSpPr>
            <a:spLocks noGrp="1"/>
          </p:cNvSpPr>
          <p:nvPr>
            <p:ph type="sldNum" sz="quarter" idx="4"/>
          </p:nvPr>
        </p:nvSpPr>
        <p:spPr/>
        <p:txBody>
          <a:bodyPr/>
          <a:lstStyle/>
          <a:p>
            <a:fld id="{3441488C-B006-4235-9571-6EAD235514A0}" type="slidenum">
              <a:rPr lang="en-GB" smtClean="0"/>
              <a:pPr/>
              <a:t>13</a:t>
            </a:fld>
            <a:endParaRPr lang="en-GB" dirty="0"/>
          </a:p>
        </p:txBody>
      </p:sp>
      <p:sp>
        <p:nvSpPr>
          <p:cNvPr id="3" name="Title 2">
            <a:extLst>
              <a:ext uri="{FF2B5EF4-FFF2-40B4-BE49-F238E27FC236}">
                <a16:creationId xmlns:a16="http://schemas.microsoft.com/office/drawing/2014/main" id="{13EBB2FC-D885-EE9A-6ADF-2AD71D307534}"/>
              </a:ext>
            </a:extLst>
          </p:cNvPr>
          <p:cNvSpPr>
            <a:spLocks noGrp="1"/>
          </p:cNvSpPr>
          <p:nvPr>
            <p:ph type="title"/>
          </p:nvPr>
        </p:nvSpPr>
        <p:spPr/>
        <p:txBody>
          <a:bodyPr/>
          <a:lstStyle/>
          <a:p>
            <a:r>
              <a:rPr lang="en-US" dirty="0"/>
              <a:t>Consequences of vaping</a:t>
            </a:r>
          </a:p>
        </p:txBody>
      </p:sp>
      <p:sp>
        <p:nvSpPr>
          <p:cNvPr id="4" name="Footer Placeholder 3">
            <a:extLst>
              <a:ext uri="{FF2B5EF4-FFF2-40B4-BE49-F238E27FC236}">
                <a16:creationId xmlns:a16="http://schemas.microsoft.com/office/drawing/2014/main" id="{E159A56F-0C0A-3440-5D9A-7FF45686A091}"/>
              </a:ext>
            </a:extLst>
          </p:cNvPr>
          <p:cNvSpPr>
            <a:spLocks noGrp="1"/>
          </p:cNvSpPr>
          <p:nvPr>
            <p:ph type="ftr" sz="quarter" idx="3"/>
          </p:nvPr>
        </p:nvSpPr>
        <p:spPr/>
        <p:txBody>
          <a:bodyPr/>
          <a:lstStyle/>
          <a:p>
            <a:r>
              <a:rPr lang="en-GB"/>
              <a:t>© PSHE Association 2023</a:t>
            </a:r>
            <a:endParaRPr lang="en-GB" dirty="0"/>
          </a:p>
        </p:txBody>
      </p:sp>
      <p:sp>
        <p:nvSpPr>
          <p:cNvPr id="5" name="Content Placeholder 7">
            <a:extLst>
              <a:ext uri="{FF2B5EF4-FFF2-40B4-BE49-F238E27FC236}">
                <a16:creationId xmlns:a16="http://schemas.microsoft.com/office/drawing/2014/main" id="{8EE18C80-9856-5910-5D7D-23A3C56B04A4}"/>
              </a:ext>
            </a:extLst>
          </p:cNvPr>
          <p:cNvSpPr txBox="1">
            <a:spLocks/>
          </p:cNvSpPr>
          <p:nvPr/>
        </p:nvSpPr>
        <p:spPr>
          <a:xfrm>
            <a:off x="238176" y="1350274"/>
            <a:ext cx="10975230" cy="8417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51C59"/>
                </a:solidFill>
                <a:latin typeface="PT Sans" panose="020B0503020203020204" pitchFamily="34" charset="0"/>
                <a:ea typeface="PT Sans" panose="020B05030202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51C59"/>
                </a:solidFill>
                <a:latin typeface="PT Sans" panose="020B0503020203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51C59"/>
                </a:solidFill>
                <a:latin typeface="PT Sans" panose="020B0503020203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51C59"/>
                </a:solidFill>
                <a:latin typeface="PT Sans" panose="020B0503020203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51C59"/>
                </a:solidFill>
                <a:latin typeface="PT Sans" panose="020B0503020203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2000" dirty="0">
                <a:solidFill>
                  <a:schemeClr val="tx1"/>
                </a:solidFill>
                <a:latin typeface="Century Gothic" panose="020B0502020202020204" pitchFamily="34" charset="0"/>
              </a:rPr>
              <a:t>Draw the four-square grid shown below. Then, sort the consequences cards by deciding which category each fact should come under.</a:t>
            </a:r>
          </a:p>
          <a:p>
            <a:pPr marL="0" indent="0">
              <a:lnSpc>
                <a:spcPct val="100000"/>
              </a:lnSpc>
              <a:buNone/>
            </a:pPr>
            <a:endParaRPr lang="en-US" sz="2800" dirty="0">
              <a:solidFill>
                <a:schemeClr val="tx1"/>
              </a:solidFill>
            </a:endParaRPr>
          </a:p>
        </p:txBody>
      </p:sp>
      <p:pic>
        <p:nvPicPr>
          <p:cNvPr id="6" name="Picture 5">
            <a:extLst>
              <a:ext uri="{FF2B5EF4-FFF2-40B4-BE49-F238E27FC236}">
                <a16:creationId xmlns:a16="http://schemas.microsoft.com/office/drawing/2014/main" id="{EA9EBB02-A1CF-063B-DB88-EDD30F78A0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58" b="29919"/>
          <a:stretch/>
        </p:blipFill>
        <p:spPr>
          <a:xfrm>
            <a:off x="10673201" y="5553198"/>
            <a:ext cx="540205" cy="594859"/>
          </a:xfrm>
          <a:prstGeom prst="rect">
            <a:avLst/>
          </a:prstGeom>
        </p:spPr>
      </p:pic>
      <p:pic>
        <p:nvPicPr>
          <p:cNvPr id="7" name="Picture 6">
            <a:extLst>
              <a:ext uri="{FF2B5EF4-FFF2-40B4-BE49-F238E27FC236}">
                <a16:creationId xmlns:a16="http://schemas.microsoft.com/office/drawing/2014/main" id="{D21CA298-119A-6874-37A6-5B4125B22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11382827" y="5523734"/>
            <a:ext cx="381499" cy="614312"/>
          </a:xfrm>
          <a:prstGeom prst="rect">
            <a:avLst/>
          </a:prstGeom>
        </p:spPr>
      </p:pic>
      <p:graphicFrame>
        <p:nvGraphicFramePr>
          <p:cNvPr id="8" name="Table 8">
            <a:extLst>
              <a:ext uri="{FF2B5EF4-FFF2-40B4-BE49-F238E27FC236}">
                <a16:creationId xmlns:a16="http://schemas.microsoft.com/office/drawing/2014/main" id="{DACD6CE4-939C-E3F1-16B5-A977AB723C1E}"/>
              </a:ext>
            </a:extLst>
          </p:cNvPr>
          <p:cNvGraphicFramePr>
            <a:graphicFrameLocks noGrp="1"/>
          </p:cNvGraphicFramePr>
          <p:nvPr>
            <p:extLst>
              <p:ext uri="{D42A27DB-BD31-4B8C-83A1-F6EECF244321}">
                <p14:modId xmlns:p14="http://schemas.microsoft.com/office/powerpoint/2010/main" val="230122486"/>
              </p:ext>
            </p:extLst>
          </p:nvPr>
        </p:nvGraphicFramePr>
        <p:xfrm>
          <a:off x="357520" y="2372674"/>
          <a:ext cx="9675828" cy="3752360"/>
        </p:xfrm>
        <a:graphic>
          <a:graphicData uri="http://schemas.openxmlformats.org/drawingml/2006/table">
            <a:tbl>
              <a:tblPr firstRow="1" bandRow="1">
                <a:tableStyleId>{5C22544A-7EE6-4342-B048-85BDC9FD1C3A}</a:tableStyleId>
              </a:tblPr>
              <a:tblGrid>
                <a:gridCol w="4837914">
                  <a:extLst>
                    <a:ext uri="{9D8B030D-6E8A-4147-A177-3AD203B41FA5}">
                      <a16:colId xmlns:a16="http://schemas.microsoft.com/office/drawing/2014/main" val="4171858944"/>
                    </a:ext>
                  </a:extLst>
                </a:gridCol>
                <a:gridCol w="4837914">
                  <a:extLst>
                    <a:ext uri="{9D8B030D-6E8A-4147-A177-3AD203B41FA5}">
                      <a16:colId xmlns:a16="http://schemas.microsoft.com/office/drawing/2014/main" val="824501823"/>
                    </a:ext>
                  </a:extLst>
                </a:gridCol>
              </a:tblGrid>
              <a:tr h="1667505">
                <a:tc>
                  <a:txBody>
                    <a:bodyPr/>
                    <a:lstStyle/>
                    <a:p>
                      <a:pPr algn="ctr"/>
                      <a:r>
                        <a:rPr lang="en-US" sz="2800" b="1" dirty="0">
                          <a:solidFill>
                            <a:schemeClr val="accent6"/>
                          </a:solidFill>
                          <a:latin typeface="Century Gothic" panose="020B0502020202020204" pitchFamily="34" charset="0"/>
                        </a:rPr>
                        <a:t>Environmental impact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rgbClr val="0BC6F0"/>
                          </a:solidFill>
                          <a:latin typeface="Century Gothic" panose="020B0502020202020204" pitchFamily="34" charset="0"/>
                        </a:rPr>
                        <a:t>Health impact </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270273"/>
                  </a:ext>
                </a:extLst>
              </a:tr>
              <a:tr h="2084855">
                <a:tc>
                  <a:txBody>
                    <a:bodyPr/>
                    <a:lstStyle/>
                    <a:p>
                      <a:pPr algn="ctr"/>
                      <a:r>
                        <a:rPr lang="en-US" sz="2800" b="1" dirty="0">
                          <a:solidFill>
                            <a:srgbClr val="551C59"/>
                          </a:solidFill>
                          <a:latin typeface="Century Gothic" panose="020B0502020202020204" pitchFamily="34" charset="0"/>
                        </a:rPr>
                        <a:t>Legal impact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b="1" dirty="0">
                          <a:solidFill>
                            <a:srgbClr val="F0AE0B"/>
                          </a:solidFill>
                          <a:latin typeface="Century Gothic" panose="020B0502020202020204" pitchFamily="34" charset="0"/>
                        </a:rPr>
                        <a:t>Other impact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1144190"/>
                  </a:ext>
                </a:extLst>
              </a:tr>
            </a:tbl>
          </a:graphicData>
        </a:graphic>
      </p:graphicFrame>
    </p:spTree>
    <p:extLst>
      <p:ext uri="{BB962C8B-B14F-4D97-AF65-F5344CB8AC3E}">
        <p14:creationId xmlns:p14="http://schemas.microsoft.com/office/powerpoint/2010/main" val="290510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4F41DA-CC05-1B02-ADCC-98141219A56D}"/>
              </a:ext>
            </a:extLst>
          </p:cNvPr>
          <p:cNvSpPr>
            <a:spLocks noGrp="1"/>
          </p:cNvSpPr>
          <p:nvPr>
            <p:ph type="sldNum" sz="quarter" idx="4"/>
          </p:nvPr>
        </p:nvSpPr>
        <p:spPr/>
        <p:txBody>
          <a:bodyPr/>
          <a:lstStyle/>
          <a:p>
            <a:fld id="{3441488C-B006-4235-9571-6EAD235514A0}" type="slidenum">
              <a:rPr lang="en-GB" smtClean="0"/>
              <a:pPr/>
              <a:t>14</a:t>
            </a:fld>
            <a:endParaRPr lang="en-GB" dirty="0"/>
          </a:p>
        </p:txBody>
      </p:sp>
      <p:sp>
        <p:nvSpPr>
          <p:cNvPr id="3" name="Title 2">
            <a:extLst>
              <a:ext uri="{FF2B5EF4-FFF2-40B4-BE49-F238E27FC236}">
                <a16:creationId xmlns:a16="http://schemas.microsoft.com/office/drawing/2014/main" id="{79277806-E52F-813F-DD9E-AD3E14E1DE02}"/>
              </a:ext>
            </a:extLst>
          </p:cNvPr>
          <p:cNvSpPr>
            <a:spLocks noGrp="1"/>
          </p:cNvSpPr>
          <p:nvPr>
            <p:ph type="title"/>
          </p:nvPr>
        </p:nvSpPr>
        <p:spPr/>
        <p:txBody>
          <a:bodyPr/>
          <a:lstStyle/>
          <a:p>
            <a:r>
              <a:rPr lang="en-US" dirty="0"/>
              <a:t>Consequences of vaping</a:t>
            </a:r>
          </a:p>
        </p:txBody>
      </p:sp>
      <p:sp>
        <p:nvSpPr>
          <p:cNvPr id="4" name="Footer Placeholder 3">
            <a:extLst>
              <a:ext uri="{FF2B5EF4-FFF2-40B4-BE49-F238E27FC236}">
                <a16:creationId xmlns:a16="http://schemas.microsoft.com/office/drawing/2014/main" id="{EFAE816C-1178-BA91-F127-F78202B3DCCC}"/>
              </a:ext>
            </a:extLst>
          </p:cNvPr>
          <p:cNvSpPr>
            <a:spLocks noGrp="1"/>
          </p:cNvSpPr>
          <p:nvPr>
            <p:ph type="ftr" sz="quarter" idx="3"/>
          </p:nvPr>
        </p:nvSpPr>
        <p:spPr/>
        <p:txBody>
          <a:bodyPr/>
          <a:lstStyle/>
          <a:p>
            <a:r>
              <a:rPr lang="en-GB"/>
              <a:t>© PSHE Association 2023</a:t>
            </a:r>
            <a:endParaRPr lang="en-GB" dirty="0"/>
          </a:p>
        </p:txBody>
      </p:sp>
      <p:sp>
        <p:nvSpPr>
          <p:cNvPr id="5" name="TextBox 4">
            <a:extLst>
              <a:ext uri="{FF2B5EF4-FFF2-40B4-BE49-F238E27FC236}">
                <a16:creationId xmlns:a16="http://schemas.microsoft.com/office/drawing/2014/main" id="{F28F50C4-3CEB-50B4-B544-AA285A631F8E}"/>
              </a:ext>
            </a:extLst>
          </p:cNvPr>
          <p:cNvSpPr txBox="1"/>
          <p:nvPr/>
        </p:nvSpPr>
        <p:spPr>
          <a:xfrm>
            <a:off x="238175" y="1377508"/>
            <a:ext cx="8751445" cy="4462760"/>
          </a:xfrm>
          <a:prstGeom prst="rect">
            <a:avLst/>
          </a:prstGeom>
          <a:noFill/>
        </p:spPr>
        <p:txBody>
          <a:bodyPr wrap="square">
            <a:spAutoFit/>
          </a:bodyPr>
          <a:lstStyle/>
          <a:p>
            <a:r>
              <a:rPr lang="en-GB" sz="2400" b="1" dirty="0">
                <a:solidFill>
                  <a:schemeClr val="accent6"/>
                </a:solidFill>
                <a:latin typeface="Century Gothic" panose="020B0502020202020204" pitchFamily="34" charset="0"/>
              </a:rPr>
              <a:t>Environmental impact</a:t>
            </a:r>
          </a:p>
          <a:p>
            <a:endParaRPr lang="en-GB" sz="2000" dirty="0">
              <a:solidFill>
                <a:srgbClr val="551C59"/>
              </a:solidFill>
              <a:latin typeface="Century Gothic" panose="020B0502020202020204" pitchFamily="34" charset="0"/>
            </a:endParaRPr>
          </a:p>
          <a:p>
            <a:r>
              <a:rPr lang="en-GB" sz="2000" dirty="0">
                <a:latin typeface="Century Gothic" panose="020B0502020202020204" pitchFamily="34" charset="0"/>
              </a:rPr>
              <a:t>In the UK, two disposable vapes are thrown away every second. Over a year, this is enough lithium to make around 1,200 electric car batteries (lithium is needed for batteries, decreasing reliance on fossil fuels).</a:t>
            </a:r>
          </a:p>
          <a:p>
            <a:endParaRPr lang="en-GB" sz="2000" dirty="0">
              <a:latin typeface="Century Gothic" panose="020B0502020202020204" pitchFamily="34" charset="0"/>
            </a:endParaRPr>
          </a:p>
          <a:p>
            <a:r>
              <a:rPr lang="en-GB" sz="2000" dirty="0">
                <a:latin typeface="Century Gothic" panose="020B0502020202020204" pitchFamily="34" charset="0"/>
              </a:rPr>
              <a:t>More than half of people who buy single-use vapes bin them and some of the biggest vaping brands do not take any specific steps to promote recycling.</a:t>
            </a:r>
          </a:p>
          <a:p>
            <a:endParaRPr lang="en-GB" sz="2000" dirty="0">
              <a:latin typeface="Century Gothic" panose="020B0502020202020204" pitchFamily="34" charset="0"/>
            </a:endParaRPr>
          </a:p>
          <a:p>
            <a:r>
              <a:rPr lang="en-GB" sz="2000" dirty="0">
                <a:latin typeface="Century Gothic" panose="020B0502020202020204" pitchFamily="34" charset="0"/>
              </a:rPr>
              <a:t>In the UK, vapes require specialist recycling. If they aren’t recycled, the lithium-ion batteries can start fires when crushed in a waste truck or at a waste-processing plant.</a:t>
            </a:r>
          </a:p>
        </p:txBody>
      </p:sp>
    </p:spTree>
    <p:extLst>
      <p:ext uri="{BB962C8B-B14F-4D97-AF65-F5344CB8AC3E}">
        <p14:creationId xmlns:p14="http://schemas.microsoft.com/office/powerpoint/2010/main" val="399263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4F41DA-CC05-1B02-ADCC-98141219A56D}"/>
              </a:ext>
            </a:extLst>
          </p:cNvPr>
          <p:cNvSpPr>
            <a:spLocks noGrp="1"/>
          </p:cNvSpPr>
          <p:nvPr>
            <p:ph type="sldNum" sz="quarter" idx="4"/>
          </p:nvPr>
        </p:nvSpPr>
        <p:spPr/>
        <p:txBody>
          <a:bodyPr/>
          <a:lstStyle/>
          <a:p>
            <a:fld id="{3441488C-B006-4235-9571-6EAD235514A0}" type="slidenum">
              <a:rPr lang="en-GB" smtClean="0"/>
              <a:pPr/>
              <a:t>15</a:t>
            </a:fld>
            <a:endParaRPr lang="en-GB" dirty="0"/>
          </a:p>
        </p:txBody>
      </p:sp>
      <p:sp>
        <p:nvSpPr>
          <p:cNvPr id="3" name="Title 2">
            <a:extLst>
              <a:ext uri="{FF2B5EF4-FFF2-40B4-BE49-F238E27FC236}">
                <a16:creationId xmlns:a16="http://schemas.microsoft.com/office/drawing/2014/main" id="{79277806-E52F-813F-DD9E-AD3E14E1DE02}"/>
              </a:ext>
            </a:extLst>
          </p:cNvPr>
          <p:cNvSpPr>
            <a:spLocks noGrp="1"/>
          </p:cNvSpPr>
          <p:nvPr>
            <p:ph type="title"/>
          </p:nvPr>
        </p:nvSpPr>
        <p:spPr/>
        <p:txBody>
          <a:bodyPr/>
          <a:lstStyle/>
          <a:p>
            <a:r>
              <a:rPr lang="en-US" dirty="0"/>
              <a:t>Consequences of vaping</a:t>
            </a:r>
          </a:p>
        </p:txBody>
      </p:sp>
      <p:sp>
        <p:nvSpPr>
          <p:cNvPr id="4" name="Footer Placeholder 3">
            <a:extLst>
              <a:ext uri="{FF2B5EF4-FFF2-40B4-BE49-F238E27FC236}">
                <a16:creationId xmlns:a16="http://schemas.microsoft.com/office/drawing/2014/main" id="{EFAE816C-1178-BA91-F127-F78202B3DCCC}"/>
              </a:ext>
            </a:extLst>
          </p:cNvPr>
          <p:cNvSpPr>
            <a:spLocks noGrp="1"/>
          </p:cNvSpPr>
          <p:nvPr>
            <p:ph type="ftr" sz="quarter" idx="3"/>
          </p:nvPr>
        </p:nvSpPr>
        <p:spPr/>
        <p:txBody>
          <a:bodyPr/>
          <a:lstStyle/>
          <a:p>
            <a:r>
              <a:rPr lang="en-GB"/>
              <a:t>© PSHE Association 2023</a:t>
            </a:r>
            <a:endParaRPr lang="en-GB" dirty="0"/>
          </a:p>
        </p:txBody>
      </p:sp>
      <p:sp>
        <p:nvSpPr>
          <p:cNvPr id="6" name="TextBox 5">
            <a:extLst>
              <a:ext uri="{FF2B5EF4-FFF2-40B4-BE49-F238E27FC236}">
                <a16:creationId xmlns:a16="http://schemas.microsoft.com/office/drawing/2014/main" id="{04395A02-B6A2-553C-931B-12423CA4AA89}"/>
              </a:ext>
            </a:extLst>
          </p:cNvPr>
          <p:cNvSpPr txBox="1"/>
          <p:nvPr/>
        </p:nvSpPr>
        <p:spPr>
          <a:xfrm>
            <a:off x="238175" y="1254286"/>
            <a:ext cx="8739570" cy="5078313"/>
          </a:xfrm>
          <a:prstGeom prst="rect">
            <a:avLst/>
          </a:prstGeom>
          <a:noFill/>
        </p:spPr>
        <p:txBody>
          <a:bodyPr wrap="square">
            <a:spAutoFit/>
          </a:bodyPr>
          <a:lstStyle/>
          <a:p>
            <a:r>
              <a:rPr lang="en-GB" sz="2400" b="1" dirty="0">
                <a:solidFill>
                  <a:srgbClr val="0BC6F0"/>
                </a:solidFill>
                <a:latin typeface="Century Gothic" panose="020B0502020202020204" pitchFamily="34" charset="0"/>
              </a:rPr>
              <a:t>Health impact</a:t>
            </a:r>
          </a:p>
          <a:p>
            <a:endParaRPr lang="en-GB" sz="2000" b="1" dirty="0">
              <a:solidFill>
                <a:srgbClr val="F0AE0B"/>
              </a:solidFill>
              <a:latin typeface="Century Gothic" panose="020B0502020202020204" pitchFamily="34" charset="0"/>
            </a:endParaRPr>
          </a:p>
          <a:p>
            <a:r>
              <a:rPr lang="en-GB" sz="2000" dirty="0">
                <a:latin typeface="Century Gothic" panose="020B0502020202020204" pitchFamily="34" charset="0"/>
              </a:rPr>
              <a:t>The long-term risks of vaping are unclear. While vaping is far less harmful than smoking (the risks from which are well-evidenced), it is not risk free. </a:t>
            </a:r>
          </a:p>
          <a:p>
            <a:endParaRPr lang="en-GB" sz="2000" dirty="0">
              <a:latin typeface="Century Gothic" panose="020B0502020202020204" pitchFamily="34" charset="0"/>
            </a:endParaRPr>
          </a:p>
          <a:p>
            <a:r>
              <a:rPr lang="en-GB" sz="2000" dirty="0">
                <a:latin typeface="Century Gothic" panose="020B0502020202020204" pitchFamily="34" charset="0"/>
              </a:rPr>
              <a:t>Vaping can be addictive, mostly due to the presence of nicotine and the ease with which it can be taken and become part of someone’s daily routine. </a:t>
            </a:r>
          </a:p>
          <a:p>
            <a:endParaRPr lang="en-GB" sz="2000" dirty="0">
              <a:latin typeface="Century Gothic" panose="020B0502020202020204" pitchFamily="34" charset="0"/>
            </a:endParaRPr>
          </a:p>
          <a:p>
            <a:r>
              <a:rPr lang="en-GB" sz="2000" dirty="0">
                <a:latin typeface="Century Gothic" panose="020B0502020202020204" pitchFamily="34" charset="0"/>
              </a:rPr>
              <a:t>The liquid and vapour in vapes contain some chemicals found in cigarette smoke (although at lower levels) that may be harmful. </a:t>
            </a:r>
          </a:p>
          <a:p>
            <a:endParaRPr lang="en-GB" sz="2000" dirty="0">
              <a:latin typeface="Century Gothic" panose="020B0502020202020204" pitchFamily="34" charset="0"/>
            </a:endParaRPr>
          </a:p>
          <a:p>
            <a:r>
              <a:rPr lang="en-GB" sz="2000" dirty="0">
                <a:latin typeface="Century Gothic" panose="020B0502020202020204" pitchFamily="34" charset="0"/>
              </a:rPr>
              <a:t>Vaping still exposes users to some toxins. Nicotine is an addictive substance and evidence suggests it may be riskier for young people than adults.</a:t>
            </a:r>
          </a:p>
        </p:txBody>
      </p:sp>
    </p:spTree>
    <p:extLst>
      <p:ext uri="{BB962C8B-B14F-4D97-AF65-F5344CB8AC3E}">
        <p14:creationId xmlns:p14="http://schemas.microsoft.com/office/powerpoint/2010/main" val="3885864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4F41DA-CC05-1B02-ADCC-98141219A56D}"/>
              </a:ext>
            </a:extLst>
          </p:cNvPr>
          <p:cNvSpPr>
            <a:spLocks noGrp="1"/>
          </p:cNvSpPr>
          <p:nvPr>
            <p:ph type="sldNum" sz="quarter" idx="4"/>
          </p:nvPr>
        </p:nvSpPr>
        <p:spPr/>
        <p:txBody>
          <a:bodyPr/>
          <a:lstStyle/>
          <a:p>
            <a:fld id="{3441488C-B006-4235-9571-6EAD235514A0}" type="slidenum">
              <a:rPr lang="en-GB" smtClean="0"/>
              <a:pPr/>
              <a:t>16</a:t>
            </a:fld>
            <a:endParaRPr lang="en-GB" dirty="0"/>
          </a:p>
        </p:txBody>
      </p:sp>
      <p:sp>
        <p:nvSpPr>
          <p:cNvPr id="3" name="Title 2">
            <a:extLst>
              <a:ext uri="{FF2B5EF4-FFF2-40B4-BE49-F238E27FC236}">
                <a16:creationId xmlns:a16="http://schemas.microsoft.com/office/drawing/2014/main" id="{79277806-E52F-813F-DD9E-AD3E14E1DE02}"/>
              </a:ext>
            </a:extLst>
          </p:cNvPr>
          <p:cNvSpPr>
            <a:spLocks noGrp="1"/>
          </p:cNvSpPr>
          <p:nvPr>
            <p:ph type="title"/>
          </p:nvPr>
        </p:nvSpPr>
        <p:spPr/>
        <p:txBody>
          <a:bodyPr/>
          <a:lstStyle/>
          <a:p>
            <a:r>
              <a:rPr lang="en-US" dirty="0"/>
              <a:t>Consequences of vaping</a:t>
            </a:r>
          </a:p>
        </p:txBody>
      </p:sp>
      <p:sp>
        <p:nvSpPr>
          <p:cNvPr id="4" name="Footer Placeholder 3">
            <a:extLst>
              <a:ext uri="{FF2B5EF4-FFF2-40B4-BE49-F238E27FC236}">
                <a16:creationId xmlns:a16="http://schemas.microsoft.com/office/drawing/2014/main" id="{EFAE816C-1178-BA91-F127-F78202B3DCCC}"/>
              </a:ext>
            </a:extLst>
          </p:cNvPr>
          <p:cNvSpPr>
            <a:spLocks noGrp="1"/>
          </p:cNvSpPr>
          <p:nvPr>
            <p:ph type="ftr" sz="quarter" idx="3"/>
          </p:nvPr>
        </p:nvSpPr>
        <p:spPr/>
        <p:txBody>
          <a:bodyPr/>
          <a:lstStyle/>
          <a:p>
            <a:r>
              <a:rPr lang="en-GB"/>
              <a:t>© PSHE Association 2023</a:t>
            </a:r>
            <a:endParaRPr lang="en-GB" dirty="0"/>
          </a:p>
        </p:txBody>
      </p:sp>
      <p:sp>
        <p:nvSpPr>
          <p:cNvPr id="6" name="TextBox 5">
            <a:extLst>
              <a:ext uri="{FF2B5EF4-FFF2-40B4-BE49-F238E27FC236}">
                <a16:creationId xmlns:a16="http://schemas.microsoft.com/office/drawing/2014/main" id="{9A38EB8B-728A-2094-B412-979A5BAA85D8}"/>
              </a:ext>
            </a:extLst>
          </p:cNvPr>
          <p:cNvSpPr txBox="1"/>
          <p:nvPr/>
        </p:nvSpPr>
        <p:spPr>
          <a:xfrm>
            <a:off x="238174" y="1377508"/>
            <a:ext cx="8751447" cy="2923877"/>
          </a:xfrm>
          <a:prstGeom prst="rect">
            <a:avLst/>
          </a:prstGeom>
          <a:noFill/>
        </p:spPr>
        <p:txBody>
          <a:bodyPr wrap="square">
            <a:spAutoFit/>
          </a:bodyPr>
          <a:lstStyle/>
          <a:p>
            <a:r>
              <a:rPr lang="en-GB" sz="2400" b="1" dirty="0">
                <a:solidFill>
                  <a:srgbClr val="551C59"/>
                </a:solidFill>
                <a:latin typeface="Century Gothic" panose="020B0502020202020204" pitchFamily="34" charset="0"/>
              </a:rPr>
              <a:t>Legal impact</a:t>
            </a:r>
          </a:p>
          <a:p>
            <a:endParaRPr lang="en-GB" sz="2000" b="1" dirty="0">
              <a:solidFill>
                <a:srgbClr val="551C59"/>
              </a:solidFill>
              <a:latin typeface="Century Gothic" panose="020B0502020202020204" pitchFamily="34" charset="0"/>
            </a:endParaRPr>
          </a:p>
          <a:p>
            <a:r>
              <a:rPr lang="en-GB" sz="2000" kern="1200" dirty="0">
                <a:solidFill>
                  <a:schemeClr val="tx1"/>
                </a:solidFill>
                <a:effectLst/>
                <a:latin typeface="Century Gothic" panose="020B0502020202020204" pitchFamily="34" charset="0"/>
              </a:rPr>
              <a:t>It is not illegal to smoke or vape underage, but anyone who sells cigarettes or vapes to under-18s, or buys them on behalf of anyone under 18, is breaking the law.</a:t>
            </a:r>
          </a:p>
          <a:p>
            <a:endParaRPr lang="en-GB" sz="2000" kern="1200" dirty="0">
              <a:solidFill>
                <a:schemeClr val="tx1"/>
              </a:solidFill>
              <a:effectLst/>
              <a:latin typeface="Century Gothic" panose="020B0502020202020204" pitchFamily="34" charset="0"/>
            </a:endParaRPr>
          </a:p>
          <a:p>
            <a:r>
              <a:rPr lang="en-GB" sz="2000" kern="1200" dirty="0">
                <a:solidFill>
                  <a:schemeClr val="tx1"/>
                </a:solidFill>
                <a:effectLst/>
                <a:latin typeface="Century Gothic" panose="020B0502020202020204" pitchFamily="34" charset="0"/>
              </a:rPr>
              <a:t>Vapes are an age-restricted product because there is potential for users to become addicted to nicotine-containing vapes, and because the long-term effects of vaping on health are unknown.</a:t>
            </a:r>
            <a:endParaRPr lang="en-GB" sz="2000" dirty="0">
              <a:latin typeface="Century Gothic" panose="020B0502020202020204" pitchFamily="34" charset="0"/>
            </a:endParaRPr>
          </a:p>
        </p:txBody>
      </p:sp>
    </p:spTree>
    <p:extLst>
      <p:ext uri="{BB962C8B-B14F-4D97-AF65-F5344CB8AC3E}">
        <p14:creationId xmlns:p14="http://schemas.microsoft.com/office/powerpoint/2010/main" val="284698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4F41DA-CC05-1B02-ADCC-98141219A56D}"/>
              </a:ext>
            </a:extLst>
          </p:cNvPr>
          <p:cNvSpPr>
            <a:spLocks noGrp="1"/>
          </p:cNvSpPr>
          <p:nvPr>
            <p:ph type="sldNum" sz="quarter" idx="4"/>
          </p:nvPr>
        </p:nvSpPr>
        <p:spPr/>
        <p:txBody>
          <a:bodyPr/>
          <a:lstStyle/>
          <a:p>
            <a:fld id="{3441488C-B006-4235-9571-6EAD235514A0}" type="slidenum">
              <a:rPr lang="en-GB" smtClean="0"/>
              <a:pPr/>
              <a:t>17</a:t>
            </a:fld>
            <a:endParaRPr lang="en-GB" dirty="0"/>
          </a:p>
        </p:txBody>
      </p:sp>
      <p:sp>
        <p:nvSpPr>
          <p:cNvPr id="3" name="Title 2">
            <a:extLst>
              <a:ext uri="{FF2B5EF4-FFF2-40B4-BE49-F238E27FC236}">
                <a16:creationId xmlns:a16="http://schemas.microsoft.com/office/drawing/2014/main" id="{79277806-E52F-813F-DD9E-AD3E14E1DE02}"/>
              </a:ext>
            </a:extLst>
          </p:cNvPr>
          <p:cNvSpPr>
            <a:spLocks noGrp="1"/>
          </p:cNvSpPr>
          <p:nvPr>
            <p:ph type="title"/>
          </p:nvPr>
        </p:nvSpPr>
        <p:spPr/>
        <p:txBody>
          <a:bodyPr/>
          <a:lstStyle/>
          <a:p>
            <a:r>
              <a:rPr lang="en-US" dirty="0"/>
              <a:t>Consequences of vaping</a:t>
            </a:r>
          </a:p>
        </p:txBody>
      </p:sp>
      <p:sp>
        <p:nvSpPr>
          <p:cNvPr id="4" name="Footer Placeholder 3">
            <a:extLst>
              <a:ext uri="{FF2B5EF4-FFF2-40B4-BE49-F238E27FC236}">
                <a16:creationId xmlns:a16="http://schemas.microsoft.com/office/drawing/2014/main" id="{EFAE816C-1178-BA91-F127-F78202B3DCCC}"/>
              </a:ext>
            </a:extLst>
          </p:cNvPr>
          <p:cNvSpPr>
            <a:spLocks noGrp="1"/>
          </p:cNvSpPr>
          <p:nvPr>
            <p:ph type="ftr" sz="quarter" idx="3"/>
          </p:nvPr>
        </p:nvSpPr>
        <p:spPr/>
        <p:txBody>
          <a:bodyPr/>
          <a:lstStyle/>
          <a:p>
            <a:r>
              <a:rPr lang="en-GB"/>
              <a:t>© PSHE Association 2023</a:t>
            </a:r>
            <a:endParaRPr lang="en-GB" dirty="0"/>
          </a:p>
        </p:txBody>
      </p:sp>
      <p:sp>
        <p:nvSpPr>
          <p:cNvPr id="7" name="TextBox 6">
            <a:extLst>
              <a:ext uri="{FF2B5EF4-FFF2-40B4-BE49-F238E27FC236}">
                <a16:creationId xmlns:a16="http://schemas.microsoft.com/office/drawing/2014/main" id="{9F38B54A-9022-2518-E10A-70A4A0BFCF01}"/>
              </a:ext>
            </a:extLst>
          </p:cNvPr>
          <p:cNvSpPr txBox="1"/>
          <p:nvPr/>
        </p:nvSpPr>
        <p:spPr>
          <a:xfrm>
            <a:off x="238176" y="1389383"/>
            <a:ext cx="8739569" cy="4462760"/>
          </a:xfrm>
          <a:prstGeom prst="rect">
            <a:avLst/>
          </a:prstGeom>
          <a:noFill/>
        </p:spPr>
        <p:txBody>
          <a:bodyPr wrap="square">
            <a:spAutoFit/>
          </a:bodyPr>
          <a:lstStyle/>
          <a:p>
            <a:r>
              <a:rPr lang="en-GB" sz="2400" b="1" dirty="0">
                <a:solidFill>
                  <a:srgbClr val="F0AE0B"/>
                </a:solidFill>
                <a:latin typeface="Century Gothic" panose="020B0502020202020204" pitchFamily="34" charset="0"/>
              </a:rPr>
              <a:t>Other impact</a:t>
            </a:r>
          </a:p>
          <a:p>
            <a:endParaRPr lang="en-GB" sz="2000" b="1" dirty="0">
              <a:solidFill>
                <a:srgbClr val="F0AE0B"/>
              </a:solidFill>
              <a:latin typeface="Century Gothic" panose="020B0502020202020204" pitchFamily="34" charset="0"/>
            </a:endParaRPr>
          </a:p>
          <a:p>
            <a:r>
              <a:rPr lang="en-GB" sz="2000" kern="1200" dirty="0">
                <a:solidFill>
                  <a:schemeClr val="tx1"/>
                </a:solidFill>
                <a:effectLst/>
                <a:latin typeface="Century Gothic" panose="020B0502020202020204" pitchFamily="34" charset="0"/>
              </a:rPr>
              <a:t>Vapes can help someone to quit smoking, by providing a replacement source of nicotine for those who want to quit smoking (although they are not recommended for non-smokers).</a:t>
            </a:r>
          </a:p>
          <a:p>
            <a:endParaRPr lang="en-GB" sz="2000" kern="1200" dirty="0">
              <a:solidFill>
                <a:schemeClr val="tx1"/>
              </a:solidFill>
              <a:effectLst/>
              <a:latin typeface="Century Gothic" panose="020B0502020202020204" pitchFamily="34" charset="0"/>
            </a:endParaRPr>
          </a:p>
          <a:p>
            <a:r>
              <a:rPr lang="en-GB" sz="2000" kern="1200" dirty="0">
                <a:solidFill>
                  <a:schemeClr val="tx1"/>
                </a:solidFill>
                <a:effectLst/>
                <a:latin typeface="Century Gothic" panose="020B0502020202020204" pitchFamily="34" charset="0"/>
              </a:rPr>
              <a:t>The vaping industry continues to grow (with some vaping companies backed by the tobacco industry) and is solely focused on making a profit. </a:t>
            </a:r>
          </a:p>
          <a:p>
            <a:endParaRPr lang="en-GB" sz="2000" kern="1200" dirty="0">
              <a:solidFill>
                <a:schemeClr val="tx1"/>
              </a:solidFill>
              <a:effectLst/>
              <a:latin typeface="Century Gothic" panose="020B0502020202020204" pitchFamily="34" charset="0"/>
            </a:endParaRPr>
          </a:p>
          <a:p>
            <a:r>
              <a:rPr lang="en-GB" sz="2000" kern="1200" dirty="0">
                <a:solidFill>
                  <a:schemeClr val="tx1"/>
                </a:solidFill>
                <a:effectLst/>
                <a:latin typeface="Century Gothic" panose="020B0502020202020204" pitchFamily="34" charset="0"/>
              </a:rPr>
              <a:t>Organisations are free to make their own policies about where people can vape. This may mean that someone has to separate from their friends/family and go to a designated area where they are allowed to vape.</a:t>
            </a:r>
            <a:endParaRPr lang="en-GB" sz="2000" b="1" dirty="0">
              <a:solidFill>
                <a:srgbClr val="F0AE0B"/>
              </a:solidFill>
              <a:latin typeface="Century Gothic" panose="020B0502020202020204" pitchFamily="34" charset="0"/>
            </a:endParaRPr>
          </a:p>
        </p:txBody>
      </p:sp>
    </p:spTree>
    <p:extLst>
      <p:ext uri="{BB962C8B-B14F-4D97-AF65-F5344CB8AC3E}">
        <p14:creationId xmlns:p14="http://schemas.microsoft.com/office/powerpoint/2010/main" val="195503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B15E5-0C6C-83D0-8219-F117E7052107}"/>
              </a:ext>
            </a:extLst>
          </p:cNvPr>
          <p:cNvSpPr>
            <a:spLocks noGrp="1"/>
          </p:cNvSpPr>
          <p:nvPr>
            <p:ph type="sldNum" sz="quarter" idx="4"/>
          </p:nvPr>
        </p:nvSpPr>
        <p:spPr/>
        <p:txBody>
          <a:bodyPr/>
          <a:lstStyle/>
          <a:p>
            <a:fld id="{3441488C-B006-4235-9571-6EAD235514A0}" type="slidenum">
              <a:rPr lang="en-GB" smtClean="0"/>
              <a:pPr/>
              <a:t>18</a:t>
            </a:fld>
            <a:endParaRPr lang="en-GB" dirty="0"/>
          </a:p>
        </p:txBody>
      </p:sp>
      <p:sp>
        <p:nvSpPr>
          <p:cNvPr id="3" name="Title 2">
            <a:extLst>
              <a:ext uri="{FF2B5EF4-FFF2-40B4-BE49-F238E27FC236}">
                <a16:creationId xmlns:a16="http://schemas.microsoft.com/office/drawing/2014/main" id="{2941D421-3500-58B1-497B-3EB4797BEED3}"/>
              </a:ext>
            </a:extLst>
          </p:cNvPr>
          <p:cNvSpPr>
            <a:spLocks noGrp="1"/>
          </p:cNvSpPr>
          <p:nvPr>
            <p:ph type="title"/>
          </p:nvPr>
        </p:nvSpPr>
        <p:spPr/>
        <p:txBody>
          <a:bodyPr/>
          <a:lstStyle/>
          <a:p>
            <a:r>
              <a:rPr lang="en-US" sz="3600" dirty="0"/>
              <a:t>Consequences of vaping: personal reflection</a:t>
            </a:r>
            <a:endParaRPr lang="en-GB" sz="3600" dirty="0"/>
          </a:p>
        </p:txBody>
      </p:sp>
      <p:sp>
        <p:nvSpPr>
          <p:cNvPr id="4" name="Footer Placeholder 3">
            <a:extLst>
              <a:ext uri="{FF2B5EF4-FFF2-40B4-BE49-F238E27FC236}">
                <a16:creationId xmlns:a16="http://schemas.microsoft.com/office/drawing/2014/main" id="{303AF5C9-43C5-6731-E5D1-3517A0BCB86E}"/>
              </a:ext>
            </a:extLst>
          </p:cNvPr>
          <p:cNvSpPr>
            <a:spLocks noGrp="1"/>
          </p:cNvSpPr>
          <p:nvPr>
            <p:ph type="ftr" sz="quarter" idx="3"/>
          </p:nvPr>
        </p:nvSpPr>
        <p:spPr/>
        <p:txBody>
          <a:bodyPr/>
          <a:lstStyle/>
          <a:p>
            <a:r>
              <a:rPr lang="en-GB"/>
              <a:t>© PSHE Association 2023</a:t>
            </a:r>
            <a:endParaRPr lang="en-GB" dirty="0"/>
          </a:p>
        </p:txBody>
      </p:sp>
      <p:pic>
        <p:nvPicPr>
          <p:cNvPr id="5" name="Picture 4">
            <a:extLst>
              <a:ext uri="{FF2B5EF4-FFF2-40B4-BE49-F238E27FC236}">
                <a16:creationId xmlns:a16="http://schemas.microsoft.com/office/drawing/2014/main" id="{0FE65EAC-FBF3-C706-270A-340BE47B70C2}"/>
              </a:ext>
            </a:extLst>
          </p:cNvPr>
          <p:cNvPicPr>
            <a:picLocks noChangeAspect="1"/>
          </p:cNvPicPr>
          <p:nvPr/>
        </p:nvPicPr>
        <p:blipFill>
          <a:blip r:embed="rId3"/>
          <a:stretch>
            <a:fillRect/>
          </a:stretch>
        </p:blipFill>
        <p:spPr>
          <a:xfrm>
            <a:off x="1752600" y="1451216"/>
            <a:ext cx="8064500" cy="4595898"/>
          </a:xfrm>
          <a:prstGeom prst="rect">
            <a:avLst/>
          </a:prstGeom>
          <a:effectLst>
            <a:outerShdw blurRad="50800" dist="38100" dir="2700000" algn="tl" rotWithShape="0">
              <a:prstClr val="black">
                <a:alpha val="12000"/>
              </a:prstClr>
            </a:outerShdw>
          </a:effectLst>
        </p:spPr>
      </p:pic>
      <p:sp>
        <p:nvSpPr>
          <p:cNvPr id="6" name="TextBox 5">
            <a:extLst>
              <a:ext uri="{FF2B5EF4-FFF2-40B4-BE49-F238E27FC236}">
                <a16:creationId xmlns:a16="http://schemas.microsoft.com/office/drawing/2014/main" id="{FEB289A7-DEAE-7057-A9D6-42569F6AD343}"/>
              </a:ext>
            </a:extLst>
          </p:cNvPr>
          <p:cNvSpPr txBox="1"/>
          <p:nvPr/>
        </p:nvSpPr>
        <p:spPr>
          <a:xfrm>
            <a:off x="3167272" y="2739245"/>
            <a:ext cx="6401551" cy="2308324"/>
          </a:xfrm>
          <a:prstGeom prst="rect">
            <a:avLst/>
          </a:prstGeom>
          <a:noFill/>
        </p:spPr>
        <p:txBody>
          <a:bodyPr wrap="square">
            <a:spAutoFit/>
          </a:bodyPr>
          <a:lstStyle/>
          <a:p>
            <a:r>
              <a:rPr lang="en-GB" sz="2400" dirty="0">
                <a:latin typeface="Century Gothic" panose="020B0502020202020204" pitchFamily="34" charset="0"/>
                <a:ea typeface="Calibri" panose="020F0502020204030204" pitchFamily="34" charset="0"/>
                <a:cs typeface="Times New Roman" panose="02020603050405020304" pitchFamily="18" charset="0"/>
              </a:rPr>
              <a:t>Privately reflect on w</a:t>
            </a:r>
            <a:r>
              <a:rPr lang="en-GB" sz="2400" dirty="0">
                <a:effectLst/>
                <a:latin typeface="Century Gothic" panose="020B0502020202020204" pitchFamily="34" charset="0"/>
                <a:ea typeface="Calibri" panose="020F0502020204030204" pitchFamily="34" charset="0"/>
                <a:cs typeface="Times New Roman" panose="02020603050405020304" pitchFamily="18" charset="0"/>
              </a:rPr>
              <a:t>hat you </a:t>
            </a:r>
            <a:r>
              <a:rPr lang="en-GB" sz="2400" dirty="0">
                <a:latin typeface="Century Gothic" panose="020B0502020202020204" pitchFamily="34" charset="0"/>
                <a:ea typeface="Calibri" panose="020F0502020204030204" pitchFamily="34" charset="0"/>
                <a:cs typeface="Times New Roman" panose="02020603050405020304" pitchFamily="18" charset="0"/>
              </a:rPr>
              <a:t>think </a:t>
            </a:r>
            <a:r>
              <a:rPr lang="en-GB" sz="2400" dirty="0">
                <a:effectLst/>
                <a:latin typeface="Century Gothic" panose="020B0502020202020204" pitchFamily="34" charset="0"/>
                <a:ea typeface="Calibri" panose="020F0502020204030204" pitchFamily="34" charset="0"/>
                <a:cs typeface="Times New Roman" panose="02020603050405020304" pitchFamily="18" charset="0"/>
              </a:rPr>
              <a:t>the most significant impact is.</a:t>
            </a:r>
          </a:p>
          <a:p>
            <a:endParaRPr lang="en-GB" sz="2400" dirty="0">
              <a:latin typeface="Century Gothic" panose="020B0502020202020204" pitchFamily="34" charset="0"/>
              <a:ea typeface="Calibri" panose="020F0502020204030204" pitchFamily="34" charset="0"/>
              <a:cs typeface="Times New Roman" panose="02020603050405020304" pitchFamily="18"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Think about which consequences would be most likely to influence your own decisions about vaping…</a:t>
            </a:r>
            <a:endParaRPr lang="en-GB" sz="2400" dirty="0">
              <a:latin typeface="Century Gothic" panose="020B0502020202020204" pitchFamily="34" charset="0"/>
            </a:endParaRPr>
          </a:p>
        </p:txBody>
      </p:sp>
    </p:spTree>
    <p:extLst>
      <p:ext uri="{BB962C8B-B14F-4D97-AF65-F5344CB8AC3E}">
        <p14:creationId xmlns:p14="http://schemas.microsoft.com/office/powerpoint/2010/main" val="3100238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4039E-2F05-0BBA-7ACA-F76029FC04AB}"/>
              </a:ext>
            </a:extLst>
          </p:cNvPr>
          <p:cNvSpPr>
            <a:spLocks noGrp="1"/>
          </p:cNvSpPr>
          <p:nvPr>
            <p:ph type="sldNum" sz="quarter" idx="4"/>
          </p:nvPr>
        </p:nvSpPr>
        <p:spPr/>
        <p:txBody>
          <a:bodyPr/>
          <a:lstStyle/>
          <a:p>
            <a:fld id="{3441488C-B006-4235-9571-6EAD235514A0}" type="slidenum">
              <a:rPr lang="en-GB" smtClean="0"/>
              <a:pPr/>
              <a:t>19</a:t>
            </a:fld>
            <a:endParaRPr lang="en-GB" dirty="0"/>
          </a:p>
        </p:txBody>
      </p:sp>
      <p:sp>
        <p:nvSpPr>
          <p:cNvPr id="3" name="Title 2">
            <a:extLst>
              <a:ext uri="{FF2B5EF4-FFF2-40B4-BE49-F238E27FC236}">
                <a16:creationId xmlns:a16="http://schemas.microsoft.com/office/drawing/2014/main" id="{13974E4A-A99B-7476-0640-D5F748CAB39B}"/>
              </a:ext>
            </a:extLst>
          </p:cNvPr>
          <p:cNvSpPr>
            <a:spLocks noGrp="1"/>
          </p:cNvSpPr>
          <p:nvPr>
            <p:ph type="title"/>
          </p:nvPr>
        </p:nvSpPr>
        <p:spPr/>
        <p:txBody>
          <a:bodyPr/>
          <a:lstStyle/>
          <a:p>
            <a:r>
              <a:rPr lang="en-US" dirty="0"/>
              <a:t>Challenging misconceptions</a:t>
            </a:r>
          </a:p>
        </p:txBody>
      </p:sp>
      <p:sp>
        <p:nvSpPr>
          <p:cNvPr id="4" name="Content Placeholder 3">
            <a:extLst>
              <a:ext uri="{FF2B5EF4-FFF2-40B4-BE49-F238E27FC236}">
                <a16:creationId xmlns:a16="http://schemas.microsoft.com/office/drawing/2014/main" id="{4587D1FC-3049-FEDD-52F5-2BC98AE944DC}"/>
              </a:ext>
            </a:extLst>
          </p:cNvPr>
          <p:cNvSpPr>
            <a:spLocks noGrp="1"/>
          </p:cNvSpPr>
          <p:nvPr>
            <p:ph idx="1"/>
          </p:nvPr>
        </p:nvSpPr>
        <p:spPr>
          <a:xfrm>
            <a:off x="246641" y="1411941"/>
            <a:ext cx="9125960" cy="4339807"/>
          </a:xfrm>
        </p:spPr>
        <p:txBody>
          <a:bodyPr/>
          <a:lstStyle/>
          <a:p>
            <a:pPr algn="l">
              <a:spcAft>
                <a:spcPts val="600"/>
              </a:spcAft>
            </a:pPr>
            <a:r>
              <a:rPr lang="en-GB"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 small groups, look at </a:t>
            </a:r>
            <a:r>
              <a:rPr lang="en-GB"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TJ’s timeline again…</a:t>
            </a:r>
          </a:p>
          <a:p>
            <a:pPr>
              <a:spcAft>
                <a:spcPts val="600"/>
              </a:spcAft>
            </a:pPr>
            <a:r>
              <a:rPr lang="en-GB"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H</a:t>
            </a:r>
            <a:r>
              <a:rPr lang="en-GB"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ow might someone challenge negative influences and misconceptions related to vaping? </a:t>
            </a:r>
          </a:p>
          <a:p>
            <a:pPr>
              <a:spcAft>
                <a:spcPts val="600"/>
              </a:spcAft>
            </a:pPr>
            <a:r>
              <a:rPr lang="en-GB"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Brainstorm any strategies that you think TJ</a:t>
            </a:r>
            <a:r>
              <a:rPr lang="en-GB"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and </a:t>
            </a:r>
            <a:r>
              <a:rPr lang="en-GB"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TJ’s friends could use to manage influence, or anything they could say or do to challenge any misconceptions about vaping.</a:t>
            </a:r>
          </a:p>
          <a:p>
            <a:pPr>
              <a:spcAft>
                <a:spcPts val="600"/>
              </a:spcAft>
            </a:pPr>
            <a:r>
              <a:rPr lang="en-GB"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Hint: Think about the facts about vaping from the last activity! </a:t>
            </a:r>
            <a:endParaRPr lang="en-GB"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solidFill>
                <a:schemeClr val="tx1"/>
              </a:solidFill>
            </a:endParaRPr>
          </a:p>
        </p:txBody>
      </p:sp>
      <p:sp>
        <p:nvSpPr>
          <p:cNvPr id="5" name="Footer Placeholder 4">
            <a:extLst>
              <a:ext uri="{FF2B5EF4-FFF2-40B4-BE49-F238E27FC236}">
                <a16:creationId xmlns:a16="http://schemas.microsoft.com/office/drawing/2014/main" id="{6B917433-9002-1CCC-2B32-CDD7A9C1945B}"/>
              </a:ext>
            </a:extLst>
          </p:cNvPr>
          <p:cNvSpPr>
            <a:spLocks noGrp="1"/>
          </p:cNvSpPr>
          <p:nvPr>
            <p:ph type="ftr" sz="quarter" idx="3"/>
          </p:nvPr>
        </p:nvSpPr>
        <p:spPr/>
        <p:txBody>
          <a:bodyPr/>
          <a:lstStyle/>
          <a:p>
            <a:r>
              <a:rPr lang="en-GB"/>
              <a:t>© PSHE Association 2023</a:t>
            </a:r>
            <a:endParaRPr lang="en-GB" dirty="0"/>
          </a:p>
        </p:txBody>
      </p:sp>
    </p:spTree>
    <p:extLst>
      <p:ext uri="{BB962C8B-B14F-4D97-AF65-F5344CB8AC3E}">
        <p14:creationId xmlns:p14="http://schemas.microsoft.com/office/powerpoint/2010/main" val="176390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54288D-B016-ACEF-48C9-83F1BB49A445}"/>
              </a:ext>
            </a:extLst>
          </p:cNvPr>
          <p:cNvSpPr>
            <a:spLocks noGrp="1"/>
          </p:cNvSpPr>
          <p:nvPr>
            <p:ph type="sldNum" sz="quarter" idx="4"/>
          </p:nvPr>
        </p:nvSpPr>
        <p:spPr/>
        <p:txBody>
          <a:bodyPr/>
          <a:lstStyle/>
          <a:p>
            <a:fld id="{3441488C-B006-4235-9571-6EAD235514A0}" type="slidenum">
              <a:rPr lang="en-GB" smtClean="0"/>
              <a:pPr/>
              <a:t>2</a:t>
            </a:fld>
            <a:endParaRPr lang="en-GB" dirty="0"/>
          </a:p>
        </p:txBody>
      </p:sp>
      <p:sp>
        <p:nvSpPr>
          <p:cNvPr id="3" name="Title 2">
            <a:extLst>
              <a:ext uri="{FF2B5EF4-FFF2-40B4-BE49-F238E27FC236}">
                <a16:creationId xmlns:a16="http://schemas.microsoft.com/office/drawing/2014/main" id="{B3F8F2E2-F8D0-1E8A-C72B-5657E1CAEE14}"/>
              </a:ext>
            </a:extLst>
          </p:cNvPr>
          <p:cNvSpPr>
            <a:spLocks noGrp="1"/>
          </p:cNvSpPr>
          <p:nvPr>
            <p:ph type="title"/>
          </p:nvPr>
        </p:nvSpPr>
        <p:spPr/>
        <p:txBody>
          <a:bodyPr/>
          <a:lstStyle/>
          <a:p>
            <a:r>
              <a:rPr lang="en-US" dirty="0"/>
              <a:t>Using this PowerPoint</a:t>
            </a:r>
          </a:p>
        </p:txBody>
      </p:sp>
      <p:sp>
        <p:nvSpPr>
          <p:cNvPr id="4" name="Content Placeholder 3">
            <a:extLst>
              <a:ext uri="{FF2B5EF4-FFF2-40B4-BE49-F238E27FC236}">
                <a16:creationId xmlns:a16="http://schemas.microsoft.com/office/drawing/2014/main" id="{67A79F65-8E34-C03A-8962-7D077274F159}"/>
              </a:ext>
            </a:extLst>
          </p:cNvPr>
          <p:cNvSpPr>
            <a:spLocks noGrp="1"/>
          </p:cNvSpPr>
          <p:nvPr>
            <p:ph idx="1"/>
          </p:nvPr>
        </p:nvSpPr>
        <p:spPr/>
        <p:txBody>
          <a:bodyPr>
            <a:normAutofit/>
          </a:bodyPr>
          <a:lstStyle/>
          <a:p>
            <a:r>
              <a:rPr lang="en-US" dirty="0"/>
              <a:t>The slides in this presentation are divided into two sections:</a:t>
            </a:r>
          </a:p>
          <a:p>
            <a:pPr marL="514350" indent="-514350">
              <a:buFont typeface="+mj-lt"/>
              <a:buAutoNum type="romanLcPeriod"/>
            </a:pPr>
            <a:r>
              <a:rPr lang="en-US" b="1" i="1" dirty="0"/>
              <a:t>Teacher slides (purple) </a:t>
            </a:r>
            <a:r>
              <a:rPr lang="en-US" dirty="0"/>
              <a:t>– provide key information regarding lesson preparation</a:t>
            </a:r>
          </a:p>
          <a:p>
            <a:pPr marL="514350" indent="-514350">
              <a:buFont typeface="+mj-lt"/>
              <a:buAutoNum type="romanLcPeriod"/>
            </a:pPr>
            <a:r>
              <a:rPr lang="en-US" b="1" i="1" dirty="0"/>
              <a:t>Student slides (white) </a:t>
            </a:r>
            <a:r>
              <a:rPr lang="en-US" dirty="0"/>
              <a:t>– provide a visual focus point for pupils during the lesson and delivery notes for teachers about the activities.  Click ‘notes’ to view these. </a:t>
            </a:r>
          </a:p>
          <a:p>
            <a:r>
              <a:rPr lang="en-US" dirty="0"/>
              <a:t>Ensure that you select ‘Use Presenter View’ under the ‘Slide Show’ tab – this will allow you to preview the teaching notes on your monitor while the main presentation is displayed on a screen/smartboard.</a:t>
            </a:r>
          </a:p>
          <a:p>
            <a:endParaRPr lang="en-US" dirty="0"/>
          </a:p>
          <a:p>
            <a:endParaRPr lang="en-US" dirty="0"/>
          </a:p>
        </p:txBody>
      </p:sp>
      <p:sp>
        <p:nvSpPr>
          <p:cNvPr id="5" name="Footer Placeholder 4">
            <a:extLst>
              <a:ext uri="{FF2B5EF4-FFF2-40B4-BE49-F238E27FC236}">
                <a16:creationId xmlns:a16="http://schemas.microsoft.com/office/drawing/2014/main" id="{3F624326-540F-46BA-A62E-9716361CF0DE}"/>
              </a:ext>
            </a:extLst>
          </p:cNvPr>
          <p:cNvSpPr>
            <a:spLocks noGrp="1"/>
          </p:cNvSpPr>
          <p:nvPr>
            <p:ph type="ftr" sz="quarter" idx="3"/>
          </p:nvPr>
        </p:nvSpPr>
        <p:spPr>
          <a:xfrm>
            <a:off x="3738001" y="6350578"/>
            <a:ext cx="4114800" cy="365125"/>
          </a:xfrm>
        </p:spPr>
        <p:txBody>
          <a:bodyPr/>
          <a:lstStyle/>
          <a:p>
            <a:r>
              <a:rPr lang="en-GB" dirty="0"/>
              <a:t>© PSHE Association 2023</a:t>
            </a:r>
          </a:p>
        </p:txBody>
      </p:sp>
    </p:spTree>
    <p:extLst>
      <p:ext uri="{BB962C8B-B14F-4D97-AF65-F5344CB8AC3E}">
        <p14:creationId xmlns:p14="http://schemas.microsoft.com/office/powerpoint/2010/main" val="2750781031"/>
      </p:ext>
    </p:extLst>
  </p:cSld>
  <p:clrMapOvr>
    <a:masterClrMapping/>
  </p:clrMapOvr>
  <p:extLst>
    <p:ext uri="{6950BFC3-D8DA-4A85-94F7-54DA5524770B}">
      <p188:commentRel xmlns:p188="http://schemas.microsoft.com/office/powerpoint/2018/8/main" xmlns=""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9D02F2-A05D-2593-2224-149CDFE67217}"/>
              </a:ext>
            </a:extLst>
          </p:cNvPr>
          <p:cNvSpPr>
            <a:spLocks noGrp="1"/>
          </p:cNvSpPr>
          <p:nvPr>
            <p:ph type="ftr" sz="quarter" idx="3"/>
          </p:nvPr>
        </p:nvSpPr>
        <p:spPr>
          <a:xfrm>
            <a:off x="251623" y="6356350"/>
            <a:ext cx="4114800" cy="365125"/>
          </a:xfrm>
        </p:spPr>
        <p:txBody>
          <a:bodyPr/>
          <a:lstStyle/>
          <a:p>
            <a:r>
              <a:rPr lang="en-GB" dirty="0"/>
              <a:t>© PSHE Association 2023</a:t>
            </a:r>
          </a:p>
        </p:txBody>
      </p:sp>
      <p:sp>
        <p:nvSpPr>
          <p:cNvPr id="3" name="Slide Number Placeholder 2">
            <a:extLst>
              <a:ext uri="{FF2B5EF4-FFF2-40B4-BE49-F238E27FC236}">
                <a16:creationId xmlns:a16="http://schemas.microsoft.com/office/drawing/2014/main" id="{947590A3-23DC-135B-DD78-FE5C9132348A}"/>
              </a:ext>
            </a:extLst>
          </p:cNvPr>
          <p:cNvSpPr>
            <a:spLocks noGrp="1"/>
          </p:cNvSpPr>
          <p:nvPr>
            <p:ph type="sldNum" sz="quarter" idx="4"/>
          </p:nvPr>
        </p:nvSpPr>
        <p:spPr/>
        <p:txBody>
          <a:bodyPr/>
          <a:lstStyle/>
          <a:p>
            <a:fld id="{3441488C-B006-4235-9571-6EAD235514A0}" type="slidenum">
              <a:rPr lang="en-GB" smtClean="0"/>
              <a:pPr/>
              <a:t>20</a:t>
            </a:fld>
            <a:endParaRPr lang="en-GB" dirty="0"/>
          </a:p>
        </p:txBody>
      </p:sp>
      <p:sp>
        <p:nvSpPr>
          <p:cNvPr id="4" name="Title 3">
            <a:extLst>
              <a:ext uri="{FF2B5EF4-FFF2-40B4-BE49-F238E27FC236}">
                <a16:creationId xmlns:a16="http://schemas.microsoft.com/office/drawing/2014/main" id="{08D9ACAE-4F01-FE9F-63EF-1ED4256E86FA}"/>
              </a:ext>
            </a:extLst>
          </p:cNvPr>
          <p:cNvSpPr>
            <a:spLocks noGrp="1"/>
          </p:cNvSpPr>
          <p:nvPr>
            <p:ph type="title"/>
          </p:nvPr>
        </p:nvSpPr>
        <p:spPr/>
        <p:txBody>
          <a:bodyPr/>
          <a:lstStyle/>
          <a:p>
            <a:r>
              <a:rPr lang="en-US" dirty="0"/>
              <a:t>Challenging misconceptions</a:t>
            </a:r>
          </a:p>
        </p:txBody>
      </p:sp>
      <p:sp>
        <p:nvSpPr>
          <p:cNvPr id="8" name="Content Placeholder 7">
            <a:extLst>
              <a:ext uri="{FF2B5EF4-FFF2-40B4-BE49-F238E27FC236}">
                <a16:creationId xmlns:a16="http://schemas.microsoft.com/office/drawing/2014/main" id="{EA02E33C-F948-540B-D5BB-6F8B05D56F5D}"/>
              </a:ext>
            </a:extLst>
          </p:cNvPr>
          <p:cNvSpPr>
            <a:spLocks noGrp="1"/>
          </p:cNvSpPr>
          <p:nvPr>
            <p:ph idx="1"/>
          </p:nvPr>
        </p:nvSpPr>
        <p:spPr>
          <a:xfrm>
            <a:off x="7262191" y="4186446"/>
            <a:ext cx="4719280" cy="1851100"/>
          </a:xfrm>
        </p:spPr>
        <p:txBody>
          <a:bodyPr/>
          <a:lstStyle/>
          <a:p>
            <a:pPr>
              <a:lnSpc>
                <a:spcPct val="100000"/>
              </a:lnSpc>
            </a:pPr>
            <a:r>
              <a:rPr lang="en-GB" sz="2400" dirty="0">
                <a:solidFill>
                  <a:schemeClr val="tx1"/>
                </a:solidFill>
                <a:effectLst/>
                <a:ea typeface="Calibri" panose="020F0502020204030204" pitchFamily="34" charset="0"/>
                <a:cs typeface="Times New Roman" panose="02020603050405020304" pitchFamily="18" charset="0"/>
              </a:rPr>
              <a:t>Think about what you have learnt in this lesson and write a response from Jaz, declining Tobi’s offer.</a:t>
            </a:r>
            <a:endParaRPr lang="en-US" sz="2400" dirty="0">
              <a:solidFill>
                <a:schemeClr val="tx1"/>
              </a:solidFill>
              <a:effectLst/>
            </a:endParaRPr>
          </a:p>
        </p:txBody>
      </p:sp>
      <p:pic>
        <p:nvPicPr>
          <p:cNvPr id="5" name="Picture 4">
            <a:extLst>
              <a:ext uri="{FF2B5EF4-FFF2-40B4-BE49-F238E27FC236}">
                <a16:creationId xmlns:a16="http://schemas.microsoft.com/office/drawing/2014/main" id="{CC34299B-D05A-4316-D458-8DB79FFB2191}"/>
              </a:ext>
            </a:extLst>
          </p:cNvPr>
          <p:cNvPicPr>
            <a:picLocks noChangeAspect="1"/>
          </p:cNvPicPr>
          <p:nvPr/>
        </p:nvPicPr>
        <p:blipFill>
          <a:blip r:embed="rId3"/>
          <a:stretch>
            <a:fillRect/>
          </a:stretch>
        </p:blipFill>
        <p:spPr>
          <a:xfrm>
            <a:off x="390146" y="1381756"/>
            <a:ext cx="3937000" cy="1244600"/>
          </a:xfrm>
          <a:prstGeom prst="rect">
            <a:avLst/>
          </a:prstGeom>
        </p:spPr>
      </p:pic>
      <p:pic>
        <p:nvPicPr>
          <p:cNvPr id="6" name="Picture 5">
            <a:extLst>
              <a:ext uri="{FF2B5EF4-FFF2-40B4-BE49-F238E27FC236}">
                <a16:creationId xmlns:a16="http://schemas.microsoft.com/office/drawing/2014/main" id="{160F5462-DE5B-42C8-F9D5-F1ABB6D7E8F3}"/>
              </a:ext>
            </a:extLst>
          </p:cNvPr>
          <p:cNvPicPr>
            <a:picLocks noChangeAspect="1"/>
          </p:cNvPicPr>
          <p:nvPr/>
        </p:nvPicPr>
        <p:blipFill>
          <a:blip r:embed="rId4"/>
          <a:stretch>
            <a:fillRect/>
          </a:stretch>
        </p:blipFill>
        <p:spPr>
          <a:xfrm>
            <a:off x="396496" y="3500537"/>
            <a:ext cx="5715000" cy="2705100"/>
          </a:xfrm>
          <a:prstGeom prst="rect">
            <a:avLst/>
          </a:prstGeom>
        </p:spPr>
      </p:pic>
      <p:pic>
        <p:nvPicPr>
          <p:cNvPr id="7" name="Picture 6">
            <a:extLst>
              <a:ext uri="{FF2B5EF4-FFF2-40B4-BE49-F238E27FC236}">
                <a16:creationId xmlns:a16="http://schemas.microsoft.com/office/drawing/2014/main" id="{4EA4BEE6-CBB9-C3BC-A44B-512F13F3FDC6}"/>
              </a:ext>
            </a:extLst>
          </p:cNvPr>
          <p:cNvPicPr>
            <a:picLocks noChangeAspect="1"/>
          </p:cNvPicPr>
          <p:nvPr/>
        </p:nvPicPr>
        <p:blipFill>
          <a:blip r:embed="rId5">
            <a:duotone>
              <a:schemeClr val="accent2">
                <a:shade val="45000"/>
                <a:satMod val="135000"/>
              </a:schemeClr>
              <a:prstClr val="white"/>
            </a:duotone>
          </a:blip>
          <a:stretch>
            <a:fillRect/>
          </a:stretch>
        </p:blipFill>
        <p:spPr>
          <a:xfrm>
            <a:off x="3133174" y="2303121"/>
            <a:ext cx="3721100" cy="1511300"/>
          </a:xfrm>
          <a:prstGeom prst="rect">
            <a:avLst/>
          </a:prstGeom>
          <a:effectLst>
            <a:outerShdw blurRad="219229" dist="38100" dir="2700000" sx="99781" sy="99781" algn="tl" rotWithShape="0">
              <a:prstClr val="black">
                <a:alpha val="31000"/>
              </a:prstClr>
            </a:outerShdw>
          </a:effectLst>
        </p:spPr>
      </p:pic>
      <p:sp>
        <p:nvSpPr>
          <p:cNvPr id="9" name="Content Placeholder 4">
            <a:extLst>
              <a:ext uri="{FF2B5EF4-FFF2-40B4-BE49-F238E27FC236}">
                <a16:creationId xmlns:a16="http://schemas.microsoft.com/office/drawing/2014/main" id="{433A7D64-6AD0-17DC-329E-160C882356A0}"/>
              </a:ext>
            </a:extLst>
          </p:cNvPr>
          <p:cNvSpPr txBox="1">
            <a:spLocks/>
          </p:cNvSpPr>
          <p:nvPr/>
        </p:nvSpPr>
        <p:spPr>
          <a:xfrm>
            <a:off x="309722" y="1667555"/>
            <a:ext cx="4056701" cy="59437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chemeClr val="tx1"/>
                </a:solidFill>
                <a:effectLst/>
              </a:rPr>
              <a:t>Tobi: </a:t>
            </a:r>
            <a:r>
              <a:rPr lang="en-US" dirty="0">
                <a:solidFill>
                  <a:schemeClr val="tx1"/>
                </a:solidFill>
                <a:effectLst/>
              </a:rPr>
              <a:t>I've heard they're safe</a:t>
            </a:r>
            <a:endParaRPr lang="en-GB" dirty="0">
              <a:solidFill>
                <a:schemeClr val="tx1"/>
              </a:solidFill>
            </a:endParaRPr>
          </a:p>
          <a:p>
            <a:endParaRPr lang="en-US" sz="1800" dirty="0">
              <a:solidFill>
                <a:schemeClr val="tx1"/>
              </a:solidFill>
            </a:endParaRPr>
          </a:p>
        </p:txBody>
      </p:sp>
      <p:sp>
        <p:nvSpPr>
          <p:cNvPr id="10" name="Content Placeholder 4">
            <a:extLst>
              <a:ext uri="{FF2B5EF4-FFF2-40B4-BE49-F238E27FC236}">
                <a16:creationId xmlns:a16="http://schemas.microsoft.com/office/drawing/2014/main" id="{24F49167-3F2C-CEE4-AFD7-62E04B6F0EF0}"/>
              </a:ext>
            </a:extLst>
          </p:cNvPr>
          <p:cNvSpPr txBox="1">
            <a:spLocks/>
          </p:cNvSpPr>
          <p:nvPr/>
        </p:nvSpPr>
        <p:spPr>
          <a:xfrm>
            <a:off x="642067" y="3663397"/>
            <a:ext cx="5347915" cy="59437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effectLst/>
              </a:rPr>
              <a:t>Tobi: </a:t>
            </a:r>
            <a:r>
              <a:rPr lang="en-US" dirty="0">
                <a:solidFill>
                  <a:schemeClr val="tx1"/>
                </a:solidFill>
                <a:effectLst/>
              </a:rPr>
              <a:t>I don't know - people in our year have them... And I've seen loads of </a:t>
            </a:r>
            <a:r>
              <a:rPr lang="en-US" dirty="0" err="1">
                <a:solidFill>
                  <a:schemeClr val="tx1"/>
                </a:solidFill>
                <a:effectLst/>
              </a:rPr>
              <a:t>flavours</a:t>
            </a:r>
            <a:r>
              <a:rPr lang="en-US" dirty="0">
                <a:solidFill>
                  <a:schemeClr val="tx1"/>
                </a:solidFill>
                <a:effectLst/>
              </a:rPr>
              <a:t> online - there's bound to be one we'll like. Besides, they're disposable so we can just bin them if we don't like them. So, shall we give it a try?</a:t>
            </a:r>
            <a:endParaRPr lang="en-GB" dirty="0">
              <a:solidFill>
                <a:schemeClr val="tx1"/>
              </a:solidFill>
            </a:endParaRPr>
          </a:p>
          <a:p>
            <a:endParaRPr lang="en-US" sz="1800" dirty="0">
              <a:solidFill>
                <a:schemeClr val="tx1"/>
              </a:solidFill>
            </a:endParaRPr>
          </a:p>
        </p:txBody>
      </p:sp>
      <p:sp>
        <p:nvSpPr>
          <p:cNvPr id="11" name="Content Placeholder 4">
            <a:extLst>
              <a:ext uri="{FF2B5EF4-FFF2-40B4-BE49-F238E27FC236}">
                <a16:creationId xmlns:a16="http://schemas.microsoft.com/office/drawing/2014/main" id="{F5419448-2D0D-1B73-7287-2AED567E0B9A}"/>
              </a:ext>
            </a:extLst>
          </p:cNvPr>
          <p:cNvSpPr txBox="1">
            <a:spLocks/>
          </p:cNvSpPr>
          <p:nvPr/>
        </p:nvSpPr>
        <p:spPr>
          <a:xfrm>
            <a:off x="3194881" y="2415105"/>
            <a:ext cx="3610387" cy="59437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effectLst/>
              </a:rPr>
              <a:t>Jaz: </a:t>
            </a:r>
            <a:r>
              <a:rPr lang="en-US" dirty="0">
                <a:solidFill>
                  <a:schemeClr val="tx1"/>
                </a:solidFill>
                <a:effectLst/>
              </a:rPr>
              <a:t>Really? Don't you have to be 18 to buy them though?</a:t>
            </a:r>
          </a:p>
          <a:p>
            <a:endParaRPr lang="en-US" sz="1800" dirty="0">
              <a:solidFill>
                <a:schemeClr val="tx1"/>
              </a:solidFill>
            </a:endParaRPr>
          </a:p>
        </p:txBody>
      </p:sp>
    </p:spTree>
    <p:extLst>
      <p:ext uri="{BB962C8B-B14F-4D97-AF65-F5344CB8AC3E}">
        <p14:creationId xmlns:p14="http://schemas.microsoft.com/office/powerpoint/2010/main" val="223801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590A3-23DC-135B-DD78-FE5C9132348A}"/>
              </a:ext>
            </a:extLst>
          </p:cNvPr>
          <p:cNvSpPr>
            <a:spLocks noGrp="1"/>
          </p:cNvSpPr>
          <p:nvPr>
            <p:ph type="sldNum" sz="quarter" idx="4"/>
          </p:nvPr>
        </p:nvSpPr>
        <p:spPr/>
        <p:txBody>
          <a:bodyPr/>
          <a:lstStyle/>
          <a:p>
            <a:fld id="{3441488C-B006-4235-9571-6EAD235514A0}" type="slidenum">
              <a:rPr lang="en-GB" smtClean="0"/>
              <a:pPr/>
              <a:t>21</a:t>
            </a:fld>
            <a:endParaRPr lang="en-GB" dirty="0"/>
          </a:p>
        </p:txBody>
      </p:sp>
      <p:sp>
        <p:nvSpPr>
          <p:cNvPr id="4" name="Title 3">
            <a:extLst>
              <a:ext uri="{FF2B5EF4-FFF2-40B4-BE49-F238E27FC236}">
                <a16:creationId xmlns:a16="http://schemas.microsoft.com/office/drawing/2014/main" id="{08D9ACAE-4F01-FE9F-63EF-1ED4256E86FA}"/>
              </a:ext>
            </a:extLst>
          </p:cNvPr>
          <p:cNvSpPr>
            <a:spLocks noGrp="1"/>
          </p:cNvSpPr>
          <p:nvPr>
            <p:ph type="title"/>
          </p:nvPr>
        </p:nvSpPr>
        <p:spPr/>
        <p:txBody>
          <a:bodyPr/>
          <a:lstStyle/>
          <a:p>
            <a:r>
              <a:rPr lang="en-GB" dirty="0"/>
              <a:t>What have we learnt?</a:t>
            </a:r>
            <a:endParaRPr lang="en-US" dirty="0"/>
          </a:p>
        </p:txBody>
      </p:sp>
      <p:sp>
        <p:nvSpPr>
          <p:cNvPr id="5" name="Content Placeholder 4">
            <a:extLst>
              <a:ext uri="{FF2B5EF4-FFF2-40B4-BE49-F238E27FC236}">
                <a16:creationId xmlns:a16="http://schemas.microsoft.com/office/drawing/2014/main" id="{A5C04062-C29E-8DF9-BB34-822F7200C77C}"/>
              </a:ext>
            </a:extLst>
          </p:cNvPr>
          <p:cNvSpPr>
            <a:spLocks noGrp="1"/>
          </p:cNvSpPr>
          <p:nvPr>
            <p:ph idx="1"/>
          </p:nvPr>
        </p:nvSpPr>
        <p:spPr>
          <a:xfrm>
            <a:off x="246641" y="1411941"/>
            <a:ext cx="5991321" cy="4339807"/>
          </a:xfrm>
        </p:spPr>
        <p:txBody>
          <a:bodyPr/>
          <a:lstStyle/>
          <a:p>
            <a:pPr marL="132987" lvl="1" indent="0">
              <a:buNone/>
            </a:pPr>
            <a:r>
              <a:rPr lang="en-US" dirty="0">
                <a:solidFill>
                  <a:schemeClr val="tx1"/>
                </a:solidFill>
              </a:rPr>
              <a:t>Look back at your mind-map from lesson 1. </a:t>
            </a:r>
          </a:p>
          <a:p>
            <a:pPr lvl="1"/>
            <a:endParaRPr lang="en-US" dirty="0">
              <a:solidFill>
                <a:schemeClr val="tx1"/>
              </a:solidFill>
            </a:endParaRPr>
          </a:p>
          <a:p>
            <a:pPr marL="132987" lvl="1" indent="0">
              <a:buNone/>
            </a:pPr>
            <a:r>
              <a:rPr lang="en-US" dirty="0">
                <a:solidFill>
                  <a:schemeClr val="tx1"/>
                </a:solidFill>
              </a:rPr>
              <a:t>Is there anything you want to add or change based on what you have learnt this lesson? (Can you show you’ve met the learning outcomes?)</a:t>
            </a:r>
          </a:p>
          <a:p>
            <a:pPr lvl="1"/>
            <a:endParaRPr lang="en-US" dirty="0">
              <a:solidFill>
                <a:schemeClr val="tx1"/>
              </a:solidFill>
            </a:endParaRPr>
          </a:p>
          <a:p>
            <a:pPr marL="132987" lvl="1" indent="0">
              <a:buNone/>
            </a:pPr>
            <a:r>
              <a:rPr lang="en-US" dirty="0">
                <a:solidFill>
                  <a:schemeClr val="tx1"/>
                </a:solidFill>
              </a:rPr>
              <a:t>Make changes and add new learning to your mind-map in a different </a:t>
            </a:r>
            <a:r>
              <a:rPr lang="en-US" dirty="0" err="1">
                <a:solidFill>
                  <a:schemeClr val="tx1"/>
                </a:solidFill>
              </a:rPr>
              <a:t>colour</a:t>
            </a:r>
            <a:r>
              <a:rPr lang="en-US" dirty="0">
                <a:solidFill>
                  <a:schemeClr val="tx1"/>
                </a:solidFill>
              </a:rPr>
              <a:t>.</a:t>
            </a:r>
          </a:p>
          <a:p>
            <a:endParaRPr lang="en-US" dirty="0">
              <a:solidFill>
                <a:schemeClr val="tx1"/>
              </a:solidFill>
            </a:endParaRPr>
          </a:p>
        </p:txBody>
      </p:sp>
      <p:pic>
        <p:nvPicPr>
          <p:cNvPr id="6" name="Picture 5">
            <a:extLst>
              <a:ext uri="{FF2B5EF4-FFF2-40B4-BE49-F238E27FC236}">
                <a16:creationId xmlns:a16="http://schemas.microsoft.com/office/drawing/2014/main" id="{34264C76-4EE9-1E20-0752-5D92FA668652}"/>
              </a:ext>
            </a:extLst>
          </p:cNvPr>
          <p:cNvPicPr>
            <a:picLocks noChangeAspect="1"/>
          </p:cNvPicPr>
          <p:nvPr/>
        </p:nvPicPr>
        <p:blipFill>
          <a:blip r:embed="rId3">
            <a:alphaModFix amt="67000"/>
            <a:duotone>
              <a:schemeClr val="accent4">
                <a:shade val="45000"/>
                <a:satMod val="135000"/>
              </a:schemeClr>
              <a:prstClr val="white"/>
            </a:duotone>
            <a:lum bright="-28000" contrast="57000"/>
          </a:blip>
          <a:stretch>
            <a:fillRect/>
          </a:stretch>
        </p:blipFill>
        <p:spPr>
          <a:xfrm>
            <a:off x="7079674" y="928891"/>
            <a:ext cx="3453740" cy="4454823"/>
          </a:xfrm>
          <a:prstGeom prst="rect">
            <a:avLst/>
          </a:prstGeom>
        </p:spPr>
      </p:pic>
      <p:sp>
        <p:nvSpPr>
          <p:cNvPr id="7" name="Footer Placeholder 1">
            <a:extLst>
              <a:ext uri="{FF2B5EF4-FFF2-40B4-BE49-F238E27FC236}">
                <a16:creationId xmlns:a16="http://schemas.microsoft.com/office/drawing/2014/main" id="{7EDEF8C5-1717-6328-9245-103284289474}"/>
              </a:ext>
            </a:extLst>
          </p:cNvPr>
          <p:cNvSpPr>
            <a:spLocks noGrp="1"/>
          </p:cNvSpPr>
          <p:nvPr>
            <p:ph type="ftr" sz="quarter" idx="3"/>
          </p:nvPr>
        </p:nvSpPr>
        <p:spPr>
          <a:xfrm>
            <a:off x="251623" y="6356350"/>
            <a:ext cx="4114800" cy="365125"/>
          </a:xfrm>
        </p:spPr>
        <p:txBody>
          <a:bodyPr/>
          <a:lstStyle/>
          <a:p>
            <a:r>
              <a:rPr lang="en-GB" dirty="0"/>
              <a:t>© PSHE Association 2023</a:t>
            </a:r>
          </a:p>
        </p:txBody>
      </p:sp>
    </p:spTree>
    <p:extLst>
      <p:ext uri="{BB962C8B-B14F-4D97-AF65-F5344CB8AC3E}">
        <p14:creationId xmlns:p14="http://schemas.microsoft.com/office/powerpoint/2010/main" val="252085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D0E648-E07E-EEF2-42A9-0D06D071F1F6}"/>
              </a:ext>
            </a:extLst>
          </p:cNvPr>
          <p:cNvPicPr>
            <a:picLocks noChangeAspect="1"/>
          </p:cNvPicPr>
          <p:nvPr/>
        </p:nvPicPr>
        <p:blipFill>
          <a:blip r:embed="rId3"/>
          <a:stretch>
            <a:fillRect/>
          </a:stretch>
        </p:blipFill>
        <p:spPr>
          <a:xfrm>
            <a:off x="6208475" y="2828291"/>
            <a:ext cx="3937000" cy="1244600"/>
          </a:xfrm>
          <a:prstGeom prst="rect">
            <a:avLst/>
          </a:prstGeom>
        </p:spPr>
      </p:pic>
      <p:pic>
        <p:nvPicPr>
          <p:cNvPr id="10" name="Picture 9">
            <a:extLst>
              <a:ext uri="{FF2B5EF4-FFF2-40B4-BE49-F238E27FC236}">
                <a16:creationId xmlns:a16="http://schemas.microsoft.com/office/drawing/2014/main" id="{FD0D16EE-6D26-808A-0FBF-0AF9720E41B8}"/>
              </a:ext>
            </a:extLst>
          </p:cNvPr>
          <p:cNvPicPr>
            <a:picLocks noChangeAspect="1"/>
          </p:cNvPicPr>
          <p:nvPr/>
        </p:nvPicPr>
        <p:blipFill>
          <a:blip r:embed="rId3"/>
          <a:stretch>
            <a:fillRect/>
          </a:stretch>
        </p:blipFill>
        <p:spPr>
          <a:xfrm flipH="1">
            <a:off x="7414975" y="4250691"/>
            <a:ext cx="3937000" cy="1244600"/>
          </a:xfrm>
          <a:prstGeom prst="rect">
            <a:avLst/>
          </a:prstGeom>
        </p:spPr>
      </p:pic>
      <p:pic>
        <p:nvPicPr>
          <p:cNvPr id="11" name="Picture 10">
            <a:extLst>
              <a:ext uri="{FF2B5EF4-FFF2-40B4-BE49-F238E27FC236}">
                <a16:creationId xmlns:a16="http://schemas.microsoft.com/office/drawing/2014/main" id="{BA101954-4BBE-DEFF-B055-80F5495D32BD}"/>
              </a:ext>
            </a:extLst>
          </p:cNvPr>
          <p:cNvPicPr>
            <a:picLocks noChangeAspect="1"/>
          </p:cNvPicPr>
          <p:nvPr/>
        </p:nvPicPr>
        <p:blipFill>
          <a:blip r:embed="rId3"/>
          <a:stretch>
            <a:fillRect/>
          </a:stretch>
        </p:blipFill>
        <p:spPr>
          <a:xfrm flipH="1">
            <a:off x="7427675" y="1429292"/>
            <a:ext cx="3937000" cy="1244600"/>
          </a:xfrm>
          <a:prstGeom prst="rect">
            <a:avLst/>
          </a:prstGeom>
        </p:spPr>
      </p:pic>
      <p:sp>
        <p:nvSpPr>
          <p:cNvPr id="3" name="Slide Number Placeholder 2">
            <a:extLst>
              <a:ext uri="{FF2B5EF4-FFF2-40B4-BE49-F238E27FC236}">
                <a16:creationId xmlns:a16="http://schemas.microsoft.com/office/drawing/2014/main" id="{D5F6C773-8703-5B9B-26A0-A7D8016D3BA8}"/>
              </a:ext>
            </a:extLst>
          </p:cNvPr>
          <p:cNvSpPr>
            <a:spLocks noGrp="1"/>
          </p:cNvSpPr>
          <p:nvPr>
            <p:ph type="sldNum" sz="quarter" idx="4"/>
          </p:nvPr>
        </p:nvSpPr>
        <p:spPr/>
        <p:txBody>
          <a:bodyPr/>
          <a:lstStyle/>
          <a:p>
            <a:fld id="{3441488C-B006-4235-9571-6EAD235514A0}" type="slidenum">
              <a:rPr lang="en-GB" smtClean="0"/>
              <a:pPr/>
              <a:t>22</a:t>
            </a:fld>
            <a:endParaRPr lang="en-GB" dirty="0"/>
          </a:p>
        </p:txBody>
      </p:sp>
      <p:sp>
        <p:nvSpPr>
          <p:cNvPr id="4" name="Title 3">
            <a:extLst>
              <a:ext uri="{FF2B5EF4-FFF2-40B4-BE49-F238E27FC236}">
                <a16:creationId xmlns:a16="http://schemas.microsoft.com/office/drawing/2014/main" id="{3A84766D-F196-1F94-5EE1-EC794482DF0E}"/>
              </a:ext>
            </a:extLst>
          </p:cNvPr>
          <p:cNvSpPr>
            <a:spLocks noGrp="1"/>
          </p:cNvSpPr>
          <p:nvPr>
            <p:ph type="title"/>
          </p:nvPr>
        </p:nvSpPr>
        <p:spPr/>
        <p:txBody>
          <a:bodyPr/>
          <a:lstStyle/>
          <a:p>
            <a:r>
              <a:rPr lang="en-US" dirty="0">
                <a:solidFill>
                  <a:srgbClr val="551C59"/>
                </a:solidFill>
              </a:rPr>
              <a:t>Further support</a:t>
            </a:r>
          </a:p>
        </p:txBody>
      </p:sp>
      <p:sp>
        <p:nvSpPr>
          <p:cNvPr id="5" name="Content Placeholder 4">
            <a:extLst>
              <a:ext uri="{FF2B5EF4-FFF2-40B4-BE49-F238E27FC236}">
                <a16:creationId xmlns:a16="http://schemas.microsoft.com/office/drawing/2014/main" id="{D1CD4D7F-12C6-EC51-385A-063A13C8F401}"/>
              </a:ext>
            </a:extLst>
          </p:cNvPr>
          <p:cNvSpPr>
            <a:spLocks noGrp="1"/>
          </p:cNvSpPr>
          <p:nvPr>
            <p:ph idx="1"/>
          </p:nvPr>
        </p:nvSpPr>
        <p:spPr>
          <a:xfrm>
            <a:off x="246641" y="1411941"/>
            <a:ext cx="5067454" cy="4339807"/>
          </a:xfrm>
        </p:spPr>
        <p:txBody>
          <a:bodyPr/>
          <a:lstStyle/>
          <a:p>
            <a:r>
              <a:rPr lang="en-US" dirty="0">
                <a:solidFill>
                  <a:schemeClr val="tx1"/>
                </a:solidFill>
              </a:rPr>
              <a:t>Speak to a tutor, head of year, school nurse, or other trusted member of staff in school.</a:t>
            </a:r>
          </a:p>
          <a:p>
            <a:r>
              <a:rPr lang="en-US" dirty="0">
                <a:solidFill>
                  <a:schemeClr val="tx1"/>
                </a:solidFill>
              </a:rPr>
              <a:t>Contact Childline: </a:t>
            </a:r>
            <a:r>
              <a:rPr lang="en-US" dirty="0" err="1">
                <a:solidFill>
                  <a:schemeClr val="tx1"/>
                </a:solidFill>
                <a:hlinkClick r:id="rId4"/>
              </a:rPr>
              <a:t>www.childline.org.uk</a:t>
            </a:r>
            <a:r>
              <a:rPr lang="en-US" dirty="0">
                <a:solidFill>
                  <a:schemeClr val="tx1"/>
                </a:solidFill>
                <a:hlinkClick r:id="rId4"/>
              </a:rPr>
              <a:t> </a:t>
            </a:r>
            <a:br>
              <a:rPr lang="en-US" dirty="0">
                <a:solidFill>
                  <a:schemeClr val="tx1"/>
                </a:solidFill>
              </a:rPr>
            </a:br>
            <a:r>
              <a:rPr lang="en-US" b="1" dirty="0">
                <a:solidFill>
                  <a:schemeClr val="tx1"/>
                </a:solidFill>
              </a:rPr>
              <a:t>0800 1111</a:t>
            </a:r>
          </a:p>
          <a:p>
            <a:r>
              <a:rPr lang="en-US" dirty="0">
                <a:solidFill>
                  <a:schemeClr val="tx1"/>
                </a:solidFill>
              </a:rPr>
              <a:t>Contact the National Smokefree Helpline: </a:t>
            </a:r>
            <a:r>
              <a:rPr lang="en-US" b="1" dirty="0">
                <a:solidFill>
                  <a:schemeClr val="tx1"/>
                </a:solidFill>
              </a:rPr>
              <a:t>0300 123 1044</a:t>
            </a:r>
          </a:p>
          <a:p>
            <a:r>
              <a:rPr lang="en-US" dirty="0">
                <a:solidFill>
                  <a:schemeClr val="tx1"/>
                </a:solidFill>
              </a:rPr>
              <a:t>Further information is available via FRANK: </a:t>
            </a:r>
            <a:r>
              <a:rPr lang="en-US" dirty="0" err="1">
                <a:solidFill>
                  <a:schemeClr val="tx1"/>
                </a:solidFill>
                <a:hlinkClick r:id="rId5"/>
              </a:rPr>
              <a:t>www.talktofrank.com</a:t>
            </a:r>
            <a:r>
              <a:rPr lang="en-US" dirty="0">
                <a:solidFill>
                  <a:schemeClr val="tx1"/>
                </a:solidFill>
                <a:hlinkClick r:id="rId5"/>
              </a:rPr>
              <a:t>/get-help  </a:t>
            </a:r>
            <a:endParaRPr lang="en-US" dirty="0">
              <a:solidFill>
                <a:schemeClr val="tx1"/>
              </a:solidFill>
            </a:endParaRPr>
          </a:p>
          <a:p>
            <a:endParaRPr lang="en-US" dirty="0">
              <a:solidFill>
                <a:schemeClr val="tx1"/>
              </a:solidFill>
            </a:endParaRPr>
          </a:p>
        </p:txBody>
      </p:sp>
      <p:sp>
        <p:nvSpPr>
          <p:cNvPr id="6" name="Footer Placeholder 1">
            <a:extLst>
              <a:ext uri="{FF2B5EF4-FFF2-40B4-BE49-F238E27FC236}">
                <a16:creationId xmlns:a16="http://schemas.microsoft.com/office/drawing/2014/main" id="{230FBE21-70CF-97E9-6EF9-7A702A469F1A}"/>
              </a:ext>
            </a:extLst>
          </p:cNvPr>
          <p:cNvSpPr>
            <a:spLocks noGrp="1"/>
          </p:cNvSpPr>
          <p:nvPr>
            <p:ph type="ftr" sz="quarter" idx="3"/>
          </p:nvPr>
        </p:nvSpPr>
        <p:spPr>
          <a:xfrm>
            <a:off x="251623" y="6356350"/>
            <a:ext cx="4114800" cy="365125"/>
          </a:xfrm>
        </p:spPr>
        <p:txBody>
          <a:bodyPr/>
          <a:lstStyle/>
          <a:p>
            <a:r>
              <a:rPr lang="en-GB" dirty="0"/>
              <a:t>© PSHE Association 2023</a:t>
            </a:r>
          </a:p>
        </p:txBody>
      </p:sp>
      <p:sp>
        <p:nvSpPr>
          <p:cNvPr id="13" name="Content Placeholder 4">
            <a:extLst>
              <a:ext uri="{FF2B5EF4-FFF2-40B4-BE49-F238E27FC236}">
                <a16:creationId xmlns:a16="http://schemas.microsoft.com/office/drawing/2014/main" id="{BD3212C6-A453-5876-53A3-399E4238A575}"/>
              </a:ext>
            </a:extLst>
          </p:cNvPr>
          <p:cNvSpPr txBox="1">
            <a:spLocks/>
          </p:cNvSpPr>
          <p:nvPr/>
        </p:nvSpPr>
        <p:spPr>
          <a:xfrm>
            <a:off x="6502049" y="2975381"/>
            <a:ext cx="3349853" cy="93772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F3F3F"/>
                </a:solidFill>
                <a:effectLst/>
              </a:rPr>
              <a:t>Something's worrying me,</a:t>
            </a:r>
            <a:br>
              <a:rPr lang="en-GB" dirty="0">
                <a:solidFill>
                  <a:srgbClr val="3F3F3F"/>
                </a:solidFill>
                <a:effectLst/>
              </a:rPr>
            </a:br>
            <a:r>
              <a:rPr lang="en-GB" dirty="0">
                <a:solidFill>
                  <a:srgbClr val="3F3F3F"/>
                </a:solidFill>
                <a:effectLst/>
              </a:rPr>
              <a:t>can I talk to you?</a:t>
            </a:r>
          </a:p>
        </p:txBody>
      </p:sp>
      <p:sp>
        <p:nvSpPr>
          <p:cNvPr id="17" name="Content Placeholder 4">
            <a:extLst>
              <a:ext uri="{FF2B5EF4-FFF2-40B4-BE49-F238E27FC236}">
                <a16:creationId xmlns:a16="http://schemas.microsoft.com/office/drawing/2014/main" id="{AA2A02F5-0FC1-E431-4634-F06EB34D5AF1}"/>
              </a:ext>
            </a:extLst>
          </p:cNvPr>
          <p:cNvSpPr txBox="1">
            <a:spLocks/>
          </p:cNvSpPr>
          <p:nvPr/>
        </p:nvSpPr>
        <p:spPr>
          <a:xfrm>
            <a:off x="7716222" y="1645358"/>
            <a:ext cx="3349853" cy="93772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F3F3F"/>
                </a:solidFill>
                <a:effectLst/>
              </a:rPr>
              <a:t>I need your help with something . . . </a:t>
            </a:r>
          </a:p>
        </p:txBody>
      </p:sp>
      <p:sp>
        <p:nvSpPr>
          <p:cNvPr id="23" name="Content Placeholder 4">
            <a:extLst>
              <a:ext uri="{FF2B5EF4-FFF2-40B4-BE49-F238E27FC236}">
                <a16:creationId xmlns:a16="http://schemas.microsoft.com/office/drawing/2014/main" id="{25C2328A-F151-A4E9-8907-1D82C9DFFF59}"/>
              </a:ext>
            </a:extLst>
          </p:cNvPr>
          <p:cNvSpPr txBox="1">
            <a:spLocks/>
          </p:cNvSpPr>
          <p:nvPr/>
        </p:nvSpPr>
        <p:spPr>
          <a:xfrm>
            <a:off x="7716222" y="4454057"/>
            <a:ext cx="3349853" cy="93772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600"/>
              </a:spcBef>
              <a:spcAft>
                <a:spcPts val="1200"/>
              </a:spcAft>
              <a:buFont typeface="Arial" panose="020B0604020202020204" pitchFamily="34" charset="0"/>
              <a:buNone/>
              <a:defRPr sz="2000" kern="1200">
                <a:solidFill>
                  <a:srgbClr val="551C59"/>
                </a:solidFill>
                <a:latin typeface="Century Gothic" panose="020B0502020202020204" pitchFamily="34" charset="0"/>
                <a:ea typeface="PT Sans" panose="020B0503020203020204" pitchFamily="34" charset="0"/>
                <a:cs typeface="+mn-cs"/>
              </a:defRPr>
            </a:lvl1pPr>
            <a:lvl2pPr marL="360000" indent="-227013" algn="l" defTabSz="914400" rtl="0" eaLnBrk="1" latinLnBrk="0" hangingPunct="1">
              <a:lnSpc>
                <a:spcPts val="2600"/>
              </a:lnSpc>
              <a:spcBef>
                <a:spcPts val="400"/>
              </a:spcBef>
              <a:spcAft>
                <a:spcPts val="200"/>
              </a:spcAft>
              <a:buFont typeface="Arial" panose="020B0604020202020204" pitchFamily="34" charset="0"/>
              <a:buChar char="•"/>
              <a:tabLst/>
              <a:defRPr sz="2000" kern="1200">
                <a:solidFill>
                  <a:srgbClr val="551C59"/>
                </a:solidFill>
                <a:latin typeface="Century Gothic" panose="020B0502020202020204" pitchFamily="34" charset="0"/>
                <a:ea typeface="PT Sans" panose="020B05030202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PT Sans" panose="020B05030202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PT Sans" panose="020B05030202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F3F3F"/>
                </a:solidFill>
                <a:effectLst/>
              </a:rPr>
              <a:t>I have something that’s been bothering me . . .</a:t>
            </a:r>
          </a:p>
        </p:txBody>
      </p:sp>
    </p:spTree>
    <p:extLst>
      <p:ext uri="{BB962C8B-B14F-4D97-AF65-F5344CB8AC3E}">
        <p14:creationId xmlns:p14="http://schemas.microsoft.com/office/powerpoint/2010/main" val="268703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4A9AF2-FDC3-75DA-7B5A-63F081D8909F}"/>
              </a:ext>
            </a:extLst>
          </p:cNvPr>
          <p:cNvSpPr>
            <a:spLocks noGrp="1"/>
          </p:cNvSpPr>
          <p:nvPr>
            <p:ph type="sldNum" sz="quarter" idx="4"/>
          </p:nvPr>
        </p:nvSpPr>
        <p:spPr/>
        <p:txBody>
          <a:bodyPr/>
          <a:lstStyle/>
          <a:p>
            <a:fld id="{3441488C-B006-4235-9571-6EAD235514A0}" type="slidenum">
              <a:rPr lang="en-GB" smtClean="0"/>
              <a:pPr/>
              <a:t>23</a:t>
            </a:fld>
            <a:endParaRPr lang="en-GB" dirty="0"/>
          </a:p>
        </p:txBody>
      </p:sp>
      <p:sp>
        <p:nvSpPr>
          <p:cNvPr id="4" name="Title 3">
            <a:extLst>
              <a:ext uri="{FF2B5EF4-FFF2-40B4-BE49-F238E27FC236}">
                <a16:creationId xmlns:a16="http://schemas.microsoft.com/office/drawing/2014/main" id="{E80A6699-F9C0-5D9C-7FDF-BD2527159C6C}"/>
              </a:ext>
            </a:extLst>
          </p:cNvPr>
          <p:cNvSpPr>
            <a:spLocks noGrp="1"/>
          </p:cNvSpPr>
          <p:nvPr>
            <p:ph type="title"/>
          </p:nvPr>
        </p:nvSpPr>
        <p:spPr/>
        <p:txBody>
          <a:bodyPr/>
          <a:lstStyle/>
          <a:p>
            <a:r>
              <a:rPr lang="en-GB" dirty="0"/>
              <a:t>Extension</a:t>
            </a:r>
            <a:endParaRPr lang="en-US" dirty="0"/>
          </a:p>
        </p:txBody>
      </p:sp>
      <p:sp>
        <p:nvSpPr>
          <p:cNvPr id="5" name="Content Placeholder 4">
            <a:extLst>
              <a:ext uri="{FF2B5EF4-FFF2-40B4-BE49-F238E27FC236}">
                <a16:creationId xmlns:a16="http://schemas.microsoft.com/office/drawing/2014/main" id="{DE2F2DC3-CBBE-7078-C46C-CA09093D0E61}"/>
              </a:ext>
            </a:extLst>
          </p:cNvPr>
          <p:cNvSpPr>
            <a:spLocks noGrp="1"/>
          </p:cNvSpPr>
          <p:nvPr>
            <p:ph idx="1"/>
          </p:nvPr>
        </p:nvSpPr>
        <p:spPr>
          <a:xfrm>
            <a:off x="246640" y="1411941"/>
            <a:ext cx="5019627" cy="4339807"/>
          </a:xfrm>
        </p:spPr>
        <p:txBody>
          <a:bodyPr/>
          <a:lstStyle/>
          <a:p>
            <a:r>
              <a:rPr lang="en-GB" sz="2000" dirty="0">
                <a:solidFill>
                  <a:schemeClr val="tx1"/>
                </a:solidFill>
                <a:effectLst/>
                <a:ea typeface="Calibri" panose="020F0502020204030204" pitchFamily="34" charset="0"/>
                <a:cs typeface="Times New Roman" panose="02020603050405020304" pitchFamily="18" charset="0"/>
              </a:rPr>
              <a:t>Imagine that TJ’s friend Ben has decided to ask his brother to buy him a vape (even though TJ no longer wants one). </a:t>
            </a:r>
          </a:p>
          <a:p>
            <a:r>
              <a:rPr lang="en-GB" sz="2000" dirty="0">
                <a:solidFill>
                  <a:schemeClr val="tx1"/>
                </a:solidFill>
                <a:effectLst/>
                <a:ea typeface="Calibri" panose="020F0502020204030204" pitchFamily="34" charset="0"/>
                <a:cs typeface="Times New Roman" panose="02020603050405020304" pitchFamily="18" charset="0"/>
              </a:rPr>
              <a:t>Write a response from Ben’s brother explaining why he won’t buy him a vape.</a:t>
            </a:r>
          </a:p>
          <a:p>
            <a:endParaRPr lang="en-GB" sz="2000" dirty="0">
              <a:solidFill>
                <a:schemeClr val="tx1"/>
              </a:solidFill>
            </a:endParaRPr>
          </a:p>
        </p:txBody>
      </p:sp>
      <p:sp>
        <p:nvSpPr>
          <p:cNvPr id="6" name="Footer Placeholder 1">
            <a:extLst>
              <a:ext uri="{FF2B5EF4-FFF2-40B4-BE49-F238E27FC236}">
                <a16:creationId xmlns:a16="http://schemas.microsoft.com/office/drawing/2014/main" id="{4FA5863B-C72B-5B1D-CED4-C05FE7ED2D6A}"/>
              </a:ext>
            </a:extLst>
          </p:cNvPr>
          <p:cNvSpPr>
            <a:spLocks noGrp="1"/>
          </p:cNvSpPr>
          <p:nvPr>
            <p:ph type="ftr" sz="quarter" idx="3"/>
          </p:nvPr>
        </p:nvSpPr>
        <p:spPr>
          <a:xfrm>
            <a:off x="251623" y="6356350"/>
            <a:ext cx="4114800" cy="365125"/>
          </a:xfrm>
        </p:spPr>
        <p:txBody>
          <a:bodyPr/>
          <a:lstStyle/>
          <a:p>
            <a:r>
              <a:rPr lang="en-GB" dirty="0"/>
              <a:t>© PSHE Association 2023</a:t>
            </a:r>
          </a:p>
        </p:txBody>
      </p:sp>
      <p:pic>
        <p:nvPicPr>
          <p:cNvPr id="7" name="Picture 6">
            <a:extLst>
              <a:ext uri="{FF2B5EF4-FFF2-40B4-BE49-F238E27FC236}">
                <a16:creationId xmlns:a16="http://schemas.microsoft.com/office/drawing/2014/main" id="{C54EFA46-4B8B-511B-F959-08DE99B2D54F}"/>
              </a:ext>
            </a:extLst>
          </p:cNvPr>
          <p:cNvPicPr>
            <a:picLocks noChangeAspect="1"/>
          </p:cNvPicPr>
          <p:nvPr/>
        </p:nvPicPr>
        <p:blipFill>
          <a:blip r:embed="rId3"/>
          <a:stretch>
            <a:fillRect/>
          </a:stretch>
        </p:blipFill>
        <p:spPr>
          <a:xfrm>
            <a:off x="5568920" y="1849013"/>
            <a:ext cx="6376440" cy="3159974"/>
          </a:xfrm>
          <a:prstGeom prst="rect">
            <a:avLst/>
          </a:prstGeom>
        </p:spPr>
      </p:pic>
    </p:spTree>
    <p:extLst>
      <p:ext uri="{BB962C8B-B14F-4D97-AF65-F5344CB8AC3E}">
        <p14:creationId xmlns:p14="http://schemas.microsoft.com/office/powerpoint/2010/main" val="287359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934C4-CB41-5718-1492-475BC4C33F07}"/>
              </a:ext>
            </a:extLst>
          </p:cNvPr>
          <p:cNvSpPr>
            <a:spLocks noGrp="1"/>
          </p:cNvSpPr>
          <p:nvPr>
            <p:ph type="sldNum" sz="quarter" idx="4"/>
          </p:nvPr>
        </p:nvSpPr>
        <p:spPr/>
        <p:txBody>
          <a:bodyPr/>
          <a:lstStyle/>
          <a:p>
            <a:fld id="{3441488C-B006-4235-9571-6EAD235514A0}" type="slidenum">
              <a:rPr lang="en-GB" smtClean="0"/>
              <a:pPr/>
              <a:t>3</a:t>
            </a:fld>
            <a:endParaRPr lang="en-GB" dirty="0"/>
          </a:p>
        </p:txBody>
      </p:sp>
      <p:sp>
        <p:nvSpPr>
          <p:cNvPr id="3" name="Title 2">
            <a:extLst>
              <a:ext uri="{FF2B5EF4-FFF2-40B4-BE49-F238E27FC236}">
                <a16:creationId xmlns:a16="http://schemas.microsoft.com/office/drawing/2014/main" id="{7A8E32D4-EB9B-E3D8-A858-F8B01756957C}"/>
              </a:ext>
            </a:extLst>
          </p:cNvPr>
          <p:cNvSpPr>
            <a:spLocks noGrp="1"/>
          </p:cNvSpPr>
          <p:nvPr>
            <p:ph type="title"/>
          </p:nvPr>
        </p:nvSpPr>
        <p:spPr/>
        <p:txBody>
          <a:bodyPr/>
          <a:lstStyle/>
          <a:p>
            <a:r>
              <a:rPr lang="en-US" dirty="0"/>
              <a:t>Challenge and Support</a:t>
            </a:r>
          </a:p>
        </p:txBody>
      </p:sp>
      <p:sp>
        <p:nvSpPr>
          <p:cNvPr id="4" name="Footer Placeholder 3">
            <a:extLst>
              <a:ext uri="{FF2B5EF4-FFF2-40B4-BE49-F238E27FC236}">
                <a16:creationId xmlns:a16="http://schemas.microsoft.com/office/drawing/2014/main" id="{4B047E4F-0457-C9D9-B3CE-E57E31E8F420}"/>
              </a:ext>
            </a:extLst>
          </p:cNvPr>
          <p:cNvSpPr>
            <a:spLocks noGrp="1"/>
          </p:cNvSpPr>
          <p:nvPr>
            <p:ph type="ftr" sz="quarter" idx="3"/>
          </p:nvPr>
        </p:nvSpPr>
        <p:spPr>
          <a:xfrm>
            <a:off x="3738001" y="6350578"/>
            <a:ext cx="4114800" cy="365125"/>
          </a:xfrm>
        </p:spPr>
        <p:txBody>
          <a:bodyPr/>
          <a:lstStyle/>
          <a:p>
            <a:r>
              <a:rPr lang="en-GB" dirty="0"/>
              <a:t>© PSHE Association 2023</a:t>
            </a:r>
          </a:p>
        </p:txBody>
      </p:sp>
      <p:sp>
        <p:nvSpPr>
          <p:cNvPr id="5" name="Content Placeholder 4">
            <a:extLst>
              <a:ext uri="{FF2B5EF4-FFF2-40B4-BE49-F238E27FC236}">
                <a16:creationId xmlns:a16="http://schemas.microsoft.com/office/drawing/2014/main" id="{51BF4FFD-684D-C173-3A2D-ACA8F8E8B346}"/>
              </a:ext>
            </a:extLst>
          </p:cNvPr>
          <p:cNvSpPr>
            <a:spLocks noGrp="1"/>
          </p:cNvSpPr>
          <p:nvPr>
            <p:ph idx="13"/>
          </p:nvPr>
        </p:nvSpPr>
        <p:spPr/>
        <p:txBody>
          <a:bodyPr>
            <a:noAutofit/>
          </a:bodyPr>
          <a:lstStyle/>
          <a:p>
            <a:r>
              <a:rPr lang="en-US" dirty="0"/>
              <a:t>The lesson includes suggestions for  challenge and support activities, to help you differentiate appropriately for your class.  </a:t>
            </a:r>
          </a:p>
          <a:p>
            <a:r>
              <a:rPr lang="en-US" b="1" i="1" dirty="0"/>
              <a:t>Challenge activities </a:t>
            </a:r>
            <a:r>
              <a:rPr lang="en-US" dirty="0"/>
              <a:t>deepen and extend the learning for those who need more challenge or who finish the activity quickly. </a:t>
            </a:r>
          </a:p>
          <a:p>
            <a:endParaRPr lang="en-US" dirty="0"/>
          </a:p>
        </p:txBody>
      </p:sp>
      <p:sp>
        <p:nvSpPr>
          <p:cNvPr id="6" name="Content Placeholder 5">
            <a:extLst>
              <a:ext uri="{FF2B5EF4-FFF2-40B4-BE49-F238E27FC236}">
                <a16:creationId xmlns:a16="http://schemas.microsoft.com/office/drawing/2014/main" id="{EDA0B32D-462E-32F4-9D69-8E71E5CBA96F}"/>
              </a:ext>
            </a:extLst>
          </p:cNvPr>
          <p:cNvSpPr>
            <a:spLocks noGrp="1"/>
          </p:cNvSpPr>
          <p:nvPr>
            <p:ph idx="14"/>
          </p:nvPr>
        </p:nvSpPr>
        <p:spPr/>
        <p:txBody>
          <a:bodyPr/>
          <a:lstStyle/>
          <a:p>
            <a:r>
              <a:rPr lang="en-US" b="1" i="1" dirty="0"/>
              <a:t>Support activities </a:t>
            </a:r>
            <a:r>
              <a:rPr lang="en-US" dirty="0"/>
              <a:t>are adapted to be more accessible for those who need it.</a:t>
            </a:r>
          </a:p>
          <a:p>
            <a:r>
              <a:rPr lang="en-US" dirty="0"/>
              <a:t>Look for these icons on the pupil slides.  See delivery notes for details of the activities.</a:t>
            </a:r>
          </a:p>
          <a:p>
            <a:endParaRPr lang="en-US" dirty="0"/>
          </a:p>
          <a:p>
            <a:endParaRPr lang="en-US" dirty="0"/>
          </a:p>
        </p:txBody>
      </p:sp>
      <p:pic>
        <p:nvPicPr>
          <p:cNvPr id="7" name="Picture 6">
            <a:extLst>
              <a:ext uri="{FF2B5EF4-FFF2-40B4-BE49-F238E27FC236}">
                <a16:creationId xmlns:a16="http://schemas.microsoft.com/office/drawing/2014/main" id="{AC505B55-5F0F-A6C5-4A19-300BBBD067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489547">
            <a:off x="10070185" y="4237662"/>
            <a:ext cx="1966668" cy="1660913"/>
          </a:xfrm>
          <a:prstGeom prst="rect">
            <a:avLst/>
          </a:prstGeom>
        </p:spPr>
      </p:pic>
      <p:pic>
        <p:nvPicPr>
          <p:cNvPr id="8" name="Picture 7">
            <a:extLst>
              <a:ext uri="{FF2B5EF4-FFF2-40B4-BE49-F238E27FC236}">
                <a16:creationId xmlns:a16="http://schemas.microsoft.com/office/drawing/2014/main" id="{A516D974-3E3B-3482-F19D-BD52B82BF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0099">
            <a:off x="5585267" y="4336361"/>
            <a:ext cx="1966668" cy="1660913"/>
          </a:xfrm>
          <a:prstGeom prst="rect">
            <a:avLst/>
          </a:prstGeom>
        </p:spPr>
      </p:pic>
      <p:sp>
        <p:nvSpPr>
          <p:cNvPr id="9" name="TextBox 8">
            <a:extLst>
              <a:ext uri="{FF2B5EF4-FFF2-40B4-BE49-F238E27FC236}">
                <a16:creationId xmlns:a16="http://schemas.microsoft.com/office/drawing/2014/main" id="{A0BC2D21-55E4-2606-1954-2344B923388B}"/>
              </a:ext>
            </a:extLst>
          </p:cNvPr>
          <p:cNvSpPr txBox="1"/>
          <p:nvPr/>
        </p:nvSpPr>
        <p:spPr>
          <a:xfrm rot="19878837">
            <a:off x="5813441" y="4971908"/>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0" name="TextBox 9">
            <a:extLst>
              <a:ext uri="{FF2B5EF4-FFF2-40B4-BE49-F238E27FC236}">
                <a16:creationId xmlns:a16="http://schemas.microsoft.com/office/drawing/2014/main" id="{9B5BA44B-5DD7-4DE6-462E-2DAB0DEFF2A1}"/>
              </a:ext>
            </a:extLst>
          </p:cNvPr>
          <p:cNvSpPr txBox="1"/>
          <p:nvPr/>
        </p:nvSpPr>
        <p:spPr>
          <a:xfrm rot="1567822">
            <a:off x="10339810" y="4964023"/>
            <a:ext cx="1386585" cy="375666"/>
          </a:xfrm>
          <a:prstGeom prst="rect">
            <a:avLst/>
          </a:prstGeom>
          <a:noFill/>
        </p:spPr>
        <p:txBody>
          <a:bodyPr wrap="square" rtlCol="0">
            <a:spAutoFit/>
          </a:bodyPr>
          <a:lstStyle/>
          <a:p>
            <a:pPr algn="ctr"/>
            <a:r>
              <a:rPr lang="en-GB" b="1" dirty="0">
                <a:latin typeface="Century Gothic" panose="020B0502020202020204" pitchFamily="34" charset="0"/>
              </a:rPr>
              <a:t>Support</a:t>
            </a:r>
          </a:p>
        </p:txBody>
      </p:sp>
      <p:pic>
        <p:nvPicPr>
          <p:cNvPr id="11" name="Picture 10">
            <a:extLst>
              <a:ext uri="{FF2B5EF4-FFF2-40B4-BE49-F238E27FC236}">
                <a16:creationId xmlns:a16="http://schemas.microsoft.com/office/drawing/2014/main" id="{F2031C7B-E555-9332-90E1-4499A7CAD2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17761" y="4196151"/>
            <a:ext cx="817747" cy="932045"/>
          </a:xfrm>
          <a:prstGeom prst="rect">
            <a:avLst/>
          </a:prstGeom>
        </p:spPr>
      </p:pic>
      <p:pic>
        <p:nvPicPr>
          <p:cNvPr id="12" name="Picture 11">
            <a:extLst>
              <a:ext uri="{FF2B5EF4-FFF2-40B4-BE49-F238E27FC236}">
                <a16:creationId xmlns:a16="http://schemas.microsoft.com/office/drawing/2014/main" id="{92A9889B-9A64-81CE-1CDE-A772EB1EB7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9381195" y="4232888"/>
            <a:ext cx="702439" cy="1404878"/>
          </a:xfrm>
          <a:prstGeom prst="rect">
            <a:avLst/>
          </a:prstGeom>
        </p:spPr>
      </p:pic>
    </p:spTree>
    <p:extLst>
      <p:ext uri="{BB962C8B-B14F-4D97-AF65-F5344CB8AC3E}">
        <p14:creationId xmlns:p14="http://schemas.microsoft.com/office/powerpoint/2010/main" val="21288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789EC-6970-8AAF-3C12-D3B3B4F80C98}"/>
              </a:ext>
            </a:extLst>
          </p:cNvPr>
          <p:cNvSpPr>
            <a:spLocks noGrp="1"/>
          </p:cNvSpPr>
          <p:nvPr>
            <p:ph type="sldNum" sz="quarter" idx="4"/>
          </p:nvPr>
        </p:nvSpPr>
        <p:spPr/>
        <p:txBody>
          <a:bodyPr/>
          <a:lstStyle/>
          <a:p>
            <a:fld id="{3441488C-B006-4235-9571-6EAD235514A0}" type="slidenum">
              <a:rPr lang="en-GB" smtClean="0"/>
              <a:pPr/>
              <a:t>4</a:t>
            </a:fld>
            <a:endParaRPr lang="en-GB" dirty="0"/>
          </a:p>
        </p:txBody>
      </p:sp>
      <p:sp>
        <p:nvSpPr>
          <p:cNvPr id="3" name="Title 2">
            <a:extLst>
              <a:ext uri="{FF2B5EF4-FFF2-40B4-BE49-F238E27FC236}">
                <a16:creationId xmlns:a16="http://schemas.microsoft.com/office/drawing/2014/main" id="{5B6D26DD-3BCB-AE53-BBB5-B4E110BE759F}"/>
              </a:ext>
            </a:extLst>
          </p:cNvPr>
          <p:cNvSpPr>
            <a:spLocks noGrp="1"/>
          </p:cNvSpPr>
          <p:nvPr>
            <p:ph type="title"/>
          </p:nvPr>
        </p:nvSpPr>
        <p:spPr/>
        <p:txBody>
          <a:bodyPr/>
          <a:lstStyle/>
          <a:p>
            <a:r>
              <a:rPr lang="en-GB" sz="3600" dirty="0"/>
              <a:t>Context</a:t>
            </a:r>
            <a:endParaRPr lang="en-US" sz="3600" dirty="0"/>
          </a:p>
        </p:txBody>
      </p:sp>
      <p:sp>
        <p:nvSpPr>
          <p:cNvPr id="4" name="Content Placeholder 3">
            <a:extLst>
              <a:ext uri="{FF2B5EF4-FFF2-40B4-BE49-F238E27FC236}">
                <a16:creationId xmlns:a16="http://schemas.microsoft.com/office/drawing/2014/main" id="{47278E92-A6EE-C6E1-74D1-F0B7E03895D1}"/>
              </a:ext>
            </a:extLst>
          </p:cNvPr>
          <p:cNvSpPr>
            <a:spLocks noGrp="1"/>
          </p:cNvSpPr>
          <p:nvPr>
            <p:ph idx="1"/>
          </p:nvPr>
        </p:nvSpPr>
        <p:spPr/>
        <p:txBody>
          <a:bodyPr/>
          <a:lstStyle/>
          <a:p>
            <a:pPr marL="0" indent="0" algn="just">
              <a:lnSpc>
                <a:spcPct val="100000"/>
              </a:lnSpc>
              <a:spcBef>
                <a:spcPts val="600"/>
              </a:spcBef>
              <a:spcAft>
                <a:spcPts val="600"/>
              </a:spcAft>
              <a:buNone/>
            </a:pPr>
            <a:r>
              <a:rPr lang="en-GB" sz="2000" dirty="0">
                <a:effectLst/>
                <a:ea typeface="Calibri" panose="020F0502020204030204" pitchFamily="34" charset="0"/>
                <a:cs typeface="Times New Roman" panose="02020603050405020304" pitchFamily="18" charset="0"/>
              </a:rPr>
              <a:t>This lesson has been designed by the </a:t>
            </a:r>
            <a:r>
              <a:rPr lang="en-GB" sz="2000" dirty="0">
                <a:ea typeface="Calibri" panose="020F0502020204030204" pitchFamily="34" charset="0"/>
                <a:cs typeface="Times New Roman" panose="02020603050405020304" pitchFamily="18" charset="0"/>
              </a:rPr>
              <a:t>PSHE Association to </a:t>
            </a:r>
            <a:r>
              <a:rPr lang="en-GB" sz="2000" dirty="0">
                <a:effectLst/>
                <a:ea typeface="Calibri" panose="020F0502020204030204" pitchFamily="34" charset="0"/>
                <a:cs typeface="Times New Roman" panose="02020603050405020304" pitchFamily="18" charset="0"/>
              </a:rPr>
              <a:t>follow on from the </a:t>
            </a:r>
            <a:r>
              <a:rPr lang="en-GB" sz="2000" u="sng"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drug education</a:t>
            </a:r>
            <a:r>
              <a:rPr lang="en-GB" sz="2000" dirty="0">
                <a:effectLst/>
                <a:ea typeface="Calibri" panose="020F0502020204030204" pitchFamily="34" charset="0"/>
                <a:cs typeface="Times New Roman" panose="02020603050405020304" pitchFamily="18" charset="0"/>
              </a:rPr>
              <a:t> lessons for Year 9, developed for Public Health England. The existing suite of materials will be updated and relaunched in 2023. </a:t>
            </a:r>
          </a:p>
          <a:p>
            <a:pPr marL="0" indent="0" algn="just">
              <a:lnSpc>
                <a:spcPct val="100000"/>
              </a:lnSpc>
              <a:spcBef>
                <a:spcPts val="600"/>
              </a:spcBef>
              <a:spcAft>
                <a:spcPts val="600"/>
              </a:spcAft>
              <a:buNone/>
            </a:pPr>
            <a:r>
              <a:rPr lang="en-GB" sz="2000" dirty="0">
                <a:effectLst/>
                <a:ea typeface="Calibri" panose="020F0502020204030204" pitchFamily="34" charset="0"/>
                <a:cs typeface="Times New Roman" panose="02020603050405020304" pitchFamily="18" charset="0"/>
              </a:rPr>
              <a:t>This lesson explores the consequences of vaping and the influences that might impact young people’s behaviour relating to vaping.</a:t>
            </a:r>
          </a:p>
          <a:p>
            <a:pPr marL="0" indent="0">
              <a:lnSpc>
                <a:spcPct val="100000"/>
              </a:lnSpc>
              <a:spcBef>
                <a:spcPts val="600"/>
              </a:spcBef>
              <a:spcAft>
                <a:spcPts val="600"/>
              </a:spcAft>
              <a:buNone/>
            </a:pPr>
            <a:r>
              <a:rPr lang="en-GB" sz="2000" dirty="0">
                <a:effectLst/>
                <a:ea typeface="Calibri" panose="020F0502020204030204" pitchFamily="34" charset="0"/>
                <a:cs typeface="Times New Roman" panose="02020603050405020304" pitchFamily="18" charset="0"/>
              </a:rPr>
              <a:t>This lesson is not designed to be taught in isolation, but should always form part of a planned, developmental PSHE education programme. </a:t>
            </a:r>
          </a:p>
          <a:p>
            <a:pPr marL="0" indent="0">
              <a:lnSpc>
                <a:spcPct val="100000"/>
              </a:lnSpc>
              <a:spcBef>
                <a:spcPts val="600"/>
              </a:spcBef>
              <a:spcAft>
                <a:spcPts val="600"/>
              </a:spcAft>
              <a:buNone/>
            </a:pPr>
            <a:r>
              <a:rPr lang="en-GB" sz="2000" dirty="0">
                <a:effectLst/>
                <a:ea typeface="Calibri" panose="020F0502020204030204" pitchFamily="34" charset="0"/>
                <a:cs typeface="Times New Roman" panose="02020603050405020304" pitchFamily="18" charset="0"/>
              </a:rPr>
              <a:t>Please read the </a:t>
            </a:r>
            <a:r>
              <a:rPr lang="en-GB" sz="2000" u="sng" dirty="0">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teacher guidance and evidence briefing accompanying the key stage 1-4 lessons</a:t>
            </a:r>
            <a:r>
              <a:rPr lang="en-GB" sz="2000" dirty="0">
                <a:effectLst/>
                <a:ea typeface="Calibri" panose="020F0502020204030204" pitchFamily="34" charset="0"/>
                <a:cs typeface="Times New Roman" panose="02020603050405020304" pitchFamily="18" charset="0"/>
              </a:rPr>
              <a:t>, for more information about creating a safe learning environment, safeguarding, and the evidence base for the pedagogical approach to these lessons.</a:t>
            </a:r>
          </a:p>
        </p:txBody>
      </p:sp>
      <p:sp>
        <p:nvSpPr>
          <p:cNvPr id="5" name="Footer Placeholder 4">
            <a:extLst>
              <a:ext uri="{FF2B5EF4-FFF2-40B4-BE49-F238E27FC236}">
                <a16:creationId xmlns:a16="http://schemas.microsoft.com/office/drawing/2014/main" id="{372E7470-81DE-1EEC-947E-DEAA4D0CA1A4}"/>
              </a:ext>
            </a:extLst>
          </p:cNvPr>
          <p:cNvSpPr>
            <a:spLocks noGrp="1"/>
          </p:cNvSpPr>
          <p:nvPr>
            <p:ph type="ftr" sz="quarter" idx="3"/>
          </p:nvPr>
        </p:nvSpPr>
        <p:spPr>
          <a:xfrm>
            <a:off x="3738001" y="6350578"/>
            <a:ext cx="4114800" cy="365125"/>
          </a:xfrm>
        </p:spPr>
        <p:txBody>
          <a:bodyPr/>
          <a:lstStyle/>
          <a:p>
            <a:r>
              <a:rPr lang="en-GB" dirty="0"/>
              <a:t>© PSHE Association 2023</a:t>
            </a:r>
          </a:p>
        </p:txBody>
      </p:sp>
    </p:spTree>
    <p:extLst>
      <p:ext uri="{BB962C8B-B14F-4D97-AF65-F5344CB8AC3E}">
        <p14:creationId xmlns:p14="http://schemas.microsoft.com/office/powerpoint/2010/main" val="31947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C5C6E-B93E-8647-CA69-7A15B2E57A48}"/>
              </a:ext>
            </a:extLst>
          </p:cNvPr>
          <p:cNvSpPr>
            <a:spLocks noGrp="1"/>
          </p:cNvSpPr>
          <p:nvPr>
            <p:ph type="sldNum" sz="quarter" idx="4"/>
          </p:nvPr>
        </p:nvSpPr>
        <p:spPr/>
        <p:txBody>
          <a:bodyPr/>
          <a:lstStyle/>
          <a:p>
            <a:fld id="{3441488C-B006-4235-9571-6EAD235514A0}" type="slidenum">
              <a:rPr lang="en-GB" smtClean="0"/>
              <a:pPr/>
              <a:t>5</a:t>
            </a:fld>
            <a:endParaRPr lang="en-GB" dirty="0"/>
          </a:p>
        </p:txBody>
      </p:sp>
      <p:sp>
        <p:nvSpPr>
          <p:cNvPr id="3" name="Content Placeholder 2">
            <a:extLst>
              <a:ext uri="{FF2B5EF4-FFF2-40B4-BE49-F238E27FC236}">
                <a16:creationId xmlns:a16="http://schemas.microsoft.com/office/drawing/2014/main" id="{21115B8C-C65D-103A-A227-67A2681E2DFD}"/>
              </a:ext>
            </a:extLst>
          </p:cNvPr>
          <p:cNvSpPr>
            <a:spLocks noGrp="1"/>
          </p:cNvSpPr>
          <p:nvPr>
            <p:ph idx="13"/>
          </p:nvPr>
        </p:nvSpPr>
        <p:spPr/>
        <p:txBody>
          <a:bodyPr/>
          <a:lstStyle/>
          <a:p>
            <a:r>
              <a:rPr lang="en-US" dirty="0"/>
              <a:t>Students learn about different influences and consequences that might affect decisions relating to vaping</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3A2AEAC4-8172-DF98-EBCD-0BC7634FB756}"/>
              </a:ext>
            </a:extLst>
          </p:cNvPr>
          <p:cNvSpPr>
            <a:spLocks noGrp="1"/>
          </p:cNvSpPr>
          <p:nvPr>
            <p:ph idx="14"/>
          </p:nvPr>
        </p:nvSpPr>
        <p:spPr/>
        <p:txBody>
          <a:bodyPr/>
          <a:lstStyle/>
          <a:p>
            <a:r>
              <a:rPr lang="en-US" dirty="0"/>
              <a:t>Pupils will be able to:</a:t>
            </a:r>
          </a:p>
          <a:p>
            <a:pPr marL="571500" indent="-571500">
              <a:lnSpc>
                <a:spcPct val="100000"/>
              </a:lnSpc>
              <a:buFont typeface="Arial" panose="020B0604020202020204" pitchFamily="34" charset="0"/>
              <a:buChar char="•"/>
            </a:pPr>
            <a:r>
              <a:rPr lang="en-GB" sz="2000" dirty="0">
                <a:solidFill>
                  <a:schemeClr val="bg1"/>
                </a:solidFill>
                <a:effectLst/>
                <a:ea typeface="Calibri" panose="020F0502020204030204" pitchFamily="34" charset="0"/>
                <a:cs typeface="Calibri" panose="020F0502020204030204" pitchFamily="34" charset="0"/>
              </a:rPr>
              <a:t>assess the potential impact of influences and marketing on young people’s behaviour related to vaping</a:t>
            </a:r>
            <a:endParaRPr lang="en-GB" sz="2000" dirty="0">
              <a:solidFill>
                <a:schemeClr val="bg1"/>
              </a:solidFill>
              <a:ea typeface="Calibri" panose="020F0502020204030204" pitchFamily="34" charset="0"/>
              <a:cs typeface="Times New Roman" panose="02020603050405020304" pitchFamily="18" charset="0"/>
            </a:endParaRPr>
          </a:p>
          <a:p>
            <a:pPr marL="571500" indent="-571500">
              <a:lnSpc>
                <a:spcPct val="100000"/>
              </a:lnSpc>
              <a:buFont typeface="Arial" panose="020B0604020202020204" pitchFamily="34" charset="0"/>
              <a:buChar char="•"/>
            </a:pPr>
            <a:r>
              <a:rPr lang="en-GB" sz="2000" dirty="0">
                <a:solidFill>
                  <a:schemeClr val="bg1"/>
                </a:solidFill>
                <a:effectLst/>
                <a:ea typeface="Calibri" panose="020F0502020204030204" pitchFamily="34" charset="0"/>
                <a:cs typeface="Calibri" panose="020F0502020204030204" pitchFamily="34" charset="0"/>
              </a:rPr>
              <a:t>explain the consequences of vaping, including the environmental cost </a:t>
            </a:r>
          </a:p>
          <a:p>
            <a:pPr marL="571500" indent="-571500">
              <a:lnSpc>
                <a:spcPct val="100000"/>
              </a:lnSpc>
              <a:buFont typeface="Arial" panose="020B0604020202020204" pitchFamily="34" charset="0"/>
              <a:buChar char="•"/>
            </a:pPr>
            <a:r>
              <a:rPr lang="en-GB" sz="2000" dirty="0">
                <a:solidFill>
                  <a:schemeClr val="bg1"/>
                </a:solidFill>
                <a:effectLst/>
                <a:ea typeface="Calibri" panose="020F0502020204030204" pitchFamily="34" charset="0"/>
              </a:rPr>
              <a:t>analyse ways to challenge influences and misconceptions about vaping</a:t>
            </a:r>
            <a:endParaRPr lang="en-GB" sz="1400" dirty="0">
              <a:solidFill>
                <a:schemeClr val="bg1"/>
              </a:solidFill>
            </a:endParaRPr>
          </a:p>
          <a:p>
            <a:endParaRPr lang="en-US" dirty="0"/>
          </a:p>
          <a:p>
            <a:endParaRPr lang="en-US" dirty="0"/>
          </a:p>
          <a:p>
            <a:endParaRPr lang="en-US" dirty="0"/>
          </a:p>
          <a:p>
            <a:endParaRPr lang="en-US" dirty="0"/>
          </a:p>
        </p:txBody>
      </p:sp>
      <p:sp>
        <p:nvSpPr>
          <p:cNvPr id="9" name="Footer Placeholder 10">
            <a:extLst>
              <a:ext uri="{FF2B5EF4-FFF2-40B4-BE49-F238E27FC236}">
                <a16:creationId xmlns:a16="http://schemas.microsoft.com/office/drawing/2014/main" id="{78D6D25B-3419-B0D4-9A83-FE6AF3BCF55E}"/>
              </a:ext>
            </a:extLst>
          </p:cNvPr>
          <p:cNvSpPr txBox="1">
            <a:spLocks/>
          </p:cNvSpPr>
          <p:nvPr/>
        </p:nvSpPr>
        <p:spPr>
          <a:xfrm>
            <a:off x="3738001" y="6350578"/>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chemeClr val="bg1"/>
                </a:solidFill>
                <a:latin typeface="PT Sans" panose="020B0503020203020204" pitchFamily="34" charset="77"/>
              </a:rPr>
              <a:t>© PSHE Association 2023</a:t>
            </a:r>
          </a:p>
        </p:txBody>
      </p:sp>
    </p:spTree>
    <p:extLst>
      <p:ext uri="{BB962C8B-B14F-4D97-AF65-F5344CB8AC3E}">
        <p14:creationId xmlns:p14="http://schemas.microsoft.com/office/powerpoint/2010/main" val="348357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9F384E-0F4A-D3E2-5E14-050A6DC4399D}"/>
              </a:ext>
            </a:extLst>
          </p:cNvPr>
          <p:cNvSpPr>
            <a:spLocks noGrp="1"/>
          </p:cNvSpPr>
          <p:nvPr>
            <p:ph idx="14"/>
          </p:nvPr>
        </p:nvSpPr>
        <p:spPr>
          <a:xfrm>
            <a:off x="6125951" y="325107"/>
            <a:ext cx="5829909" cy="547323"/>
          </a:xfrm>
        </p:spPr>
        <p:txBody>
          <a:bodyPr/>
          <a:lstStyle/>
          <a:p>
            <a:r>
              <a:rPr lang="en-US" sz="2200" dirty="0"/>
              <a:t>Resources required</a:t>
            </a:r>
          </a:p>
        </p:txBody>
      </p:sp>
      <p:sp>
        <p:nvSpPr>
          <p:cNvPr id="4" name="Slide Number Placeholder 3">
            <a:extLst>
              <a:ext uri="{FF2B5EF4-FFF2-40B4-BE49-F238E27FC236}">
                <a16:creationId xmlns:a16="http://schemas.microsoft.com/office/drawing/2014/main" id="{519F12C3-5B55-F167-CB06-8DD9F3B892AA}"/>
              </a:ext>
            </a:extLst>
          </p:cNvPr>
          <p:cNvSpPr>
            <a:spLocks noGrp="1"/>
          </p:cNvSpPr>
          <p:nvPr>
            <p:ph type="sldNum" sz="quarter" idx="4"/>
          </p:nvPr>
        </p:nvSpPr>
        <p:spPr/>
        <p:txBody>
          <a:bodyPr/>
          <a:lstStyle/>
          <a:p>
            <a:fld id="{3441488C-B006-4235-9571-6EAD235514A0}" type="slidenum">
              <a:rPr lang="en-GB" smtClean="0"/>
              <a:pPr/>
              <a:t>6</a:t>
            </a:fld>
            <a:endParaRPr lang="en-GB" dirty="0"/>
          </a:p>
        </p:txBody>
      </p:sp>
      <p:sp>
        <p:nvSpPr>
          <p:cNvPr id="5" name="Content Placeholder 4">
            <a:extLst>
              <a:ext uri="{FF2B5EF4-FFF2-40B4-BE49-F238E27FC236}">
                <a16:creationId xmlns:a16="http://schemas.microsoft.com/office/drawing/2014/main" id="{ECEFC613-5464-C422-7371-222788CC74B2}"/>
              </a:ext>
            </a:extLst>
          </p:cNvPr>
          <p:cNvSpPr>
            <a:spLocks noGrp="1"/>
          </p:cNvSpPr>
          <p:nvPr>
            <p:ph idx="20"/>
          </p:nvPr>
        </p:nvSpPr>
        <p:spPr>
          <a:xfrm>
            <a:off x="5935946" y="906828"/>
            <a:ext cx="6141259" cy="2580091"/>
          </a:xfrm>
        </p:spPr>
        <p:txBody>
          <a:bodyPr/>
          <a:lstStyle/>
          <a:p>
            <a:pPr lvl="1"/>
            <a:r>
              <a:rPr lang="en-US" dirty="0"/>
              <a:t>Box or envelope for anonymous questions</a:t>
            </a:r>
          </a:p>
          <a:p>
            <a:pPr lvl="1"/>
            <a:r>
              <a:rPr lang="en-US" dirty="0"/>
              <a:t>Students’ baseline mind-map activity from lesson 1 </a:t>
            </a:r>
            <a:r>
              <a:rPr lang="en-GB" dirty="0"/>
              <a:t>of our Year 9 drug education lesson pack</a:t>
            </a:r>
            <a:r>
              <a:rPr lang="en-US" dirty="0"/>
              <a:t> </a:t>
            </a:r>
          </a:p>
          <a:p>
            <a:pPr lvl="1"/>
            <a:r>
              <a:rPr lang="en-US" dirty="0"/>
              <a:t>Resource 1: Timeline [1 per pair]</a:t>
            </a:r>
          </a:p>
          <a:p>
            <a:pPr lvl="1"/>
            <a:r>
              <a:rPr lang="en-US" dirty="0"/>
              <a:t>Resource 1a:  Timeline - support [1 per student requiring support]</a:t>
            </a:r>
          </a:p>
          <a:p>
            <a:pPr lvl="1"/>
            <a:r>
              <a:rPr lang="en-US" dirty="0"/>
              <a:t>Resource 1b: Teacher answers [1 per class]</a:t>
            </a:r>
          </a:p>
          <a:p>
            <a:pPr lvl="1"/>
            <a:r>
              <a:rPr lang="en-US" dirty="0"/>
              <a:t>Resource 2: Card sort [1 per pair or small group]</a:t>
            </a:r>
          </a:p>
          <a:p>
            <a:pPr lvl="1"/>
            <a:r>
              <a:rPr lang="en-US" dirty="0"/>
              <a:t>Resource 3: Challenging misconceptions [1 per student requiring support]</a:t>
            </a:r>
          </a:p>
          <a:p>
            <a:pPr lvl="1"/>
            <a:endParaRPr lang="en-US" dirty="0"/>
          </a:p>
          <a:p>
            <a:endParaRPr lang="en-US" dirty="0"/>
          </a:p>
          <a:p>
            <a:endParaRPr lang="en-US" dirty="0"/>
          </a:p>
        </p:txBody>
      </p:sp>
      <p:sp>
        <p:nvSpPr>
          <p:cNvPr id="9" name="Content Placeholder 8">
            <a:extLst>
              <a:ext uri="{FF2B5EF4-FFF2-40B4-BE49-F238E27FC236}">
                <a16:creationId xmlns:a16="http://schemas.microsoft.com/office/drawing/2014/main" id="{01987A43-0A1C-B2FD-AC83-8A4B14E7A811}"/>
              </a:ext>
            </a:extLst>
          </p:cNvPr>
          <p:cNvSpPr>
            <a:spLocks noGrp="1"/>
          </p:cNvSpPr>
          <p:nvPr>
            <p:ph idx="27"/>
          </p:nvPr>
        </p:nvSpPr>
        <p:spPr>
          <a:xfrm>
            <a:off x="6151090" y="4635308"/>
            <a:ext cx="5816793" cy="547323"/>
          </a:xfrm>
        </p:spPr>
        <p:txBody>
          <a:bodyPr/>
          <a:lstStyle/>
          <a:p>
            <a:r>
              <a:rPr lang="en-US" sz="2200" dirty="0"/>
              <a:t>Duration</a:t>
            </a:r>
          </a:p>
        </p:txBody>
      </p:sp>
      <p:sp>
        <p:nvSpPr>
          <p:cNvPr id="10" name="Content Placeholder 9">
            <a:extLst>
              <a:ext uri="{FF2B5EF4-FFF2-40B4-BE49-F238E27FC236}">
                <a16:creationId xmlns:a16="http://schemas.microsoft.com/office/drawing/2014/main" id="{A1DAC985-FD44-35A6-B357-1E08C9269E91}"/>
              </a:ext>
            </a:extLst>
          </p:cNvPr>
          <p:cNvSpPr>
            <a:spLocks noGrp="1"/>
          </p:cNvSpPr>
          <p:nvPr>
            <p:ph idx="28"/>
          </p:nvPr>
        </p:nvSpPr>
        <p:spPr>
          <a:xfrm>
            <a:off x="6178307" y="5217029"/>
            <a:ext cx="5789575" cy="1164213"/>
          </a:xfrm>
        </p:spPr>
        <p:txBody>
          <a:bodyPr/>
          <a:lstStyle/>
          <a:p>
            <a:r>
              <a:rPr lang="en-US" sz="1800" dirty="0"/>
              <a:t>This has been designed to be taught as a </a:t>
            </a:r>
            <a:br>
              <a:rPr lang="en-US" sz="1800" dirty="0"/>
            </a:br>
            <a:r>
              <a:rPr lang="en-US" sz="1800" b="1" dirty="0"/>
              <a:t>60-minute </a:t>
            </a:r>
            <a:r>
              <a:rPr lang="en-US" sz="1800" dirty="0"/>
              <a:t>PSHE education lesson</a:t>
            </a:r>
          </a:p>
        </p:txBody>
      </p:sp>
      <p:sp>
        <p:nvSpPr>
          <p:cNvPr id="11" name="Footer Placeholder 10">
            <a:extLst>
              <a:ext uri="{FF2B5EF4-FFF2-40B4-BE49-F238E27FC236}">
                <a16:creationId xmlns:a16="http://schemas.microsoft.com/office/drawing/2014/main" id="{475F908E-7B75-29A9-C570-4B1DDCC2363D}"/>
              </a:ext>
            </a:extLst>
          </p:cNvPr>
          <p:cNvSpPr>
            <a:spLocks noGrp="1"/>
          </p:cNvSpPr>
          <p:nvPr>
            <p:ph type="ftr" sz="quarter" idx="3"/>
          </p:nvPr>
        </p:nvSpPr>
        <p:spPr/>
        <p:txBody>
          <a:bodyPr/>
          <a:lstStyle/>
          <a:p>
            <a:r>
              <a:rPr lang="en-GB" dirty="0"/>
              <a:t>© PSHE Association 2023</a:t>
            </a:r>
          </a:p>
        </p:txBody>
      </p:sp>
    </p:spTree>
    <p:extLst>
      <p:ext uri="{BB962C8B-B14F-4D97-AF65-F5344CB8AC3E}">
        <p14:creationId xmlns:p14="http://schemas.microsoft.com/office/powerpoint/2010/main" val="361119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FB8E-3B92-8B8C-D4EA-647E0149093F}"/>
              </a:ext>
            </a:extLst>
          </p:cNvPr>
          <p:cNvSpPr>
            <a:spLocks noGrp="1"/>
          </p:cNvSpPr>
          <p:nvPr>
            <p:ph type="title"/>
          </p:nvPr>
        </p:nvSpPr>
        <p:spPr>
          <a:xfrm>
            <a:off x="238176" y="393737"/>
            <a:ext cx="10210190" cy="748245"/>
          </a:xfrm>
        </p:spPr>
        <p:txBody>
          <a:bodyPr/>
          <a:lstStyle/>
          <a:p>
            <a:r>
              <a:rPr lang="en-GB" sz="4400" dirty="0"/>
              <a:t>Lesson summary</a:t>
            </a:r>
            <a:endParaRPr lang="en-US" dirty="0"/>
          </a:p>
        </p:txBody>
      </p:sp>
      <p:graphicFrame>
        <p:nvGraphicFramePr>
          <p:cNvPr id="3" name="Table 2">
            <a:extLst>
              <a:ext uri="{FF2B5EF4-FFF2-40B4-BE49-F238E27FC236}">
                <a16:creationId xmlns:a16="http://schemas.microsoft.com/office/drawing/2014/main" id="{5911A599-EF12-9602-BB20-0034FAC557D8}"/>
              </a:ext>
            </a:extLst>
          </p:cNvPr>
          <p:cNvGraphicFramePr>
            <a:graphicFrameLocks noGrp="1"/>
          </p:cNvGraphicFramePr>
          <p:nvPr>
            <p:extLst>
              <p:ext uri="{D42A27DB-BD31-4B8C-83A1-F6EECF244321}">
                <p14:modId xmlns:p14="http://schemas.microsoft.com/office/powerpoint/2010/main" val="1392079793"/>
              </p:ext>
            </p:extLst>
          </p:nvPr>
        </p:nvGraphicFramePr>
        <p:xfrm>
          <a:off x="349624" y="1188758"/>
          <a:ext cx="11497234" cy="5581215"/>
        </p:xfrm>
        <a:graphic>
          <a:graphicData uri="http://schemas.openxmlformats.org/drawingml/2006/table">
            <a:tbl>
              <a:tblPr firstRow="1" bandRow="1">
                <a:tableStyleId>{F5AB1C69-6EDB-4FF4-983F-18BD219EF322}</a:tableStyleId>
              </a:tblPr>
              <a:tblGrid>
                <a:gridCol w="1906688">
                  <a:extLst>
                    <a:ext uri="{9D8B030D-6E8A-4147-A177-3AD203B41FA5}">
                      <a16:colId xmlns:a16="http://schemas.microsoft.com/office/drawing/2014/main" val="2495411842"/>
                    </a:ext>
                  </a:extLst>
                </a:gridCol>
                <a:gridCol w="8519419">
                  <a:extLst>
                    <a:ext uri="{9D8B030D-6E8A-4147-A177-3AD203B41FA5}">
                      <a16:colId xmlns:a16="http://schemas.microsoft.com/office/drawing/2014/main" val="3888252853"/>
                    </a:ext>
                  </a:extLst>
                </a:gridCol>
                <a:gridCol w="1071127">
                  <a:extLst>
                    <a:ext uri="{9D8B030D-6E8A-4147-A177-3AD203B41FA5}">
                      <a16:colId xmlns:a16="http://schemas.microsoft.com/office/drawing/2014/main" val="1961446416"/>
                    </a:ext>
                  </a:extLst>
                </a:gridCol>
              </a:tblGrid>
              <a:tr h="282388">
                <a:tc>
                  <a:txBody>
                    <a:bodyPr/>
                    <a:lstStyle/>
                    <a:p>
                      <a:pPr marL="0" indent="0" algn="l">
                        <a:buFont typeface="Arial" panose="020B0604020202020204" pitchFamily="34" charset="0"/>
                        <a:buNone/>
                      </a:pPr>
                      <a:r>
                        <a:rPr lang="en-GB" sz="1800" dirty="0">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dirty="0">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dirty="0">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779647">
                <a:tc>
                  <a:txBody>
                    <a:bodyPr/>
                    <a:lstStyle/>
                    <a:p>
                      <a:pPr marL="0" indent="0">
                        <a:buFont typeface="Arial" panose="020B0604020202020204" pitchFamily="34" charset="0"/>
                        <a:buNone/>
                      </a:pPr>
                      <a:r>
                        <a:rPr lang="en-GB" sz="1600" dirty="0">
                          <a:solidFill>
                            <a:schemeClr val="bg1"/>
                          </a:solidFill>
                          <a:latin typeface="Century Gothic" panose="020B0502020202020204" pitchFamily="34" charset="0"/>
                        </a:rPr>
                        <a:t>Baseline assessment</a:t>
                      </a:r>
                    </a:p>
                  </a:txBody>
                  <a:tcPr marL="72000" marR="72000" marT="72000" marB="72000" anchor="ctr">
                    <a:lnL w="9525" cap="flat" cmpd="sng" algn="ctr">
                      <a:no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GB" sz="1600" dirty="0">
                          <a:solidFill>
                            <a:schemeClr val="bg1"/>
                          </a:solidFill>
                          <a:latin typeface="Century Gothic" panose="020B0502020202020204" pitchFamily="34" charset="0"/>
                        </a:rPr>
                        <a:t>Students demonstrate their prior understanding about vaping by responding to an overheard conversation. </a:t>
                      </a:r>
                    </a:p>
                  </a:txBody>
                  <a:tcPr marL="144000" marR="72000" marT="72000" marB="7200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rPr>
                        <a:t>10 mins</a:t>
                      </a:r>
                      <a:endParaRPr lang="en-GB" sz="1600" dirty="0">
                        <a:solidFill>
                          <a:schemeClr val="bg1"/>
                        </a:solidFill>
                        <a:latin typeface="Century Gothic" panose="020B0502020202020204" pitchFamily="34" charset="0"/>
                      </a:endParaRPr>
                    </a:p>
                  </a:txBody>
                  <a:tcPr marL="72000" marR="72000" marT="72000" marB="72000"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52674">
                <a:tc>
                  <a:txBody>
                    <a:bodyPr/>
                    <a:lstStyle/>
                    <a:p>
                      <a:pPr marL="0" indent="0">
                        <a:buFont typeface="Arial" panose="020B0604020202020204" pitchFamily="34" charset="0"/>
                        <a:buNone/>
                      </a:pPr>
                      <a:r>
                        <a:rPr lang="en-GB" sz="1600" dirty="0">
                          <a:solidFill>
                            <a:schemeClr val="bg1"/>
                          </a:solidFill>
                          <a:latin typeface="Century Gothic" panose="020B0502020202020204" pitchFamily="34" charset="0"/>
                        </a:rPr>
                        <a:t>Introduction </a:t>
                      </a:r>
                    </a:p>
                  </a:txBody>
                  <a:tcPr marL="72000" marR="72000" marT="72000" marB="72000" anchor="ctr">
                    <a:lnL w="9525" cap="flat" cmpd="sng" algn="ctr">
                      <a:no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500"/>
                        </a:lnSpc>
                      </a:pPr>
                      <a:r>
                        <a:rPr lang="en-GB" sz="1600" dirty="0">
                          <a:solidFill>
                            <a:schemeClr val="bg1"/>
                          </a:solidFill>
                          <a:latin typeface="Century Gothic" panose="020B0502020202020204" pitchFamily="34" charset="0"/>
                        </a:rPr>
                        <a:t>Introduce the learning objective and learning outcomes and revisit ground rules.</a:t>
                      </a:r>
                    </a:p>
                  </a:txBody>
                  <a:tcPr marL="144000" marR="72000" marT="72000" marB="7200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bg1"/>
                          </a:solidFill>
                          <a:latin typeface="Century Gothic" panose="020B0502020202020204" pitchFamily="34" charset="0"/>
                        </a:rPr>
                        <a:t>5 mins</a:t>
                      </a:r>
                    </a:p>
                  </a:txBody>
                  <a:tcPr marL="72000" marR="72000" marT="72000" marB="72000"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864764">
                <a:tc>
                  <a:txBody>
                    <a:bodyPr/>
                    <a:lstStyle/>
                    <a:p>
                      <a:pPr marL="0" indent="0">
                        <a:buFont typeface="Arial" panose="020B0604020202020204" pitchFamily="34" charset="0"/>
                        <a:buNone/>
                      </a:pPr>
                      <a:r>
                        <a:rPr lang="en-GB" sz="1600" baseline="0" dirty="0">
                          <a:solidFill>
                            <a:schemeClr val="bg1"/>
                          </a:solidFill>
                          <a:latin typeface="Century Gothic" panose="020B0502020202020204" pitchFamily="34" charset="0"/>
                        </a:rPr>
                        <a:t>Influences and impact </a:t>
                      </a:r>
                    </a:p>
                  </a:txBody>
                  <a:tcPr marL="72000" marR="72000" marT="72000" marB="72000" anchor="ctr">
                    <a:lnL w="9525" cap="flat" cmpd="sng" algn="ctr">
                      <a:no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500"/>
                        </a:lnSpc>
                      </a:pPr>
                      <a:r>
                        <a:rPr lang="en-GB" sz="1600" dirty="0">
                          <a:solidFill>
                            <a:schemeClr val="bg1"/>
                          </a:solidFill>
                          <a:latin typeface="Century Gothic" panose="020B0502020202020204" pitchFamily="34" charset="0"/>
                        </a:rPr>
                        <a:t>Pairs review a timeline of a young person’s day and examine the influences and impact experienced at each stage.</a:t>
                      </a:r>
                    </a:p>
                  </a:txBody>
                  <a:tcPr marL="144000" marR="72000" marT="72000" marB="7200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bg1"/>
                          </a:solidFill>
                          <a:latin typeface="Century Gothic" panose="020B0502020202020204" pitchFamily="34" charset="0"/>
                        </a:rPr>
                        <a:t>10 mins</a:t>
                      </a:r>
                    </a:p>
                  </a:txBody>
                  <a:tcPr marL="72000" marR="72000" marT="72000" marB="72000"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495745">
                <a:tc>
                  <a:txBody>
                    <a:bodyPr/>
                    <a:lstStyle/>
                    <a:p>
                      <a:pPr marL="0" indent="0">
                        <a:buFont typeface="Arial" panose="020B0604020202020204" pitchFamily="34" charset="0"/>
                        <a:buNone/>
                      </a:pPr>
                      <a:r>
                        <a:rPr lang="en-GB" sz="1600" dirty="0">
                          <a:solidFill>
                            <a:schemeClr val="bg1"/>
                          </a:solidFill>
                          <a:latin typeface="Century Gothic" panose="020B0502020202020204" pitchFamily="34" charset="0"/>
                        </a:rPr>
                        <a:t>Consequences of vaping</a:t>
                      </a:r>
                    </a:p>
                  </a:txBody>
                  <a:tcPr marL="72000" marR="72000" marT="72000" marB="72000" anchor="ctr">
                    <a:lnL w="9525" cap="flat" cmpd="sng" algn="ctr">
                      <a:no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500"/>
                        </a:lnSpc>
                      </a:pPr>
                      <a:r>
                        <a:rPr lang="en-GB" sz="1600" dirty="0">
                          <a:solidFill>
                            <a:schemeClr val="bg1"/>
                          </a:solidFill>
                          <a:latin typeface="Century Gothic" panose="020B0502020202020204" pitchFamily="34" charset="0"/>
                        </a:rPr>
                        <a:t>Students sort cards into environmental, legal, health, other consequences of vaping.</a:t>
                      </a:r>
                    </a:p>
                  </a:txBody>
                  <a:tcPr marL="144000" marR="72000" marT="72000" marB="7200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bg1"/>
                          </a:solidFill>
                          <a:latin typeface="Century Gothic" panose="020B0502020202020204" pitchFamily="34" charset="0"/>
                        </a:rPr>
                        <a:t>10 mins</a:t>
                      </a:r>
                    </a:p>
                  </a:txBody>
                  <a:tcPr marL="72000" marR="72000" marT="72000" marB="72000"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702310">
                <a:tc>
                  <a:txBody>
                    <a:bodyPr/>
                    <a:lstStyle/>
                    <a:p>
                      <a:pPr marL="0" indent="0">
                        <a:buFont typeface="Arial" panose="020B0604020202020204" pitchFamily="34" charset="0"/>
                        <a:buNone/>
                      </a:pPr>
                      <a:r>
                        <a:rPr lang="en-GB" sz="1600" dirty="0">
                          <a:solidFill>
                            <a:schemeClr val="bg1"/>
                          </a:solidFill>
                          <a:latin typeface="Century Gothic" panose="020B0502020202020204" pitchFamily="34" charset="0"/>
                        </a:rPr>
                        <a:t>Challenging misconceptions</a:t>
                      </a:r>
                    </a:p>
                  </a:txBody>
                  <a:tcPr marL="72000" marR="72000" marT="72000" marB="72000" anchor="ctr">
                    <a:lnL w="9525" cap="flat" cmpd="sng" algn="ctr">
                      <a:no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500"/>
                        </a:lnSpc>
                      </a:pPr>
                      <a:r>
                        <a:rPr lang="en-GB" sz="1600" dirty="0">
                          <a:solidFill>
                            <a:schemeClr val="bg1"/>
                          </a:solidFill>
                          <a:latin typeface="Century Gothic" panose="020B0502020202020204" pitchFamily="34" charset="0"/>
                        </a:rPr>
                        <a:t>Students assess a range of strategies to challenge influences and misconceptions about vaping.</a:t>
                      </a:r>
                    </a:p>
                  </a:txBody>
                  <a:tcPr marL="144000" marR="72000" marT="72000" marB="7200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bg1"/>
                          </a:solidFill>
                          <a:latin typeface="Century Gothic" panose="020B0502020202020204" pitchFamily="34" charset="0"/>
                        </a:rPr>
                        <a:t>15 mins</a:t>
                      </a:r>
                    </a:p>
                  </a:txBody>
                  <a:tcPr marL="72000" marR="72000" marT="72000" marB="72000"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702310">
                <a:tc>
                  <a:txBody>
                    <a:bodyPr/>
                    <a:lstStyle/>
                    <a:p>
                      <a:pPr marL="0" indent="0">
                        <a:buFont typeface="Arial" panose="020B0604020202020204" pitchFamily="34" charset="0"/>
                        <a:buNone/>
                      </a:pPr>
                      <a:r>
                        <a:rPr lang="en-GB" sz="1600" dirty="0">
                          <a:solidFill>
                            <a:schemeClr val="bg1"/>
                          </a:solidFill>
                          <a:latin typeface="Century Gothic" panose="020B0502020202020204" pitchFamily="34" charset="0"/>
                        </a:rPr>
                        <a:t>Endpoint assessment</a:t>
                      </a:r>
                    </a:p>
                  </a:txBody>
                  <a:tcPr marL="72000" marR="72000" marT="72000" marB="72000" anchor="ctr">
                    <a:lnL w="9525" cap="flat" cmpd="sng" algn="ctr">
                      <a:no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500"/>
                        </a:lnSpc>
                      </a:pPr>
                      <a:r>
                        <a:rPr lang="en-GB" sz="1600" dirty="0">
                          <a:solidFill>
                            <a:schemeClr val="bg1"/>
                          </a:solidFill>
                          <a:latin typeface="Century Gothic" panose="020B0502020202020204" pitchFamily="34" charset="0"/>
                        </a:rPr>
                        <a:t>Students revisit the mind-map baseline activity from lesson 1, adding new learning from this lesson to demonstrate progress. </a:t>
                      </a:r>
                    </a:p>
                  </a:txBody>
                  <a:tcPr marL="144000" marR="72000" marT="72000" marB="7200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GB" sz="1600" dirty="0">
                          <a:solidFill>
                            <a:schemeClr val="bg1"/>
                          </a:solidFill>
                          <a:latin typeface="Century Gothic" panose="020B0502020202020204" pitchFamily="34" charset="0"/>
                        </a:rPr>
                        <a:t>5 mins</a:t>
                      </a:r>
                    </a:p>
                  </a:txBody>
                  <a:tcPr marL="72000" marR="72000" marT="72000" marB="72000"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540344">
                <a:tc>
                  <a:txBody>
                    <a:bodyPr/>
                    <a:lstStyle/>
                    <a:p>
                      <a:pPr marL="0" indent="0">
                        <a:buFont typeface="Arial" panose="020B0604020202020204" pitchFamily="34" charset="0"/>
                        <a:buNone/>
                      </a:pPr>
                      <a:r>
                        <a:rPr lang="en-GB" sz="1600" dirty="0">
                          <a:solidFill>
                            <a:schemeClr val="bg1"/>
                          </a:solidFill>
                          <a:latin typeface="Century Gothic" panose="020B0502020202020204" pitchFamily="34" charset="0"/>
                        </a:rPr>
                        <a:t>Signpost support</a:t>
                      </a:r>
                    </a:p>
                  </a:txBody>
                  <a:tcPr marL="72000" marR="72000" marT="72000" marB="72000" anchor="ctr">
                    <a:lnL w="9525" cap="flat" cmpd="sng" algn="ctr">
                      <a:no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500"/>
                        </a:lnSpc>
                      </a:pPr>
                      <a:r>
                        <a:rPr lang="en-GB" sz="1600" dirty="0">
                          <a:solidFill>
                            <a:schemeClr val="bg1"/>
                          </a:solidFill>
                          <a:latin typeface="Century Gothic" panose="020B0502020202020204" pitchFamily="34" charset="0"/>
                        </a:rPr>
                        <a:t>Remind students how to access further advice, guidance and support related to substance issues.</a:t>
                      </a:r>
                    </a:p>
                  </a:txBody>
                  <a:tcPr marL="144000" marR="72000" marT="72000" marB="72000" anchor="ctr">
                    <a:lnL w="12700" cmpd="sng">
                      <a:noFill/>
                    </a:lnL>
                    <a:lnR w="12700" cmpd="sng">
                      <a:noFill/>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bg1"/>
                          </a:solidFill>
                          <a:latin typeface="Century Gothic" panose="020B0502020202020204" pitchFamily="34" charset="0"/>
                        </a:rPr>
                        <a:t>5 mins </a:t>
                      </a:r>
                    </a:p>
                  </a:txBody>
                  <a:tcPr marL="72000" marR="72000" marT="72000" marB="72000" anchor="ctr">
                    <a:lnL w="12700" cmpd="sng">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Tree>
    <p:extLst>
      <p:ext uri="{BB962C8B-B14F-4D97-AF65-F5344CB8AC3E}">
        <p14:creationId xmlns:p14="http://schemas.microsoft.com/office/powerpoint/2010/main" val="375692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36E437-AC5E-60DD-55F5-2B44B21F9A30}"/>
              </a:ext>
            </a:extLst>
          </p:cNvPr>
          <p:cNvSpPr>
            <a:spLocks noGrp="1"/>
          </p:cNvSpPr>
          <p:nvPr>
            <p:ph type="sldNum" sz="quarter" idx="4"/>
          </p:nvPr>
        </p:nvSpPr>
        <p:spPr/>
        <p:txBody>
          <a:bodyPr/>
          <a:lstStyle/>
          <a:p>
            <a:fld id="{3441488C-B006-4235-9571-6EAD235514A0}" type="slidenum">
              <a:rPr lang="en-GB" smtClean="0"/>
              <a:pPr/>
              <a:t>8</a:t>
            </a:fld>
            <a:endParaRPr lang="en-GB" dirty="0"/>
          </a:p>
        </p:txBody>
      </p:sp>
      <p:sp>
        <p:nvSpPr>
          <p:cNvPr id="5" name="Title 4">
            <a:extLst>
              <a:ext uri="{FF2B5EF4-FFF2-40B4-BE49-F238E27FC236}">
                <a16:creationId xmlns:a16="http://schemas.microsoft.com/office/drawing/2014/main" id="{99FC344F-ED23-7D47-E6E7-7BF7E5D93C65}"/>
              </a:ext>
            </a:extLst>
          </p:cNvPr>
          <p:cNvSpPr>
            <a:spLocks noGrp="1"/>
          </p:cNvSpPr>
          <p:nvPr>
            <p:ph type="ctrTitle"/>
          </p:nvPr>
        </p:nvSpPr>
        <p:spPr/>
        <p:txBody>
          <a:bodyPr/>
          <a:lstStyle/>
          <a:p>
            <a:r>
              <a:rPr lang="en-US" dirty="0">
                <a:solidFill>
                  <a:srgbClr val="551C59"/>
                </a:solidFill>
              </a:rPr>
              <a:t>Vaping </a:t>
            </a:r>
          </a:p>
        </p:txBody>
      </p:sp>
      <p:sp>
        <p:nvSpPr>
          <p:cNvPr id="6" name="Footer Placeholder 1">
            <a:extLst>
              <a:ext uri="{FF2B5EF4-FFF2-40B4-BE49-F238E27FC236}">
                <a16:creationId xmlns:a16="http://schemas.microsoft.com/office/drawing/2014/main" id="{889492F3-E75F-74E1-BB83-AFEDC4C01A11}"/>
              </a:ext>
            </a:extLst>
          </p:cNvPr>
          <p:cNvSpPr>
            <a:spLocks noGrp="1"/>
          </p:cNvSpPr>
          <p:nvPr>
            <p:ph type="ftr" sz="quarter" idx="3"/>
          </p:nvPr>
        </p:nvSpPr>
        <p:spPr>
          <a:xfrm>
            <a:off x="251623" y="6356350"/>
            <a:ext cx="4114800" cy="365125"/>
          </a:xfrm>
        </p:spPr>
        <p:txBody>
          <a:bodyPr/>
          <a:lstStyle/>
          <a:p>
            <a:r>
              <a:rPr lang="en-GB" dirty="0"/>
              <a:t>© PSHE Association 2023</a:t>
            </a:r>
          </a:p>
        </p:txBody>
      </p:sp>
      <p:sp>
        <p:nvSpPr>
          <p:cNvPr id="7" name="Text Placeholder 6">
            <a:extLst>
              <a:ext uri="{FF2B5EF4-FFF2-40B4-BE49-F238E27FC236}">
                <a16:creationId xmlns:a16="http://schemas.microsoft.com/office/drawing/2014/main" id="{F08640BD-DFFA-2765-1AA1-7CE471A6E605}"/>
              </a:ext>
            </a:extLst>
          </p:cNvPr>
          <p:cNvSpPr>
            <a:spLocks noGrp="1"/>
          </p:cNvSpPr>
          <p:nvPr>
            <p:ph type="body" sz="quarter" idx="14"/>
          </p:nvPr>
        </p:nvSpPr>
        <p:spPr/>
        <p:txBody>
          <a:bodyPr/>
          <a:lstStyle/>
          <a:p>
            <a:r>
              <a:rPr lang="en-US" dirty="0"/>
              <a:t>Year 9</a:t>
            </a:r>
          </a:p>
        </p:txBody>
      </p:sp>
    </p:spTree>
    <p:extLst>
      <p:ext uri="{BB962C8B-B14F-4D97-AF65-F5344CB8AC3E}">
        <p14:creationId xmlns:p14="http://schemas.microsoft.com/office/powerpoint/2010/main" val="393803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17B42C-D62E-7EC7-C580-42A68C69DAEB}"/>
              </a:ext>
            </a:extLst>
          </p:cNvPr>
          <p:cNvSpPr>
            <a:spLocks noGrp="1"/>
          </p:cNvSpPr>
          <p:nvPr>
            <p:ph type="sldNum" sz="quarter" idx="4"/>
          </p:nvPr>
        </p:nvSpPr>
        <p:spPr/>
        <p:txBody>
          <a:bodyPr/>
          <a:lstStyle/>
          <a:p>
            <a:fld id="{3441488C-B006-4235-9571-6EAD235514A0}" type="slidenum">
              <a:rPr lang="en-GB" smtClean="0"/>
              <a:pPr/>
              <a:t>9</a:t>
            </a:fld>
            <a:endParaRPr lang="en-GB" dirty="0"/>
          </a:p>
        </p:txBody>
      </p:sp>
      <p:sp>
        <p:nvSpPr>
          <p:cNvPr id="4" name="Content Placeholder 3">
            <a:extLst>
              <a:ext uri="{FF2B5EF4-FFF2-40B4-BE49-F238E27FC236}">
                <a16:creationId xmlns:a16="http://schemas.microsoft.com/office/drawing/2014/main" id="{8F1123F0-6AE8-C315-CE8B-5295148D2F4D}"/>
              </a:ext>
            </a:extLst>
          </p:cNvPr>
          <p:cNvSpPr>
            <a:spLocks noGrp="1"/>
          </p:cNvSpPr>
          <p:nvPr>
            <p:ph idx="1"/>
          </p:nvPr>
        </p:nvSpPr>
        <p:spPr/>
        <p:txBody>
          <a:bodyPr/>
          <a:lstStyle/>
          <a:p>
            <a:endParaRPr lang="en-US"/>
          </a:p>
        </p:txBody>
      </p:sp>
      <p:sp>
        <p:nvSpPr>
          <p:cNvPr id="5" name="Footer Placeholder 1">
            <a:extLst>
              <a:ext uri="{FF2B5EF4-FFF2-40B4-BE49-F238E27FC236}">
                <a16:creationId xmlns:a16="http://schemas.microsoft.com/office/drawing/2014/main" id="{BE9F20BD-102D-00CE-2EBA-EEAB45F857E5}"/>
              </a:ext>
            </a:extLst>
          </p:cNvPr>
          <p:cNvSpPr>
            <a:spLocks noGrp="1"/>
          </p:cNvSpPr>
          <p:nvPr>
            <p:ph type="ftr" sz="quarter" idx="3"/>
          </p:nvPr>
        </p:nvSpPr>
        <p:spPr>
          <a:xfrm>
            <a:off x="251623" y="6356350"/>
            <a:ext cx="4114800" cy="365125"/>
          </a:xfrm>
        </p:spPr>
        <p:txBody>
          <a:bodyPr/>
          <a:lstStyle/>
          <a:p>
            <a:r>
              <a:rPr lang="en-GB" dirty="0"/>
              <a:t>© PSHE Association 2023</a:t>
            </a:r>
          </a:p>
        </p:txBody>
      </p:sp>
    </p:spTree>
    <p:extLst>
      <p:ext uri="{BB962C8B-B14F-4D97-AF65-F5344CB8AC3E}">
        <p14:creationId xmlns:p14="http://schemas.microsoft.com/office/powerpoint/2010/main" val="3705526604"/>
      </p:ext>
    </p:extLst>
  </p:cSld>
  <p:clrMapOvr>
    <a:masterClrMapping/>
  </p:clrMapOvr>
</p:sld>
</file>

<file path=ppt/theme/theme1.xml><?xml version="1.0" encoding="utf-8"?>
<a:theme xmlns:a="http://schemas.openxmlformats.org/drawingml/2006/main" name="Teacher slides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udent slides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6" ma:contentTypeDescription="Create a new document." ma:contentTypeScope="" ma:versionID="8424bd202f16338cb98a367918685e30">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79e071699b62315af1784d66c44ff3d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B9F658-7DA4-413E-B883-CD14A705BE6F}">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2006/metadata/properties"/>
    <ds:schemaRef ds:uri="88f9c89a-407a-49b7-9ca1-7578c3d06dfc"/>
    <ds:schemaRef ds:uri="6ded5182-507a-430e-922d-50a9575e5a4a"/>
    <ds:schemaRef ds:uri="http://purl.org/dc/elements/1.1/"/>
  </ds:schemaRefs>
</ds:datastoreItem>
</file>

<file path=customXml/itemProps2.xml><?xml version="1.0" encoding="utf-8"?>
<ds:datastoreItem xmlns:ds="http://schemas.openxmlformats.org/officeDocument/2006/customXml" ds:itemID="{AC7DDDE8-124B-46B2-9D5C-974D8370D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4E4DA1-B2EC-4E74-AA0F-4230349907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3390</Words>
  <Application>Microsoft Office PowerPoint</Application>
  <PresentationFormat>Widescreen</PresentationFormat>
  <Paragraphs>271</Paragraphs>
  <Slides>23</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Times New Roman</vt:lpstr>
      <vt:lpstr>Century Gothic</vt:lpstr>
      <vt:lpstr>PT Sans</vt:lpstr>
      <vt:lpstr>Symbol</vt:lpstr>
      <vt:lpstr>Arial</vt:lpstr>
      <vt:lpstr>Nunito</vt:lpstr>
      <vt:lpstr>Segoe UI</vt:lpstr>
      <vt:lpstr>Lato</vt:lpstr>
      <vt:lpstr>Calibri</vt:lpstr>
      <vt:lpstr>Teacher slides </vt:lpstr>
      <vt:lpstr>Student slides </vt:lpstr>
      <vt:lpstr>Vaping </vt:lpstr>
      <vt:lpstr>Using this PowerPoint</vt:lpstr>
      <vt:lpstr>Challenge and Support</vt:lpstr>
      <vt:lpstr>Context</vt:lpstr>
      <vt:lpstr>PowerPoint Presentation</vt:lpstr>
      <vt:lpstr>PowerPoint Presentation</vt:lpstr>
      <vt:lpstr>Lesson summary</vt:lpstr>
      <vt:lpstr>Vaping </vt:lpstr>
      <vt:lpstr>PowerPoint Presentation</vt:lpstr>
      <vt:lpstr>Overheard conversation</vt:lpstr>
      <vt:lpstr>PowerPoint Presentation</vt:lpstr>
      <vt:lpstr>TJ: A day in the life</vt:lpstr>
      <vt:lpstr>Consequences of vaping</vt:lpstr>
      <vt:lpstr>Consequences of vaping</vt:lpstr>
      <vt:lpstr>Consequences of vaping</vt:lpstr>
      <vt:lpstr>Consequences of vaping</vt:lpstr>
      <vt:lpstr>Consequences of vaping</vt:lpstr>
      <vt:lpstr>Consequences of vaping: personal reflection</vt:lpstr>
      <vt:lpstr>Challenging misconceptions</vt:lpstr>
      <vt:lpstr>Challenging misconceptions</vt:lpstr>
      <vt:lpstr>What have we learnt?</vt:lpstr>
      <vt:lpstr>Further support</vt:lpstr>
      <vt:lpstr>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Harvey</dc:creator>
  <cp:lastModifiedBy>Sam Harvey</cp:lastModifiedBy>
  <cp:revision>62</cp:revision>
  <dcterms:created xsi:type="dcterms:W3CDTF">2021-11-01T14:53:16Z</dcterms:created>
  <dcterms:modified xsi:type="dcterms:W3CDTF">2023-03-03T16:24:51Z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