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5" name="Google Shape;175;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GB"/>
              <a:t>Click to reveal answer </a:t>
            </a:r>
            <a:endParaRPr/>
          </a:p>
          <a:p>
            <a:pPr indent="0" lvl="0" marL="0" rtl="0" algn="l">
              <a:spcBef>
                <a:spcPts val="0"/>
              </a:spcBef>
              <a:spcAft>
                <a:spcPts val="0"/>
              </a:spcAft>
              <a:buNone/>
            </a:pPr>
            <a:r>
              <a:t/>
            </a:r>
            <a:endParaRPr/>
          </a:p>
        </p:txBody>
      </p:sp>
      <p:sp>
        <p:nvSpPr>
          <p:cNvPr id="176" name="Google Shape;176;p1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5" name="Google Shape;185;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GB"/>
              <a:t>Click to reveal answer </a:t>
            </a:r>
            <a:endParaRPr/>
          </a:p>
          <a:p>
            <a:pPr indent="0" lvl="0" marL="0" rtl="0" algn="l">
              <a:spcBef>
                <a:spcPts val="0"/>
              </a:spcBef>
              <a:spcAft>
                <a:spcPts val="0"/>
              </a:spcAft>
              <a:buNone/>
            </a:pPr>
            <a:r>
              <a:t/>
            </a:r>
            <a:endParaRPr/>
          </a:p>
        </p:txBody>
      </p:sp>
      <p:sp>
        <p:nvSpPr>
          <p:cNvPr id="186" name="Google Shape;186;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5" name="Google Shape;195;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GB"/>
              <a:t>Click to reveal answer </a:t>
            </a:r>
            <a:endParaRPr/>
          </a:p>
          <a:p>
            <a:pPr indent="0" lvl="0" marL="0" rtl="0" algn="l">
              <a:spcBef>
                <a:spcPts val="0"/>
              </a:spcBef>
              <a:spcAft>
                <a:spcPts val="0"/>
              </a:spcAft>
              <a:buNone/>
            </a:pPr>
            <a:r>
              <a:t/>
            </a:r>
            <a:endParaRPr/>
          </a:p>
        </p:txBody>
      </p:sp>
      <p:sp>
        <p:nvSpPr>
          <p:cNvPr id="196" name="Google Shape;196;p1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5" name="Google Shape;205;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GB"/>
              <a:t>Click to reveal answer </a:t>
            </a:r>
            <a:endParaRPr/>
          </a:p>
          <a:p>
            <a:pPr indent="0" lvl="0" marL="0" rtl="0" algn="l">
              <a:spcBef>
                <a:spcPts val="0"/>
              </a:spcBef>
              <a:spcAft>
                <a:spcPts val="0"/>
              </a:spcAft>
              <a:buNone/>
            </a:pPr>
            <a:r>
              <a:t/>
            </a:r>
            <a:endParaRPr/>
          </a:p>
        </p:txBody>
      </p:sp>
      <p:sp>
        <p:nvSpPr>
          <p:cNvPr id="206" name="Google Shape;206;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5" name="Google Shape;215;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GB"/>
              <a:t>1. What does it feel like when someone gives a compliment about how you look? </a:t>
            </a:r>
            <a:endParaRPr/>
          </a:p>
          <a:p>
            <a:pPr indent="0" lvl="0" marL="0" marR="0" rtl="0" algn="l">
              <a:lnSpc>
                <a:spcPct val="100000"/>
              </a:lnSpc>
              <a:spcBef>
                <a:spcPts val="0"/>
              </a:spcBef>
              <a:spcAft>
                <a:spcPts val="0"/>
              </a:spcAft>
              <a:buClr>
                <a:schemeClr val="dk1"/>
              </a:buClr>
              <a:buSzPts val="1200"/>
              <a:buFont typeface="Calibri"/>
              <a:buNone/>
            </a:pPr>
            <a:r>
              <a:rPr lang="en-GB"/>
              <a:t>[Could ask children to draw an emoji on paper or in their books to express this and hold it up or do a thumbs up and down]</a:t>
            </a:r>
            <a:endParaRPr/>
          </a:p>
          <a:p>
            <a:pPr indent="0" lvl="0" marL="0" marR="0" rtl="0" algn="l">
              <a:lnSpc>
                <a:spcPct val="100000"/>
              </a:lnSpc>
              <a:spcBef>
                <a:spcPts val="0"/>
              </a:spcBef>
              <a:spcAft>
                <a:spcPts val="0"/>
              </a:spcAft>
              <a:buClr>
                <a:schemeClr val="dk1"/>
              </a:buClr>
              <a:buSzPts val="1200"/>
              <a:buFont typeface="Calibri"/>
              <a:buNone/>
            </a:pPr>
            <a:r>
              <a:rPr lang="en-GB"/>
              <a:t>2.What does it feel like when someone gives a compliment about your personality? </a:t>
            </a:r>
            <a:r>
              <a:rPr lang="en-GB" sz="1200"/>
              <a:t>[Emoji or thumbs up or down]</a:t>
            </a:r>
            <a:endParaRPr/>
          </a:p>
          <a:p>
            <a:pPr indent="0" lvl="0" marL="0" marR="0" rtl="0" algn="l">
              <a:lnSpc>
                <a:spcPct val="100000"/>
              </a:lnSpc>
              <a:spcBef>
                <a:spcPts val="0"/>
              </a:spcBef>
              <a:spcAft>
                <a:spcPts val="0"/>
              </a:spcAft>
              <a:buClr>
                <a:schemeClr val="dk1"/>
              </a:buClr>
              <a:buSzPts val="1200"/>
              <a:buFont typeface="Calibri"/>
              <a:buNone/>
            </a:pPr>
            <a:r>
              <a:rPr lang="en-GB" sz="1200"/>
              <a:t>3.What do you think is better when someone compliments your looks or personality [Option of standing up and striking a pose to show what they think is better, e.g.  Model pose, flicking hair, or for personality a superhero arm in the air or a big smile or voting on it.]</a:t>
            </a:r>
            <a:endParaRPr/>
          </a:p>
          <a:p>
            <a:pPr indent="0" lvl="0" marL="0" marR="0" rtl="0" algn="l">
              <a:lnSpc>
                <a:spcPct val="100000"/>
              </a:lnSpc>
              <a:spcBef>
                <a:spcPts val="0"/>
              </a:spcBef>
              <a:spcAft>
                <a:spcPts val="0"/>
              </a:spcAft>
              <a:buClr>
                <a:schemeClr val="dk1"/>
              </a:buClr>
              <a:buSzPts val="1200"/>
              <a:buFont typeface="Calibri"/>
              <a:buNone/>
            </a:pPr>
            <a:r>
              <a:rPr lang="en-GB" sz="1200">
                <a:solidFill>
                  <a:schemeClr val="dk1"/>
                </a:solidFill>
                <a:latin typeface="Calibri"/>
                <a:ea typeface="Calibri"/>
                <a:cs typeface="Calibri"/>
                <a:sym typeface="Calibri"/>
              </a:rPr>
              <a:t>Explore some of the answers and why some may feel appearance is better or personality is more important. </a:t>
            </a:r>
            <a:endParaRPr/>
          </a:p>
          <a:p>
            <a:pPr indent="0" lvl="0" marL="0" marR="0" rtl="0" algn="l">
              <a:lnSpc>
                <a:spcPct val="100000"/>
              </a:lnSpc>
              <a:spcBef>
                <a:spcPts val="0"/>
              </a:spcBef>
              <a:spcAft>
                <a:spcPts val="0"/>
              </a:spcAft>
              <a:buClr>
                <a:schemeClr val="dk1"/>
              </a:buClr>
              <a:buSzPts val="1200"/>
              <a:buFont typeface="Calibri"/>
              <a:buNone/>
            </a:pPr>
            <a:r>
              <a:t/>
            </a:r>
            <a:endParaRPr sz="1200"/>
          </a:p>
          <a:p>
            <a:pPr indent="0" lvl="0" marL="0" marR="0" rtl="0" algn="l">
              <a:lnSpc>
                <a:spcPct val="100000"/>
              </a:lnSpc>
              <a:spcBef>
                <a:spcPts val="0"/>
              </a:spcBef>
              <a:spcAft>
                <a:spcPts val="0"/>
              </a:spcAft>
              <a:buClr>
                <a:schemeClr val="dk1"/>
              </a:buClr>
              <a:buSzPts val="1200"/>
              <a:buFont typeface="Calibri"/>
              <a:buNone/>
            </a:pPr>
            <a:r>
              <a:t/>
            </a:r>
            <a:endParaRPr/>
          </a:p>
          <a:p>
            <a:pPr indent="0" lvl="0" marL="0" rtl="0" algn="l">
              <a:spcBef>
                <a:spcPts val="0"/>
              </a:spcBef>
              <a:spcAft>
                <a:spcPts val="0"/>
              </a:spcAft>
              <a:buNone/>
            </a:pPr>
            <a:r>
              <a:t/>
            </a:r>
            <a:endParaRPr/>
          </a:p>
        </p:txBody>
      </p:sp>
      <p:sp>
        <p:nvSpPr>
          <p:cNvPr id="216" name="Google Shape;216;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3" name="Google Shape;223;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sz="1200">
                <a:solidFill>
                  <a:schemeClr val="dk1"/>
                </a:solidFill>
                <a:latin typeface="Calibri"/>
                <a:ea typeface="Calibri"/>
                <a:cs typeface="Calibri"/>
                <a:sym typeface="Calibri"/>
              </a:rPr>
              <a:t>Hand out </a:t>
            </a:r>
            <a:r>
              <a:rPr b="1" lang="en-GB" sz="1200">
                <a:solidFill>
                  <a:schemeClr val="dk1"/>
                </a:solidFill>
                <a:latin typeface="Calibri"/>
                <a:ea typeface="Calibri"/>
                <a:cs typeface="Calibri"/>
                <a:sym typeface="Calibri"/>
              </a:rPr>
              <a:t>‘confidence cards’</a:t>
            </a:r>
            <a:r>
              <a:rPr lang="en-GB" sz="1200">
                <a:solidFill>
                  <a:schemeClr val="dk1"/>
                </a:solidFill>
                <a:latin typeface="Calibri"/>
                <a:ea typeface="Calibri"/>
                <a:cs typeface="Calibri"/>
                <a:sym typeface="Calibri"/>
              </a:rPr>
              <a:t> and ask each child to write down something about themselves on the ‘confidence cards’ that is about their personality not about how they look.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If they are happy to they can share that with the person next to them and explain what they like about themselves, and if anyone feels confident can share with the class too. </a:t>
            </a:r>
            <a:endParaRPr/>
          </a:p>
          <a:p>
            <a:pPr indent="0" lvl="0" marL="0" rtl="0" algn="l">
              <a:spcBef>
                <a:spcPts val="0"/>
              </a:spcBef>
              <a:spcAft>
                <a:spcPts val="0"/>
              </a:spcAft>
              <a:buNone/>
            </a:pPr>
            <a:r>
              <a:t/>
            </a:r>
            <a:endParaRPr/>
          </a:p>
        </p:txBody>
      </p:sp>
      <p:sp>
        <p:nvSpPr>
          <p:cNvPr id="224" name="Google Shape;224;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2" name="Google Shape;232;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Summary </a:t>
            </a:r>
            <a:endParaRPr/>
          </a:p>
          <a:p>
            <a:pPr indent="0" lvl="0" marL="0" marR="0" rtl="0" algn="l">
              <a:lnSpc>
                <a:spcPct val="100000"/>
              </a:lnSpc>
              <a:spcBef>
                <a:spcPts val="0"/>
              </a:spcBef>
              <a:spcAft>
                <a:spcPts val="0"/>
              </a:spcAft>
              <a:buClr>
                <a:schemeClr val="dk1"/>
              </a:buClr>
              <a:buSzPts val="1200"/>
              <a:buFont typeface="Calibri"/>
              <a:buNone/>
            </a:pPr>
            <a:r>
              <a:rPr lang="en-GB" sz="1200">
                <a:solidFill>
                  <a:schemeClr val="dk1"/>
                </a:solidFill>
                <a:latin typeface="Calibri"/>
                <a:ea typeface="Calibri"/>
                <a:cs typeface="Calibri"/>
                <a:sym typeface="Calibri"/>
              </a:rPr>
              <a:t>Explain to children that it is important that we don’t just always think about how we look. Even though it can feel nice when people give us compliments about how we look, it is really important to think about how we can be good people too. </a:t>
            </a:r>
            <a:r>
              <a:rPr lang="en-GB" sz="1200" u="sng">
                <a:solidFill>
                  <a:schemeClr val="dk1"/>
                </a:solidFill>
                <a:latin typeface="Calibri"/>
                <a:ea typeface="Calibri"/>
                <a:cs typeface="Calibri"/>
                <a:sym typeface="Calibri"/>
              </a:rPr>
              <a:t>When we try to have a nice personality and be kind and thoughtful to other people this can make people really happy, and it doesn’t matter what you look like as anyone can be an amazing person.</a:t>
            </a:r>
            <a:r>
              <a:rPr lang="en-GB" sz="1200">
                <a:solidFill>
                  <a:schemeClr val="dk1"/>
                </a:solidFill>
                <a:latin typeface="Calibri"/>
                <a:ea typeface="Calibri"/>
                <a:cs typeface="Calibri"/>
                <a:sym typeface="Calibri"/>
              </a:rPr>
              <a:t> </a:t>
            </a:r>
            <a:endParaRPr/>
          </a:p>
          <a:p>
            <a:pPr indent="0" lvl="0" marL="0" rtl="0" algn="l">
              <a:spcBef>
                <a:spcPts val="0"/>
              </a:spcBef>
              <a:spcAft>
                <a:spcPts val="0"/>
              </a:spcAft>
              <a:buNone/>
            </a:pPr>
            <a:r>
              <a:t/>
            </a:r>
            <a:endParaRPr/>
          </a:p>
        </p:txBody>
      </p:sp>
      <p:sp>
        <p:nvSpPr>
          <p:cNvPr id="233" name="Google Shape;233;p1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1" name="Google Shape;241;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GB" sz="1200">
                <a:solidFill>
                  <a:schemeClr val="dk1"/>
                </a:solidFill>
                <a:latin typeface="Calibri"/>
                <a:ea typeface="Calibri"/>
                <a:cs typeface="Calibri"/>
                <a:sym typeface="Calibri"/>
              </a:rPr>
              <a:t>Introduction</a:t>
            </a:r>
            <a:r>
              <a:rPr lang="en-GB" sz="1200">
                <a:solidFill>
                  <a:schemeClr val="dk1"/>
                </a:solidFill>
                <a:latin typeface="Calibri"/>
                <a:ea typeface="Calibri"/>
                <a:cs typeface="Calibri"/>
                <a:sym typeface="Calibri"/>
              </a:rPr>
              <a:t> : Explain that in this activity everyone is going to think about how to advise Ava and who she should trust when she is making live videos. Ask who knows what ‘Live Streaming*’ is? </a:t>
            </a:r>
            <a:r>
              <a:rPr lang="en-GB" sz="1200" u="sng">
                <a:solidFill>
                  <a:schemeClr val="dk1"/>
                </a:solidFill>
                <a:latin typeface="Calibri"/>
                <a:ea typeface="Calibri"/>
                <a:cs typeface="Calibri"/>
                <a:sym typeface="Calibri"/>
              </a:rPr>
              <a:t>Important to explain that parents should always know about the live videos or channels you are making and they should always be in the room or be able to hear you when you are doing it.</a:t>
            </a:r>
            <a:r>
              <a:rPr lang="en-GB" sz="1200">
                <a:solidFill>
                  <a:schemeClr val="dk1"/>
                </a:solidFill>
                <a:latin typeface="Calibri"/>
                <a:ea typeface="Calibri"/>
                <a:cs typeface="Calibri"/>
                <a:sym typeface="Calibri"/>
              </a:rPr>
              <a:t>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*The accompanying professionals factsheet helps give some background information about Live Streaming .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1. In small groups ask class to produce a mind-map which explores the question: ‘why do  people give compliments’</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Discuss that  giving compliments can be a nice or kind thing to do and can make other’s feel happy or good about themselves e.g. “Wow, your reading has really improved this year.”  However some people might also use compliments or </a:t>
            </a:r>
            <a:r>
              <a:rPr b="1" lang="en-GB" sz="1200">
                <a:solidFill>
                  <a:schemeClr val="dk1"/>
                </a:solidFill>
                <a:latin typeface="Calibri"/>
                <a:ea typeface="Calibri"/>
                <a:cs typeface="Calibri"/>
                <a:sym typeface="Calibri"/>
              </a:rPr>
              <a:t>flattery </a:t>
            </a:r>
            <a:r>
              <a:rPr lang="en-GB" sz="1200">
                <a:solidFill>
                  <a:schemeClr val="dk1"/>
                </a:solidFill>
                <a:latin typeface="Calibri"/>
                <a:ea typeface="Calibri"/>
                <a:cs typeface="Calibri"/>
                <a:sym typeface="Calibri"/>
              </a:rPr>
              <a:t>(definition below) to try and get people to do things that might not be good for them (e.g. to pressurise )</a:t>
            </a:r>
            <a:endParaRPr/>
          </a:p>
          <a:p>
            <a:pPr indent="0" lvl="0" marL="0" rtl="0" algn="l">
              <a:spcBef>
                <a:spcPts val="0"/>
              </a:spcBef>
              <a:spcAft>
                <a:spcPts val="0"/>
              </a:spcAft>
              <a:buNone/>
            </a:pPr>
            <a:r>
              <a:t/>
            </a:r>
            <a:endParaRPr/>
          </a:p>
        </p:txBody>
      </p:sp>
      <p:sp>
        <p:nvSpPr>
          <p:cNvPr id="242" name="Google Shape;242;p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0" name="Google Shape;250;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GB" sz="1200">
                <a:solidFill>
                  <a:schemeClr val="dk1"/>
                </a:solidFill>
                <a:latin typeface="Calibri"/>
                <a:ea typeface="Calibri"/>
                <a:cs typeface="Calibri"/>
                <a:sym typeface="Calibri"/>
              </a:rPr>
              <a:t>Flattery – when someone says really, really nice things about you, which might sometimes seem over the top. </a:t>
            </a:r>
            <a:r>
              <a:rPr lang="en-GB" sz="1200">
                <a:solidFill>
                  <a:schemeClr val="dk1"/>
                </a:solidFill>
                <a:latin typeface="Calibri"/>
                <a:ea typeface="Calibri"/>
                <a:cs typeface="Calibri"/>
                <a:sym typeface="Calibri"/>
              </a:rPr>
              <a:t>Stress that flattery is sometimes hard to spot, because it involves someone being really nice to you. E.g. ‘Wow you are the fastest runner I’ve seen, or  you should be a model!’</a:t>
            </a:r>
            <a:endParaRPr/>
          </a:p>
          <a:p>
            <a:pPr indent="0" lvl="0" marL="0" rtl="0" algn="l">
              <a:spcBef>
                <a:spcPts val="0"/>
              </a:spcBef>
              <a:spcAft>
                <a:spcPts val="0"/>
              </a:spcAft>
              <a:buNone/>
            </a:pPr>
            <a:r>
              <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2. Ask the class to consider if it matters who has given a compliment? E.g. Friend / family member /teacher / someone you have only  met online </a:t>
            </a:r>
            <a:endParaRPr/>
          </a:p>
          <a:p>
            <a:pPr indent="0" lvl="0" marL="0" rtl="0" algn="l">
              <a:spcBef>
                <a:spcPts val="0"/>
              </a:spcBef>
              <a:spcAft>
                <a:spcPts val="0"/>
              </a:spcAft>
              <a:buNone/>
            </a:pPr>
            <a:r>
              <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Draw out that it is important to always consider if you </a:t>
            </a:r>
            <a:r>
              <a:rPr b="1" lang="en-GB" sz="1200">
                <a:solidFill>
                  <a:schemeClr val="dk1"/>
                </a:solidFill>
                <a:latin typeface="Calibri"/>
                <a:ea typeface="Calibri"/>
                <a:cs typeface="Calibri"/>
                <a:sym typeface="Calibri"/>
              </a:rPr>
              <a:t>know</a:t>
            </a:r>
            <a:r>
              <a:rPr lang="en-GB" sz="1200">
                <a:solidFill>
                  <a:schemeClr val="dk1"/>
                </a:solidFill>
                <a:latin typeface="Calibri"/>
                <a:ea typeface="Calibri"/>
                <a:cs typeface="Calibri"/>
                <a:sym typeface="Calibri"/>
              </a:rPr>
              <a:t> and</a:t>
            </a:r>
            <a:r>
              <a:rPr b="1" lang="en-GB" sz="1200">
                <a:solidFill>
                  <a:schemeClr val="dk1"/>
                </a:solidFill>
                <a:latin typeface="Calibri"/>
                <a:ea typeface="Calibri"/>
                <a:cs typeface="Calibri"/>
                <a:sym typeface="Calibri"/>
              </a:rPr>
              <a:t> trust</a:t>
            </a:r>
            <a:r>
              <a:rPr lang="en-GB" sz="1200">
                <a:solidFill>
                  <a:schemeClr val="dk1"/>
                </a:solidFill>
                <a:latin typeface="Calibri"/>
                <a:ea typeface="Calibri"/>
                <a:cs typeface="Calibri"/>
                <a:sym typeface="Calibri"/>
              </a:rPr>
              <a:t> the person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Reinforce that if the compliments seem over the top, and/or  they are from someone you don’t know well enough to say such nice things – e.g. someone you’ve only met online  then you should tell an adult you trust. </a:t>
            </a:r>
            <a:endParaRPr/>
          </a:p>
          <a:p>
            <a:pPr indent="0" lvl="0" marL="0" rtl="0" algn="l">
              <a:spcBef>
                <a:spcPts val="0"/>
              </a:spcBef>
              <a:spcAft>
                <a:spcPts val="0"/>
              </a:spcAft>
              <a:buNone/>
            </a:pPr>
            <a:r>
              <a:t/>
            </a:r>
            <a:endParaRPr/>
          </a:p>
        </p:txBody>
      </p:sp>
      <p:sp>
        <p:nvSpPr>
          <p:cNvPr id="251" name="Google Shape;251;p1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0" name="Google Shape;260;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sz="1200">
                <a:solidFill>
                  <a:schemeClr val="dk1"/>
                </a:solidFill>
                <a:latin typeface="Calibri"/>
                <a:ea typeface="Calibri"/>
                <a:cs typeface="Calibri"/>
                <a:sym typeface="Calibri"/>
              </a:rPr>
              <a:t>1.Hand out ‘Ava’s live stream’ one per person, or show it on a screen via power point presentation.</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Explain that Ava has come home from school and is doing a ‘Live’ video stream about her day. Some of her friends from school are watching and writing comments. Some followers Ava doesn’t know are also watching her live video stream. </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Read aloud  the text on ‘Ava’s live stream’.</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Ask the children to complete the worksheet and answer how the comments on Ava’s stream would make her feel, and if Ava should trust the people that left them. (10 mins)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Discuss as a class some of the answers </a:t>
            </a:r>
            <a:endParaRPr/>
          </a:p>
          <a:p>
            <a:pPr indent="0" lvl="0" marL="0" rtl="0" algn="l">
              <a:spcBef>
                <a:spcPts val="0"/>
              </a:spcBef>
              <a:spcAft>
                <a:spcPts val="0"/>
              </a:spcAft>
              <a:buNone/>
            </a:pPr>
            <a:r>
              <a:t/>
            </a:r>
            <a:endParaRPr/>
          </a:p>
        </p:txBody>
      </p:sp>
      <p:sp>
        <p:nvSpPr>
          <p:cNvPr id="261" name="Google Shape;261;p1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b="1" sz="1200">
              <a:solidFill>
                <a:schemeClr val="dk1"/>
              </a:solidFill>
              <a:latin typeface="Calibri"/>
              <a:ea typeface="Calibri"/>
              <a:cs typeface="Calibri"/>
              <a:sym typeface="Calibri"/>
            </a:endParaRPr>
          </a:p>
          <a:p>
            <a:pPr indent="0" lvl="0" marL="0" rtl="0" algn="l">
              <a:spcBef>
                <a:spcPts val="0"/>
              </a:spcBef>
              <a:spcAft>
                <a:spcPts val="0"/>
              </a:spcAft>
              <a:buNone/>
            </a:pPr>
            <a:r>
              <a:t/>
            </a:r>
            <a:endParaRPr b="1" sz="1200">
              <a:solidFill>
                <a:schemeClr val="dk1"/>
              </a:solidFill>
              <a:latin typeface="Calibri"/>
              <a:ea typeface="Calibri"/>
              <a:cs typeface="Calibri"/>
              <a:sym typeface="Calibri"/>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Safeguarding </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It can be helpful to explain to children at the beginning of the session, or prior if you feel it is necessary, that the activity they will do might bring up some feelings or make them think of times they have done something negative for attention. This allows the children the opportunity to mentally prepare for the session and know that it is ok if they have some questions or feelings about what they hear. If a child is engaged with support staff for additional needs especially relating to attention needing  behaviours , prior notice allows them to have the opportunity to discuss the session beforehand if they choose to do this and see if it is suitable – as well as be available following to discuss any questions they may have.</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Let young people know that they might hear things that they have done in some of the things that are spoken about (examples of unhealthy attention seeking behaviours) and that is ok, and no one has done anything wrong.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Ensure that you have an awareness of safeguarding policy in your place of work. Take the opportunity to refresh your memory on what your role is following a disclosure.</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It is helpful to establish an agreement or ‘ground rules’ at the beginning of the session to help create a safe environment in which they can discuss the issue.</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Introduction</a:t>
            </a:r>
            <a:r>
              <a:rPr lang="en-GB" sz="1200">
                <a:solidFill>
                  <a:schemeClr val="dk1"/>
                </a:solidFill>
                <a:latin typeface="Calibri"/>
                <a:ea typeface="Calibri"/>
                <a:cs typeface="Calibri"/>
                <a:sym typeface="Calibri"/>
              </a:rPr>
              <a:t>: Explain that today’s activity will be about building confidence and thinking about who we are on the inside as people. Ask can anyone explain what your personality and appearance is? </a:t>
            </a:r>
            <a:r>
              <a:rPr b="1" lang="en-GB" sz="1200">
                <a:solidFill>
                  <a:schemeClr val="dk1"/>
                </a:solidFill>
                <a:latin typeface="Calibri"/>
                <a:ea typeface="Calibri"/>
                <a:cs typeface="Calibri"/>
                <a:sym typeface="Calibri"/>
              </a:rPr>
              <a:t> </a:t>
            </a:r>
            <a:r>
              <a:rPr lang="en-GB" sz="1200">
                <a:solidFill>
                  <a:schemeClr val="dk1"/>
                </a:solidFill>
                <a:latin typeface="Calibri"/>
                <a:ea typeface="Calibri"/>
                <a:cs typeface="Calibri"/>
                <a:sym typeface="Calibri"/>
              </a:rPr>
              <a:t>Use definitions below if needed. </a:t>
            </a:r>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Definitions </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Personality</a:t>
            </a:r>
            <a:r>
              <a:rPr lang="en-GB" sz="1200">
                <a:solidFill>
                  <a:schemeClr val="dk1"/>
                </a:solidFill>
                <a:latin typeface="Calibri"/>
                <a:ea typeface="Calibri"/>
                <a:cs typeface="Calibri"/>
                <a:sym typeface="Calibri"/>
              </a:rPr>
              <a:t> can be described as a special thing that you do that makes you unique or that you are known for, for example; being brave, being kind, being funny, being thoughtful, being creative, being calm, being quiet, being active, being cheerful, being messy, being caring or being tidy. Your personality can make others happy and is part of why you might like someone and why they are your friend. </a:t>
            </a:r>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Appearance</a:t>
            </a:r>
            <a:r>
              <a:rPr lang="en-GB" sz="1200">
                <a:solidFill>
                  <a:schemeClr val="dk1"/>
                </a:solidFill>
                <a:latin typeface="Calibri"/>
                <a:ea typeface="Calibri"/>
                <a:cs typeface="Calibri"/>
                <a:sym typeface="Calibri"/>
              </a:rPr>
              <a:t> is how you look, so it is about things on your body which can look a certain way. Sometimes people might say things about which might be nice and give you confidence but they might also be unkind, which can really make us feel low and upset.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Looking nice can be something that people spend a lot of time doing, but it is just as important to spend time on your personality too.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Hand out the batch of 10 cards to each group.</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Explain that there are 5 cards that are compliments about someone’s looks/appearance and 5 cards are compliments about someone’s personality. Instruct children to look at the statements for 5 mins and separate them into two piles, one with compliments about looks/appearance and one with compliments about personality.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Go through answers by using power point presentation or holding up each card and asking the class to vote on whether it was a compliment about Looks or personality..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[Some children may point out that the way you look/your style can be part of your personality if they are starting to explore the concept of identity which demonstrates development of their sense of self.]</a:t>
            </a:r>
            <a:endParaRPr/>
          </a:p>
          <a:p>
            <a:pPr indent="0" lvl="0" marL="0" rtl="0" algn="l">
              <a:spcBef>
                <a:spcPts val="0"/>
              </a:spcBef>
              <a:spcAft>
                <a:spcPts val="0"/>
              </a:spcAft>
              <a:buNone/>
            </a:pPr>
            <a:r>
              <a:t/>
            </a:r>
            <a:endParaRPr/>
          </a:p>
        </p:txBody>
      </p:sp>
      <p:sp>
        <p:nvSpPr>
          <p:cNvPr id="95" name="Google Shape;95;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9" name="Google Shape;269;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b="1" lang="en-GB" sz="1200">
                <a:solidFill>
                  <a:schemeClr val="dk1"/>
                </a:solidFill>
                <a:latin typeface="Calibri"/>
                <a:ea typeface="Calibri"/>
                <a:cs typeface="Calibri"/>
                <a:sym typeface="Calibri"/>
              </a:rPr>
              <a:t>TAYTAY</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How do the comments make Ava feel?</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Flattered to receive compliments</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Uncomfortable as she might not know the person in ‘real life’</a:t>
            </a:r>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Should Ava trust them?</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(No) It seems that Ava doesn’t know this person as they are asking what school she goes to</a:t>
            </a:r>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What advice would you give?</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Ava should speak to an adult that she trusts (e.g. Family member, teacher) and tell them someone she don’t know is sending her really nice messages.</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Ava should not say where she is going on Saturday (Petz world) on her stream</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 </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UnicornTears7</a:t>
            </a:r>
            <a:endParaRPr/>
          </a:p>
          <a:p>
            <a:pPr indent="0" lvl="0" marL="0" marR="0" rtl="0" algn="l">
              <a:lnSpc>
                <a:spcPct val="100000"/>
              </a:lnSpc>
              <a:spcBef>
                <a:spcPts val="0"/>
              </a:spcBef>
              <a:spcAft>
                <a:spcPts val="0"/>
              </a:spcAft>
              <a:buClr>
                <a:schemeClr val="dk1"/>
              </a:buClr>
              <a:buSzPts val="1200"/>
              <a:buFont typeface="Calibri"/>
              <a:buNone/>
            </a:pPr>
            <a:r>
              <a:rPr b="1" lang="en-GB" sz="1200">
                <a:solidFill>
                  <a:schemeClr val="dk1"/>
                </a:solidFill>
                <a:latin typeface="Calibri"/>
                <a:ea typeface="Calibri"/>
                <a:cs typeface="Calibri"/>
                <a:sym typeface="Calibri"/>
              </a:rPr>
              <a:t>How do the comments make Ava feel?</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Flattered to receive compliments</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Uncomfortable as doesn’t  know the person in ‘real life’ </a:t>
            </a:r>
            <a:endParaRPr/>
          </a:p>
          <a:p>
            <a:pPr indent="0" lvl="0" marL="0" marR="0" rtl="0" algn="l">
              <a:lnSpc>
                <a:spcPct val="100000"/>
              </a:lnSpc>
              <a:spcBef>
                <a:spcPts val="0"/>
              </a:spcBef>
              <a:spcAft>
                <a:spcPts val="0"/>
              </a:spcAft>
              <a:buClr>
                <a:schemeClr val="dk1"/>
              </a:buClr>
              <a:buSzPts val="1200"/>
              <a:buFont typeface="Calibri"/>
              <a:buNone/>
            </a:pPr>
            <a:r>
              <a:rPr b="1" lang="en-GB" sz="1200">
                <a:solidFill>
                  <a:schemeClr val="dk1"/>
                </a:solidFill>
                <a:latin typeface="Calibri"/>
                <a:ea typeface="Calibri"/>
                <a:cs typeface="Calibri"/>
                <a:sym typeface="Calibri"/>
              </a:rPr>
              <a:t>Should Ava trust them?</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(No) It doesn’t seem that Ava knows this person as they say they are a new follower and have just found Ava’s channel.</a:t>
            </a:r>
            <a:endParaRPr/>
          </a:p>
          <a:p>
            <a:pPr indent="0" lvl="0" marL="0" marR="0" rtl="0" algn="l">
              <a:lnSpc>
                <a:spcPct val="100000"/>
              </a:lnSpc>
              <a:spcBef>
                <a:spcPts val="0"/>
              </a:spcBef>
              <a:spcAft>
                <a:spcPts val="0"/>
              </a:spcAft>
              <a:buClr>
                <a:schemeClr val="dk1"/>
              </a:buClr>
              <a:buSzPts val="1200"/>
              <a:buFont typeface="Calibri"/>
              <a:buNone/>
            </a:pPr>
            <a:r>
              <a:rPr b="1" lang="en-GB" sz="1200">
                <a:solidFill>
                  <a:schemeClr val="dk1"/>
                </a:solidFill>
                <a:latin typeface="Calibri"/>
                <a:ea typeface="Calibri"/>
                <a:cs typeface="Calibri"/>
                <a:sym typeface="Calibri"/>
              </a:rPr>
              <a:t>What advice would you give?</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Ava should speak to an adult that she trusts (e.g. Family member, teacher)  and tell them someone she don’t know is sending her really nice messages.</a:t>
            </a:r>
            <a:endParaRPr/>
          </a:p>
          <a:p>
            <a:pPr indent="0" lvl="0" marL="0" rtl="0" algn="l">
              <a:spcBef>
                <a:spcPts val="0"/>
              </a:spcBef>
              <a:spcAft>
                <a:spcPts val="0"/>
              </a:spcAft>
              <a:buNone/>
            </a:pPr>
            <a:r>
              <a:t/>
            </a:r>
            <a:endParaRPr b="1" sz="1200">
              <a:solidFill>
                <a:schemeClr val="dk1"/>
              </a:solidFill>
              <a:latin typeface="Calibri"/>
              <a:ea typeface="Calibri"/>
              <a:cs typeface="Calibri"/>
              <a:sym typeface="Calibri"/>
            </a:endParaRPr>
          </a:p>
          <a:p>
            <a:pPr indent="0" lvl="0" marL="0" rtl="0" algn="l">
              <a:spcBef>
                <a:spcPts val="0"/>
              </a:spcBef>
              <a:spcAft>
                <a:spcPts val="0"/>
              </a:spcAft>
              <a:buNone/>
            </a:pPr>
            <a:r>
              <a:rPr b="1" lang="en-GB" sz="1200">
                <a:solidFill>
                  <a:schemeClr val="dk1"/>
                </a:solidFill>
                <a:latin typeface="Calibri"/>
                <a:ea typeface="Calibri"/>
                <a:cs typeface="Calibri"/>
                <a:sym typeface="Calibri"/>
              </a:rPr>
              <a:t>Rosie_Red</a:t>
            </a:r>
            <a:endParaRPr sz="12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200"/>
              <a:buFont typeface="Calibri"/>
              <a:buNone/>
            </a:pPr>
            <a:r>
              <a:rPr b="1" lang="en-GB" sz="1200">
                <a:solidFill>
                  <a:schemeClr val="dk1"/>
                </a:solidFill>
                <a:latin typeface="Calibri"/>
                <a:ea typeface="Calibri"/>
                <a:cs typeface="Calibri"/>
                <a:sym typeface="Calibri"/>
              </a:rPr>
              <a:t>How do the comments make Ava feel?</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Flattered / happy </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A little disappointed as she would have liked her best friend to have commented on her achievements rather than her appearance. </a:t>
            </a:r>
            <a:endParaRPr/>
          </a:p>
          <a:p>
            <a:pPr indent="0" lvl="0" marL="0" marR="0" rtl="0" algn="l">
              <a:lnSpc>
                <a:spcPct val="100000"/>
              </a:lnSpc>
              <a:spcBef>
                <a:spcPts val="0"/>
              </a:spcBef>
              <a:spcAft>
                <a:spcPts val="0"/>
              </a:spcAft>
              <a:buClr>
                <a:schemeClr val="dk1"/>
              </a:buClr>
              <a:buSzPts val="1200"/>
              <a:buFont typeface="Calibri"/>
              <a:buNone/>
            </a:pPr>
            <a:r>
              <a:rPr b="1" lang="en-GB" sz="1200">
                <a:solidFill>
                  <a:schemeClr val="dk1"/>
                </a:solidFill>
                <a:latin typeface="Calibri"/>
                <a:ea typeface="Calibri"/>
                <a:cs typeface="Calibri"/>
                <a:sym typeface="Calibri"/>
              </a:rPr>
              <a:t>Should Ava trust them?</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(Yes) Rosie is her best friend from school</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Advice for </a:t>
            </a:r>
            <a:r>
              <a:rPr b="1" lang="en-GB" sz="1200" u="sng">
                <a:solidFill>
                  <a:schemeClr val="dk1"/>
                </a:solidFill>
                <a:latin typeface="Calibri"/>
                <a:ea typeface="Calibri"/>
                <a:cs typeface="Calibri"/>
                <a:sym typeface="Calibri"/>
              </a:rPr>
              <a:t>Rosie:</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Rosie should</a:t>
            </a:r>
            <a:r>
              <a:rPr b="1" lang="en-GB" sz="1200" u="sng">
                <a:solidFill>
                  <a:schemeClr val="dk1"/>
                </a:solidFill>
                <a:latin typeface="Calibri"/>
                <a:ea typeface="Calibri"/>
                <a:cs typeface="Calibri"/>
                <a:sym typeface="Calibri"/>
              </a:rPr>
              <a:t> </a:t>
            </a:r>
            <a:r>
              <a:rPr lang="en-GB" sz="1200">
                <a:solidFill>
                  <a:schemeClr val="dk1"/>
                </a:solidFill>
                <a:latin typeface="Calibri"/>
                <a:ea typeface="Calibri"/>
                <a:cs typeface="Calibri"/>
                <a:sym typeface="Calibri"/>
              </a:rPr>
              <a:t>try and give Ava compliments that are based on her talents, achievements or personality rather than just her appearance. </a:t>
            </a:r>
            <a:endParaRPr/>
          </a:p>
          <a:p>
            <a:pPr indent="0" lvl="0" marL="0" rtl="0" algn="l">
              <a:spcBef>
                <a:spcPts val="0"/>
              </a:spcBef>
              <a:spcAft>
                <a:spcPts val="0"/>
              </a:spcAft>
              <a:buNone/>
            </a:pPr>
            <a:r>
              <a:t/>
            </a:r>
            <a:endParaRPr/>
          </a:p>
        </p:txBody>
      </p:sp>
      <p:sp>
        <p:nvSpPr>
          <p:cNvPr id="270" name="Google Shape;270;p2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7" name="Google Shape;277;p2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8" name="Google Shape;278;p2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7" name="Google Shape;287;p2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8" name="Google Shape;288;p2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4" name="Google Shape;104;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Definitions </a:t>
            </a:r>
            <a:endParaRPr/>
          </a:p>
          <a:p>
            <a:pPr indent="0" lvl="0" marL="0" rtl="0" algn="l">
              <a:spcBef>
                <a:spcPts val="0"/>
              </a:spcBef>
              <a:spcAft>
                <a:spcPts val="0"/>
              </a:spcAft>
              <a:buNone/>
            </a:pPr>
            <a:r>
              <a:rPr b="1" lang="en-GB"/>
              <a:t>Personality: </a:t>
            </a:r>
            <a:r>
              <a:rPr lang="en-GB"/>
              <a:t>can be described as a special thing that you do that makes you unique or that you are known for, for example; being brave, being kind or being funny, Your personality can make others happy and is part of why you might like someone and why they are your friend. </a:t>
            </a:r>
            <a:endParaRPr/>
          </a:p>
          <a:p>
            <a:pPr indent="0" lvl="0" marL="0" rtl="0" algn="l">
              <a:spcBef>
                <a:spcPts val="0"/>
              </a:spcBef>
              <a:spcAft>
                <a:spcPts val="0"/>
              </a:spcAft>
              <a:buNone/>
            </a:pPr>
            <a:r>
              <a:rPr b="1" lang="en-GB"/>
              <a:t>Appearance: </a:t>
            </a:r>
            <a:r>
              <a:rPr lang="en-GB"/>
              <a:t>so it is about things on your body which can look a certain way. Sometimes people might say things about which might be nice and give you confidence but they might also be unkind, which can really make us feel low and upset. </a:t>
            </a:r>
            <a:endParaRPr/>
          </a:p>
        </p:txBody>
      </p:sp>
      <p:sp>
        <p:nvSpPr>
          <p:cNvPr id="105" name="Google Shape;105;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3" name="Google Shape;113;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Click to reveal answer </a:t>
            </a:r>
            <a:endParaRPr/>
          </a:p>
        </p:txBody>
      </p:sp>
      <p:sp>
        <p:nvSpPr>
          <p:cNvPr id="114" name="Google Shape;114;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3" name="Google Shape;123;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Click to reveal answer </a:t>
            </a:r>
            <a:endParaRPr/>
          </a:p>
        </p:txBody>
      </p:sp>
      <p:sp>
        <p:nvSpPr>
          <p:cNvPr id="124" name="Google Shape;124;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3" name="Google Shape;133;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Click to reveal answer </a:t>
            </a:r>
            <a:endParaRPr/>
          </a:p>
        </p:txBody>
      </p:sp>
      <p:sp>
        <p:nvSpPr>
          <p:cNvPr id="134" name="Google Shape;134;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5" name="Google Shape;145;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GB"/>
              <a:t>Click to reveal answer </a:t>
            </a:r>
            <a:endParaRPr/>
          </a:p>
          <a:p>
            <a:pPr indent="0" lvl="0" marL="0" rtl="0" algn="l">
              <a:spcBef>
                <a:spcPts val="0"/>
              </a:spcBef>
              <a:spcAft>
                <a:spcPts val="0"/>
              </a:spcAft>
              <a:buNone/>
            </a:pPr>
            <a:r>
              <a:t/>
            </a:r>
            <a:endParaRPr/>
          </a:p>
        </p:txBody>
      </p:sp>
      <p:sp>
        <p:nvSpPr>
          <p:cNvPr id="146" name="Google Shape;146;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5" name="Google Shape;155;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GB"/>
              <a:t>Click to reveal answer </a:t>
            </a:r>
            <a:endParaRPr/>
          </a:p>
          <a:p>
            <a:pPr indent="0" lvl="0" marL="0" rtl="0" algn="l">
              <a:spcBef>
                <a:spcPts val="0"/>
              </a:spcBef>
              <a:spcAft>
                <a:spcPts val="0"/>
              </a:spcAft>
              <a:buNone/>
            </a:pPr>
            <a:r>
              <a:t/>
            </a:r>
            <a:endParaRPr/>
          </a:p>
        </p:txBody>
      </p:sp>
      <p:sp>
        <p:nvSpPr>
          <p:cNvPr id="156" name="Google Shape;156;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5" name="Google Shape;165;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GB"/>
              <a:t>Click to reveal answer </a:t>
            </a:r>
            <a:endParaRPr/>
          </a:p>
          <a:p>
            <a:pPr indent="0" lvl="0" marL="0" rtl="0" algn="l">
              <a:spcBef>
                <a:spcPts val="0"/>
              </a:spcBef>
              <a:spcAft>
                <a:spcPts val="0"/>
              </a:spcAft>
              <a:buNone/>
            </a:pPr>
            <a:r>
              <a:t/>
            </a:r>
            <a:endParaRPr/>
          </a:p>
        </p:txBody>
      </p:sp>
      <p:sp>
        <p:nvSpPr>
          <p:cNvPr id="166" name="Google Shape;166;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8" name="Google Shape;18;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4" name="Google Shape;24;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6.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1.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2.pn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4.png"/><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9.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5.png"/><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3.png"/><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hyperlink" Target="https://www.surveymonkey.co.uk/r/liveskillsselfesteem" TargetMode="Externa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3.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5.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8.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4.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pic>
        <p:nvPicPr>
          <p:cNvPr id="89" name="Google Shape;89;p13"/>
          <p:cNvPicPr preferRelativeResize="0"/>
          <p:nvPr>
            <p:ph idx="1" type="body"/>
          </p:nvPr>
        </p:nvPicPr>
        <p:blipFill rotWithShape="1">
          <a:blip r:embed="rId3">
            <a:alphaModFix/>
          </a:blip>
          <a:srcRect b="4570" l="35619" r="33868" t="8009"/>
          <a:stretch/>
        </p:blipFill>
        <p:spPr>
          <a:xfrm>
            <a:off x="2940380" y="575907"/>
            <a:ext cx="3263240" cy="5491442"/>
          </a:xfrm>
          <a:prstGeom prst="rect">
            <a:avLst/>
          </a:prstGeom>
          <a:noFill/>
          <a:ln>
            <a:noFill/>
          </a:ln>
        </p:spPr>
      </p:pic>
      <p:sp>
        <p:nvSpPr>
          <p:cNvPr id="90" name="Google Shape;90;p13"/>
          <p:cNvSpPr/>
          <p:nvPr/>
        </p:nvSpPr>
        <p:spPr>
          <a:xfrm>
            <a:off x="467544" y="333296"/>
            <a:ext cx="8208912" cy="5976664"/>
          </a:xfrm>
          <a:prstGeom prst="roundRect">
            <a:avLst>
              <a:gd fmla="val 16667" name="adj"/>
            </a:avLst>
          </a:prstGeom>
          <a:noFill/>
          <a:ln cap="flat" cmpd="sng" w="31750">
            <a:solidFill>
              <a:srgbClr val="F79646"/>
            </a:solidFill>
            <a:prstDash val="solid"/>
            <a:miter lim="800000"/>
            <a:headEnd len="sm" w="sm" type="none"/>
            <a:tailEnd len="sm" w="sm" type="none"/>
          </a:ln>
        </p:spPr>
        <p:txBody>
          <a:bodyPr anchorCtr="0" anchor="t" bIns="45700" lIns="91425" spcFirstLastPara="1" rIns="91425" wrap="square" tIns="45700">
            <a:noAutofit/>
          </a:bodyPr>
          <a:lstStyle/>
          <a:p>
            <a:pPr indent="0" lvl="1" marL="457200" marR="0" rtl="0" algn="l">
              <a:lnSpc>
                <a:spcPct val="100000"/>
              </a:lnSpc>
              <a:spcBef>
                <a:spcPts val="0"/>
              </a:spcBef>
              <a:spcAft>
                <a:spcPts val="0"/>
              </a:spcAft>
              <a:buNone/>
            </a:pPr>
            <a:r>
              <a:t/>
            </a:r>
            <a:endParaRPr b="0" i="0" sz="2800" u="none" cap="none" strike="noStrike">
              <a:solidFill>
                <a:srgbClr val="000000"/>
              </a:solidFill>
              <a:latin typeface="Calibri"/>
              <a:ea typeface="Calibri"/>
              <a:cs typeface="Calibri"/>
              <a:sym typeface="Calibri"/>
            </a:endParaRPr>
          </a:p>
        </p:txBody>
      </p:sp>
      <p:sp>
        <p:nvSpPr>
          <p:cNvPr id="91" name="Google Shape;91;p13"/>
          <p:cNvSpPr/>
          <p:nvPr/>
        </p:nvSpPr>
        <p:spPr>
          <a:xfrm>
            <a:off x="2699792" y="1844824"/>
            <a:ext cx="2520280" cy="72008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400"/>
              <a:buFont typeface="Calibri"/>
              <a:buNone/>
            </a:pPr>
            <a:r>
              <a:rPr lang="en-GB" sz="2400"/>
              <a:t>You look so strong</a:t>
            </a:r>
            <a:endParaRPr sz="2400"/>
          </a:p>
        </p:txBody>
      </p:sp>
      <p:pic>
        <p:nvPicPr>
          <p:cNvPr descr="man-lifting-weights-1" id="179" name="Google Shape;179;p22"/>
          <p:cNvPicPr preferRelativeResize="0"/>
          <p:nvPr/>
        </p:nvPicPr>
        <p:blipFill rotWithShape="1">
          <a:blip r:embed="rId3">
            <a:alphaModFix/>
          </a:blip>
          <a:srcRect b="0" l="0" r="0" t="0"/>
          <a:stretch/>
        </p:blipFill>
        <p:spPr>
          <a:xfrm>
            <a:off x="2483768" y="1052736"/>
            <a:ext cx="4225851" cy="4225851"/>
          </a:xfrm>
          <a:prstGeom prst="rect">
            <a:avLst/>
          </a:prstGeom>
          <a:noFill/>
          <a:ln>
            <a:noFill/>
          </a:ln>
        </p:spPr>
      </p:pic>
      <p:sp>
        <p:nvSpPr>
          <p:cNvPr id="180" name="Google Shape;180;p22"/>
          <p:cNvSpPr txBox="1"/>
          <p:nvPr/>
        </p:nvSpPr>
        <p:spPr>
          <a:xfrm>
            <a:off x="481893" y="551723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2400"/>
              <a:buFont typeface="Calibri"/>
              <a:buNone/>
            </a:pPr>
            <a:r>
              <a:rPr lang="en-GB" sz="2400">
                <a:solidFill>
                  <a:schemeClr val="dk1"/>
                </a:solidFill>
                <a:latin typeface="Calibri"/>
                <a:ea typeface="Calibri"/>
                <a:cs typeface="Calibri"/>
                <a:sym typeface="Calibri"/>
              </a:rPr>
              <a:t>Looks/personality </a:t>
            </a:r>
            <a:endParaRPr sz="2400">
              <a:solidFill>
                <a:schemeClr val="dk1"/>
              </a:solidFill>
              <a:latin typeface="Calibri"/>
              <a:ea typeface="Calibri"/>
              <a:cs typeface="Calibri"/>
              <a:sym typeface="Calibri"/>
            </a:endParaRPr>
          </a:p>
        </p:txBody>
      </p:sp>
      <p:pic>
        <p:nvPicPr>
          <p:cNvPr descr="Thinkuknow logo splatter" id="181" name="Google Shape;181;p22"/>
          <p:cNvPicPr preferRelativeResize="0"/>
          <p:nvPr/>
        </p:nvPicPr>
        <p:blipFill rotWithShape="1">
          <a:blip r:embed="rId4">
            <a:alphaModFix/>
          </a:blip>
          <a:srcRect b="0" l="0" r="0" t="0"/>
          <a:stretch/>
        </p:blipFill>
        <p:spPr>
          <a:xfrm>
            <a:off x="0" y="0"/>
            <a:ext cx="1066800" cy="828675"/>
          </a:xfrm>
          <a:prstGeom prst="rect">
            <a:avLst/>
          </a:prstGeom>
          <a:noFill/>
          <a:ln>
            <a:noFill/>
          </a:ln>
        </p:spPr>
      </p:pic>
      <p:sp>
        <p:nvSpPr>
          <p:cNvPr id="182" name="Google Shape;182;p22"/>
          <p:cNvSpPr txBox="1"/>
          <p:nvPr/>
        </p:nvSpPr>
        <p:spPr>
          <a:xfrm>
            <a:off x="8028384" y="6658000"/>
            <a:ext cx="1093037" cy="1999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800"/>
              <a:buFont typeface="Calibri"/>
              <a:buNone/>
            </a:pPr>
            <a:r>
              <a:rPr b="0" i="0" lang="en-GB" sz="800" u="none" cap="none" strike="noStrike">
                <a:solidFill>
                  <a:schemeClr val="dk1"/>
                </a:solidFill>
                <a:latin typeface="Calibri"/>
                <a:ea typeface="Calibri"/>
                <a:cs typeface="Calibri"/>
                <a:sym typeface="Calibri"/>
              </a:rPr>
              <a:t>Freepik by Flaticon </a:t>
            </a:r>
            <a:endParaRPr b="0" i="0" sz="18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0"/>
                                        </p:tgtEl>
                                        <p:attrNameLst>
                                          <p:attrName>style.visibility</p:attrName>
                                        </p:attrNameLst>
                                      </p:cBhvr>
                                      <p:to>
                                        <p:strVal val="visible"/>
                                      </p:to>
                                    </p:set>
                                    <p:anim calcmode="lin" valueType="num">
                                      <p:cBhvr additive="base">
                                        <p:cTn dur="500"/>
                                        <p:tgtEl>
                                          <p:spTgt spid="18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430"/>
              <a:buFont typeface="Calibri"/>
              <a:buNone/>
            </a:pPr>
            <a:r>
              <a:rPr lang="en-GB" sz="2430"/>
              <a:t>You look like a model</a:t>
            </a:r>
            <a:br>
              <a:rPr lang="en-GB" sz="3959"/>
            </a:br>
            <a:endParaRPr sz="3959"/>
          </a:p>
        </p:txBody>
      </p:sp>
      <p:pic>
        <p:nvPicPr>
          <p:cNvPr descr="camera" id="189" name="Google Shape;189;p23"/>
          <p:cNvPicPr preferRelativeResize="0"/>
          <p:nvPr/>
        </p:nvPicPr>
        <p:blipFill rotWithShape="1">
          <a:blip r:embed="rId3">
            <a:alphaModFix/>
          </a:blip>
          <a:srcRect b="0" l="0" r="0" t="0"/>
          <a:stretch/>
        </p:blipFill>
        <p:spPr>
          <a:xfrm>
            <a:off x="2483768" y="692696"/>
            <a:ext cx="4408562" cy="4408562"/>
          </a:xfrm>
          <a:prstGeom prst="rect">
            <a:avLst/>
          </a:prstGeom>
          <a:noFill/>
          <a:ln>
            <a:noFill/>
          </a:ln>
        </p:spPr>
      </p:pic>
      <p:sp>
        <p:nvSpPr>
          <p:cNvPr id="190" name="Google Shape;190;p23"/>
          <p:cNvSpPr txBox="1"/>
          <p:nvPr/>
        </p:nvSpPr>
        <p:spPr>
          <a:xfrm>
            <a:off x="755576" y="510125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80000"/>
              </a:lnSpc>
              <a:spcBef>
                <a:spcPts val="0"/>
              </a:spcBef>
              <a:spcAft>
                <a:spcPts val="0"/>
              </a:spcAft>
              <a:buClr>
                <a:schemeClr val="dk1"/>
              </a:buClr>
              <a:buSzPts val="2430"/>
              <a:buFont typeface="Calibri"/>
              <a:buNone/>
            </a:pPr>
            <a:r>
              <a:rPr lang="en-GB" sz="2430">
                <a:solidFill>
                  <a:schemeClr val="dk1"/>
                </a:solidFill>
                <a:latin typeface="Calibri"/>
                <a:ea typeface="Calibri"/>
                <a:cs typeface="Calibri"/>
                <a:sym typeface="Calibri"/>
              </a:rPr>
              <a:t>Looks/appearance</a:t>
            </a:r>
            <a:r>
              <a:rPr lang="en-GB" sz="3959">
                <a:solidFill>
                  <a:schemeClr val="dk1"/>
                </a:solidFill>
                <a:latin typeface="Calibri"/>
                <a:ea typeface="Calibri"/>
                <a:cs typeface="Calibri"/>
                <a:sym typeface="Calibri"/>
              </a:rPr>
              <a:t> </a:t>
            </a:r>
            <a:br>
              <a:rPr lang="en-GB" sz="3959">
                <a:solidFill>
                  <a:schemeClr val="dk1"/>
                </a:solidFill>
                <a:latin typeface="Calibri"/>
                <a:ea typeface="Calibri"/>
                <a:cs typeface="Calibri"/>
                <a:sym typeface="Calibri"/>
              </a:rPr>
            </a:br>
            <a:endParaRPr sz="3959">
              <a:solidFill>
                <a:schemeClr val="dk1"/>
              </a:solidFill>
              <a:latin typeface="Calibri"/>
              <a:ea typeface="Calibri"/>
              <a:cs typeface="Calibri"/>
              <a:sym typeface="Calibri"/>
            </a:endParaRPr>
          </a:p>
        </p:txBody>
      </p:sp>
      <p:pic>
        <p:nvPicPr>
          <p:cNvPr descr="Thinkuknow logo splatter" id="191" name="Google Shape;191;p23"/>
          <p:cNvPicPr preferRelativeResize="0"/>
          <p:nvPr/>
        </p:nvPicPr>
        <p:blipFill rotWithShape="1">
          <a:blip r:embed="rId4">
            <a:alphaModFix/>
          </a:blip>
          <a:srcRect b="0" l="0" r="0" t="0"/>
          <a:stretch/>
        </p:blipFill>
        <p:spPr>
          <a:xfrm>
            <a:off x="0" y="0"/>
            <a:ext cx="1066800" cy="828675"/>
          </a:xfrm>
          <a:prstGeom prst="rect">
            <a:avLst/>
          </a:prstGeom>
          <a:noFill/>
          <a:ln>
            <a:noFill/>
          </a:ln>
        </p:spPr>
      </p:pic>
      <p:sp>
        <p:nvSpPr>
          <p:cNvPr id="192" name="Google Shape;192;p23"/>
          <p:cNvSpPr txBox="1"/>
          <p:nvPr/>
        </p:nvSpPr>
        <p:spPr>
          <a:xfrm>
            <a:off x="8028384" y="6658000"/>
            <a:ext cx="1093037" cy="1999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800"/>
              <a:buFont typeface="Calibri"/>
              <a:buNone/>
            </a:pPr>
            <a:r>
              <a:rPr b="0" i="0" lang="en-GB" sz="800" u="none" cap="none" strike="noStrike">
                <a:solidFill>
                  <a:schemeClr val="dk1"/>
                </a:solidFill>
                <a:latin typeface="Calibri"/>
                <a:ea typeface="Calibri"/>
                <a:cs typeface="Calibri"/>
                <a:sym typeface="Calibri"/>
              </a:rPr>
              <a:t>Freepik by Flaticon </a:t>
            </a:r>
            <a:endParaRPr b="0" i="0" sz="18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0"/>
                                        </p:tgtEl>
                                        <p:attrNameLst>
                                          <p:attrName>style.visibility</p:attrName>
                                        </p:attrNameLst>
                                      </p:cBhvr>
                                      <p:to>
                                        <p:strVal val="visible"/>
                                      </p:to>
                                    </p:set>
                                    <p:anim calcmode="lin" valueType="num">
                                      <p:cBhvr additive="base">
                                        <p:cTn dur="500"/>
                                        <p:tgtEl>
                                          <p:spTgt spid="19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400"/>
              <a:buFont typeface="Calibri"/>
              <a:buNone/>
            </a:pPr>
            <a:r>
              <a:rPr lang="en-GB" sz="2400"/>
              <a:t>You make me really happy</a:t>
            </a:r>
            <a:endParaRPr sz="2400"/>
          </a:p>
        </p:txBody>
      </p:sp>
      <p:pic>
        <p:nvPicPr>
          <p:cNvPr descr="joke" id="199" name="Google Shape;199;p24"/>
          <p:cNvPicPr preferRelativeResize="0"/>
          <p:nvPr/>
        </p:nvPicPr>
        <p:blipFill rotWithShape="1">
          <a:blip r:embed="rId3">
            <a:alphaModFix/>
          </a:blip>
          <a:srcRect b="0" l="0" r="0" t="0"/>
          <a:stretch/>
        </p:blipFill>
        <p:spPr>
          <a:xfrm>
            <a:off x="2915816" y="1988840"/>
            <a:ext cx="3649787" cy="3649787"/>
          </a:xfrm>
          <a:prstGeom prst="rect">
            <a:avLst/>
          </a:prstGeom>
          <a:noFill/>
          <a:ln>
            <a:noFill/>
          </a:ln>
        </p:spPr>
      </p:pic>
      <p:sp>
        <p:nvSpPr>
          <p:cNvPr id="200" name="Google Shape;200;p24"/>
          <p:cNvSpPr txBox="1"/>
          <p:nvPr/>
        </p:nvSpPr>
        <p:spPr>
          <a:xfrm>
            <a:off x="625909" y="552242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2400"/>
              <a:buFont typeface="Calibri"/>
              <a:buNone/>
            </a:pPr>
            <a:r>
              <a:rPr lang="en-GB" sz="2400">
                <a:solidFill>
                  <a:schemeClr val="dk1"/>
                </a:solidFill>
                <a:latin typeface="Calibri"/>
                <a:ea typeface="Calibri"/>
                <a:cs typeface="Calibri"/>
                <a:sym typeface="Calibri"/>
              </a:rPr>
              <a:t>Personality </a:t>
            </a:r>
            <a:endParaRPr sz="2400">
              <a:solidFill>
                <a:schemeClr val="dk1"/>
              </a:solidFill>
              <a:latin typeface="Calibri"/>
              <a:ea typeface="Calibri"/>
              <a:cs typeface="Calibri"/>
              <a:sym typeface="Calibri"/>
            </a:endParaRPr>
          </a:p>
        </p:txBody>
      </p:sp>
      <p:pic>
        <p:nvPicPr>
          <p:cNvPr descr="Thinkuknow logo splatter" id="201" name="Google Shape;201;p24"/>
          <p:cNvPicPr preferRelativeResize="0"/>
          <p:nvPr/>
        </p:nvPicPr>
        <p:blipFill rotWithShape="1">
          <a:blip r:embed="rId4">
            <a:alphaModFix/>
          </a:blip>
          <a:srcRect b="0" l="0" r="0" t="0"/>
          <a:stretch/>
        </p:blipFill>
        <p:spPr>
          <a:xfrm>
            <a:off x="0" y="0"/>
            <a:ext cx="1066800" cy="828675"/>
          </a:xfrm>
          <a:prstGeom prst="rect">
            <a:avLst/>
          </a:prstGeom>
          <a:noFill/>
          <a:ln>
            <a:noFill/>
          </a:ln>
        </p:spPr>
      </p:pic>
      <p:sp>
        <p:nvSpPr>
          <p:cNvPr id="202" name="Google Shape;202;p24"/>
          <p:cNvSpPr txBox="1"/>
          <p:nvPr/>
        </p:nvSpPr>
        <p:spPr>
          <a:xfrm>
            <a:off x="8028384" y="6658000"/>
            <a:ext cx="1093037" cy="1999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800"/>
              <a:buFont typeface="Calibri"/>
              <a:buNone/>
            </a:pPr>
            <a:r>
              <a:rPr b="0" i="0" lang="en-GB" sz="800" u="none" cap="none" strike="noStrike">
                <a:solidFill>
                  <a:schemeClr val="dk1"/>
                </a:solidFill>
                <a:latin typeface="Calibri"/>
                <a:ea typeface="Calibri"/>
                <a:cs typeface="Calibri"/>
                <a:sym typeface="Calibri"/>
              </a:rPr>
              <a:t>Freepik by Flaticon </a:t>
            </a:r>
            <a:endParaRPr b="0" i="0" sz="18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0"/>
                                        </p:tgtEl>
                                        <p:attrNameLst>
                                          <p:attrName>style.visibility</p:attrName>
                                        </p:attrNameLst>
                                      </p:cBhvr>
                                      <p:to>
                                        <p:strVal val="visible"/>
                                      </p:to>
                                    </p:set>
                                    <p:anim calcmode="lin" valueType="num">
                                      <p:cBhvr additive="base">
                                        <p:cTn dur="500"/>
                                        <p:tgtEl>
                                          <p:spTgt spid="20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400"/>
              <a:buFont typeface="Calibri"/>
              <a:buNone/>
            </a:pPr>
            <a:r>
              <a:rPr lang="en-GB" sz="2400"/>
              <a:t>You are very thoughtful</a:t>
            </a:r>
            <a:endParaRPr sz="2400"/>
          </a:p>
        </p:txBody>
      </p:sp>
      <p:pic>
        <p:nvPicPr>
          <p:cNvPr descr="thought-bubble-with-love-word" id="209" name="Google Shape;209;p25"/>
          <p:cNvPicPr preferRelativeResize="0"/>
          <p:nvPr/>
        </p:nvPicPr>
        <p:blipFill rotWithShape="1">
          <a:blip r:embed="rId3">
            <a:alphaModFix/>
          </a:blip>
          <a:srcRect b="0" l="0" r="0" t="0"/>
          <a:stretch/>
        </p:blipFill>
        <p:spPr>
          <a:xfrm>
            <a:off x="2339752" y="1268760"/>
            <a:ext cx="4516338" cy="4516338"/>
          </a:xfrm>
          <a:prstGeom prst="rect">
            <a:avLst/>
          </a:prstGeom>
          <a:noFill/>
          <a:ln>
            <a:noFill/>
          </a:ln>
        </p:spPr>
      </p:pic>
      <p:sp>
        <p:nvSpPr>
          <p:cNvPr id="210" name="Google Shape;210;p25"/>
          <p:cNvSpPr txBox="1"/>
          <p:nvPr/>
        </p:nvSpPr>
        <p:spPr>
          <a:xfrm>
            <a:off x="483121" y="551723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2400"/>
              <a:buFont typeface="Calibri"/>
              <a:buNone/>
            </a:pPr>
            <a:r>
              <a:rPr lang="en-GB" sz="2400">
                <a:solidFill>
                  <a:schemeClr val="dk1"/>
                </a:solidFill>
                <a:latin typeface="Calibri"/>
                <a:ea typeface="Calibri"/>
                <a:cs typeface="Calibri"/>
                <a:sym typeface="Calibri"/>
              </a:rPr>
              <a:t>Personality </a:t>
            </a:r>
            <a:endParaRPr sz="2400">
              <a:solidFill>
                <a:schemeClr val="dk1"/>
              </a:solidFill>
              <a:latin typeface="Calibri"/>
              <a:ea typeface="Calibri"/>
              <a:cs typeface="Calibri"/>
              <a:sym typeface="Calibri"/>
            </a:endParaRPr>
          </a:p>
        </p:txBody>
      </p:sp>
      <p:pic>
        <p:nvPicPr>
          <p:cNvPr descr="Thinkuknow logo splatter" id="211" name="Google Shape;211;p25"/>
          <p:cNvPicPr preferRelativeResize="0"/>
          <p:nvPr/>
        </p:nvPicPr>
        <p:blipFill rotWithShape="1">
          <a:blip r:embed="rId4">
            <a:alphaModFix/>
          </a:blip>
          <a:srcRect b="0" l="0" r="0" t="0"/>
          <a:stretch/>
        </p:blipFill>
        <p:spPr>
          <a:xfrm>
            <a:off x="0" y="0"/>
            <a:ext cx="1066800" cy="828675"/>
          </a:xfrm>
          <a:prstGeom prst="rect">
            <a:avLst/>
          </a:prstGeom>
          <a:noFill/>
          <a:ln>
            <a:noFill/>
          </a:ln>
        </p:spPr>
      </p:pic>
      <p:sp>
        <p:nvSpPr>
          <p:cNvPr id="212" name="Google Shape;212;p25"/>
          <p:cNvSpPr txBox="1"/>
          <p:nvPr/>
        </p:nvSpPr>
        <p:spPr>
          <a:xfrm>
            <a:off x="8028384" y="6658000"/>
            <a:ext cx="1093037" cy="1999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800"/>
              <a:buFont typeface="Calibri"/>
              <a:buNone/>
            </a:pPr>
            <a:r>
              <a:rPr b="0" i="0" lang="en-GB" sz="800" u="none" cap="none" strike="noStrike">
                <a:solidFill>
                  <a:schemeClr val="dk1"/>
                </a:solidFill>
                <a:latin typeface="Calibri"/>
                <a:ea typeface="Calibri"/>
                <a:cs typeface="Calibri"/>
                <a:sym typeface="Calibri"/>
              </a:rPr>
              <a:t>Freepik by Flaticon </a:t>
            </a:r>
            <a:endParaRPr b="0" i="0" sz="18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10"/>
                                        </p:tgtEl>
                                        <p:attrNameLst>
                                          <p:attrName>style.visibility</p:attrName>
                                        </p:attrNameLst>
                                      </p:cBhvr>
                                      <p:to>
                                        <p:strVal val="visible"/>
                                      </p:to>
                                    </p:set>
                                    <p:anim calcmode="lin" valueType="num">
                                      <p:cBhvr additive="base">
                                        <p:cTn dur="500"/>
                                        <p:tgtEl>
                                          <p:spTgt spid="21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Class Discussion</a:t>
            </a:r>
            <a:endParaRPr/>
          </a:p>
        </p:txBody>
      </p:sp>
      <p:sp>
        <p:nvSpPr>
          <p:cNvPr id="219" name="Google Shape;219;p2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514350" lvl="0" marL="514350" rtl="0" algn="l">
              <a:spcBef>
                <a:spcPts val="0"/>
              </a:spcBef>
              <a:spcAft>
                <a:spcPts val="0"/>
              </a:spcAft>
              <a:buClr>
                <a:srgbClr val="E36C09"/>
              </a:buClr>
              <a:buSzPts val="3000"/>
              <a:buAutoNum type="arabicPeriod"/>
            </a:pPr>
            <a:r>
              <a:rPr lang="en-GB" sz="3000">
                <a:solidFill>
                  <a:srgbClr val="E36C09"/>
                </a:solidFill>
              </a:rPr>
              <a:t>What does it feel like when someone gives you compliment about how you look? </a:t>
            </a:r>
            <a:endParaRPr sz="3000">
              <a:solidFill>
                <a:srgbClr val="E36C09"/>
              </a:solidFill>
            </a:endParaRPr>
          </a:p>
          <a:p>
            <a:pPr indent="0" lvl="0" marL="0" rtl="0" algn="l">
              <a:spcBef>
                <a:spcPts val="600"/>
              </a:spcBef>
              <a:spcAft>
                <a:spcPts val="0"/>
              </a:spcAft>
              <a:buClr>
                <a:schemeClr val="dk1"/>
              </a:buClr>
              <a:buSzPts val="3000"/>
              <a:buNone/>
            </a:pPr>
            <a:r>
              <a:t/>
            </a:r>
            <a:endParaRPr sz="3000">
              <a:solidFill>
                <a:srgbClr val="E36C09"/>
              </a:solidFill>
            </a:endParaRPr>
          </a:p>
          <a:p>
            <a:pPr indent="0" lvl="0" marL="0" rtl="0" algn="l">
              <a:spcBef>
                <a:spcPts val="600"/>
              </a:spcBef>
              <a:spcAft>
                <a:spcPts val="0"/>
              </a:spcAft>
              <a:buClr>
                <a:srgbClr val="00B050"/>
              </a:buClr>
              <a:buSzPts val="3000"/>
              <a:buNone/>
            </a:pPr>
            <a:r>
              <a:rPr lang="en-GB" sz="3000">
                <a:solidFill>
                  <a:srgbClr val="00B050"/>
                </a:solidFill>
              </a:rPr>
              <a:t>2. What does it feel like when someone gives a compliment about your personality? </a:t>
            </a:r>
            <a:endParaRPr sz="3000">
              <a:solidFill>
                <a:srgbClr val="00B050"/>
              </a:solidFill>
            </a:endParaRPr>
          </a:p>
          <a:p>
            <a:pPr indent="0" lvl="0" marL="0" rtl="0" algn="l">
              <a:spcBef>
                <a:spcPts val="600"/>
              </a:spcBef>
              <a:spcAft>
                <a:spcPts val="0"/>
              </a:spcAft>
              <a:buClr>
                <a:schemeClr val="dk1"/>
              </a:buClr>
              <a:buSzPts val="3000"/>
              <a:buNone/>
            </a:pPr>
            <a:r>
              <a:t/>
            </a:r>
            <a:endParaRPr sz="3000">
              <a:solidFill>
                <a:srgbClr val="00B050"/>
              </a:solidFill>
            </a:endParaRPr>
          </a:p>
          <a:p>
            <a:pPr indent="0" lvl="0" marL="0" rtl="0" algn="l">
              <a:spcBef>
                <a:spcPts val="600"/>
              </a:spcBef>
              <a:spcAft>
                <a:spcPts val="0"/>
              </a:spcAft>
              <a:buClr>
                <a:srgbClr val="7030A0"/>
              </a:buClr>
              <a:buSzPts val="3000"/>
              <a:buNone/>
            </a:pPr>
            <a:r>
              <a:rPr lang="en-GB" sz="3000">
                <a:solidFill>
                  <a:srgbClr val="7030A0"/>
                </a:solidFill>
              </a:rPr>
              <a:t>3. What do you think is better or more important? </a:t>
            </a:r>
            <a:endParaRPr>
              <a:solidFill>
                <a:srgbClr val="7030A0"/>
              </a:solidFill>
            </a:endParaRPr>
          </a:p>
          <a:p>
            <a:pPr indent="-139700" lvl="0" marL="342900" rtl="0" algn="l">
              <a:spcBef>
                <a:spcPts val="640"/>
              </a:spcBef>
              <a:spcAft>
                <a:spcPts val="0"/>
              </a:spcAft>
              <a:buClr>
                <a:schemeClr val="dk1"/>
              </a:buClr>
              <a:buSzPts val="3200"/>
              <a:buNone/>
            </a:pPr>
            <a:r>
              <a:t/>
            </a:r>
            <a:endParaRPr>
              <a:solidFill>
                <a:srgbClr val="7030A0"/>
              </a:solidFill>
            </a:endParaRPr>
          </a:p>
        </p:txBody>
      </p:sp>
      <p:pic>
        <p:nvPicPr>
          <p:cNvPr descr="Thinkuknow logo splatter" id="220" name="Google Shape;220;p26"/>
          <p:cNvPicPr preferRelativeResize="0"/>
          <p:nvPr/>
        </p:nvPicPr>
        <p:blipFill rotWithShape="1">
          <a:blip r:embed="rId3">
            <a:alphaModFix/>
          </a:blip>
          <a:srcRect b="0" l="0" r="0" t="0"/>
          <a:stretch/>
        </p:blipFill>
        <p:spPr>
          <a:xfrm>
            <a:off x="0" y="0"/>
            <a:ext cx="1066800" cy="8286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19">
                                            <p:txEl>
                                              <p:pRg end="0" st="0"/>
                                            </p:txEl>
                                          </p:spTgt>
                                        </p:tgtEl>
                                        <p:attrNameLst>
                                          <p:attrName>style.visibility</p:attrName>
                                        </p:attrNameLst>
                                      </p:cBhvr>
                                      <p:to>
                                        <p:strVal val="visible"/>
                                      </p:to>
                                    </p:set>
                                    <p:anim calcmode="lin" valueType="num">
                                      <p:cBhvr additive="base">
                                        <p:cTn dur="500"/>
                                        <p:tgtEl>
                                          <p:spTgt spid="219">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19">
                                            <p:txEl>
                                              <p:pRg end="1" st="1"/>
                                            </p:txEl>
                                          </p:spTgt>
                                        </p:tgtEl>
                                        <p:attrNameLst>
                                          <p:attrName>style.visibility</p:attrName>
                                        </p:attrNameLst>
                                      </p:cBhvr>
                                      <p:to>
                                        <p:strVal val="visible"/>
                                      </p:to>
                                    </p:set>
                                    <p:anim calcmode="lin" valueType="num">
                                      <p:cBhvr additive="base">
                                        <p:cTn dur="500"/>
                                        <p:tgtEl>
                                          <p:spTgt spid="219">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19">
                                            <p:txEl>
                                              <p:pRg end="2" st="2"/>
                                            </p:txEl>
                                          </p:spTgt>
                                        </p:tgtEl>
                                        <p:attrNameLst>
                                          <p:attrName>style.visibility</p:attrName>
                                        </p:attrNameLst>
                                      </p:cBhvr>
                                      <p:to>
                                        <p:strVal val="visible"/>
                                      </p:to>
                                    </p:set>
                                    <p:anim calcmode="lin" valueType="num">
                                      <p:cBhvr additive="base">
                                        <p:cTn dur="500"/>
                                        <p:tgtEl>
                                          <p:spTgt spid="219">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19">
                                            <p:txEl>
                                              <p:pRg end="3" st="3"/>
                                            </p:txEl>
                                          </p:spTgt>
                                        </p:tgtEl>
                                        <p:attrNameLst>
                                          <p:attrName>style.visibility</p:attrName>
                                        </p:attrNameLst>
                                      </p:cBhvr>
                                      <p:to>
                                        <p:strVal val="visible"/>
                                      </p:to>
                                    </p:set>
                                    <p:anim calcmode="lin" valueType="num">
                                      <p:cBhvr additive="base">
                                        <p:cTn dur="500"/>
                                        <p:tgtEl>
                                          <p:spTgt spid="219">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19">
                                            <p:txEl>
                                              <p:pRg end="4" st="4"/>
                                            </p:txEl>
                                          </p:spTgt>
                                        </p:tgtEl>
                                        <p:attrNameLst>
                                          <p:attrName>style.visibility</p:attrName>
                                        </p:attrNameLst>
                                      </p:cBhvr>
                                      <p:to>
                                        <p:strVal val="visible"/>
                                      </p:to>
                                    </p:set>
                                    <p:anim calcmode="lin" valueType="num">
                                      <p:cBhvr additive="base">
                                        <p:cTn dur="500"/>
                                        <p:tgtEl>
                                          <p:spTgt spid="219">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19">
                                            <p:txEl>
                                              <p:pRg end="5" st="5"/>
                                            </p:txEl>
                                          </p:spTgt>
                                        </p:tgtEl>
                                        <p:attrNameLst>
                                          <p:attrName>style.visibility</p:attrName>
                                        </p:attrNameLst>
                                      </p:cBhvr>
                                      <p:to>
                                        <p:strVal val="visible"/>
                                      </p:to>
                                    </p:set>
                                    <p:anim calcmode="lin" valueType="num">
                                      <p:cBhvr additive="base">
                                        <p:cTn dur="500"/>
                                        <p:tgtEl>
                                          <p:spTgt spid="219">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Confidence</a:t>
            </a:r>
            <a:r>
              <a:rPr b="1" lang="en-GB"/>
              <a:t> </a:t>
            </a:r>
            <a:r>
              <a:rPr lang="en-GB"/>
              <a:t>cards </a:t>
            </a:r>
            <a:endParaRPr/>
          </a:p>
        </p:txBody>
      </p:sp>
      <p:pic>
        <p:nvPicPr>
          <p:cNvPr descr="Thinkuknow logo splatter" id="227" name="Google Shape;227;p27"/>
          <p:cNvPicPr preferRelativeResize="0"/>
          <p:nvPr/>
        </p:nvPicPr>
        <p:blipFill rotWithShape="1">
          <a:blip r:embed="rId3">
            <a:alphaModFix/>
          </a:blip>
          <a:srcRect b="0" l="0" r="0" t="0"/>
          <a:stretch/>
        </p:blipFill>
        <p:spPr>
          <a:xfrm>
            <a:off x="0" y="0"/>
            <a:ext cx="1066800" cy="828675"/>
          </a:xfrm>
          <a:prstGeom prst="rect">
            <a:avLst/>
          </a:prstGeom>
          <a:noFill/>
          <a:ln>
            <a:noFill/>
          </a:ln>
        </p:spPr>
      </p:pic>
      <p:sp>
        <p:nvSpPr>
          <p:cNvPr id="228" name="Google Shape;228;p27"/>
          <p:cNvSpPr/>
          <p:nvPr/>
        </p:nvSpPr>
        <p:spPr>
          <a:xfrm>
            <a:off x="1341885" y="1844824"/>
            <a:ext cx="6624736" cy="4176464"/>
          </a:xfrm>
          <a:prstGeom prst="flowChartAlternateProcess">
            <a:avLst/>
          </a:prstGeom>
          <a:noFill/>
          <a:ln cap="flat" cmpd="sng" w="31750">
            <a:solidFill>
              <a:srgbClr val="F79646"/>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29" name="Google Shape;229;p27"/>
          <p:cNvSpPr/>
          <p:nvPr/>
        </p:nvSpPr>
        <p:spPr>
          <a:xfrm>
            <a:off x="1619672" y="2564904"/>
            <a:ext cx="6069162"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2400">
                <a:solidFill>
                  <a:schemeClr val="dk1"/>
                </a:solidFill>
                <a:latin typeface="Calibri"/>
                <a:ea typeface="Calibri"/>
                <a:cs typeface="Calibri"/>
                <a:sym typeface="Calibri"/>
              </a:rPr>
              <a:t>Something I like about my personality is………….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Anyone can be amazing</a:t>
            </a:r>
            <a:endParaRPr/>
          </a:p>
        </p:txBody>
      </p:sp>
      <p:sp>
        <p:nvSpPr>
          <p:cNvPr id="236" name="Google Shape;236;p2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7030A0"/>
              </a:buClr>
              <a:buSzPts val="4000"/>
              <a:buNone/>
            </a:pPr>
            <a:r>
              <a:rPr lang="en-GB" sz="4000">
                <a:solidFill>
                  <a:srgbClr val="7030A0"/>
                </a:solidFill>
              </a:rPr>
              <a:t>When we try to have a nice personality and be kind and thoughtful to other people this can make people really happy, and it doesn’t matter what you look like as anyone can be an amazing person. </a:t>
            </a:r>
            <a:endParaRPr/>
          </a:p>
          <a:p>
            <a:pPr indent="-139700" lvl="0" marL="342900" rtl="0" algn="l">
              <a:spcBef>
                <a:spcPts val="640"/>
              </a:spcBef>
              <a:spcAft>
                <a:spcPts val="0"/>
              </a:spcAft>
              <a:buClr>
                <a:schemeClr val="dk1"/>
              </a:buClr>
              <a:buSzPts val="3200"/>
              <a:buNone/>
            </a:pPr>
            <a:r>
              <a:t/>
            </a:r>
            <a:endParaRPr/>
          </a:p>
        </p:txBody>
      </p:sp>
      <p:pic>
        <p:nvPicPr>
          <p:cNvPr descr="favorites" id="237" name="Google Shape;237;p28"/>
          <p:cNvPicPr preferRelativeResize="0"/>
          <p:nvPr/>
        </p:nvPicPr>
        <p:blipFill rotWithShape="1">
          <a:blip r:embed="rId3">
            <a:alphaModFix/>
          </a:blip>
          <a:srcRect b="0" l="0" r="0" t="0"/>
          <a:stretch/>
        </p:blipFill>
        <p:spPr>
          <a:xfrm>
            <a:off x="3697280" y="4725144"/>
            <a:ext cx="1905990" cy="1905990"/>
          </a:xfrm>
          <a:prstGeom prst="rect">
            <a:avLst/>
          </a:prstGeom>
          <a:noFill/>
          <a:ln>
            <a:noFill/>
          </a:ln>
        </p:spPr>
      </p:pic>
      <p:pic>
        <p:nvPicPr>
          <p:cNvPr descr="Thinkuknow logo splatter" id="238" name="Google Shape;238;p28"/>
          <p:cNvPicPr preferRelativeResize="0"/>
          <p:nvPr/>
        </p:nvPicPr>
        <p:blipFill rotWithShape="1">
          <a:blip r:embed="rId4">
            <a:alphaModFix/>
          </a:blip>
          <a:srcRect b="0" l="0" r="0" t="0"/>
          <a:stretch/>
        </p:blipFill>
        <p:spPr>
          <a:xfrm>
            <a:off x="0" y="0"/>
            <a:ext cx="1066800" cy="82867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400"/>
              <a:buFont typeface="Calibri"/>
              <a:buNone/>
            </a:pPr>
            <a:r>
              <a:rPr lang="en-GB" sz="2400"/>
              <a:t>Activity 2: Flattery and who to trust</a:t>
            </a:r>
            <a:endParaRPr sz="2400"/>
          </a:p>
        </p:txBody>
      </p:sp>
      <p:sp>
        <p:nvSpPr>
          <p:cNvPr id="245" name="Google Shape;245;p29"/>
          <p:cNvSpPr/>
          <p:nvPr/>
        </p:nvSpPr>
        <p:spPr>
          <a:xfrm>
            <a:off x="827584" y="1932098"/>
            <a:ext cx="7632848" cy="2727012"/>
          </a:xfrm>
          <a:prstGeom prst="wedgeEllipseCallout">
            <a:avLst>
              <a:gd fmla="val -20833" name="adj1"/>
              <a:gd fmla="val 62500" name="adj2"/>
            </a:avLst>
          </a:prstGeom>
          <a:no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46" name="Google Shape;246;p29"/>
          <p:cNvSpPr/>
          <p:nvPr/>
        </p:nvSpPr>
        <p:spPr>
          <a:xfrm>
            <a:off x="2486137" y="2833939"/>
            <a:ext cx="4727600"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2400">
                <a:solidFill>
                  <a:srgbClr val="000000"/>
                </a:solidFill>
                <a:latin typeface="Calibri"/>
                <a:ea typeface="Calibri"/>
                <a:cs typeface="Calibri"/>
                <a:sym typeface="Calibri"/>
              </a:rPr>
              <a:t>Why do people give compliments? </a:t>
            </a:r>
            <a:endParaRPr/>
          </a:p>
        </p:txBody>
      </p:sp>
      <p:pic>
        <p:nvPicPr>
          <p:cNvPr descr="Thinkuknow logo splatter" id="247" name="Google Shape;247;p29"/>
          <p:cNvPicPr preferRelativeResize="0"/>
          <p:nvPr/>
        </p:nvPicPr>
        <p:blipFill rotWithShape="1">
          <a:blip r:embed="rId3">
            <a:alphaModFix/>
          </a:blip>
          <a:srcRect b="0" l="0" r="0" t="0"/>
          <a:stretch/>
        </p:blipFill>
        <p:spPr>
          <a:xfrm>
            <a:off x="0" y="0"/>
            <a:ext cx="1066800" cy="82867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400"/>
              <a:buFont typeface="Calibri"/>
              <a:buNone/>
            </a:pPr>
            <a:r>
              <a:rPr lang="en-GB" sz="2400"/>
              <a:t>Flattery and who to trust</a:t>
            </a:r>
            <a:endParaRPr sz="2400"/>
          </a:p>
        </p:txBody>
      </p:sp>
      <p:sp>
        <p:nvSpPr>
          <p:cNvPr id="254" name="Google Shape;254;p3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None/>
            </a:pPr>
            <a:r>
              <a:rPr lang="en-GB"/>
              <a:t>Flattery is when someone says really, really nice things about you, which might sometimes seem over the top.</a:t>
            </a:r>
            <a:endParaRPr/>
          </a:p>
          <a:p>
            <a:pPr indent="0" lvl="0" marL="0" rtl="0" algn="l">
              <a:spcBef>
                <a:spcPts val="640"/>
              </a:spcBef>
              <a:spcAft>
                <a:spcPts val="0"/>
              </a:spcAft>
              <a:buClr>
                <a:schemeClr val="dk1"/>
              </a:buClr>
              <a:buSzPts val="3200"/>
              <a:buNone/>
            </a:pPr>
            <a:r>
              <a:t/>
            </a:r>
            <a:endParaRPr b="1"/>
          </a:p>
          <a:p>
            <a:pPr indent="0" lvl="0" marL="0" rtl="0" algn="l">
              <a:spcBef>
                <a:spcPts val="640"/>
              </a:spcBef>
              <a:spcAft>
                <a:spcPts val="0"/>
              </a:spcAft>
              <a:buClr>
                <a:schemeClr val="dk1"/>
              </a:buClr>
              <a:buSzPts val="3200"/>
              <a:buNone/>
            </a:pPr>
            <a:r>
              <a:rPr lang="en-GB"/>
              <a:t>E.g. ‘Wow you are the fastest runner I’ve seen, or  you should be a model!’</a:t>
            </a:r>
            <a:endParaRPr/>
          </a:p>
        </p:txBody>
      </p:sp>
      <p:sp>
        <p:nvSpPr>
          <p:cNvPr id="255" name="Google Shape;255;p30"/>
          <p:cNvSpPr/>
          <p:nvPr/>
        </p:nvSpPr>
        <p:spPr>
          <a:xfrm>
            <a:off x="251520" y="1556792"/>
            <a:ext cx="8424936" cy="4032448"/>
          </a:xfrm>
          <a:prstGeom prst="flowChartAlternateProcess">
            <a:avLst/>
          </a:prstGeom>
          <a:noFill/>
          <a:ln cap="flat" cmpd="sng" w="31750">
            <a:solidFill>
              <a:srgbClr val="F79646"/>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descr="Thinkuknow logo splatter" id="256" name="Google Shape;256;p30"/>
          <p:cNvPicPr preferRelativeResize="0"/>
          <p:nvPr/>
        </p:nvPicPr>
        <p:blipFill rotWithShape="1">
          <a:blip r:embed="rId3">
            <a:alphaModFix/>
          </a:blip>
          <a:srcRect b="0" l="0" r="0" t="0"/>
          <a:stretch/>
        </p:blipFill>
        <p:spPr>
          <a:xfrm>
            <a:off x="0" y="0"/>
            <a:ext cx="1066800" cy="828675"/>
          </a:xfrm>
          <a:prstGeom prst="rect">
            <a:avLst/>
          </a:prstGeom>
          <a:noFill/>
          <a:ln>
            <a:noFill/>
          </a:ln>
        </p:spPr>
      </p:pic>
      <p:sp>
        <p:nvSpPr>
          <p:cNvPr id="257" name="Google Shape;257;p30"/>
          <p:cNvSpPr/>
          <p:nvPr/>
        </p:nvSpPr>
        <p:spPr>
          <a:xfrm>
            <a:off x="1511660" y="459343"/>
            <a:ext cx="590465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31"/>
          <p:cNvSpPr txBox="1"/>
          <p:nvPr>
            <p:ph type="title"/>
          </p:nvPr>
        </p:nvSpPr>
        <p:spPr>
          <a:xfrm>
            <a:off x="426368" y="44624"/>
            <a:ext cx="8291264" cy="1282154"/>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800"/>
              <a:buFont typeface="Calibri"/>
              <a:buNone/>
            </a:pPr>
            <a:r>
              <a:rPr lang="en-GB" sz="2800"/>
              <a:t>What advice would you give to Ava? </a:t>
            </a:r>
            <a:endParaRPr sz="2800"/>
          </a:p>
        </p:txBody>
      </p:sp>
      <p:sp>
        <p:nvSpPr>
          <p:cNvPr id="264" name="Google Shape;264;p31"/>
          <p:cNvSpPr/>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65" name="Google Shape;265;p31"/>
          <p:cNvPicPr preferRelativeResize="0"/>
          <p:nvPr/>
        </p:nvPicPr>
        <p:blipFill rotWithShape="1">
          <a:blip r:embed="rId3">
            <a:alphaModFix/>
          </a:blip>
          <a:srcRect b="21634" l="14905" r="13674" t="23077"/>
          <a:stretch/>
        </p:blipFill>
        <p:spPr>
          <a:xfrm rot="5400000">
            <a:off x="1637610" y="636933"/>
            <a:ext cx="5627654" cy="6815658"/>
          </a:xfrm>
          <a:prstGeom prst="rect">
            <a:avLst/>
          </a:prstGeom>
          <a:noFill/>
          <a:ln>
            <a:noFill/>
          </a:ln>
        </p:spPr>
      </p:pic>
      <p:pic>
        <p:nvPicPr>
          <p:cNvPr descr="Thinkuknow logo splatter" id="266" name="Google Shape;266;p31"/>
          <p:cNvPicPr preferRelativeResize="0"/>
          <p:nvPr/>
        </p:nvPicPr>
        <p:blipFill rotWithShape="1">
          <a:blip r:embed="rId4">
            <a:alphaModFix/>
          </a:blip>
          <a:srcRect b="0" l="0" r="0" t="0"/>
          <a:stretch/>
        </p:blipFill>
        <p:spPr>
          <a:xfrm>
            <a:off x="0" y="0"/>
            <a:ext cx="1066800" cy="8286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4"/>
          <p:cNvSpPr/>
          <p:nvPr/>
        </p:nvSpPr>
        <p:spPr>
          <a:xfrm>
            <a:off x="1475656" y="1556792"/>
            <a:ext cx="6408712" cy="3528392"/>
          </a:xfrm>
          <a:prstGeom prst="flowChartAlternateProcess">
            <a:avLst/>
          </a:prstGeom>
          <a:noFill/>
          <a:ln cap="flat" cmpd="sng" w="31750">
            <a:solidFill>
              <a:srgbClr val="F79646"/>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8" name="Google Shape;98;p14"/>
          <p:cNvSpPr/>
          <p:nvPr/>
        </p:nvSpPr>
        <p:spPr>
          <a:xfrm>
            <a:off x="2339752" y="2204864"/>
            <a:ext cx="4590256" cy="2308324"/>
          </a:xfrm>
          <a:prstGeom prst="rect">
            <a:avLst/>
          </a:prstGeom>
          <a:noFill/>
          <a:ln>
            <a:noFill/>
          </a:ln>
        </p:spPr>
        <p:txBody>
          <a:bodyPr anchorCtr="0" anchor="t" bIns="45700" lIns="91425" spcFirstLastPara="1" rIns="91425" wrap="square" tIns="45700">
            <a:noAutofit/>
          </a:bodyPr>
          <a:lstStyle/>
          <a:p>
            <a:pPr indent="-285750" lvl="0" marL="285750" marR="0" rtl="0" algn="l">
              <a:spcBef>
                <a:spcPts val="0"/>
              </a:spcBef>
              <a:spcAft>
                <a:spcPts val="0"/>
              </a:spcAft>
              <a:buClr>
                <a:schemeClr val="dk1"/>
              </a:buClr>
              <a:buSzPts val="2400"/>
              <a:buFont typeface="Arial"/>
              <a:buChar char="•"/>
            </a:pPr>
            <a:r>
              <a:rPr lang="en-GB" sz="2400">
                <a:solidFill>
                  <a:schemeClr val="dk1"/>
                </a:solidFill>
                <a:latin typeface="Calibri"/>
                <a:ea typeface="Calibri"/>
                <a:cs typeface="Calibri"/>
                <a:sym typeface="Calibri"/>
              </a:rPr>
              <a:t>Learn about being confident </a:t>
            </a:r>
            <a:endParaRPr/>
          </a:p>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2400"/>
              <a:buFont typeface="Arial"/>
              <a:buChar char="•"/>
            </a:pPr>
            <a:r>
              <a:rPr lang="en-GB" sz="2400">
                <a:solidFill>
                  <a:schemeClr val="dk1"/>
                </a:solidFill>
                <a:latin typeface="Calibri"/>
                <a:ea typeface="Calibri"/>
                <a:cs typeface="Calibri"/>
                <a:sym typeface="Calibri"/>
              </a:rPr>
              <a:t>Find things I like about myself</a:t>
            </a:r>
            <a:endParaRPr/>
          </a:p>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2400"/>
              <a:buFont typeface="Arial"/>
              <a:buChar char="•"/>
            </a:pPr>
            <a:r>
              <a:rPr lang="en-GB" sz="2400">
                <a:solidFill>
                  <a:schemeClr val="dk1"/>
                </a:solidFill>
                <a:latin typeface="Calibri"/>
                <a:ea typeface="Calibri"/>
                <a:cs typeface="Calibri"/>
                <a:sym typeface="Calibri"/>
              </a:rPr>
              <a:t>Share a compliment about personality</a:t>
            </a:r>
            <a:endParaRPr sz="2400">
              <a:solidFill>
                <a:schemeClr val="dk1"/>
              </a:solidFill>
              <a:latin typeface="Calibri"/>
              <a:ea typeface="Calibri"/>
              <a:cs typeface="Calibri"/>
              <a:sym typeface="Calibri"/>
            </a:endParaRPr>
          </a:p>
        </p:txBody>
      </p:sp>
      <p:sp>
        <p:nvSpPr>
          <p:cNvPr id="99" name="Google Shape;99;p14"/>
          <p:cNvSpPr txBox="1"/>
          <p:nvPr/>
        </p:nvSpPr>
        <p:spPr>
          <a:xfrm>
            <a:off x="1394520" y="414337"/>
            <a:ext cx="6480720" cy="46166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GB" sz="2400">
                <a:solidFill>
                  <a:schemeClr val="dk1"/>
                </a:solidFill>
                <a:latin typeface="Calibri"/>
                <a:ea typeface="Calibri"/>
                <a:cs typeface="Calibri"/>
                <a:sym typeface="Calibri"/>
              </a:rPr>
              <a:t>Activity 1: Confidence and Self-esteem</a:t>
            </a:r>
            <a:endParaRPr sz="2400">
              <a:solidFill>
                <a:schemeClr val="dk1"/>
              </a:solidFill>
              <a:latin typeface="Calibri"/>
              <a:ea typeface="Calibri"/>
              <a:cs typeface="Calibri"/>
              <a:sym typeface="Calibri"/>
            </a:endParaRPr>
          </a:p>
        </p:txBody>
      </p:sp>
      <p:pic>
        <p:nvPicPr>
          <p:cNvPr descr="Thinkuknow logo splatter" id="100" name="Google Shape;100;p14"/>
          <p:cNvPicPr preferRelativeResize="0"/>
          <p:nvPr/>
        </p:nvPicPr>
        <p:blipFill rotWithShape="1">
          <a:blip r:embed="rId3">
            <a:alphaModFix/>
          </a:blip>
          <a:srcRect b="0" l="0" r="0" t="0"/>
          <a:stretch/>
        </p:blipFill>
        <p:spPr>
          <a:xfrm>
            <a:off x="0" y="0"/>
            <a:ext cx="1066800" cy="828675"/>
          </a:xfrm>
          <a:prstGeom prst="rect">
            <a:avLst/>
          </a:prstGeom>
          <a:noFill/>
          <a:ln>
            <a:noFill/>
          </a:ln>
        </p:spPr>
      </p:pic>
      <p:sp>
        <p:nvSpPr>
          <p:cNvPr id="101" name="Google Shape;101;p14"/>
          <p:cNvSpPr/>
          <p:nvPr/>
        </p:nvSpPr>
        <p:spPr>
          <a:xfrm>
            <a:off x="1907704" y="1772816"/>
            <a:ext cx="3040772"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Today we are going to………..</a:t>
            </a:r>
            <a:endParaRPr sz="1800">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32"/>
          <p:cNvSpPr/>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73" name="Google Shape;273;p32"/>
          <p:cNvPicPr preferRelativeResize="0"/>
          <p:nvPr/>
        </p:nvPicPr>
        <p:blipFill rotWithShape="1">
          <a:blip r:embed="rId3">
            <a:alphaModFix/>
          </a:blip>
          <a:srcRect b="20558" l="19373" r="9117" t="21483"/>
          <a:stretch/>
        </p:blipFill>
        <p:spPr>
          <a:xfrm rot="5400000">
            <a:off x="1504939" y="-459613"/>
            <a:ext cx="6134122" cy="7699722"/>
          </a:xfrm>
          <a:prstGeom prst="rect">
            <a:avLst/>
          </a:prstGeom>
          <a:noFill/>
          <a:ln>
            <a:noFill/>
          </a:ln>
        </p:spPr>
      </p:pic>
      <p:pic>
        <p:nvPicPr>
          <p:cNvPr descr="Thinkuknow logo splatter" id="274" name="Google Shape;274;p32"/>
          <p:cNvPicPr preferRelativeResize="0"/>
          <p:nvPr/>
        </p:nvPicPr>
        <p:blipFill rotWithShape="1">
          <a:blip r:embed="rId4">
            <a:alphaModFix/>
          </a:blip>
          <a:srcRect b="0" l="0" r="0" t="0"/>
          <a:stretch/>
        </p:blipFill>
        <p:spPr>
          <a:xfrm>
            <a:off x="0" y="0"/>
            <a:ext cx="1066800" cy="82867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33"/>
          <p:cNvSpPr txBox="1"/>
          <p:nvPr>
            <p:ph type="title"/>
          </p:nvPr>
        </p:nvSpPr>
        <p:spPr>
          <a:xfrm>
            <a:off x="446856" y="53752"/>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Who to trust</a:t>
            </a:r>
            <a:endParaRPr/>
          </a:p>
        </p:txBody>
      </p:sp>
      <p:sp>
        <p:nvSpPr>
          <p:cNvPr id="281" name="Google Shape;281;p33"/>
          <p:cNvSpPr txBox="1"/>
          <p:nvPr>
            <p:ph idx="1" type="body"/>
          </p:nvPr>
        </p:nvSpPr>
        <p:spPr>
          <a:xfrm>
            <a:off x="457200" y="1340768"/>
            <a:ext cx="8229600" cy="5112568"/>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GB"/>
              <a:t>It is important to always consider if you </a:t>
            </a:r>
            <a:r>
              <a:rPr b="1" lang="en-GB"/>
              <a:t>know</a:t>
            </a:r>
            <a:r>
              <a:rPr lang="en-GB"/>
              <a:t> and</a:t>
            </a:r>
            <a:r>
              <a:rPr b="1" lang="en-GB"/>
              <a:t> trust</a:t>
            </a:r>
            <a:r>
              <a:rPr lang="en-GB"/>
              <a:t> the person. </a:t>
            </a:r>
            <a:endParaRPr/>
          </a:p>
          <a:p>
            <a:pPr indent="0" lvl="0" marL="0" rtl="0" algn="l">
              <a:spcBef>
                <a:spcPts val="640"/>
              </a:spcBef>
              <a:spcAft>
                <a:spcPts val="0"/>
              </a:spcAft>
              <a:buClr>
                <a:schemeClr val="dk1"/>
              </a:buClr>
              <a:buSzPts val="3200"/>
              <a:buNone/>
            </a:pPr>
            <a:r>
              <a:t/>
            </a:r>
            <a:endParaRPr/>
          </a:p>
          <a:p>
            <a:pPr indent="-342900" lvl="0" marL="342900" rtl="0" algn="l">
              <a:spcBef>
                <a:spcPts val="640"/>
              </a:spcBef>
              <a:spcAft>
                <a:spcPts val="0"/>
              </a:spcAft>
              <a:buClr>
                <a:schemeClr val="dk1"/>
              </a:buClr>
              <a:buSzPts val="3200"/>
              <a:buChar char="•"/>
            </a:pPr>
            <a:r>
              <a:rPr lang="en-GB"/>
              <a:t>If the compliments seem over the top, and  are from someone you don’t know online… </a:t>
            </a:r>
            <a:endParaRPr/>
          </a:p>
          <a:p>
            <a:pPr indent="-139700" lvl="0" marL="342900" rtl="0" algn="l">
              <a:spcBef>
                <a:spcPts val="640"/>
              </a:spcBef>
              <a:spcAft>
                <a:spcPts val="0"/>
              </a:spcAft>
              <a:buClr>
                <a:schemeClr val="dk1"/>
              </a:buClr>
              <a:buSzPts val="3200"/>
              <a:buNone/>
            </a:pPr>
            <a:r>
              <a:t/>
            </a:r>
            <a:endParaRPr/>
          </a:p>
          <a:p>
            <a:pPr indent="0" lvl="0" marL="0" rtl="0" algn="ctr">
              <a:spcBef>
                <a:spcPts val="720"/>
              </a:spcBef>
              <a:spcAft>
                <a:spcPts val="0"/>
              </a:spcAft>
              <a:buClr>
                <a:schemeClr val="dk1"/>
              </a:buClr>
              <a:buSzPts val="3600"/>
              <a:buNone/>
            </a:pPr>
            <a:r>
              <a:rPr lang="en-GB" sz="3600"/>
              <a:t>Tell an adult you trust or click CEOP</a:t>
            </a:r>
            <a:endParaRPr/>
          </a:p>
          <a:p>
            <a:pPr indent="-114300" lvl="0" marL="342900" rtl="0" algn="ctr">
              <a:spcBef>
                <a:spcPts val="720"/>
              </a:spcBef>
              <a:spcAft>
                <a:spcPts val="0"/>
              </a:spcAft>
              <a:buClr>
                <a:schemeClr val="dk1"/>
              </a:buClr>
              <a:buSzPts val="3600"/>
              <a:buNone/>
            </a:pPr>
            <a:r>
              <a:t/>
            </a:r>
            <a:endParaRPr sz="3600"/>
          </a:p>
          <a:p>
            <a:pPr indent="-139700" lvl="0" marL="342900" rtl="0" algn="l">
              <a:spcBef>
                <a:spcPts val="640"/>
              </a:spcBef>
              <a:spcAft>
                <a:spcPts val="0"/>
              </a:spcAft>
              <a:buClr>
                <a:schemeClr val="dk1"/>
              </a:buClr>
              <a:buSzPts val="3200"/>
              <a:buNone/>
            </a:pPr>
            <a:r>
              <a:t/>
            </a:r>
            <a:endParaRPr/>
          </a:p>
        </p:txBody>
      </p:sp>
      <p:pic>
        <p:nvPicPr>
          <p:cNvPr id="282" name="Google Shape;282;p33"/>
          <p:cNvPicPr preferRelativeResize="0"/>
          <p:nvPr/>
        </p:nvPicPr>
        <p:blipFill rotWithShape="1">
          <a:blip r:embed="rId3">
            <a:alphaModFix/>
          </a:blip>
          <a:srcRect b="0" l="0" r="0" t="0"/>
          <a:stretch/>
        </p:blipFill>
        <p:spPr>
          <a:xfrm>
            <a:off x="3849428" y="5445224"/>
            <a:ext cx="1514475" cy="533400"/>
          </a:xfrm>
          <a:prstGeom prst="rect">
            <a:avLst/>
          </a:prstGeom>
          <a:noFill/>
          <a:ln>
            <a:noFill/>
          </a:ln>
        </p:spPr>
      </p:pic>
      <p:pic>
        <p:nvPicPr>
          <p:cNvPr descr="Thinkuknow logo splatter" id="283" name="Google Shape;283;p33"/>
          <p:cNvPicPr preferRelativeResize="0"/>
          <p:nvPr/>
        </p:nvPicPr>
        <p:blipFill rotWithShape="1">
          <a:blip r:embed="rId4">
            <a:alphaModFix/>
          </a:blip>
          <a:srcRect b="0" l="0" r="0" t="0"/>
          <a:stretch/>
        </p:blipFill>
        <p:spPr>
          <a:xfrm>
            <a:off x="0" y="0"/>
            <a:ext cx="1066800" cy="828675"/>
          </a:xfrm>
          <a:prstGeom prst="rect">
            <a:avLst/>
          </a:prstGeom>
          <a:noFill/>
          <a:ln>
            <a:noFill/>
          </a:ln>
        </p:spPr>
      </p:pic>
      <p:sp>
        <p:nvSpPr>
          <p:cNvPr id="284" name="Google Shape;284;p33"/>
          <p:cNvSpPr/>
          <p:nvPr/>
        </p:nvSpPr>
        <p:spPr>
          <a:xfrm>
            <a:off x="251520" y="1196752"/>
            <a:ext cx="8424936" cy="5256584"/>
          </a:xfrm>
          <a:prstGeom prst="flowChartAlternateProcess">
            <a:avLst/>
          </a:prstGeom>
          <a:noFill/>
          <a:ln cap="flat" cmpd="sng" w="31750">
            <a:solidFill>
              <a:srgbClr val="F79646"/>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3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Tell us what you think</a:t>
            </a:r>
            <a:endParaRPr/>
          </a:p>
        </p:txBody>
      </p:sp>
      <p:sp>
        <p:nvSpPr>
          <p:cNvPr id="291" name="Google Shape;291;p3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GB"/>
              <a:t>Let us know how the session went and what we can do to improve our resources!</a:t>
            </a:r>
            <a:endParaRPr/>
          </a:p>
          <a:p>
            <a:pPr indent="-139700" lvl="0" marL="34290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a:p>
            <a:pPr indent="-342900" lvl="0" marL="342900" rtl="0" algn="l">
              <a:spcBef>
                <a:spcPts val="640"/>
              </a:spcBef>
              <a:spcAft>
                <a:spcPts val="0"/>
              </a:spcAft>
              <a:buClr>
                <a:schemeClr val="dk1"/>
              </a:buClr>
              <a:buSzPts val="3200"/>
              <a:buChar char="•"/>
            </a:pPr>
            <a:r>
              <a:rPr lang="en-GB" u="sng">
                <a:solidFill>
                  <a:schemeClr val="hlink"/>
                </a:solidFill>
                <a:hlinkClick r:id="rId3"/>
              </a:rPr>
              <a:t>https://www.surveymonkey.co.uk/r/liveskillsselfesteem</a:t>
            </a:r>
            <a:endParaRPr/>
          </a:p>
          <a:p>
            <a:pPr indent="-342900" lvl="0" marL="342900" rtl="0" algn="l">
              <a:spcBef>
                <a:spcPts val="640"/>
              </a:spcBef>
              <a:spcAft>
                <a:spcPts val="0"/>
              </a:spcAft>
              <a:buClr>
                <a:schemeClr val="dk1"/>
              </a:buClr>
              <a:buSzPts val="3200"/>
              <a:buNone/>
            </a:pPr>
            <a:r>
              <a:t/>
            </a:r>
            <a:endParaRPr/>
          </a:p>
          <a:p>
            <a:pPr indent="-342900" lvl="0" marL="342900" rtl="0" algn="l">
              <a:spcBef>
                <a:spcPts val="640"/>
              </a:spcBef>
              <a:spcAft>
                <a:spcPts val="0"/>
              </a:spcAft>
              <a:buClr>
                <a:schemeClr val="dk1"/>
              </a:buClr>
              <a:buSzPts val="3200"/>
              <a:buNone/>
            </a:pPr>
            <a:r>
              <a:t/>
            </a:r>
            <a:endParaRPr/>
          </a:p>
        </p:txBody>
      </p:sp>
      <p:pic>
        <p:nvPicPr>
          <p:cNvPr descr="Thinkuknow logo splatter" id="292" name="Google Shape;292;p34"/>
          <p:cNvPicPr preferRelativeResize="0"/>
          <p:nvPr/>
        </p:nvPicPr>
        <p:blipFill rotWithShape="1">
          <a:blip r:embed="rId4">
            <a:alphaModFix/>
          </a:blip>
          <a:srcRect b="0" l="0" r="0" t="0"/>
          <a:stretch/>
        </p:blipFill>
        <p:spPr>
          <a:xfrm>
            <a:off x="0" y="0"/>
            <a:ext cx="1066800" cy="8286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200"/>
              <a:buFont typeface="Calibri"/>
              <a:buNone/>
            </a:pPr>
            <a:r>
              <a:rPr lang="en-GB" sz="3200"/>
              <a:t>What is personality and appearance?</a:t>
            </a:r>
            <a:endParaRPr sz="3200"/>
          </a:p>
        </p:txBody>
      </p:sp>
      <p:sp>
        <p:nvSpPr>
          <p:cNvPr id="108" name="Google Shape;108;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b="1" lang="en-GB"/>
              <a:t>Personality</a:t>
            </a:r>
            <a:r>
              <a:rPr lang="en-GB"/>
              <a:t> for example is; being brave, being kind or being funny.</a:t>
            </a:r>
            <a:endParaRPr/>
          </a:p>
          <a:p>
            <a:pPr indent="-139700" lvl="0" marL="34290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a:p>
            <a:pPr indent="-342900" lvl="0" marL="342900" rtl="0" algn="l">
              <a:spcBef>
                <a:spcPts val="640"/>
              </a:spcBef>
              <a:spcAft>
                <a:spcPts val="0"/>
              </a:spcAft>
              <a:buClr>
                <a:schemeClr val="dk1"/>
              </a:buClr>
              <a:buSzPts val="3200"/>
              <a:buChar char="•"/>
            </a:pPr>
            <a:r>
              <a:rPr b="1" lang="en-GB"/>
              <a:t>Appearance</a:t>
            </a:r>
            <a:r>
              <a:rPr lang="en-GB"/>
              <a:t> is how you look</a:t>
            </a:r>
            <a:endParaRPr/>
          </a:p>
          <a:p>
            <a:pPr indent="-139700" lvl="0" marL="342900" rtl="0" algn="l">
              <a:spcBef>
                <a:spcPts val="640"/>
              </a:spcBef>
              <a:spcAft>
                <a:spcPts val="0"/>
              </a:spcAft>
              <a:buClr>
                <a:schemeClr val="dk1"/>
              </a:buClr>
              <a:buSzPts val="3200"/>
              <a:buNone/>
            </a:pPr>
            <a:r>
              <a:t/>
            </a:r>
            <a:endParaRPr/>
          </a:p>
        </p:txBody>
      </p:sp>
      <p:pic>
        <p:nvPicPr>
          <p:cNvPr descr="Thinkuknow logo splatter" id="109" name="Google Shape;109;p15"/>
          <p:cNvPicPr preferRelativeResize="0"/>
          <p:nvPr/>
        </p:nvPicPr>
        <p:blipFill rotWithShape="1">
          <a:blip r:embed="rId3">
            <a:alphaModFix/>
          </a:blip>
          <a:srcRect b="0" l="0" r="0" t="0"/>
          <a:stretch/>
        </p:blipFill>
        <p:spPr>
          <a:xfrm>
            <a:off x="0" y="0"/>
            <a:ext cx="1066800" cy="828675"/>
          </a:xfrm>
          <a:prstGeom prst="rect">
            <a:avLst/>
          </a:prstGeom>
          <a:noFill/>
          <a:ln>
            <a:noFill/>
          </a:ln>
        </p:spPr>
      </p:pic>
      <p:sp>
        <p:nvSpPr>
          <p:cNvPr id="110" name="Google Shape;110;p15"/>
          <p:cNvSpPr/>
          <p:nvPr/>
        </p:nvSpPr>
        <p:spPr>
          <a:xfrm>
            <a:off x="251520" y="1556792"/>
            <a:ext cx="8424936" cy="4032448"/>
          </a:xfrm>
          <a:prstGeom prst="flowChartAlternateProcess">
            <a:avLst/>
          </a:prstGeom>
          <a:noFill/>
          <a:ln cap="flat" cmpd="sng" w="31750">
            <a:solidFill>
              <a:srgbClr val="F79646"/>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pic>
        <p:nvPicPr>
          <p:cNvPr descr="favorites" id="116" name="Google Shape;116;p16"/>
          <p:cNvPicPr preferRelativeResize="0"/>
          <p:nvPr/>
        </p:nvPicPr>
        <p:blipFill rotWithShape="1">
          <a:blip r:embed="rId3">
            <a:alphaModFix/>
          </a:blip>
          <a:srcRect b="0" l="0" r="0" t="0"/>
          <a:stretch/>
        </p:blipFill>
        <p:spPr>
          <a:xfrm>
            <a:off x="1925412" y="934131"/>
            <a:ext cx="5200650" cy="5200650"/>
          </a:xfrm>
          <a:prstGeom prst="rect">
            <a:avLst/>
          </a:prstGeom>
          <a:noFill/>
          <a:ln>
            <a:noFill/>
          </a:ln>
        </p:spPr>
      </p:pic>
      <p:sp>
        <p:nvSpPr>
          <p:cNvPr id="117" name="Google Shape;117;p16"/>
          <p:cNvSpPr/>
          <p:nvPr/>
        </p:nvSpPr>
        <p:spPr>
          <a:xfrm>
            <a:off x="2483768" y="377650"/>
            <a:ext cx="4083939"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GB" sz="2800">
                <a:solidFill>
                  <a:schemeClr val="dk1"/>
                </a:solidFill>
                <a:latin typeface="Calibri"/>
                <a:ea typeface="Calibri"/>
                <a:cs typeface="Calibri"/>
                <a:sym typeface="Calibri"/>
              </a:rPr>
              <a:t>You are an amazing person</a:t>
            </a:r>
            <a:endParaRPr/>
          </a:p>
        </p:txBody>
      </p:sp>
      <p:sp>
        <p:nvSpPr>
          <p:cNvPr id="118" name="Google Shape;118;p16"/>
          <p:cNvSpPr txBox="1"/>
          <p:nvPr/>
        </p:nvSpPr>
        <p:spPr>
          <a:xfrm>
            <a:off x="2084239" y="6134781"/>
            <a:ext cx="5040560"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GB" sz="2800">
                <a:solidFill>
                  <a:schemeClr val="dk1"/>
                </a:solidFill>
                <a:latin typeface="Calibri"/>
                <a:ea typeface="Calibri"/>
                <a:cs typeface="Calibri"/>
                <a:sym typeface="Calibri"/>
              </a:rPr>
              <a:t>Personality </a:t>
            </a:r>
            <a:endParaRPr sz="2800">
              <a:solidFill>
                <a:schemeClr val="dk1"/>
              </a:solidFill>
              <a:latin typeface="Calibri"/>
              <a:ea typeface="Calibri"/>
              <a:cs typeface="Calibri"/>
              <a:sym typeface="Calibri"/>
            </a:endParaRPr>
          </a:p>
        </p:txBody>
      </p:sp>
      <p:pic>
        <p:nvPicPr>
          <p:cNvPr descr="Thinkuknow logo splatter" id="119" name="Google Shape;119;p16"/>
          <p:cNvPicPr preferRelativeResize="0"/>
          <p:nvPr/>
        </p:nvPicPr>
        <p:blipFill rotWithShape="1">
          <a:blip r:embed="rId4">
            <a:alphaModFix/>
          </a:blip>
          <a:srcRect b="0" l="0" r="0" t="0"/>
          <a:stretch/>
        </p:blipFill>
        <p:spPr>
          <a:xfrm>
            <a:off x="0" y="0"/>
            <a:ext cx="1066800" cy="828675"/>
          </a:xfrm>
          <a:prstGeom prst="rect">
            <a:avLst/>
          </a:prstGeom>
          <a:noFill/>
          <a:ln>
            <a:noFill/>
          </a:ln>
        </p:spPr>
      </p:pic>
      <p:sp>
        <p:nvSpPr>
          <p:cNvPr id="120" name="Google Shape;120;p16"/>
          <p:cNvSpPr txBox="1"/>
          <p:nvPr/>
        </p:nvSpPr>
        <p:spPr>
          <a:xfrm>
            <a:off x="8028384" y="6658000"/>
            <a:ext cx="1093037" cy="1999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800"/>
              <a:buFont typeface="Calibri"/>
              <a:buNone/>
            </a:pPr>
            <a:r>
              <a:rPr b="0" i="0" lang="en-GB" sz="800" u="none" cap="none" strike="noStrike">
                <a:solidFill>
                  <a:schemeClr val="dk1"/>
                </a:solidFill>
                <a:latin typeface="Calibri"/>
                <a:ea typeface="Calibri"/>
                <a:cs typeface="Calibri"/>
                <a:sym typeface="Calibri"/>
              </a:rPr>
              <a:t>Freepik by Flaticon </a:t>
            </a:r>
            <a:endParaRPr b="0" i="0" sz="18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8">
                                            <p:txEl>
                                              <p:pRg end="0" st="0"/>
                                            </p:txEl>
                                          </p:spTgt>
                                        </p:tgtEl>
                                        <p:attrNameLst>
                                          <p:attrName>style.visibility</p:attrName>
                                        </p:attrNameLst>
                                      </p:cBhvr>
                                      <p:to>
                                        <p:strVal val="visible"/>
                                      </p:to>
                                    </p:set>
                                    <p:anim calcmode="lin" valueType="num">
                                      <p:cBhvr additive="base">
                                        <p:cTn dur="500"/>
                                        <p:tgtEl>
                                          <p:spTgt spid="118">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7"/>
          <p:cNvSpPr txBox="1"/>
          <p:nvPr>
            <p:ph type="title"/>
          </p:nvPr>
        </p:nvSpPr>
        <p:spPr>
          <a:xfrm>
            <a:off x="781236" y="82910"/>
            <a:ext cx="8229600" cy="787524"/>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160"/>
              <a:buFont typeface="Calibri"/>
              <a:buNone/>
            </a:pPr>
            <a:r>
              <a:rPr lang="en-GB" sz="2160"/>
              <a:t>Wow you are beautiful </a:t>
            </a:r>
            <a:br>
              <a:rPr lang="en-GB" sz="2160"/>
            </a:br>
            <a:r>
              <a:rPr lang="en-GB" sz="2160"/>
              <a:t> </a:t>
            </a:r>
            <a:endParaRPr sz="2160"/>
          </a:p>
        </p:txBody>
      </p:sp>
      <p:pic>
        <p:nvPicPr>
          <p:cNvPr descr="woman" id="127" name="Google Shape;127;p17"/>
          <p:cNvPicPr preferRelativeResize="0"/>
          <p:nvPr/>
        </p:nvPicPr>
        <p:blipFill rotWithShape="1">
          <a:blip r:embed="rId3">
            <a:alphaModFix/>
          </a:blip>
          <a:srcRect b="0" l="0" r="0" t="0"/>
          <a:stretch/>
        </p:blipFill>
        <p:spPr>
          <a:xfrm>
            <a:off x="1979712" y="620688"/>
            <a:ext cx="5838825" cy="5838825"/>
          </a:xfrm>
          <a:prstGeom prst="rect">
            <a:avLst/>
          </a:prstGeom>
          <a:noFill/>
          <a:ln>
            <a:noFill/>
          </a:ln>
        </p:spPr>
      </p:pic>
      <p:sp>
        <p:nvSpPr>
          <p:cNvPr id="128" name="Google Shape;128;p17"/>
          <p:cNvSpPr txBox="1"/>
          <p:nvPr/>
        </p:nvSpPr>
        <p:spPr>
          <a:xfrm>
            <a:off x="3131840" y="6228680"/>
            <a:ext cx="3672408" cy="46166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GB" sz="2400">
                <a:solidFill>
                  <a:schemeClr val="dk1"/>
                </a:solidFill>
                <a:latin typeface="Calibri"/>
                <a:ea typeface="Calibri"/>
                <a:cs typeface="Calibri"/>
                <a:sym typeface="Calibri"/>
              </a:rPr>
              <a:t>Looks/appearance</a:t>
            </a:r>
            <a:endParaRPr sz="2400">
              <a:solidFill>
                <a:schemeClr val="dk1"/>
              </a:solidFill>
              <a:latin typeface="Calibri"/>
              <a:ea typeface="Calibri"/>
              <a:cs typeface="Calibri"/>
              <a:sym typeface="Calibri"/>
            </a:endParaRPr>
          </a:p>
        </p:txBody>
      </p:sp>
      <p:pic>
        <p:nvPicPr>
          <p:cNvPr descr="Thinkuknow logo splatter" id="129" name="Google Shape;129;p17"/>
          <p:cNvPicPr preferRelativeResize="0"/>
          <p:nvPr/>
        </p:nvPicPr>
        <p:blipFill rotWithShape="1">
          <a:blip r:embed="rId4">
            <a:alphaModFix/>
          </a:blip>
          <a:srcRect b="0" l="0" r="0" t="0"/>
          <a:stretch/>
        </p:blipFill>
        <p:spPr>
          <a:xfrm>
            <a:off x="0" y="0"/>
            <a:ext cx="1066800" cy="828675"/>
          </a:xfrm>
          <a:prstGeom prst="rect">
            <a:avLst/>
          </a:prstGeom>
          <a:noFill/>
          <a:ln>
            <a:noFill/>
          </a:ln>
        </p:spPr>
      </p:pic>
      <p:sp>
        <p:nvSpPr>
          <p:cNvPr id="130" name="Google Shape;130;p17"/>
          <p:cNvSpPr txBox="1"/>
          <p:nvPr/>
        </p:nvSpPr>
        <p:spPr>
          <a:xfrm>
            <a:off x="8028384" y="6658000"/>
            <a:ext cx="1093037" cy="1999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800"/>
              <a:buFont typeface="Calibri"/>
              <a:buNone/>
            </a:pPr>
            <a:r>
              <a:rPr b="0" i="0" lang="en-GB" sz="800" u="none" cap="none" strike="noStrike">
                <a:solidFill>
                  <a:schemeClr val="dk1"/>
                </a:solidFill>
                <a:latin typeface="Calibri"/>
                <a:ea typeface="Calibri"/>
                <a:cs typeface="Calibri"/>
                <a:sym typeface="Calibri"/>
              </a:rPr>
              <a:t>Freepik by Flaticon </a:t>
            </a:r>
            <a:endParaRPr b="0" i="0" sz="18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8">
                                            <p:txEl>
                                              <p:pRg end="0" st="0"/>
                                            </p:txEl>
                                          </p:spTgt>
                                        </p:tgtEl>
                                        <p:attrNameLst>
                                          <p:attrName>style.visibility</p:attrName>
                                        </p:attrNameLst>
                                      </p:cBhvr>
                                      <p:to>
                                        <p:strVal val="visible"/>
                                      </p:to>
                                    </p:set>
                                    <p:anim calcmode="lin" valueType="num">
                                      <p:cBhvr additive="base">
                                        <p:cTn dur="500"/>
                                        <p:tgtEl>
                                          <p:spTgt spid="128">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pic>
        <p:nvPicPr>
          <p:cNvPr descr="leg" id="136" name="Google Shape;136;p18"/>
          <p:cNvPicPr preferRelativeResize="0"/>
          <p:nvPr/>
        </p:nvPicPr>
        <p:blipFill rotWithShape="1">
          <a:blip r:embed="rId3">
            <a:alphaModFix/>
          </a:blip>
          <a:srcRect b="0" l="0" r="0" t="0"/>
          <a:stretch/>
        </p:blipFill>
        <p:spPr>
          <a:xfrm>
            <a:off x="2843808" y="1124743"/>
            <a:ext cx="4464149" cy="4464149"/>
          </a:xfrm>
          <a:prstGeom prst="rect">
            <a:avLst/>
          </a:prstGeom>
          <a:noFill/>
          <a:ln>
            <a:noFill/>
          </a:ln>
        </p:spPr>
      </p:pic>
      <p:sp>
        <p:nvSpPr>
          <p:cNvPr id="137" name="Google Shape;137;p18"/>
          <p:cNvSpPr txBox="1"/>
          <p:nvPr/>
        </p:nvSpPr>
        <p:spPr>
          <a:xfrm>
            <a:off x="4724400" y="7153275"/>
            <a:ext cx="2000250" cy="2857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800"/>
              <a:buFont typeface="Verdana"/>
              <a:buNone/>
            </a:pPr>
            <a:r>
              <a:rPr b="0" i="0" lang="en-GB" sz="800" u="none" cap="none" strike="noStrike">
                <a:solidFill>
                  <a:schemeClr val="dk1"/>
                </a:solidFill>
                <a:latin typeface="Verdana"/>
                <a:ea typeface="Verdana"/>
                <a:cs typeface="Verdana"/>
                <a:sym typeface="Verdana"/>
              </a:rPr>
              <a:t>Freepik by Flaticon </a:t>
            </a:r>
            <a:endParaRPr b="0" i="0" sz="1800" u="none" cap="none" strike="noStrike">
              <a:solidFill>
                <a:schemeClr val="dk1"/>
              </a:solidFill>
              <a:latin typeface="Arial"/>
              <a:ea typeface="Arial"/>
              <a:cs typeface="Arial"/>
              <a:sym typeface="Arial"/>
            </a:endParaRPr>
          </a:p>
        </p:txBody>
      </p:sp>
      <p:sp>
        <p:nvSpPr>
          <p:cNvPr id="138" name="Google Shape;138;p18"/>
          <p:cNvSpPr/>
          <p:nvPr/>
        </p:nvSpPr>
        <p:spPr>
          <a:xfrm>
            <a:off x="3297150" y="145758"/>
            <a:ext cx="2854499" cy="83099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400"/>
              <a:buFont typeface="Calibri"/>
              <a:buNone/>
            </a:pPr>
            <a:r>
              <a:rPr b="0" i="0" lang="en-GB" sz="2400" u="none" cap="none" strike="noStrike">
                <a:solidFill>
                  <a:schemeClr val="dk1"/>
                </a:solidFill>
                <a:latin typeface="Calibri"/>
                <a:ea typeface="Calibri"/>
                <a:cs typeface="Calibri"/>
                <a:sym typeface="Calibri"/>
              </a:rPr>
              <a:t>Your body looks good</a:t>
            </a:r>
            <a:endParaRPr b="0" i="0" sz="24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2400"/>
              <a:buFont typeface="Calibri"/>
              <a:buNone/>
            </a:pPr>
            <a:r>
              <a:t/>
            </a:r>
            <a:endParaRPr b="0" i="0" sz="2400" u="none" cap="none" strike="noStrike">
              <a:solidFill>
                <a:schemeClr val="dk1"/>
              </a:solidFill>
              <a:latin typeface="Calibri"/>
              <a:ea typeface="Calibri"/>
              <a:cs typeface="Calibri"/>
              <a:sym typeface="Calibri"/>
            </a:endParaRPr>
          </a:p>
        </p:txBody>
      </p:sp>
      <p:sp>
        <p:nvSpPr>
          <p:cNvPr id="139" name="Google Shape;139;p18"/>
          <p:cNvSpPr/>
          <p:nvPr/>
        </p:nvSpPr>
        <p:spPr>
          <a:xfrm>
            <a:off x="0" y="457200"/>
            <a:ext cx="9144000" cy="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0" name="Google Shape;140;p18"/>
          <p:cNvSpPr txBox="1"/>
          <p:nvPr/>
        </p:nvSpPr>
        <p:spPr>
          <a:xfrm>
            <a:off x="3131840" y="5840079"/>
            <a:ext cx="4536504" cy="46166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GB" sz="2400">
                <a:solidFill>
                  <a:schemeClr val="dk1"/>
                </a:solidFill>
                <a:latin typeface="Calibri"/>
                <a:ea typeface="Calibri"/>
                <a:cs typeface="Calibri"/>
                <a:sym typeface="Calibri"/>
              </a:rPr>
              <a:t>Looks/appearance</a:t>
            </a:r>
            <a:endParaRPr sz="2400">
              <a:solidFill>
                <a:schemeClr val="dk1"/>
              </a:solidFill>
              <a:latin typeface="Calibri"/>
              <a:ea typeface="Calibri"/>
              <a:cs typeface="Calibri"/>
              <a:sym typeface="Calibri"/>
            </a:endParaRPr>
          </a:p>
        </p:txBody>
      </p:sp>
      <p:pic>
        <p:nvPicPr>
          <p:cNvPr descr="Thinkuknow logo splatter" id="141" name="Google Shape;141;p18"/>
          <p:cNvPicPr preferRelativeResize="0"/>
          <p:nvPr/>
        </p:nvPicPr>
        <p:blipFill rotWithShape="1">
          <a:blip r:embed="rId4">
            <a:alphaModFix/>
          </a:blip>
          <a:srcRect b="0" l="0" r="0" t="0"/>
          <a:stretch/>
        </p:blipFill>
        <p:spPr>
          <a:xfrm>
            <a:off x="0" y="0"/>
            <a:ext cx="1066800" cy="828675"/>
          </a:xfrm>
          <a:prstGeom prst="rect">
            <a:avLst/>
          </a:prstGeom>
          <a:noFill/>
          <a:ln>
            <a:noFill/>
          </a:ln>
        </p:spPr>
      </p:pic>
      <p:sp>
        <p:nvSpPr>
          <p:cNvPr id="142" name="Google Shape;142;p18"/>
          <p:cNvSpPr txBox="1"/>
          <p:nvPr/>
        </p:nvSpPr>
        <p:spPr>
          <a:xfrm>
            <a:off x="8028384" y="6658000"/>
            <a:ext cx="1093037" cy="1999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800"/>
              <a:buFont typeface="Calibri"/>
              <a:buNone/>
            </a:pPr>
            <a:r>
              <a:rPr b="0" i="0" lang="en-GB" sz="800" u="none" cap="none" strike="noStrike">
                <a:solidFill>
                  <a:schemeClr val="dk1"/>
                </a:solidFill>
                <a:latin typeface="Calibri"/>
                <a:ea typeface="Calibri"/>
                <a:cs typeface="Calibri"/>
                <a:sym typeface="Calibri"/>
              </a:rPr>
              <a:t>Freepik by Flaticon </a:t>
            </a:r>
            <a:endParaRPr b="0" i="0" sz="18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0"/>
                                        </p:tgtEl>
                                        <p:attrNameLst>
                                          <p:attrName>style.visibility</p:attrName>
                                        </p:attrNameLst>
                                      </p:cBhvr>
                                      <p:to>
                                        <p:strVal val="visible"/>
                                      </p:to>
                                    </p:set>
                                    <p:anim calcmode="lin" valueType="num">
                                      <p:cBhvr additive="base">
                                        <p:cTn dur="500"/>
                                        <p:tgtEl>
                                          <p:spTgt spid="14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9"/>
          <p:cNvSpPr txBox="1"/>
          <p:nvPr>
            <p:ph type="title"/>
          </p:nvPr>
        </p:nvSpPr>
        <p:spPr>
          <a:xfrm>
            <a:off x="497979" y="188640"/>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400"/>
              <a:buFont typeface="Calibri"/>
              <a:buNone/>
            </a:pPr>
            <a:r>
              <a:rPr lang="en-GB" sz="2400"/>
              <a:t>You are really kind</a:t>
            </a:r>
            <a:endParaRPr sz="2400"/>
          </a:p>
        </p:txBody>
      </p:sp>
      <p:pic>
        <p:nvPicPr>
          <p:cNvPr descr="care" id="149" name="Google Shape;149;p19"/>
          <p:cNvPicPr preferRelativeResize="0"/>
          <p:nvPr/>
        </p:nvPicPr>
        <p:blipFill rotWithShape="1">
          <a:blip r:embed="rId3">
            <a:alphaModFix/>
          </a:blip>
          <a:srcRect b="0" l="0" r="0" t="0"/>
          <a:stretch/>
        </p:blipFill>
        <p:spPr>
          <a:xfrm>
            <a:off x="2267744" y="1124744"/>
            <a:ext cx="4402038" cy="4402038"/>
          </a:xfrm>
          <a:prstGeom prst="rect">
            <a:avLst/>
          </a:prstGeom>
          <a:noFill/>
          <a:ln>
            <a:noFill/>
          </a:ln>
        </p:spPr>
      </p:pic>
      <p:sp>
        <p:nvSpPr>
          <p:cNvPr id="150" name="Google Shape;150;p19"/>
          <p:cNvSpPr txBox="1"/>
          <p:nvPr/>
        </p:nvSpPr>
        <p:spPr>
          <a:xfrm>
            <a:off x="827584" y="552678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2400"/>
              <a:buFont typeface="Calibri"/>
              <a:buNone/>
            </a:pPr>
            <a:r>
              <a:rPr lang="en-GB" sz="2400">
                <a:solidFill>
                  <a:schemeClr val="dk1"/>
                </a:solidFill>
                <a:latin typeface="Calibri"/>
                <a:ea typeface="Calibri"/>
                <a:cs typeface="Calibri"/>
                <a:sym typeface="Calibri"/>
              </a:rPr>
              <a:t>Personality </a:t>
            </a:r>
            <a:endParaRPr sz="2400">
              <a:solidFill>
                <a:schemeClr val="dk1"/>
              </a:solidFill>
              <a:latin typeface="Calibri"/>
              <a:ea typeface="Calibri"/>
              <a:cs typeface="Calibri"/>
              <a:sym typeface="Calibri"/>
            </a:endParaRPr>
          </a:p>
        </p:txBody>
      </p:sp>
      <p:pic>
        <p:nvPicPr>
          <p:cNvPr descr="Thinkuknow logo splatter" id="151" name="Google Shape;151;p19"/>
          <p:cNvPicPr preferRelativeResize="0"/>
          <p:nvPr/>
        </p:nvPicPr>
        <p:blipFill rotWithShape="1">
          <a:blip r:embed="rId4">
            <a:alphaModFix/>
          </a:blip>
          <a:srcRect b="0" l="0" r="0" t="0"/>
          <a:stretch/>
        </p:blipFill>
        <p:spPr>
          <a:xfrm>
            <a:off x="0" y="0"/>
            <a:ext cx="1066800" cy="828675"/>
          </a:xfrm>
          <a:prstGeom prst="rect">
            <a:avLst/>
          </a:prstGeom>
          <a:noFill/>
          <a:ln>
            <a:noFill/>
          </a:ln>
        </p:spPr>
      </p:pic>
      <p:sp>
        <p:nvSpPr>
          <p:cNvPr id="152" name="Google Shape;152;p19"/>
          <p:cNvSpPr txBox="1"/>
          <p:nvPr/>
        </p:nvSpPr>
        <p:spPr>
          <a:xfrm>
            <a:off x="8028384" y="6658000"/>
            <a:ext cx="1093037" cy="1999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800"/>
              <a:buFont typeface="Calibri"/>
              <a:buNone/>
            </a:pPr>
            <a:r>
              <a:rPr b="0" i="0" lang="en-GB" sz="800" u="none" cap="none" strike="noStrike">
                <a:solidFill>
                  <a:schemeClr val="dk1"/>
                </a:solidFill>
                <a:latin typeface="Calibri"/>
                <a:ea typeface="Calibri"/>
                <a:cs typeface="Calibri"/>
                <a:sym typeface="Calibri"/>
              </a:rPr>
              <a:t>Freepik by Flaticon </a:t>
            </a:r>
            <a:endParaRPr b="0" i="0" sz="18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0"/>
                                        </p:tgtEl>
                                        <p:attrNameLst>
                                          <p:attrName>style.visibility</p:attrName>
                                        </p:attrNameLst>
                                      </p:cBhvr>
                                      <p:to>
                                        <p:strVal val="visible"/>
                                      </p:to>
                                    </p:set>
                                    <p:anim calcmode="lin" valueType="num">
                                      <p:cBhvr additive="base">
                                        <p:cTn dur="500"/>
                                        <p:tgtEl>
                                          <p:spTgt spid="15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0"/>
          <p:cNvSpPr txBox="1"/>
          <p:nvPr>
            <p:ph type="title"/>
          </p:nvPr>
        </p:nvSpPr>
        <p:spPr>
          <a:xfrm>
            <a:off x="827584" y="548680"/>
            <a:ext cx="7571184" cy="634082"/>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400"/>
              <a:buFont typeface="Calibri"/>
              <a:buNone/>
            </a:pPr>
            <a:r>
              <a:rPr lang="en-GB" sz="2400"/>
              <a:t>Your hair is really cool</a:t>
            </a:r>
            <a:endParaRPr sz="2400"/>
          </a:p>
        </p:txBody>
      </p:sp>
      <p:pic>
        <p:nvPicPr>
          <p:cNvPr descr="com_" id="159" name="Google Shape;159;p20"/>
          <p:cNvPicPr preferRelativeResize="0"/>
          <p:nvPr/>
        </p:nvPicPr>
        <p:blipFill rotWithShape="1">
          <a:blip r:embed="rId3">
            <a:alphaModFix/>
          </a:blip>
          <a:srcRect b="0" l="0" r="0" t="0"/>
          <a:stretch/>
        </p:blipFill>
        <p:spPr>
          <a:xfrm>
            <a:off x="2123728" y="764704"/>
            <a:ext cx="4552578" cy="4552578"/>
          </a:xfrm>
          <a:prstGeom prst="rect">
            <a:avLst/>
          </a:prstGeom>
          <a:noFill/>
          <a:ln>
            <a:noFill/>
          </a:ln>
        </p:spPr>
      </p:pic>
      <p:sp>
        <p:nvSpPr>
          <p:cNvPr id="160" name="Google Shape;160;p20"/>
          <p:cNvSpPr txBox="1"/>
          <p:nvPr/>
        </p:nvSpPr>
        <p:spPr>
          <a:xfrm>
            <a:off x="614425" y="5517232"/>
            <a:ext cx="7571184" cy="634082"/>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2400"/>
              <a:buFont typeface="Calibri"/>
              <a:buNone/>
            </a:pPr>
            <a:r>
              <a:rPr lang="en-GB" sz="2400">
                <a:solidFill>
                  <a:schemeClr val="dk1"/>
                </a:solidFill>
                <a:latin typeface="Calibri"/>
                <a:ea typeface="Calibri"/>
                <a:cs typeface="Calibri"/>
                <a:sym typeface="Calibri"/>
              </a:rPr>
              <a:t>Looks/appearance</a:t>
            </a:r>
            <a:endParaRPr sz="2400">
              <a:solidFill>
                <a:schemeClr val="dk1"/>
              </a:solidFill>
              <a:latin typeface="Calibri"/>
              <a:ea typeface="Calibri"/>
              <a:cs typeface="Calibri"/>
              <a:sym typeface="Calibri"/>
            </a:endParaRPr>
          </a:p>
        </p:txBody>
      </p:sp>
      <p:pic>
        <p:nvPicPr>
          <p:cNvPr descr="Thinkuknow logo splatter" id="161" name="Google Shape;161;p20"/>
          <p:cNvPicPr preferRelativeResize="0"/>
          <p:nvPr/>
        </p:nvPicPr>
        <p:blipFill rotWithShape="1">
          <a:blip r:embed="rId4">
            <a:alphaModFix/>
          </a:blip>
          <a:srcRect b="0" l="0" r="0" t="0"/>
          <a:stretch/>
        </p:blipFill>
        <p:spPr>
          <a:xfrm>
            <a:off x="0" y="0"/>
            <a:ext cx="1066800" cy="828675"/>
          </a:xfrm>
          <a:prstGeom prst="rect">
            <a:avLst/>
          </a:prstGeom>
          <a:noFill/>
          <a:ln>
            <a:noFill/>
          </a:ln>
        </p:spPr>
      </p:pic>
      <p:sp>
        <p:nvSpPr>
          <p:cNvPr id="162" name="Google Shape;162;p20"/>
          <p:cNvSpPr txBox="1"/>
          <p:nvPr/>
        </p:nvSpPr>
        <p:spPr>
          <a:xfrm>
            <a:off x="8028384" y="6658000"/>
            <a:ext cx="1093037" cy="1999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800"/>
              <a:buFont typeface="Calibri"/>
              <a:buNone/>
            </a:pPr>
            <a:r>
              <a:rPr b="0" i="0" lang="en-GB" sz="800" u="none" cap="none" strike="noStrike">
                <a:solidFill>
                  <a:schemeClr val="dk1"/>
                </a:solidFill>
                <a:latin typeface="Calibri"/>
                <a:ea typeface="Calibri"/>
                <a:cs typeface="Calibri"/>
                <a:sym typeface="Calibri"/>
              </a:rPr>
              <a:t>Freepik by Flaticon </a:t>
            </a:r>
            <a:endParaRPr b="0" i="0" sz="18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0"/>
                                        </p:tgtEl>
                                        <p:attrNameLst>
                                          <p:attrName>style.visibility</p:attrName>
                                        </p:attrNameLst>
                                      </p:cBhvr>
                                      <p:to>
                                        <p:strVal val="visible"/>
                                      </p:to>
                                    </p:set>
                                    <p:anim calcmode="lin" valueType="num">
                                      <p:cBhvr additive="base">
                                        <p:cTn dur="500"/>
                                        <p:tgtEl>
                                          <p:spTgt spid="16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400"/>
              <a:buFont typeface="Calibri"/>
              <a:buNone/>
            </a:pPr>
            <a:r>
              <a:rPr lang="en-GB" sz="2400"/>
              <a:t>You have really good ideas</a:t>
            </a:r>
            <a:endParaRPr sz="2400"/>
          </a:p>
        </p:txBody>
      </p:sp>
      <p:pic>
        <p:nvPicPr>
          <p:cNvPr descr="brainstorm" id="169" name="Google Shape;169;p21"/>
          <p:cNvPicPr preferRelativeResize="0"/>
          <p:nvPr/>
        </p:nvPicPr>
        <p:blipFill rotWithShape="1">
          <a:blip r:embed="rId3">
            <a:alphaModFix/>
          </a:blip>
          <a:srcRect b="0" l="0" r="0" t="0"/>
          <a:stretch/>
        </p:blipFill>
        <p:spPr>
          <a:xfrm>
            <a:off x="2483768" y="1268760"/>
            <a:ext cx="4336554" cy="4336554"/>
          </a:xfrm>
          <a:prstGeom prst="rect">
            <a:avLst/>
          </a:prstGeom>
          <a:noFill/>
          <a:ln>
            <a:noFill/>
          </a:ln>
        </p:spPr>
      </p:pic>
      <p:sp>
        <p:nvSpPr>
          <p:cNvPr id="170" name="Google Shape;170;p21"/>
          <p:cNvSpPr txBox="1"/>
          <p:nvPr/>
        </p:nvSpPr>
        <p:spPr>
          <a:xfrm>
            <a:off x="683568" y="5605314"/>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2400"/>
              <a:buFont typeface="Calibri"/>
              <a:buNone/>
            </a:pPr>
            <a:r>
              <a:rPr lang="en-GB" sz="2400">
                <a:solidFill>
                  <a:schemeClr val="dk1"/>
                </a:solidFill>
                <a:latin typeface="Calibri"/>
                <a:ea typeface="Calibri"/>
                <a:cs typeface="Calibri"/>
                <a:sym typeface="Calibri"/>
              </a:rPr>
              <a:t>Personality </a:t>
            </a:r>
            <a:endParaRPr sz="2400">
              <a:solidFill>
                <a:schemeClr val="dk1"/>
              </a:solidFill>
              <a:latin typeface="Calibri"/>
              <a:ea typeface="Calibri"/>
              <a:cs typeface="Calibri"/>
              <a:sym typeface="Calibri"/>
            </a:endParaRPr>
          </a:p>
        </p:txBody>
      </p:sp>
      <p:pic>
        <p:nvPicPr>
          <p:cNvPr descr="Thinkuknow logo splatter" id="171" name="Google Shape;171;p21"/>
          <p:cNvPicPr preferRelativeResize="0"/>
          <p:nvPr/>
        </p:nvPicPr>
        <p:blipFill rotWithShape="1">
          <a:blip r:embed="rId4">
            <a:alphaModFix/>
          </a:blip>
          <a:srcRect b="0" l="0" r="0" t="0"/>
          <a:stretch/>
        </p:blipFill>
        <p:spPr>
          <a:xfrm>
            <a:off x="0" y="0"/>
            <a:ext cx="1066800" cy="828675"/>
          </a:xfrm>
          <a:prstGeom prst="rect">
            <a:avLst/>
          </a:prstGeom>
          <a:noFill/>
          <a:ln>
            <a:noFill/>
          </a:ln>
        </p:spPr>
      </p:pic>
      <p:sp>
        <p:nvSpPr>
          <p:cNvPr id="172" name="Google Shape;172;p21"/>
          <p:cNvSpPr txBox="1"/>
          <p:nvPr/>
        </p:nvSpPr>
        <p:spPr>
          <a:xfrm>
            <a:off x="8028384" y="6658000"/>
            <a:ext cx="1093037" cy="19999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800"/>
              <a:buFont typeface="Calibri"/>
              <a:buNone/>
            </a:pPr>
            <a:r>
              <a:rPr b="0" i="0" lang="en-GB" sz="800" u="none" cap="none" strike="noStrike">
                <a:solidFill>
                  <a:schemeClr val="dk1"/>
                </a:solidFill>
                <a:latin typeface="Calibri"/>
                <a:ea typeface="Calibri"/>
                <a:cs typeface="Calibri"/>
                <a:sym typeface="Calibri"/>
              </a:rPr>
              <a:t>Freepik by Flaticon </a:t>
            </a:r>
            <a:endParaRPr b="0" i="0" sz="18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0"/>
                                        </p:tgtEl>
                                        <p:attrNameLst>
                                          <p:attrName>style.visibility</p:attrName>
                                        </p:attrNameLst>
                                      </p:cBhvr>
                                      <p:to>
                                        <p:strVal val="visible"/>
                                      </p:to>
                                    </p:set>
                                    <p:anim calcmode="lin" valueType="num">
                                      <p:cBhvr additive="base">
                                        <p:cTn dur="500"/>
                                        <p:tgtEl>
                                          <p:spTgt spid="17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