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6858000" cx="12192000"/>
  <p:notesSz cx="6858000" cy="9144000"/>
  <p:embeddedFontLst>
    <p:embeddedFont>
      <p:font typeface="Lato"/>
      <p:regular r:id="rId27"/>
      <p:bold r:id="rId28"/>
      <p:italic r:id="rId29"/>
      <p:boldItalic r:id="rId30"/>
    </p:embeddedFont>
    <p:embeddedFont>
      <p:font typeface="Gill Sans"/>
      <p:regular r:id="rId31"/>
      <p:bold r:id="rId32"/>
    </p:embeddedFont>
    <p:embeddedFont>
      <p:font typeface="Open Sans Light"/>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78AA063-FBE3-4482-AC3C-7BEE876F1D43}">
  <a:tblStyle styleId="{178AA063-FBE3-4482-AC3C-7BEE876F1D43}"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744795D9-CA59-4063-98C2-B16FA209CB16}" styleName="Table_1">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Lato-bold.fntdata"/><Relationship Id="rId27" Type="http://schemas.openxmlformats.org/officeDocument/2006/relationships/font" Target="fonts/Lato-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Lato-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GillSans-regular.fntdata"/><Relationship Id="rId30" Type="http://schemas.openxmlformats.org/officeDocument/2006/relationships/font" Target="fonts/Lato-boldItalic.fntdata"/><Relationship Id="rId11" Type="http://schemas.openxmlformats.org/officeDocument/2006/relationships/slide" Target="slides/slide5.xml"/><Relationship Id="rId33" Type="http://schemas.openxmlformats.org/officeDocument/2006/relationships/font" Target="fonts/OpenSansLight-regular.fntdata"/><Relationship Id="rId10" Type="http://schemas.openxmlformats.org/officeDocument/2006/relationships/slide" Target="slides/slide4.xml"/><Relationship Id="rId32" Type="http://schemas.openxmlformats.org/officeDocument/2006/relationships/font" Target="fonts/GillSans-bold.fntdata"/><Relationship Id="rId13" Type="http://schemas.openxmlformats.org/officeDocument/2006/relationships/slide" Target="slides/slide7.xml"/><Relationship Id="rId35" Type="http://schemas.openxmlformats.org/officeDocument/2006/relationships/font" Target="fonts/OpenSansLight-italic.fntdata"/><Relationship Id="rId12" Type="http://schemas.openxmlformats.org/officeDocument/2006/relationships/slide" Target="slides/slide6.xml"/><Relationship Id="rId34" Type="http://schemas.openxmlformats.org/officeDocument/2006/relationships/font" Target="fonts/OpenSansLight-bold.fntdata"/><Relationship Id="rId15" Type="http://schemas.openxmlformats.org/officeDocument/2006/relationships/slide" Target="slides/slide9.xml"/><Relationship Id="rId14" Type="http://schemas.openxmlformats.org/officeDocument/2006/relationships/slide" Target="slides/slide8.xml"/><Relationship Id="rId36" Type="http://schemas.openxmlformats.org/officeDocument/2006/relationships/font" Target="fonts/OpenSansLight-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 name="Google Shape;7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Download the accompanying resources from the PDF: https://www.pshe-association.org.uk/curriculum-and-resources/resources/fertility-and-pregnancy-choices</a:t>
            </a:r>
            <a:endParaRPr/>
          </a:p>
          <a:p>
            <a:pPr indent="0" lvl="0" marL="0" rtl="0" algn="l">
              <a:spcBef>
                <a:spcPts val="0"/>
              </a:spcBef>
              <a:spcAft>
                <a:spcPts val="0"/>
              </a:spcAft>
              <a:buNone/>
            </a:pPr>
            <a:r>
              <a:t/>
            </a:r>
            <a:endParaRPr/>
          </a:p>
        </p:txBody>
      </p:sp>
      <p:sp>
        <p:nvSpPr>
          <p:cNvPr id="80" name="Google Shape;8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a:t>Teacher Notes </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Negotiate or revisit ground rules for the lesson, particularly ground rules about respecting others’ views and commenting on what was said, not who said it. </a:t>
            </a:r>
            <a:endParaRPr/>
          </a:p>
          <a:p>
            <a:pPr indent="0" lvl="0" marL="0" rtl="0" algn="l">
              <a:spcBef>
                <a:spcPts val="0"/>
              </a:spcBef>
              <a:spcAft>
                <a:spcPts val="0"/>
              </a:spcAft>
              <a:buNone/>
            </a:pPr>
            <a:r>
              <a:rPr b="0" lang="en-GB"/>
              <a:t>Use this slide to display your class agreement / ground rules for PSHE education lessons.  See </a:t>
            </a:r>
            <a:r>
              <a:rPr b="1" lang="en-GB"/>
              <a:t>Accompanying Teacher Guidance Notes </a:t>
            </a:r>
            <a:r>
              <a:rPr b="0" lang="en-GB"/>
              <a:t>(separate document). </a:t>
            </a:r>
            <a:endParaRPr b="0"/>
          </a:p>
        </p:txBody>
      </p:sp>
      <p:sp>
        <p:nvSpPr>
          <p:cNvPr id="201" name="Google Shape;20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Teacher Notes – Learning objective and outcomes</a:t>
            </a:r>
            <a:endParaRPr b="1"/>
          </a:p>
          <a:p>
            <a:pPr indent="0" lvl="0" marL="0" rtl="0" algn="l">
              <a:spcBef>
                <a:spcPts val="0"/>
              </a:spcBef>
              <a:spcAft>
                <a:spcPts val="0"/>
              </a:spcAft>
              <a:buNone/>
            </a:pPr>
            <a:r>
              <a:rPr lang="en-GB" sz="1200">
                <a:solidFill>
                  <a:schemeClr val="dk1"/>
                </a:solidFill>
                <a:latin typeface="Calibri"/>
                <a:ea typeface="Calibri"/>
                <a:cs typeface="Calibri"/>
                <a:sym typeface="Calibri"/>
              </a:rPr>
              <a:t>Introduce the learning objective and outcomes and explain that today’s lesson will explore the facts and laws relating to abortion (which is also known as termination) and the help and support available. </a:t>
            </a:r>
            <a:endParaRPr/>
          </a:p>
        </p:txBody>
      </p:sp>
      <p:sp>
        <p:nvSpPr>
          <p:cNvPr id="211" name="Google Shape;211;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Teacher Notes - Baseline assessment (10 mins)</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Ask students to read the post made by a young couple seeking an abortion in Resource 1: </a:t>
            </a:r>
            <a:r>
              <a:rPr i="1" lang="en-GB" sz="1200">
                <a:solidFill>
                  <a:schemeClr val="dk1"/>
                </a:solidFill>
                <a:latin typeface="Calibri"/>
                <a:ea typeface="Calibri"/>
                <a:cs typeface="Calibri"/>
                <a:sym typeface="Calibri"/>
              </a:rPr>
              <a:t>Forum post. </a:t>
            </a:r>
            <a:r>
              <a:rPr lang="en-GB" sz="1200">
                <a:solidFill>
                  <a:schemeClr val="dk1"/>
                </a:solidFill>
                <a:latin typeface="Calibri"/>
                <a:ea typeface="Calibri"/>
                <a:cs typeface="Calibri"/>
                <a:sym typeface="Calibri"/>
              </a:rPr>
              <a:t>Ask students to complete the sentences in the response boxes underneath, writing down everything they think or believe in relation to abortion. As this is a baseline assessment, they should work on their own, without any prompting or examples.</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Circulate the room while students are completing the activity. This will allow you to gauge students’ current understanding and any common ideas or misconceptions, some of which will be addressed in the next activity. Once completed, make sure students have added their names and put these to one side, as these will be revisited at the end of the lesson.</a:t>
            </a:r>
            <a:r>
              <a:rPr lang="en-GB" sz="1200"/>
              <a:t>  </a:t>
            </a:r>
            <a:endParaRPr/>
          </a:p>
          <a:p>
            <a:pPr indent="0" lvl="0" marL="0" rtl="0" algn="l">
              <a:spcBef>
                <a:spcPts val="0"/>
              </a:spcBef>
              <a:spcAft>
                <a:spcPts val="0"/>
              </a:spcAft>
              <a:buNone/>
            </a:pPr>
            <a:r>
              <a:t/>
            </a:r>
            <a:endParaRPr sz="1200"/>
          </a:p>
          <a:p>
            <a:pPr indent="0" lvl="0" marL="0" marR="0" rtl="0" algn="l">
              <a:lnSpc>
                <a:spcPct val="100000"/>
              </a:lnSpc>
              <a:spcBef>
                <a:spcPts val="0"/>
              </a:spcBef>
              <a:spcAft>
                <a:spcPts val="0"/>
              </a:spcAft>
              <a:buClr>
                <a:schemeClr val="dk1"/>
              </a:buClr>
              <a:buSzPts val="1200"/>
              <a:buFont typeface="Calibri"/>
              <a:buNone/>
            </a:pPr>
            <a:r>
              <a:rPr b="1" lang="en-GB"/>
              <a:t>*</a:t>
            </a:r>
            <a:r>
              <a:rPr lang="en-GB"/>
              <a:t>Download the accompanying resources from the PDF: https://www.pshe-association.org.uk/curriculum-and-resources/resources/fertility-and-pregnancy-choices</a:t>
            </a:r>
            <a:endParaRPr/>
          </a:p>
          <a:p>
            <a:pPr indent="0" lvl="0" marL="0" rtl="0" algn="l">
              <a:spcBef>
                <a:spcPts val="0"/>
              </a:spcBef>
              <a:spcAft>
                <a:spcPts val="0"/>
              </a:spcAft>
              <a:buNone/>
            </a:pPr>
            <a:r>
              <a:t/>
            </a:r>
            <a:endParaRPr/>
          </a:p>
        </p:txBody>
      </p:sp>
      <p:sp>
        <p:nvSpPr>
          <p:cNvPr id="222" name="Google Shape;22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Teacher Notes – Fact or fiction (15 mins)</a:t>
            </a:r>
            <a:endParaRPr b="1"/>
          </a:p>
          <a:p>
            <a:pPr indent="0" lvl="0" marL="0" rtl="0" algn="l">
              <a:spcBef>
                <a:spcPts val="0"/>
              </a:spcBef>
              <a:spcAft>
                <a:spcPts val="0"/>
              </a:spcAft>
              <a:buNone/>
            </a:pPr>
            <a:r>
              <a:rPr lang="en-GB" sz="1200">
                <a:solidFill>
                  <a:schemeClr val="dk1"/>
                </a:solidFill>
                <a:latin typeface="Calibri"/>
                <a:ea typeface="Calibri"/>
                <a:cs typeface="Calibri"/>
                <a:sym typeface="Calibri"/>
              </a:rPr>
              <a:t>In pairs, ask students to complete Resource 2: </a:t>
            </a:r>
            <a:r>
              <a:rPr i="1" lang="en-GB" sz="1200">
                <a:solidFill>
                  <a:schemeClr val="dk1"/>
                </a:solidFill>
                <a:latin typeface="Calibri"/>
                <a:ea typeface="Calibri"/>
                <a:cs typeface="Calibri"/>
                <a:sym typeface="Calibri"/>
              </a:rPr>
              <a:t>Fact or fiction?</a:t>
            </a:r>
            <a:r>
              <a:rPr lang="en-GB" sz="1200">
                <a:solidFill>
                  <a:schemeClr val="dk1"/>
                </a:solidFill>
                <a:latin typeface="Calibri"/>
                <a:ea typeface="Calibri"/>
                <a:cs typeface="Calibri"/>
                <a:sym typeface="Calibri"/>
              </a:rPr>
              <a:t> analysing the validity of different statements and myths related to abortion. You could use a thumbs up/thumbs down approach to class feedback. After each statement, share the answers on the next slide and the supporting information, using Resource 2b: </a:t>
            </a:r>
            <a:r>
              <a:rPr i="1" lang="en-GB" sz="1200">
                <a:solidFill>
                  <a:schemeClr val="dk1"/>
                </a:solidFill>
                <a:latin typeface="Calibri"/>
                <a:ea typeface="Calibri"/>
                <a:cs typeface="Calibri"/>
                <a:sym typeface="Calibri"/>
              </a:rPr>
              <a:t>Fact or fiction? Teacher answers and notes.</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i="1" lang="en-GB"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lang="en-GB" sz="1200">
                <a:solidFill>
                  <a:schemeClr val="dk1"/>
                </a:solidFill>
                <a:latin typeface="Calibri"/>
                <a:ea typeface="Calibri"/>
                <a:cs typeface="Calibri"/>
                <a:sym typeface="Calibri"/>
              </a:rPr>
              <a:t>Support: </a:t>
            </a:r>
            <a:r>
              <a:rPr lang="en-GB" sz="1200">
                <a:solidFill>
                  <a:schemeClr val="dk1"/>
                </a:solidFill>
                <a:latin typeface="Calibri"/>
                <a:ea typeface="Calibri"/>
                <a:cs typeface="Calibri"/>
                <a:sym typeface="Calibri"/>
              </a:rPr>
              <a:t> Ask students to complete a simplified version of the activity, using Resource 2a: </a:t>
            </a:r>
            <a:r>
              <a:rPr i="1" lang="en-GB" sz="1200">
                <a:solidFill>
                  <a:schemeClr val="dk1"/>
                </a:solidFill>
                <a:latin typeface="Calibri"/>
                <a:ea typeface="Calibri"/>
                <a:cs typeface="Calibri"/>
                <a:sym typeface="Calibri"/>
              </a:rPr>
              <a:t>Fact or fiction? Alternative.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lang="en-GB" sz="1200">
                <a:solidFill>
                  <a:schemeClr val="dk1"/>
                </a:solidFill>
                <a:latin typeface="Calibri"/>
                <a:ea typeface="Calibri"/>
                <a:cs typeface="Calibri"/>
                <a:sym typeface="Calibri"/>
              </a:rPr>
              <a:t>Challenge: </a:t>
            </a:r>
            <a:r>
              <a:rPr lang="en-GB" sz="1200">
                <a:solidFill>
                  <a:schemeClr val="dk1"/>
                </a:solidFill>
                <a:latin typeface="Calibri"/>
                <a:ea typeface="Calibri"/>
                <a:cs typeface="Calibri"/>
                <a:sym typeface="Calibri"/>
              </a:rPr>
              <a:t>For any statement that students have judged to be ‘fiction’, ask them to add what the true statement should be in the ‘challenge’ column. </a:t>
            </a:r>
            <a:endParaRPr/>
          </a:p>
        </p:txBody>
      </p:sp>
      <p:sp>
        <p:nvSpPr>
          <p:cNvPr id="233" name="Google Shape;233;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Teacher Notes – Fact or fiction (15 mins)</a:t>
            </a:r>
            <a:endParaRPr b="1"/>
          </a:p>
          <a:p>
            <a:pPr indent="0" lvl="0" marL="0" rtl="0" algn="l">
              <a:spcBef>
                <a:spcPts val="0"/>
              </a:spcBef>
              <a:spcAft>
                <a:spcPts val="0"/>
              </a:spcAft>
              <a:buNone/>
            </a:pPr>
            <a:r>
              <a:rPr lang="en-GB" sz="1200">
                <a:solidFill>
                  <a:schemeClr val="dk1"/>
                </a:solidFill>
                <a:latin typeface="Calibri"/>
                <a:ea typeface="Calibri"/>
                <a:cs typeface="Calibri"/>
                <a:sym typeface="Calibri"/>
              </a:rPr>
              <a:t>Use Resource 2b: </a:t>
            </a:r>
            <a:r>
              <a:rPr i="1" lang="en-GB" sz="1200">
                <a:solidFill>
                  <a:schemeClr val="dk1"/>
                </a:solidFill>
                <a:latin typeface="Calibri"/>
                <a:ea typeface="Calibri"/>
                <a:cs typeface="Calibri"/>
                <a:sym typeface="Calibri"/>
              </a:rPr>
              <a:t>Fact or fiction? Teacher answers and notes </a:t>
            </a:r>
            <a:r>
              <a:rPr i="0" lang="en-GB" sz="1200">
                <a:solidFill>
                  <a:schemeClr val="dk1"/>
                </a:solidFill>
                <a:latin typeface="Calibri"/>
                <a:ea typeface="Calibri"/>
                <a:cs typeface="Calibri"/>
                <a:sym typeface="Calibri"/>
              </a:rPr>
              <a:t>to support feedback.</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i="1" lang="en-GB"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p:txBody>
      </p:sp>
      <p:sp>
        <p:nvSpPr>
          <p:cNvPr id="246" name="Google Shape;24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Teacher Notes – Fact or fiction (15 mins)</a:t>
            </a:r>
            <a:endParaRPr b="1"/>
          </a:p>
          <a:p>
            <a:pPr indent="0" lvl="0" marL="0" rtl="0" algn="l">
              <a:spcBef>
                <a:spcPts val="0"/>
              </a:spcBef>
              <a:spcAft>
                <a:spcPts val="0"/>
              </a:spcAft>
              <a:buNone/>
            </a:pPr>
            <a:r>
              <a:rPr lang="en-GB" sz="1200">
                <a:solidFill>
                  <a:schemeClr val="dk1"/>
                </a:solidFill>
                <a:latin typeface="Calibri"/>
                <a:ea typeface="Calibri"/>
                <a:cs typeface="Calibri"/>
                <a:sym typeface="Calibri"/>
              </a:rPr>
              <a:t>Use Resource 2b: </a:t>
            </a:r>
            <a:r>
              <a:rPr i="1" lang="en-GB" sz="1200">
                <a:solidFill>
                  <a:schemeClr val="dk1"/>
                </a:solidFill>
                <a:latin typeface="Calibri"/>
                <a:ea typeface="Calibri"/>
                <a:cs typeface="Calibri"/>
                <a:sym typeface="Calibri"/>
              </a:rPr>
              <a:t>Fact or fiction? Teacher answers and notes </a:t>
            </a:r>
            <a:r>
              <a:rPr i="0" lang="en-GB" sz="1200">
                <a:solidFill>
                  <a:schemeClr val="dk1"/>
                </a:solidFill>
                <a:latin typeface="Calibri"/>
                <a:ea typeface="Calibri"/>
                <a:cs typeface="Calibri"/>
                <a:sym typeface="Calibri"/>
              </a:rPr>
              <a:t>to support feedback.</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i="1" lang="en-GB"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p:txBody>
      </p:sp>
      <p:sp>
        <p:nvSpPr>
          <p:cNvPr id="261" name="Google Shape;261;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Teacher Notes – Abortion influences (10 mins)</a:t>
            </a:r>
            <a:endParaRPr b="1"/>
          </a:p>
          <a:p>
            <a:pPr indent="0" lvl="0" marL="0" rtl="0" algn="l">
              <a:spcBef>
                <a:spcPts val="0"/>
              </a:spcBef>
              <a:spcAft>
                <a:spcPts val="0"/>
              </a:spcAft>
              <a:buNone/>
            </a:pPr>
            <a:r>
              <a:rPr lang="en-GB" sz="1200">
                <a:solidFill>
                  <a:schemeClr val="dk1"/>
                </a:solidFill>
                <a:latin typeface="Calibri"/>
                <a:ea typeface="Calibri"/>
                <a:cs typeface="Calibri"/>
                <a:sym typeface="Calibri"/>
              </a:rPr>
              <a:t>Ask students to list what they think might influence someone’s views about abortion and take some feedback.</a:t>
            </a:r>
            <a:endParaRPr/>
          </a:p>
          <a:p>
            <a:pPr indent="0" lvl="0" marL="0" rtl="0" algn="l">
              <a:spcBef>
                <a:spcPts val="0"/>
              </a:spcBef>
              <a:spcAft>
                <a:spcPts val="0"/>
              </a:spcAft>
              <a:buNone/>
            </a:pPr>
            <a:r>
              <a:rPr i="1" lang="en-GB" sz="1200">
                <a:solidFill>
                  <a:schemeClr val="dk1"/>
                </a:solidFill>
                <a:latin typeface="Calibri"/>
                <a:ea typeface="Calibri"/>
                <a:cs typeface="Calibri"/>
                <a:sym typeface="Calibri"/>
              </a:rPr>
              <a:t>Opinions on abortion might be influenced by: someone’s family, friends, or peers; their personal values; their culture; their religion; the strength and/or nature of their relationship with their partner; their plans for the future; the legal status of abortion; the media.</a:t>
            </a:r>
            <a:r>
              <a:rPr lang="en-GB"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Explain to students that some people support the practice of abortion and others oppose it. Often this is because both sides of the debate are representing competing beliefs (sometimes, but not always, linked to religious belief); about the rights of the foetus (often referred to as “pro-life”), e.g. the right to life; and the rights of the pregnant woman (or trans man) (often referred to as “pro-choice”) e.g. the right to choose what happens to their body. While it is a controversial and contentious issue, both sides believe they are supporting very important and valuable rights on either side. It is important to emphasise that everyone is entitled to their own opinions about these rights and should be allowed to make the decision that they feel is best for them. </a:t>
            </a:r>
            <a:endParaRPr/>
          </a:p>
        </p:txBody>
      </p:sp>
      <p:sp>
        <p:nvSpPr>
          <p:cNvPr id="276" name="Google Shape;276;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Teacher Notes – Help and support (10 mins)</a:t>
            </a:r>
            <a:endParaRPr b="1"/>
          </a:p>
          <a:p>
            <a:pPr indent="0" lvl="0" marL="0" rtl="0" algn="l">
              <a:spcBef>
                <a:spcPts val="0"/>
              </a:spcBef>
              <a:spcAft>
                <a:spcPts val="0"/>
              </a:spcAft>
              <a:buNone/>
            </a:pPr>
            <a:r>
              <a:rPr lang="en-GB"/>
              <a:t>In pairs, ask students to complete the table in Resource 3: </a:t>
            </a:r>
            <a:r>
              <a:rPr i="1" lang="en-GB"/>
              <a:t>Help and support</a:t>
            </a:r>
            <a:r>
              <a:rPr lang="en-GB"/>
              <a:t>, identifying possible people, groups, or organisations who may be able to provide the type of help and support stated. Explain that the same person/group may be added more than once in different places.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i="1" lang="en-GB"/>
              <a:t>Take feedback, highlighting the sources of support on the next slide.</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 </a:t>
            </a:r>
            <a:endParaRPr/>
          </a:p>
          <a:p>
            <a:pPr indent="0" lvl="0" marL="0" rtl="0" algn="l">
              <a:spcBef>
                <a:spcPts val="0"/>
              </a:spcBef>
              <a:spcAft>
                <a:spcPts val="0"/>
              </a:spcAft>
              <a:buNone/>
            </a:pPr>
            <a:r>
              <a:rPr b="1" lang="en-GB" sz="1200">
                <a:solidFill>
                  <a:schemeClr val="dk1"/>
                </a:solidFill>
                <a:latin typeface="Calibri"/>
                <a:ea typeface="Calibri"/>
                <a:cs typeface="Calibri"/>
                <a:sym typeface="Calibri"/>
              </a:rPr>
              <a:t>Support: </a:t>
            </a:r>
            <a:r>
              <a:rPr lang="en-GB" sz="1200">
                <a:solidFill>
                  <a:schemeClr val="dk1"/>
                </a:solidFill>
                <a:latin typeface="Calibri"/>
                <a:ea typeface="Calibri"/>
                <a:cs typeface="Calibri"/>
                <a:sym typeface="Calibri"/>
              </a:rPr>
              <a:t> Provide students with the sources of support suggestions in Resource 4: </a:t>
            </a:r>
            <a:r>
              <a:rPr i="1" lang="en-GB" sz="1200">
                <a:solidFill>
                  <a:schemeClr val="dk1"/>
                </a:solidFill>
                <a:latin typeface="Calibri"/>
                <a:ea typeface="Calibri"/>
                <a:cs typeface="Calibri"/>
                <a:sym typeface="Calibri"/>
              </a:rPr>
              <a:t>Support </a:t>
            </a:r>
            <a:r>
              <a:rPr lang="en-GB" sz="1200">
                <a:solidFill>
                  <a:schemeClr val="dk1"/>
                </a:solidFill>
                <a:latin typeface="Calibri"/>
                <a:ea typeface="Calibri"/>
                <a:cs typeface="Calibri"/>
                <a:sym typeface="Calibri"/>
              </a:rPr>
              <a:t>to help them complete the table.</a:t>
            </a:r>
            <a:endParaRPr/>
          </a:p>
          <a:p>
            <a:pPr indent="0" lvl="0" marL="0" rtl="0" algn="l">
              <a:spcBef>
                <a:spcPts val="0"/>
              </a:spcBef>
              <a:spcAft>
                <a:spcPts val="0"/>
              </a:spcAft>
              <a:buNone/>
            </a:pPr>
            <a:r>
              <a:rPr b="1" lang="en-GB" sz="1200">
                <a:solidFill>
                  <a:schemeClr val="dk1"/>
                </a:solidFill>
                <a:latin typeface="Calibri"/>
                <a:ea typeface="Calibri"/>
                <a:cs typeface="Calibri"/>
                <a:sym typeface="Calibri"/>
              </a:rPr>
              <a:t>Challenge: </a:t>
            </a:r>
            <a:r>
              <a:rPr lang="en-GB" sz="1200">
                <a:solidFill>
                  <a:schemeClr val="dk1"/>
                </a:solidFill>
                <a:latin typeface="Calibri"/>
                <a:ea typeface="Calibri"/>
                <a:cs typeface="Calibri"/>
                <a:sym typeface="Calibri"/>
              </a:rPr>
              <a:t>Ask students to identify who they think are the top three sources of support most beneficial to young people and explain their choices.</a:t>
            </a:r>
            <a:endParaRPr/>
          </a:p>
        </p:txBody>
      </p:sp>
      <p:sp>
        <p:nvSpPr>
          <p:cNvPr id="287" name="Google Shape;287;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Teacher Notes – Help and support (10 mins)</a:t>
            </a:r>
            <a:endParaRPr b="1"/>
          </a:p>
        </p:txBody>
      </p:sp>
      <p:sp>
        <p:nvSpPr>
          <p:cNvPr id="299" name="Google Shape;299;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Teacher Notes – End-point assessment (5 mins)</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Working on their own, ask students to return to the forum post from the start of the lesson. Ask them to create a new reply, giving advice to the couple based on what they have learnt this lesson.</a:t>
            </a:r>
            <a:endParaRPr/>
          </a:p>
        </p:txBody>
      </p:sp>
      <p:sp>
        <p:nvSpPr>
          <p:cNvPr id="308" name="Google Shape;308;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Calibri"/>
              <a:buNone/>
            </a:pPr>
            <a:r>
              <a:rPr b="1" i="0" lang="en-GB" sz="1200" u="none" cap="none" strike="noStrike">
                <a:solidFill>
                  <a:srgbClr val="000000"/>
                </a:solidFill>
                <a:latin typeface="Calibri"/>
                <a:ea typeface="Calibri"/>
                <a:cs typeface="Calibri"/>
                <a:sym typeface="Calibri"/>
              </a:rPr>
              <a:t>Teacher Notes – Signposting support (5 mins)</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Ensure that students know where they can seek help and advice both now and in the future if they are concerned about unplanned pregnancy or abortion. </a:t>
            </a:r>
            <a:endParaRPr i="1"/>
          </a:p>
        </p:txBody>
      </p:sp>
      <p:sp>
        <p:nvSpPr>
          <p:cNvPr id="319" name="Google Shape;319;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The knowledge organiser, teacher guidance &amp; accompanying resources are available from the PDF lesson pack: https://www.pshe-association.org.uk/curriculum-and-resources/resources/fertility-and-pregnancy-choices</a:t>
            </a:r>
            <a:endParaRPr/>
          </a:p>
        </p:txBody>
      </p:sp>
      <p:sp>
        <p:nvSpPr>
          <p:cNvPr id="133" name="Google Shape;13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The accompanying resources are available from the PDF: https://www.pshe-association.org.uk/curriculum-and-resources/resources/fertility-and-pregnancy-choices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62" name="Google Shape;16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1"/>
          </a:p>
        </p:txBody>
      </p:sp>
      <p:sp>
        <p:nvSpPr>
          <p:cNvPr id="192" name="Google Shape;19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bg>
      <p:bgPr>
        <a:solidFill>
          <a:srgbClr val="95519E"/>
        </a:solidFill>
      </p:bgPr>
    </p:bg>
    <p:spTree>
      <p:nvGrpSpPr>
        <p:cNvPr id="11" name="Shape 11"/>
        <p:cNvGrpSpPr/>
        <p:nvPr/>
      </p:nvGrpSpPr>
      <p:grpSpPr>
        <a:xfrm>
          <a:off x="0" y="0"/>
          <a:ext cx="0" cy="0"/>
          <a:chOff x="0" y="0"/>
          <a:chExt cx="0" cy="0"/>
        </a:xfrm>
      </p:grpSpPr>
      <p:sp>
        <p:nvSpPr>
          <p:cNvPr id="12" name="Google Shape;12;p2"/>
          <p:cNvSpPr txBox="1"/>
          <p:nvPr>
            <p:ph idx="12" type="sldNum"/>
          </p:nvPr>
        </p:nvSpPr>
        <p:spPr>
          <a:xfrm>
            <a:off x="11769436" y="6567015"/>
            <a:ext cx="422564"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400" u="none" cap="none" strike="noStrike">
                <a:solidFill>
                  <a:schemeClr val="lt1"/>
                </a:solidFill>
                <a:latin typeface="Open Sans Light"/>
                <a:ea typeface="Open Sans Light"/>
                <a:cs typeface="Open Sans Light"/>
                <a:sym typeface="Open Sans Light"/>
              </a:defRPr>
            </a:lvl1pPr>
            <a:lvl2pPr indent="0" lvl="1" marL="0" marR="0" rtl="0" algn="l">
              <a:spcBef>
                <a:spcPts val="0"/>
              </a:spcBef>
              <a:buNone/>
              <a:defRPr b="0" i="0" sz="1400" u="none" cap="none" strike="noStrike">
                <a:solidFill>
                  <a:schemeClr val="lt1"/>
                </a:solidFill>
                <a:latin typeface="Open Sans Light"/>
                <a:ea typeface="Open Sans Light"/>
                <a:cs typeface="Open Sans Light"/>
                <a:sym typeface="Open Sans Light"/>
              </a:defRPr>
            </a:lvl2pPr>
            <a:lvl3pPr indent="0" lvl="2" marL="0" marR="0" rtl="0" algn="l">
              <a:spcBef>
                <a:spcPts val="0"/>
              </a:spcBef>
              <a:buNone/>
              <a:defRPr b="0" i="0" sz="1400" u="none" cap="none" strike="noStrike">
                <a:solidFill>
                  <a:schemeClr val="lt1"/>
                </a:solidFill>
                <a:latin typeface="Open Sans Light"/>
                <a:ea typeface="Open Sans Light"/>
                <a:cs typeface="Open Sans Light"/>
                <a:sym typeface="Open Sans Light"/>
              </a:defRPr>
            </a:lvl3pPr>
            <a:lvl4pPr indent="0" lvl="3" marL="0" marR="0" rtl="0" algn="l">
              <a:spcBef>
                <a:spcPts val="0"/>
              </a:spcBef>
              <a:buNone/>
              <a:defRPr b="0" i="0" sz="1400" u="none" cap="none" strike="noStrike">
                <a:solidFill>
                  <a:schemeClr val="lt1"/>
                </a:solidFill>
                <a:latin typeface="Open Sans Light"/>
                <a:ea typeface="Open Sans Light"/>
                <a:cs typeface="Open Sans Light"/>
                <a:sym typeface="Open Sans Light"/>
              </a:defRPr>
            </a:lvl4pPr>
            <a:lvl5pPr indent="0" lvl="4" marL="0" marR="0" rtl="0" algn="l">
              <a:spcBef>
                <a:spcPts val="0"/>
              </a:spcBef>
              <a:buNone/>
              <a:defRPr b="0" i="0" sz="1400" u="none" cap="none" strike="noStrike">
                <a:solidFill>
                  <a:schemeClr val="lt1"/>
                </a:solidFill>
                <a:latin typeface="Open Sans Light"/>
                <a:ea typeface="Open Sans Light"/>
                <a:cs typeface="Open Sans Light"/>
                <a:sym typeface="Open Sans Light"/>
              </a:defRPr>
            </a:lvl5pPr>
            <a:lvl6pPr indent="0" lvl="5" marL="0" marR="0" rtl="0" algn="l">
              <a:spcBef>
                <a:spcPts val="0"/>
              </a:spcBef>
              <a:buNone/>
              <a:defRPr b="0" i="0" sz="1400" u="none" cap="none" strike="noStrike">
                <a:solidFill>
                  <a:schemeClr val="lt1"/>
                </a:solidFill>
                <a:latin typeface="Open Sans Light"/>
                <a:ea typeface="Open Sans Light"/>
                <a:cs typeface="Open Sans Light"/>
                <a:sym typeface="Open Sans Light"/>
              </a:defRPr>
            </a:lvl6pPr>
            <a:lvl7pPr indent="0" lvl="6" marL="0" marR="0" rtl="0" algn="l">
              <a:spcBef>
                <a:spcPts val="0"/>
              </a:spcBef>
              <a:buNone/>
              <a:defRPr b="0" i="0" sz="1400" u="none" cap="none" strike="noStrike">
                <a:solidFill>
                  <a:schemeClr val="lt1"/>
                </a:solidFill>
                <a:latin typeface="Open Sans Light"/>
                <a:ea typeface="Open Sans Light"/>
                <a:cs typeface="Open Sans Light"/>
                <a:sym typeface="Open Sans Light"/>
              </a:defRPr>
            </a:lvl7pPr>
            <a:lvl8pPr indent="0" lvl="7" marL="0" marR="0" rtl="0" algn="l">
              <a:spcBef>
                <a:spcPts val="0"/>
              </a:spcBef>
              <a:buNone/>
              <a:defRPr b="0" i="0" sz="1400" u="none" cap="none" strike="noStrike">
                <a:solidFill>
                  <a:schemeClr val="lt1"/>
                </a:solidFill>
                <a:latin typeface="Open Sans Light"/>
                <a:ea typeface="Open Sans Light"/>
                <a:cs typeface="Open Sans Light"/>
                <a:sym typeface="Open Sans Light"/>
              </a:defRPr>
            </a:lvl8pPr>
            <a:lvl9pPr indent="0" lvl="8" marL="0" marR="0" rtl="0" algn="l">
              <a:spcBef>
                <a:spcPts val="0"/>
              </a:spcBef>
              <a:buNone/>
              <a:defRPr b="0" i="0" sz="1400" u="none" cap="none" strike="noStrike">
                <a:solidFill>
                  <a:schemeClr val="lt1"/>
                </a:solidFill>
                <a:latin typeface="Open Sans Light"/>
                <a:ea typeface="Open Sans Light"/>
                <a:cs typeface="Open Sans Light"/>
                <a:sym typeface="Open Sans Light"/>
              </a:defRPr>
            </a:lvl9pPr>
          </a:lstStyle>
          <a:p>
            <a:pPr indent="0" lvl="0" marL="0" rtl="0" algn="l">
              <a:spcBef>
                <a:spcPts val="0"/>
              </a:spcBef>
              <a:spcAft>
                <a:spcPts val="0"/>
              </a:spcAft>
              <a:buNone/>
            </a:pPr>
            <a:fld id="{00000000-1234-1234-1234-123412341234}" type="slidenum">
              <a:rPr lang="en-GB"/>
              <a:t>‹#›</a:t>
            </a:fld>
            <a:endParaRPr/>
          </a:p>
        </p:txBody>
      </p:sp>
      <p:sp>
        <p:nvSpPr>
          <p:cNvPr id="13" name="Google Shape;13;p2"/>
          <p:cNvSpPr/>
          <p:nvPr>
            <p:ph idx="2" type="pic"/>
          </p:nvPr>
        </p:nvSpPr>
        <p:spPr>
          <a:xfrm>
            <a:off x="9448199" y="980303"/>
            <a:ext cx="1854200" cy="283368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 name="Google Shape;14;p2"/>
          <p:cNvSpPr/>
          <p:nvPr>
            <p:ph idx="3" type="pic"/>
          </p:nvPr>
        </p:nvSpPr>
        <p:spPr>
          <a:xfrm>
            <a:off x="2817813" y="1152525"/>
            <a:ext cx="1828800" cy="18288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5" name="Shape 65"/>
        <p:cNvGrpSpPr/>
        <p:nvPr/>
      </p:nvGrpSpPr>
      <p:grpSpPr>
        <a:xfrm>
          <a:off x="0" y="0"/>
          <a:ext cx="0" cy="0"/>
          <a:chOff x="0" y="0"/>
          <a:chExt cx="0" cy="0"/>
        </a:xfrm>
      </p:grpSpPr>
      <p:sp>
        <p:nvSpPr>
          <p:cNvPr id="66" name="Google Shape;66;p1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7" name="Google Shape;67;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 name="Google Shape;68;p1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 name="Google Shape;69;p11"/>
          <p:cNvSpPr txBox="1"/>
          <p:nvPr>
            <p:ph idx="11" type="ftr"/>
          </p:nvPr>
        </p:nvSpPr>
        <p:spPr>
          <a:xfrm>
            <a:off x="0" y="6581516"/>
            <a:ext cx="121920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1" name="Shape 71"/>
        <p:cNvGrpSpPr/>
        <p:nvPr/>
      </p:nvGrpSpPr>
      <p:grpSpPr>
        <a:xfrm>
          <a:off x="0" y="0"/>
          <a:ext cx="0" cy="0"/>
          <a:chOff x="0" y="0"/>
          <a:chExt cx="0" cy="0"/>
        </a:xfrm>
      </p:grpSpPr>
      <p:sp>
        <p:nvSpPr>
          <p:cNvPr id="72" name="Google Shape;72;p12"/>
          <p:cNvSpPr txBox="1"/>
          <p:nvPr>
            <p:ph type="title"/>
          </p:nvPr>
        </p:nvSpPr>
        <p:spPr>
          <a:xfrm rot="5400000">
            <a:off x="7133431" y="1956594"/>
            <a:ext cx="5811838"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3" name="Google Shape;73;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1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5" name="Google Shape;75;p12"/>
          <p:cNvSpPr txBox="1"/>
          <p:nvPr>
            <p:ph idx="11" type="ftr"/>
          </p:nvPr>
        </p:nvSpPr>
        <p:spPr>
          <a:xfrm>
            <a:off x="0" y="6581516"/>
            <a:ext cx="121920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2"/>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3"/>
          <p:cNvSpPr txBox="1"/>
          <p:nvPr>
            <p:ph idx="11" type="ftr"/>
          </p:nvPr>
        </p:nvSpPr>
        <p:spPr>
          <a:xfrm>
            <a:off x="0" y="6581516"/>
            <a:ext cx="121920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140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3"/>
          <p:cNvSpPr txBox="1"/>
          <p:nvPr>
            <p:ph idx="12" type="sldNum"/>
          </p:nvPr>
        </p:nvSpPr>
        <p:spPr>
          <a:xfrm>
            <a:off x="11769436" y="6567015"/>
            <a:ext cx="422564"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400">
                <a:solidFill>
                  <a:schemeClr val="dk1"/>
                </a:solidFill>
                <a:latin typeface="Open Sans Light"/>
                <a:ea typeface="Open Sans Light"/>
                <a:cs typeface="Open Sans Light"/>
                <a:sym typeface="Open Sans Light"/>
              </a:defRPr>
            </a:lvl1pPr>
            <a:lvl2pPr indent="0" lvl="1" marL="0" marR="0" rtl="0" algn="l">
              <a:spcBef>
                <a:spcPts val="0"/>
              </a:spcBef>
              <a:buNone/>
              <a:defRPr sz="1400">
                <a:solidFill>
                  <a:schemeClr val="dk1"/>
                </a:solidFill>
                <a:latin typeface="Open Sans Light"/>
                <a:ea typeface="Open Sans Light"/>
                <a:cs typeface="Open Sans Light"/>
                <a:sym typeface="Open Sans Light"/>
              </a:defRPr>
            </a:lvl2pPr>
            <a:lvl3pPr indent="0" lvl="2" marL="0" marR="0" rtl="0" algn="l">
              <a:spcBef>
                <a:spcPts val="0"/>
              </a:spcBef>
              <a:buNone/>
              <a:defRPr sz="1400">
                <a:solidFill>
                  <a:schemeClr val="dk1"/>
                </a:solidFill>
                <a:latin typeface="Open Sans Light"/>
                <a:ea typeface="Open Sans Light"/>
                <a:cs typeface="Open Sans Light"/>
                <a:sym typeface="Open Sans Light"/>
              </a:defRPr>
            </a:lvl3pPr>
            <a:lvl4pPr indent="0" lvl="3" marL="0" marR="0" rtl="0" algn="l">
              <a:spcBef>
                <a:spcPts val="0"/>
              </a:spcBef>
              <a:buNone/>
              <a:defRPr sz="1400">
                <a:solidFill>
                  <a:schemeClr val="dk1"/>
                </a:solidFill>
                <a:latin typeface="Open Sans Light"/>
                <a:ea typeface="Open Sans Light"/>
                <a:cs typeface="Open Sans Light"/>
                <a:sym typeface="Open Sans Light"/>
              </a:defRPr>
            </a:lvl4pPr>
            <a:lvl5pPr indent="0" lvl="4" marL="0" marR="0" rtl="0" algn="l">
              <a:spcBef>
                <a:spcPts val="0"/>
              </a:spcBef>
              <a:buNone/>
              <a:defRPr sz="1400">
                <a:solidFill>
                  <a:schemeClr val="dk1"/>
                </a:solidFill>
                <a:latin typeface="Open Sans Light"/>
                <a:ea typeface="Open Sans Light"/>
                <a:cs typeface="Open Sans Light"/>
                <a:sym typeface="Open Sans Light"/>
              </a:defRPr>
            </a:lvl5pPr>
            <a:lvl6pPr indent="0" lvl="5" marL="0" marR="0" rtl="0" algn="l">
              <a:spcBef>
                <a:spcPts val="0"/>
              </a:spcBef>
              <a:buNone/>
              <a:defRPr sz="1400">
                <a:solidFill>
                  <a:schemeClr val="dk1"/>
                </a:solidFill>
                <a:latin typeface="Open Sans Light"/>
                <a:ea typeface="Open Sans Light"/>
                <a:cs typeface="Open Sans Light"/>
                <a:sym typeface="Open Sans Light"/>
              </a:defRPr>
            </a:lvl6pPr>
            <a:lvl7pPr indent="0" lvl="6" marL="0" marR="0" rtl="0" algn="l">
              <a:spcBef>
                <a:spcPts val="0"/>
              </a:spcBef>
              <a:buNone/>
              <a:defRPr sz="1400">
                <a:solidFill>
                  <a:schemeClr val="dk1"/>
                </a:solidFill>
                <a:latin typeface="Open Sans Light"/>
                <a:ea typeface="Open Sans Light"/>
                <a:cs typeface="Open Sans Light"/>
                <a:sym typeface="Open Sans Light"/>
              </a:defRPr>
            </a:lvl7pPr>
            <a:lvl8pPr indent="0" lvl="7" marL="0" marR="0" rtl="0" algn="l">
              <a:spcBef>
                <a:spcPts val="0"/>
              </a:spcBef>
              <a:buNone/>
              <a:defRPr sz="1400">
                <a:solidFill>
                  <a:schemeClr val="dk1"/>
                </a:solidFill>
                <a:latin typeface="Open Sans Light"/>
                <a:ea typeface="Open Sans Light"/>
                <a:cs typeface="Open Sans Light"/>
                <a:sym typeface="Open Sans Light"/>
              </a:defRPr>
            </a:lvl8pPr>
            <a:lvl9pPr indent="0" lvl="8" marL="0" marR="0" rtl="0" algn="l">
              <a:spcBef>
                <a:spcPts val="0"/>
              </a:spcBef>
              <a:buNone/>
              <a:defRPr sz="1400">
                <a:solidFill>
                  <a:schemeClr val="dk1"/>
                </a:solidFill>
                <a:latin typeface="Open Sans Light"/>
                <a:ea typeface="Open Sans Light"/>
                <a:cs typeface="Open Sans Light"/>
                <a:sym typeface="Open Sans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 name="Shape 18"/>
        <p:cNvGrpSpPr/>
        <p:nvPr/>
      </p:nvGrpSpPr>
      <p:grpSpPr>
        <a:xfrm>
          <a:off x="0" y="0"/>
          <a:ext cx="0" cy="0"/>
          <a:chOff x="0" y="0"/>
          <a:chExt cx="0" cy="0"/>
        </a:xfrm>
      </p:grpSpPr>
      <p:sp>
        <p:nvSpPr>
          <p:cNvPr id="19" name="Google Shape;19;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0" name="Google Shape;20;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21" name="Google Shape;21;p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Google Shape;22;p4"/>
          <p:cNvSpPr txBox="1"/>
          <p:nvPr>
            <p:ph idx="11" type="ftr"/>
          </p:nvPr>
        </p:nvSpPr>
        <p:spPr>
          <a:xfrm>
            <a:off x="0" y="6581516"/>
            <a:ext cx="121920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4"/>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 name="Shape 24"/>
        <p:cNvGrpSpPr/>
        <p:nvPr/>
      </p:nvGrpSpPr>
      <p:grpSpPr>
        <a:xfrm>
          <a:off x="0" y="0"/>
          <a:ext cx="0" cy="0"/>
          <a:chOff x="0" y="0"/>
          <a:chExt cx="0" cy="0"/>
        </a:xfrm>
      </p:grpSpPr>
      <p:sp>
        <p:nvSpPr>
          <p:cNvPr id="25" name="Google Shape;25;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6" name="Google Shape;26;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27" name="Google Shape;27;p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Google Shape;28;p5"/>
          <p:cNvSpPr txBox="1"/>
          <p:nvPr>
            <p:ph idx="11" type="ftr"/>
          </p:nvPr>
        </p:nvSpPr>
        <p:spPr>
          <a:xfrm>
            <a:off x="0" y="6581516"/>
            <a:ext cx="121920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5"/>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0" name="Shape 30"/>
        <p:cNvGrpSpPr/>
        <p:nvPr/>
      </p:nvGrpSpPr>
      <p:grpSpPr>
        <a:xfrm>
          <a:off x="0" y="0"/>
          <a:ext cx="0" cy="0"/>
          <a:chOff x="0" y="0"/>
          <a:chExt cx="0" cy="0"/>
        </a:xfrm>
      </p:grpSpPr>
      <p:sp>
        <p:nvSpPr>
          <p:cNvPr id="31" name="Google Shape;31;p6"/>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2" name="Google Shape;32;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Google Shape;34;p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6"/>
          <p:cNvSpPr txBox="1"/>
          <p:nvPr>
            <p:ph idx="11" type="ftr"/>
          </p:nvPr>
        </p:nvSpPr>
        <p:spPr>
          <a:xfrm>
            <a:off x="0" y="6581516"/>
            <a:ext cx="121920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6"/>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7" name="Shape 37"/>
        <p:cNvGrpSpPr/>
        <p:nvPr/>
      </p:nvGrpSpPr>
      <p:grpSpPr>
        <a:xfrm>
          <a:off x="0" y="0"/>
          <a:ext cx="0" cy="0"/>
          <a:chOff x="0" y="0"/>
          <a:chExt cx="0" cy="0"/>
        </a:xfrm>
      </p:grpSpPr>
      <p:sp>
        <p:nvSpPr>
          <p:cNvPr id="38" name="Google Shape;38;p7"/>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9" name="Google Shape;39;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0" name="Google Shape;40;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 name="Google Shape;41;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2" name="Google Shape;42;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 name="Google Shape;43;p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 name="Google Shape;44;p7"/>
          <p:cNvSpPr txBox="1"/>
          <p:nvPr>
            <p:ph idx="11" type="ftr"/>
          </p:nvPr>
        </p:nvSpPr>
        <p:spPr>
          <a:xfrm>
            <a:off x="0" y="6581516"/>
            <a:ext cx="121920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7"/>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 name="Shape 46"/>
        <p:cNvGrpSpPr/>
        <p:nvPr/>
      </p:nvGrpSpPr>
      <p:grpSpPr>
        <a:xfrm>
          <a:off x="0" y="0"/>
          <a:ext cx="0" cy="0"/>
          <a:chOff x="0" y="0"/>
          <a:chExt cx="0" cy="0"/>
        </a:xfrm>
      </p:grpSpPr>
      <p:sp>
        <p:nvSpPr>
          <p:cNvPr id="47" name="Google Shape;47;p8"/>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8" name="Google Shape;48;p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9" name="Google Shape;49;p8"/>
          <p:cNvSpPr txBox="1"/>
          <p:nvPr>
            <p:ph idx="11" type="ftr"/>
          </p:nvPr>
        </p:nvSpPr>
        <p:spPr>
          <a:xfrm>
            <a:off x="0" y="6581516"/>
            <a:ext cx="121920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8"/>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1" name="Shape 51"/>
        <p:cNvGrpSpPr/>
        <p:nvPr/>
      </p:nvGrpSpPr>
      <p:grpSpPr>
        <a:xfrm>
          <a:off x="0" y="0"/>
          <a:ext cx="0" cy="0"/>
          <a:chOff x="0" y="0"/>
          <a:chExt cx="0" cy="0"/>
        </a:xfrm>
      </p:grpSpPr>
      <p:sp>
        <p:nvSpPr>
          <p:cNvPr id="52" name="Google Shape;52;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3" name="Google Shape;53;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4" name="Google Shape;54;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55" name="Google Shape;55;p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Google Shape;56;p9"/>
          <p:cNvSpPr txBox="1"/>
          <p:nvPr>
            <p:ph idx="11" type="ftr"/>
          </p:nvPr>
        </p:nvSpPr>
        <p:spPr>
          <a:xfrm>
            <a:off x="0" y="6581516"/>
            <a:ext cx="121920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8" name="Shape 58"/>
        <p:cNvGrpSpPr/>
        <p:nvPr/>
      </p:nvGrpSpPr>
      <p:grpSpPr>
        <a:xfrm>
          <a:off x="0" y="0"/>
          <a:ext cx="0" cy="0"/>
          <a:chOff x="0" y="0"/>
          <a:chExt cx="0" cy="0"/>
        </a:xfrm>
      </p:grpSpPr>
      <p:sp>
        <p:nvSpPr>
          <p:cNvPr id="59" name="Google Shape;59;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 name="Google Shape;60;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1" name="Google Shape;61;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2" name="Google Shape;62;p1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10"/>
          <p:cNvSpPr txBox="1"/>
          <p:nvPr>
            <p:ph idx="11" type="ftr"/>
          </p:nvPr>
        </p:nvSpPr>
        <p:spPr>
          <a:xfrm>
            <a:off x="0" y="6581516"/>
            <a:ext cx="121920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0"/>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idx="11" type="ftr"/>
          </p:nvPr>
        </p:nvSpPr>
        <p:spPr>
          <a:xfrm>
            <a:off x="0" y="6581516"/>
            <a:ext cx="121920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400" u="none" cap="none" strike="noStrike">
                <a:solidFill>
                  <a:schemeClr val="lt1"/>
                </a:solidFill>
                <a:latin typeface="Open Sans Light"/>
                <a:ea typeface="Open Sans Light"/>
                <a:cs typeface="Open Sans Light"/>
                <a:sym typeface="Open Sans Light"/>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pshe-association.org.uk/curriculum-and-resources/resources/fertility-and-pregnancy-choices" TargetMode="External"/><Relationship Id="rId4" Type="http://schemas.openxmlformats.org/officeDocument/2006/relationships/image" Target="../media/image10.png"/><Relationship Id="rId5"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pn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15.png"/><Relationship Id="rId5" Type="http://schemas.openxmlformats.org/officeDocument/2006/relationships/image" Target="../media/image12.png"/><Relationship Id="rId6"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0.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png"/><Relationship Id="rId4" Type="http://schemas.openxmlformats.org/officeDocument/2006/relationships/image" Target="../media/image18.png"/><Relationship Id="rId5"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image" Target="../media/image15.png"/><Relationship Id="rId5" Type="http://schemas.openxmlformats.org/officeDocument/2006/relationships/image" Target="../media/image2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pn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www.brook.org.uk/topics/pregnancy" TargetMode="External"/><Relationship Id="rId4" Type="http://schemas.openxmlformats.org/officeDocument/2006/relationships/hyperlink" Target="http://www.childline.org.uk/" TargetMode="External"/><Relationship Id="rId5" Type="http://schemas.openxmlformats.org/officeDocument/2006/relationships/hyperlink" Target="about:blank" TargetMode="External"/><Relationship Id="rId6"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s://www.pshe-association.org.uk/curriculum-and-resources/resources/fertility-and-pregnancy-choices" TargetMode="External"/><Relationship Id="rId4" Type="http://schemas.openxmlformats.org/officeDocument/2006/relationships/hyperlink" Target="https://www.pshe-association.org.uk/curriculum-and-resources/resources/fertility-and-pregnancy-choice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hyperlink" Target="http://www.pshe-association.org.uk/" TargetMode="External"/><Relationship Id="rId7"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1" name="Shape 81"/>
        <p:cNvGrpSpPr/>
        <p:nvPr/>
      </p:nvGrpSpPr>
      <p:grpSpPr>
        <a:xfrm>
          <a:off x="0" y="0"/>
          <a:ext cx="0" cy="0"/>
          <a:chOff x="0" y="0"/>
          <a:chExt cx="0" cy="0"/>
        </a:xfrm>
      </p:grpSpPr>
      <p:pic>
        <p:nvPicPr>
          <p:cNvPr id="82" name="Google Shape;82;p13">
            <a:hlinkClick r:id="rId3"/>
          </p:cNvPr>
          <p:cNvPicPr preferRelativeResize="0"/>
          <p:nvPr/>
        </p:nvPicPr>
        <p:blipFill rotWithShape="1">
          <a:blip r:embed="rId4">
            <a:alphaModFix/>
          </a:blip>
          <a:srcRect b="0" l="0" r="0" t="0"/>
          <a:stretch/>
        </p:blipFill>
        <p:spPr>
          <a:xfrm>
            <a:off x="9108489" y="2669697"/>
            <a:ext cx="2618814" cy="3704355"/>
          </a:xfrm>
          <a:prstGeom prst="rect">
            <a:avLst/>
          </a:prstGeom>
          <a:noFill/>
          <a:ln>
            <a:noFill/>
          </a:ln>
          <a:effectLst>
            <a:outerShdw blurRad="292100" rotWithShape="0" algn="tl" dir="2700000" dist="139700">
              <a:srgbClr val="333333">
                <a:alpha val="64705"/>
              </a:srgbClr>
            </a:outerShdw>
          </a:effectLst>
        </p:spPr>
      </p:pic>
      <p:sp>
        <p:nvSpPr>
          <p:cNvPr id="83" name="Google Shape;83;p13"/>
          <p:cNvSpPr txBox="1"/>
          <p:nvPr/>
        </p:nvSpPr>
        <p:spPr>
          <a:xfrm>
            <a:off x="826968" y="4847773"/>
            <a:ext cx="7601921"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4000" u="none" cap="none" strike="noStrike">
                <a:solidFill>
                  <a:schemeClr val="lt1"/>
                </a:solidFill>
                <a:latin typeface="Spartan"/>
                <a:ea typeface="Spartan"/>
                <a:cs typeface="Spartan"/>
                <a:sym typeface="Spartan"/>
              </a:rPr>
              <a:t>Lesson 3: Pregnancy choices: abortion</a:t>
            </a:r>
            <a:endParaRPr b="1" i="0" sz="4000" u="none" cap="none" strike="noStrike">
              <a:solidFill>
                <a:srgbClr val="7F7F7F"/>
              </a:solidFill>
              <a:latin typeface="Spartan"/>
              <a:ea typeface="Spartan"/>
              <a:cs typeface="Spartan"/>
              <a:sym typeface="Spartan"/>
            </a:endParaRPr>
          </a:p>
        </p:txBody>
      </p:sp>
      <p:sp>
        <p:nvSpPr>
          <p:cNvPr id="84" name="Google Shape;84;p13"/>
          <p:cNvSpPr/>
          <p:nvPr/>
        </p:nvSpPr>
        <p:spPr>
          <a:xfrm>
            <a:off x="331325" y="590433"/>
            <a:ext cx="1250731" cy="1034540"/>
          </a:xfrm>
          <a:prstGeom prst="rect">
            <a:avLst/>
          </a:prstGeom>
          <a:solidFill>
            <a:srgbClr val="95519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5" name="Google Shape;85;p13"/>
          <p:cNvSpPr txBox="1"/>
          <p:nvPr/>
        </p:nvSpPr>
        <p:spPr>
          <a:xfrm>
            <a:off x="147369" y="2447448"/>
            <a:ext cx="8961120" cy="2215991"/>
          </a:xfrm>
          <a:prstGeom prst="rect">
            <a:avLst/>
          </a:prstGeom>
          <a:solidFill>
            <a:srgbClr val="95519E"/>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4600" u="none" cap="none" strike="noStrike">
                <a:solidFill>
                  <a:schemeClr val="lt1"/>
                </a:solidFill>
                <a:latin typeface="Spartan"/>
                <a:ea typeface="Spartan"/>
                <a:cs typeface="Spartan"/>
                <a:sym typeface="Spartan"/>
              </a:rPr>
              <a:t>Fertility and pregnancy choices</a:t>
            </a:r>
            <a:endParaRPr/>
          </a:p>
          <a:p>
            <a:pPr indent="0" lvl="0" marL="0" marR="0" rtl="0" algn="ctr">
              <a:spcBef>
                <a:spcPts val="0"/>
              </a:spcBef>
              <a:spcAft>
                <a:spcPts val="0"/>
              </a:spcAft>
              <a:buNone/>
            </a:pPr>
            <a:r>
              <a:rPr b="0" i="0" lang="en-GB" sz="4600" u="none" cap="none" strike="noStrike">
                <a:solidFill>
                  <a:schemeClr val="lt1"/>
                </a:solidFill>
                <a:latin typeface="Spartan"/>
                <a:ea typeface="Spartan"/>
                <a:cs typeface="Spartan"/>
                <a:sym typeface="Spartan"/>
              </a:rPr>
              <a:t>KS4/5</a:t>
            </a:r>
            <a:endParaRPr/>
          </a:p>
        </p:txBody>
      </p:sp>
      <p:sp>
        <p:nvSpPr>
          <p:cNvPr id="86" name="Google Shape;86;p13"/>
          <p:cNvSpPr txBox="1"/>
          <p:nvPr>
            <p:ph idx="12" type="sldNum"/>
          </p:nvPr>
        </p:nvSpPr>
        <p:spPr>
          <a:xfrm>
            <a:off x="11769436" y="6567015"/>
            <a:ext cx="42256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87" name="Google Shape;87;p13"/>
          <p:cNvSpPr txBox="1"/>
          <p:nvPr>
            <p:ph idx="4294967295" type="ftr"/>
          </p:nvPr>
        </p:nvSpPr>
        <p:spPr>
          <a:xfrm>
            <a:off x="0" y="6558386"/>
            <a:ext cx="12192000" cy="30797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solidFill>
                  <a:schemeClr val="lt1"/>
                </a:solidFill>
              </a:rPr>
              <a:t>© PSHE Association 2021</a:t>
            </a:r>
            <a:endParaRPr/>
          </a:p>
        </p:txBody>
      </p:sp>
      <p:sp>
        <p:nvSpPr>
          <p:cNvPr id="88" name="Google Shape;88;p13"/>
          <p:cNvSpPr/>
          <p:nvPr/>
        </p:nvSpPr>
        <p:spPr>
          <a:xfrm>
            <a:off x="5909731" y="195939"/>
            <a:ext cx="3697080" cy="1932775"/>
          </a:xfrm>
          <a:prstGeom prst="cloudCallout">
            <a:avLst>
              <a:gd fmla="val 60850" name="adj1"/>
              <a:gd fmla="val 117608" name="adj2"/>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000" u="none" cap="none" strike="noStrike">
                <a:solidFill>
                  <a:schemeClr val="dk1"/>
                </a:solidFill>
                <a:latin typeface="Spartan"/>
                <a:ea typeface="Spartan"/>
                <a:cs typeface="Spartan"/>
                <a:sym typeface="Spartan"/>
              </a:rPr>
              <a:t>Ensure you read the guidance before teaching the lesson</a:t>
            </a:r>
            <a:endParaRPr/>
          </a:p>
        </p:txBody>
      </p:sp>
      <p:pic>
        <p:nvPicPr>
          <p:cNvPr id="89" name="Google Shape;89;p13"/>
          <p:cNvPicPr preferRelativeResize="0"/>
          <p:nvPr/>
        </p:nvPicPr>
        <p:blipFill rotWithShape="1">
          <a:blip r:embed="rId5">
            <a:alphaModFix/>
          </a:blip>
          <a:srcRect b="0" l="0" r="0" t="0"/>
          <a:stretch/>
        </p:blipFill>
        <p:spPr>
          <a:xfrm>
            <a:off x="327393" y="363207"/>
            <a:ext cx="1814538" cy="1024390"/>
          </a:xfrm>
          <a:prstGeom prst="rect">
            <a:avLst/>
          </a:prstGeom>
          <a:noFill/>
          <a:ln>
            <a:noFill/>
          </a:ln>
        </p:spPr>
      </p:pic>
      <p:sp>
        <p:nvSpPr>
          <p:cNvPr id="90" name="Google Shape;90;p13"/>
          <p:cNvSpPr txBox="1"/>
          <p:nvPr/>
        </p:nvSpPr>
        <p:spPr>
          <a:xfrm>
            <a:off x="9869891" y="257494"/>
            <a:ext cx="2110827" cy="954107"/>
          </a:xfrm>
          <a:prstGeom prst="rect">
            <a:avLst/>
          </a:prstGeom>
          <a:solidFill>
            <a:srgbClr val="95519E"/>
          </a:solidFill>
          <a:ln cap="flat" cmpd="sng" w="9525">
            <a:solidFill>
              <a:schemeClr val="lt1"/>
            </a:solidFill>
            <a:prstDash val="dash"/>
            <a:round/>
            <a:headEnd len="sm" w="sm" type="none"/>
            <a:tailEnd len="sm" w="sm" type="none"/>
          </a:ln>
        </p:spPr>
        <p:txBody>
          <a:bodyPr anchorCtr="1" anchor="ctr" bIns="45700" lIns="91425" spcFirstLastPara="1" rIns="91425" wrap="square" tIns="45700">
            <a:spAutoFit/>
          </a:bodyPr>
          <a:lstStyle/>
          <a:p>
            <a:pPr indent="0" lvl="0" marL="0" marR="0" rtl="0" algn="l">
              <a:spcBef>
                <a:spcPts val="0"/>
              </a:spcBef>
              <a:spcAft>
                <a:spcPts val="0"/>
              </a:spcAft>
              <a:buNone/>
            </a:pPr>
            <a:r>
              <a:rPr b="0" i="0" lang="en-GB" sz="2800" u="none" cap="none" strike="noStrike">
                <a:solidFill>
                  <a:schemeClr val="lt1"/>
                </a:solidFill>
                <a:latin typeface="Spartan"/>
                <a:ea typeface="Spartan"/>
                <a:cs typeface="Spartan"/>
                <a:sym typeface="Spartan"/>
              </a:rPr>
              <a:t>Teacher </a:t>
            </a:r>
            <a:endParaRPr/>
          </a:p>
          <a:p>
            <a:pPr indent="0" lvl="0" marL="0" marR="0" rtl="0" algn="l">
              <a:spcBef>
                <a:spcPts val="0"/>
              </a:spcBef>
              <a:spcAft>
                <a:spcPts val="0"/>
              </a:spcAft>
              <a:buNone/>
            </a:pPr>
            <a:r>
              <a:rPr lang="en-GB" sz="2800">
                <a:solidFill>
                  <a:schemeClr val="lt1"/>
                </a:solidFill>
                <a:latin typeface="Spartan"/>
                <a:ea typeface="Spartan"/>
                <a:cs typeface="Spartan"/>
                <a:sym typeface="Spartan"/>
              </a:rPr>
              <a:t>slide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p22"/>
          <p:cNvPicPr preferRelativeResize="0"/>
          <p:nvPr/>
        </p:nvPicPr>
        <p:blipFill rotWithShape="1">
          <a:blip r:embed="rId3">
            <a:alphaModFix/>
          </a:blip>
          <a:srcRect b="0" l="0" r="0" t="0"/>
          <a:stretch/>
        </p:blipFill>
        <p:spPr>
          <a:xfrm>
            <a:off x="419100" y="141327"/>
            <a:ext cx="11353800" cy="6215023"/>
          </a:xfrm>
          <a:prstGeom prst="rect">
            <a:avLst/>
          </a:prstGeom>
          <a:noFill/>
          <a:ln>
            <a:noFill/>
          </a:ln>
        </p:spPr>
      </p:pic>
      <p:sp>
        <p:nvSpPr>
          <p:cNvPr id="204" name="Google Shape;204;p22"/>
          <p:cNvSpPr txBox="1"/>
          <p:nvPr/>
        </p:nvSpPr>
        <p:spPr>
          <a:xfrm>
            <a:off x="738909" y="555375"/>
            <a:ext cx="10714182"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4400">
                <a:solidFill>
                  <a:schemeClr val="dk1"/>
                </a:solidFill>
                <a:latin typeface="Spartan"/>
                <a:ea typeface="Spartan"/>
                <a:cs typeface="Spartan"/>
                <a:sym typeface="Spartan"/>
              </a:rPr>
              <a:t>Ground rules</a:t>
            </a:r>
            <a:endParaRPr/>
          </a:p>
        </p:txBody>
      </p:sp>
      <p:sp>
        <p:nvSpPr>
          <p:cNvPr id="205" name="Google Shape;205;p22"/>
          <p:cNvSpPr txBox="1"/>
          <p:nvPr/>
        </p:nvSpPr>
        <p:spPr>
          <a:xfrm>
            <a:off x="2228849" y="1333236"/>
            <a:ext cx="7696201" cy="48320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chemeClr val="dk1"/>
                </a:solidFill>
                <a:latin typeface="Lato"/>
                <a:ea typeface="Lato"/>
                <a:cs typeface="Lato"/>
                <a:sym typeface="Lato"/>
              </a:rPr>
              <a:t>[Add your class rules here]</a:t>
            </a:r>
            <a:endParaRPr/>
          </a:p>
          <a:p>
            <a:pPr indent="0" lvl="0" marL="0" marR="0" rtl="0" algn="l">
              <a:spcBef>
                <a:spcPts val="0"/>
              </a:spcBef>
              <a:spcAft>
                <a:spcPts val="0"/>
              </a:spcAft>
              <a:buNone/>
            </a:pPr>
            <a:r>
              <a:t/>
            </a:r>
            <a:endParaRPr b="1" sz="2800">
              <a:solidFill>
                <a:srgbClr val="CC99FF"/>
              </a:solidFill>
              <a:latin typeface="Calibri"/>
              <a:ea typeface="Calibri"/>
              <a:cs typeface="Calibri"/>
              <a:sym typeface="Calibri"/>
            </a:endParaRPr>
          </a:p>
          <a:p>
            <a:pPr indent="0" lvl="0" marL="0" marR="0" rtl="0" algn="l">
              <a:spcBef>
                <a:spcPts val="0"/>
              </a:spcBef>
              <a:spcAft>
                <a:spcPts val="0"/>
              </a:spcAft>
              <a:buNone/>
            </a:pPr>
            <a:r>
              <a:t/>
            </a:r>
            <a:endParaRPr b="1" sz="2800">
              <a:solidFill>
                <a:srgbClr val="CC99FF"/>
              </a:solidFill>
              <a:latin typeface="Calibri"/>
              <a:ea typeface="Calibri"/>
              <a:cs typeface="Calibri"/>
              <a:sym typeface="Calibri"/>
            </a:endParaRPr>
          </a:p>
          <a:p>
            <a:pPr indent="0" lvl="0" marL="0" marR="0" rtl="0" algn="l">
              <a:spcBef>
                <a:spcPts val="0"/>
              </a:spcBef>
              <a:spcAft>
                <a:spcPts val="0"/>
              </a:spcAft>
              <a:buNone/>
            </a:pPr>
            <a:r>
              <a:t/>
            </a:r>
            <a:endParaRPr b="1" sz="2800">
              <a:solidFill>
                <a:srgbClr val="CC99FF"/>
              </a:solidFill>
              <a:latin typeface="Calibri"/>
              <a:ea typeface="Calibri"/>
              <a:cs typeface="Calibri"/>
              <a:sym typeface="Calibri"/>
            </a:endParaRPr>
          </a:p>
          <a:p>
            <a:pPr indent="0" lvl="0" marL="0" marR="0" rtl="0" algn="l">
              <a:spcBef>
                <a:spcPts val="0"/>
              </a:spcBef>
              <a:spcAft>
                <a:spcPts val="0"/>
              </a:spcAft>
              <a:buNone/>
            </a:pPr>
            <a:r>
              <a:t/>
            </a:r>
            <a:endParaRPr b="1" sz="2800">
              <a:solidFill>
                <a:srgbClr val="CC99FF"/>
              </a:solidFill>
              <a:latin typeface="Calibri"/>
              <a:ea typeface="Calibri"/>
              <a:cs typeface="Calibri"/>
              <a:sym typeface="Calibri"/>
            </a:endParaRPr>
          </a:p>
          <a:p>
            <a:pPr indent="0" lvl="0" marL="0" marR="0" rtl="0" algn="l">
              <a:spcBef>
                <a:spcPts val="0"/>
              </a:spcBef>
              <a:spcAft>
                <a:spcPts val="0"/>
              </a:spcAft>
              <a:buNone/>
            </a:pPr>
            <a:r>
              <a:t/>
            </a:r>
            <a:endParaRPr b="1" sz="2800">
              <a:solidFill>
                <a:srgbClr val="CC99FF"/>
              </a:solidFill>
              <a:latin typeface="Calibri"/>
              <a:ea typeface="Calibri"/>
              <a:cs typeface="Calibri"/>
              <a:sym typeface="Calibri"/>
            </a:endParaRPr>
          </a:p>
          <a:p>
            <a:pPr indent="0" lvl="0" marL="0" marR="0" rtl="0" algn="l">
              <a:spcBef>
                <a:spcPts val="0"/>
              </a:spcBef>
              <a:spcAft>
                <a:spcPts val="0"/>
              </a:spcAft>
              <a:buNone/>
            </a:pPr>
            <a:r>
              <a:t/>
            </a:r>
            <a:endParaRPr b="1" sz="2800">
              <a:solidFill>
                <a:srgbClr val="CC99FF"/>
              </a:solidFill>
              <a:latin typeface="Calibri"/>
              <a:ea typeface="Calibri"/>
              <a:cs typeface="Calibri"/>
              <a:sym typeface="Calibri"/>
            </a:endParaRPr>
          </a:p>
          <a:p>
            <a:pPr indent="0" lvl="0" marL="0" marR="0" rtl="0" algn="l">
              <a:spcBef>
                <a:spcPts val="0"/>
              </a:spcBef>
              <a:spcAft>
                <a:spcPts val="0"/>
              </a:spcAft>
              <a:buNone/>
            </a:pPr>
            <a:r>
              <a:t/>
            </a:r>
            <a:endParaRPr b="1" sz="2800">
              <a:solidFill>
                <a:srgbClr val="CC99FF"/>
              </a:solidFill>
              <a:latin typeface="Calibri"/>
              <a:ea typeface="Calibri"/>
              <a:cs typeface="Calibri"/>
              <a:sym typeface="Calibri"/>
            </a:endParaRPr>
          </a:p>
          <a:p>
            <a:pPr indent="0" lvl="0" marL="0" marR="0" rtl="0" algn="l">
              <a:spcBef>
                <a:spcPts val="0"/>
              </a:spcBef>
              <a:spcAft>
                <a:spcPts val="0"/>
              </a:spcAft>
              <a:buNone/>
            </a:pPr>
            <a:r>
              <a:t/>
            </a:r>
            <a:endParaRPr b="1" sz="2800">
              <a:solidFill>
                <a:srgbClr val="CC99FF"/>
              </a:solidFill>
              <a:latin typeface="Calibri"/>
              <a:ea typeface="Calibri"/>
              <a:cs typeface="Calibri"/>
              <a:sym typeface="Calibri"/>
            </a:endParaRPr>
          </a:p>
          <a:p>
            <a:pPr indent="0" lvl="0" marL="0" marR="0" rtl="0" algn="l">
              <a:spcBef>
                <a:spcPts val="0"/>
              </a:spcBef>
              <a:spcAft>
                <a:spcPts val="0"/>
              </a:spcAft>
              <a:buNone/>
            </a:pPr>
            <a:r>
              <a:t/>
            </a:r>
            <a:endParaRPr b="1" sz="2800">
              <a:solidFill>
                <a:srgbClr val="CC99FF"/>
              </a:solidFill>
              <a:latin typeface="Calibri"/>
              <a:ea typeface="Calibri"/>
              <a:cs typeface="Calibri"/>
              <a:sym typeface="Calibri"/>
            </a:endParaRPr>
          </a:p>
          <a:p>
            <a:pPr indent="0" lvl="0" marL="0" marR="0" rtl="0" algn="l">
              <a:spcBef>
                <a:spcPts val="0"/>
              </a:spcBef>
              <a:spcAft>
                <a:spcPts val="0"/>
              </a:spcAft>
              <a:buNone/>
            </a:pPr>
            <a:r>
              <a:t/>
            </a:r>
            <a:endParaRPr b="1" sz="2800">
              <a:solidFill>
                <a:srgbClr val="CC99FF"/>
              </a:solidFill>
              <a:latin typeface="Calibri"/>
              <a:ea typeface="Calibri"/>
              <a:cs typeface="Calibri"/>
              <a:sym typeface="Calibri"/>
            </a:endParaRPr>
          </a:p>
        </p:txBody>
      </p:sp>
      <p:sp>
        <p:nvSpPr>
          <p:cNvPr id="206" name="Google Shape;206;p22"/>
          <p:cNvSpPr txBox="1"/>
          <p:nvPr>
            <p:ph idx="12" type="sldNum"/>
          </p:nvPr>
        </p:nvSpPr>
        <p:spPr>
          <a:xfrm>
            <a:off x="11217875" y="6479919"/>
            <a:ext cx="644611"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207" name="Google Shape;207;p22"/>
          <p:cNvSpPr txBox="1"/>
          <p:nvPr>
            <p:ph idx="11" type="ftr"/>
          </p:nvPr>
        </p:nvSpPr>
        <p:spPr>
          <a:xfrm>
            <a:off x="-4412" y="6391510"/>
            <a:ext cx="121920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050"/>
              <a:t>© PSHE Association 2021</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3"/>
          <p:cNvSpPr txBox="1"/>
          <p:nvPr/>
        </p:nvSpPr>
        <p:spPr>
          <a:xfrm>
            <a:off x="647765" y="2661116"/>
            <a:ext cx="10965901" cy="3097130"/>
          </a:xfrm>
          <a:prstGeom prst="rect">
            <a:avLst/>
          </a:prstGeom>
          <a:solidFill>
            <a:schemeClr val="lt1"/>
          </a:solidFill>
          <a:ln>
            <a:noFill/>
          </a:ln>
        </p:spPr>
        <p:txBody>
          <a:bodyPr anchorCtr="0" anchor="t" bIns="45700" lIns="91425" spcFirstLastPara="1" rIns="91425" wrap="square" tIns="45700">
            <a:spAutoFit/>
          </a:bodyPr>
          <a:lstStyle/>
          <a:p>
            <a:pPr indent="0" lvl="3" marL="1371600" marR="0" rtl="0" algn="l">
              <a:spcBef>
                <a:spcPts val="0"/>
              </a:spcBef>
              <a:spcAft>
                <a:spcPts val="0"/>
              </a:spcAft>
              <a:buNone/>
            </a:pPr>
            <a:r>
              <a:rPr b="1" i="0" lang="en-GB" sz="3200" u="none" cap="none" strike="noStrike">
                <a:solidFill>
                  <a:schemeClr val="dk1"/>
                </a:solidFill>
                <a:latin typeface="Spartan"/>
                <a:ea typeface="Spartan"/>
                <a:cs typeface="Spartan"/>
                <a:sym typeface="Spartan"/>
              </a:rPr>
              <a:t>We will be able to: </a:t>
            </a:r>
            <a:endParaRPr/>
          </a:p>
          <a:p>
            <a:pPr indent="0" lvl="3" marL="1371600" marR="0" rtl="0" algn="l">
              <a:spcBef>
                <a:spcPts val="0"/>
              </a:spcBef>
              <a:spcAft>
                <a:spcPts val="0"/>
              </a:spcAft>
              <a:buNone/>
            </a:pPr>
            <a:r>
              <a:t/>
            </a:r>
            <a:endParaRPr b="1" i="0" sz="2400" u="none" cap="none" strike="noStrike">
              <a:solidFill>
                <a:schemeClr val="dk1"/>
              </a:solidFill>
              <a:latin typeface="Lato"/>
              <a:ea typeface="Lato"/>
              <a:cs typeface="Lato"/>
              <a:sym typeface="Lato"/>
            </a:endParaRPr>
          </a:p>
          <a:p>
            <a:pPr indent="-457200" lvl="1" marL="914400" marR="0" rtl="0" algn="l">
              <a:lnSpc>
                <a:spcPct val="150000"/>
              </a:lnSpc>
              <a:spcBef>
                <a:spcPts val="0"/>
              </a:spcBef>
              <a:spcAft>
                <a:spcPts val="0"/>
              </a:spcAft>
              <a:buClr>
                <a:schemeClr val="dk1"/>
              </a:buClr>
              <a:buSzPts val="4848"/>
              <a:buFont typeface="Lato"/>
              <a:buChar char="•"/>
            </a:pPr>
            <a:r>
              <a:rPr b="0" i="0" lang="en-GB" sz="2400" u="none" cap="none" strike="noStrike">
                <a:solidFill>
                  <a:schemeClr val="dk1"/>
                </a:solidFill>
                <a:latin typeface="Lato"/>
                <a:ea typeface="Lato"/>
                <a:cs typeface="Lato"/>
                <a:sym typeface="Lato"/>
              </a:rPr>
              <a:t>identify key legal considerations in relation to abortion</a:t>
            </a:r>
            <a:endParaRPr/>
          </a:p>
          <a:p>
            <a:pPr indent="-457200" lvl="1" marL="914400" marR="0" rtl="0" algn="l">
              <a:lnSpc>
                <a:spcPct val="150000"/>
              </a:lnSpc>
              <a:spcBef>
                <a:spcPts val="0"/>
              </a:spcBef>
              <a:spcAft>
                <a:spcPts val="0"/>
              </a:spcAft>
              <a:buClr>
                <a:schemeClr val="dk1"/>
              </a:buClr>
              <a:buSzPts val="4848"/>
              <a:buFont typeface="Lato"/>
              <a:buChar char="•"/>
            </a:pPr>
            <a:r>
              <a:rPr b="0" i="0" lang="en-GB" sz="2400" u="none" cap="none" strike="noStrike">
                <a:solidFill>
                  <a:schemeClr val="dk1"/>
                </a:solidFill>
                <a:latin typeface="Lato"/>
                <a:ea typeface="Lato"/>
                <a:cs typeface="Lato"/>
                <a:sym typeface="Lato"/>
              </a:rPr>
              <a:t>explain why there are strongly held views on either side of the abortion debate</a:t>
            </a:r>
            <a:endParaRPr/>
          </a:p>
          <a:p>
            <a:pPr indent="-457200" lvl="1" marL="914400" marR="0" rtl="0" algn="l">
              <a:lnSpc>
                <a:spcPct val="150000"/>
              </a:lnSpc>
              <a:spcBef>
                <a:spcPts val="0"/>
              </a:spcBef>
              <a:spcAft>
                <a:spcPts val="0"/>
              </a:spcAft>
              <a:buClr>
                <a:schemeClr val="dk1"/>
              </a:buClr>
              <a:buSzPts val="4848"/>
              <a:buFont typeface="Lato"/>
              <a:buChar char="•"/>
            </a:pPr>
            <a:r>
              <a:rPr b="0" i="0" lang="en-GB" sz="2400" u="none" cap="none" strike="noStrike">
                <a:solidFill>
                  <a:schemeClr val="dk1"/>
                </a:solidFill>
                <a:latin typeface="Lato"/>
                <a:ea typeface="Lato"/>
                <a:cs typeface="Lato"/>
                <a:sym typeface="Lato"/>
              </a:rPr>
              <a:t>explain where and how to access medical services and emotional support</a:t>
            </a:r>
            <a:endParaRPr/>
          </a:p>
        </p:txBody>
      </p:sp>
      <p:sp>
        <p:nvSpPr>
          <p:cNvPr id="214" name="Google Shape;214;p23"/>
          <p:cNvSpPr txBox="1"/>
          <p:nvPr>
            <p:ph idx="12" type="sldNum"/>
          </p:nvPr>
        </p:nvSpPr>
        <p:spPr>
          <a:xfrm>
            <a:off x="11217875" y="6479919"/>
            <a:ext cx="644611"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215" name="Google Shape;215;p23"/>
          <p:cNvSpPr txBox="1"/>
          <p:nvPr/>
        </p:nvSpPr>
        <p:spPr>
          <a:xfrm>
            <a:off x="2028297" y="682340"/>
            <a:ext cx="9585369" cy="95410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chemeClr val="dk1"/>
                </a:solidFill>
                <a:latin typeface="Spartan"/>
                <a:ea typeface="Spartan"/>
                <a:cs typeface="Spartan"/>
                <a:sym typeface="Spartan"/>
              </a:rPr>
              <a:t>We are learning about the laws related to abortion and support available</a:t>
            </a:r>
            <a:endParaRPr sz="2800">
              <a:solidFill>
                <a:schemeClr val="dk1"/>
              </a:solidFill>
              <a:latin typeface="Spartan"/>
              <a:ea typeface="Spartan"/>
              <a:cs typeface="Spartan"/>
              <a:sym typeface="Spartan"/>
            </a:endParaRPr>
          </a:p>
        </p:txBody>
      </p:sp>
      <p:pic>
        <p:nvPicPr>
          <p:cNvPr id="216" name="Google Shape;216;p23"/>
          <p:cNvPicPr preferRelativeResize="0"/>
          <p:nvPr/>
        </p:nvPicPr>
        <p:blipFill rotWithShape="1">
          <a:blip r:embed="rId3">
            <a:alphaModFix/>
          </a:blip>
          <a:srcRect b="0" l="0" r="0" t="0"/>
          <a:stretch/>
        </p:blipFill>
        <p:spPr>
          <a:xfrm>
            <a:off x="1059676" y="621236"/>
            <a:ext cx="968621" cy="1076313"/>
          </a:xfrm>
          <a:prstGeom prst="rect">
            <a:avLst/>
          </a:prstGeom>
          <a:noFill/>
          <a:ln>
            <a:noFill/>
          </a:ln>
        </p:spPr>
      </p:pic>
      <p:pic>
        <p:nvPicPr>
          <p:cNvPr id="217" name="Google Shape;217;p23"/>
          <p:cNvPicPr preferRelativeResize="0"/>
          <p:nvPr/>
        </p:nvPicPr>
        <p:blipFill rotWithShape="1">
          <a:blip r:embed="rId4">
            <a:alphaModFix/>
          </a:blip>
          <a:srcRect b="0" l="10502" r="10174" t="0"/>
          <a:stretch/>
        </p:blipFill>
        <p:spPr>
          <a:xfrm>
            <a:off x="1070687" y="2190590"/>
            <a:ext cx="877333" cy="1001704"/>
          </a:xfrm>
          <a:prstGeom prst="rect">
            <a:avLst/>
          </a:prstGeom>
          <a:noFill/>
          <a:ln>
            <a:noFill/>
          </a:ln>
        </p:spPr>
      </p:pic>
      <p:sp>
        <p:nvSpPr>
          <p:cNvPr id="218" name="Google Shape;218;p23"/>
          <p:cNvSpPr txBox="1"/>
          <p:nvPr>
            <p:ph idx="11" type="ftr"/>
          </p:nvPr>
        </p:nvSpPr>
        <p:spPr>
          <a:xfrm>
            <a:off x="-4412" y="6391510"/>
            <a:ext cx="121920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050"/>
              <a:t>© PSHE Association 2021</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p24"/>
          <p:cNvPicPr preferRelativeResize="0"/>
          <p:nvPr/>
        </p:nvPicPr>
        <p:blipFill rotWithShape="1">
          <a:blip r:embed="rId3">
            <a:alphaModFix/>
          </a:blip>
          <a:srcRect b="0" l="0" r="0" t="0"/>
          <a:stretch/>
        </p:blipFill>
        <p:spPr>
          <a:xfrm>
            <a:off x="4913543" y="1371496"/>
            <a:ext cx="7159746" cy="4362970"/>
          </a:xfrm>
          <a:prstGeom prst="rect">
            <a:avLst/>
          </a:prstGeom>
          <a:noFill/>
          <a:ln>
            <a:noFill/>
          </a:ln>
        </p:spPr>
      </p:pic>
      <p:sp>
        <p:nvSpPr>
          <p:cNvPr id="225" name="Google Shape;225;p24"/>
          <p:cNvSpPr txBox="1"/>
          <p:nvPr/>
        </p:nvSpPr>
        <p:spPr>
          <a:xfrm>
            <a:off x="457200" y="425237"/>
            <a:ext cx="10714182"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400">
                <a:solidFill>
                  <a:srgbClr val="95519E"/>
                </a:solidFill>
                <a:latin typeface="Spartan"/>
                <a:ea typeface="Spartan"/>
                <a:cs typeface="Spartan"/>
                <a:sym typeface="Spartan"/>
              </a:rPr>
              <a:t>Forum post</a:t>
            </a:r>
            <a:endParaRPr/>
          </a:p>
        </p:txBody>
      </p:sp>
      <p:sp>
        <p:nvSpPr>
          <p:cNvPr id="226" name="Google Shape;226;p24"/>
          <p:cNvSpPr txBox="1"/>
          <p:nvPr/>
        </p:nvSpPr>
        <p:spPr>
          <a:xfrm>
            <a:off x="457200" y="1905506"/>
            <a:ext cx="4857750"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200">
                <a:solidFill>
                  <a:schemeClr val="dk1"/>
                </a:solidFill>
                <a:latin typeface="Lato"/>
                <a:ea typeface="Lato"/>
                <a:cs typeface="Lato"/>
                <a:sym typeface="Lato"/>
              </a:rPr>
              <a:t>Read the forum post on your handout.</a:t>
            </a:r>
            <a:endParaRPr/>
          </a:p>
          <a:p>
            <a:pPr indent="0" lvl="0" marL="0" marR="0" rtl="0" algn="l">
              <a:spcBef>
                <a:spcPts val="0"/>
              </a:spcBef>
              <a:spcAft>
                <a:spcPts val="0"/>
              </a:spcAft>
              <a:buNone/>
            </a:pPr>
            <a:r>
              <a:t/>
            </a:r>
            <a:endParaRPr sz="3200">
              <a:solidFill>
                <a:schemeClr val="dk1"/>
              </a:solidFill>
              <a:latin typeface="Lato"/>
              <a:ea typeface="Lato"/>
              <a:cs typeface="Lato"/>
              <a:sym typeface="Lato"/>
            </a:endParaRPr>
          </a:p>
          <a:p>
            <a:pPr indent="0" lvl="0" marL="0" marR="0" rtl="0" algn="l">
              <a:spcBef>
                <a:spcPts val="0"/>
              </a:spcBef>
              <a:spcAft>
                <a:spcPts val="0"/>
              </a:spcAft>
              <a:buNone/>
            </a:pPr>
            <a:r>
              <a:rPr lang="en-GB" sz="3200">
                <a:solidFill>
                  <a:schemeClr val="dk1"/>
                </a:solidFill>
                <a:latin typeface="Lato"/>
                <a:ea typeface="Lato"/>
                <a:cs typeface="Lato"/>
                <a:sym typeface="Lato"/>
              </a:rPr>
              <a:t>Respond by completing the sentences in the boxes beneath.</a:t>
            </a:r>
            <a:endParaRPr sz="3200">
              <a:solidFill>
                <a:schemeClr val="dk1"/>
              </a:solidFill>
              <a:latin typeface="Lato"/>
              <a:ea typeface="Lato"/>
              <a:cs typeface="Lato"/>
              <a:sym typeface="Lato"/>
            </a:endParaRPr>
          </a:p>
        </p:txBody>
      </p:sp>
      <p:sp>
        <p:nvSpPr>
          <p:cNvPr id="227" name="Google Shape;227;p24"/>
          <p:cNvSpPr txBox="1"/>
          <p:nvPr>
            <p:ph idx="12" type="sldNum"/>
          </p:nvPr>
        </p:nvSpPr>
        <p:spPr>
          <a:xfrm>
            <a:off x="11217875" y="6479919"/>
            <a:ext cx="644611"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228" name="Google Shape;228;p24"/>
          <p:cNvSpPr txBox="1"/>
          <p:nvPr>
            <p:ph idx="11" type="ftr"/>
          </p:nvPr>
        </p:nvSpPr>
        <p:spPr>
          <a:xfrm>
            <a:off x="-4412" y="6391510"/>
            <a:ext cx="121920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050"/>
              <a:t>© PSHE Association 2021</a:t>
            </a:r>
            <a:endParaRPr/>
          </a:p>
        </p:txBody>
      </p:sp>
      <p:pic>
        <p:nvPicPr>
          <p:cNvPr id="229" name="Google Shape;229;p24"/>
          <p:cNvPicPr preferRelativeResize="0"/>
          <p:nvPr/>
        </p:nvPicPr>
        <p:blipFill rotWithShape="1">
          <a:blip r:embed="rId4">
            <a:alphaModFix/>
          </a:blip>
          <a:srcRect b="0" l="0" r="0" t="0"/>
          <a:stretch/>
        </p:blipFill>
        <p:spPr>
          <a:xfrm>
            <a:off x="5728488" y="1783080"/>
            <a:ext cx="5529855" cy="329184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5"/>
          <p:cNvSpPr txBox="1"/>
          <p:nvPr/>
        </p:nvSpPr>
        <p:spPr>
          <a:xfrm>
            <a:off x="276201" y="382612"/>
            <a:ext cx="10714182"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400">
                <a:solidFill>
                  <a:srgbClr val="95519E"/>
                </a:solidFill>
                <a:latin typeface="Spartan"/>
                <a:ea typeface="Spartan"/>
                <a:cs typeface="Spartan"/>
                <a:sym typeface="Spartan"/>
              </a:rPr>
              <a:t>Fact or fiction?</a:t>
            </a:r>
            <a:endParaRPr/>
          </a:p>
        </p:txBody>
      </p:sp>
      <p:sp>
        <p:nvSpPr>
          <p:cNvPr id="236" name="Google Shape;236;p25"/>
          <p:cNvSpPr txBox="1"/>
          <p:nvPr>
            <p:ph idx="12" type="sldNum"/>
          </p:nvPr>
        </p:nvSpPr>
        <p:spPr>
          <a:xfrm>
            <a:off x="11217875" y="6479919"/>
            <a:ext cx="644611"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237" name="Google Shape;237;p25"/>
          <p:cNvSpPr txBox="1"/>
          <p:nvPr/>
        </p:nvSpPr>
        <p:spPr>
          <a:xfrm>
            <a:off x="294560" y="1789560"/>
            <a:ext cx="6420623" cy="33239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000">
                <a:solidFill>
                  <a:schemeClr val="dk1"/>
                </a:solidFill>
                <a:latin typeface="Lato"/>
                <a:ea typeface="Lato"/>
                <a:cs typeface="Lato"/>
                <a:sym typeface="Lato"/>
              </a:rPr>
              <a:t>In pairs, read the statements related to abortion in the </a:t>
            </a:r>
            <a:r>
              <a:rPr i="1" lang="en-GB" sz="3000">
                <a:solidFill>
                  <a:schemeClr val="dk1"/>
                </a:solidFill>
                <a:latin typeface="Lato"/>
                <a:ea typeface="Lato"/>
                <a:cs typeface="Lato"/>
                <a:sym typeface="Lato"/>
              </a:rPr>
              <a:t>Fact or fiction?</a:t>
            </a:r>
            <a:r>
              <a:rPr lang="en-GB" sz="3000">
                <a:solidFill>
                  <a:schemeClr val="dk1"/>
                </a:solidFill>
                <a:latin typeface="Lato"/>
                <a:ea typeface="Lato"/>
                <a:cs typeface="Lato"/>
                <a:sym typeface="Lato"/>
              </a:rPr>
              <a:t> table on your handout. </a:t>
            </a:r>
            <a:endParaRPr/>
          </a:p>
          <a:p>
            <a:pPr indent="0" lvl="0" marL="0" marR="0" rtl="0" algn="l">
              <a:spcBef>
                <a:spcPts val="0"/>
              </a:spcBef>
              <a:spcAft>
                <a:spcPts val="0"/>
              </a:spcAft>
              <a:buNone/>
            </a:pPr>
            <a:r>
              <a:t/>
            </a:r>
            <a:endParaRPr sz="3000">
              <a:solidFill>
                <a:schemeClr val="dk1"/>
              </a:solidFill>
              <a:latin typeface="Lato"/>
              <a:ea typeface="Lato"/>
              <a:cs typeface="Lato"/>
              <a:sym typeface="Lato"/>
            </a:endParaRPr>
          </a:p>
          <a:p>
            <a:pPr indent="0" lvl="0" marL="0" marR="0" rtl="0" algn="l">
              <a:spcBef>
                <a:spcPts val="0"/>
              </a:spcBef>
              <a:spcAft>
                <a:spcPts val="0"/>
              </a:spcAft>
              <a:buNone/>
            </a:pPr>
            <a:r>
              <a:rPr lang="en-GB" sz="3000">
                <a:solidFill>
                  <a:schemeClr val="dk1"/>
                </a:solidFill>
                <a:latin typeface="Lato"/>
                <a:ea typeface="Lato"/>
                <a:cs typeface="Lato"/>
                <a:sym typeface="Lato"/>
              </a:rPr>
              <a:t>Then, assess and write down whether you think each statement is true or false.</a:t>
            </a:r>
            <a:endParaRPr/>
          </a:p>
        </p:txBody>
      </p:sp>
      <p:sp>
        <p:nvSpPr>
          <p:cNvPr id="238" name="Google Shape;238;p25"/>
          <p:cNvSpPr txBox="1"/>
          <p:nvPr>
            <p:ph idx="11" type="ftr"/>
          </p:nvPr>
        </p:nvSpPr>
        <p:spPr>
          <a:xfrm>
            <a:off x="-4412" y="6391510"/>
            <a:ext cx="121920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050"/>
              <a:t>© PSHE Association 2021</a:t>
            </a:r>
            <a:endParaRPr/>
          </a:p>
        </p:txBody>
      </p:sp>
      <p:pic>
        <p:nvPicPr>
          <p:cNvPr id="239" name="Google Shape;239;p25"/>
          <p:cNvPicPr preferRelativeResize="0"/>
          <p:nvPr/>
        </p:nvPicPr>
        <p:blipFill rotWithShape="1">
          <a:blip r:embed="rId3">
            <a:alphaModFix/>
          </a:blip>
          <a:srcRect b="0" l="0" r="0" t="0"/>
          <a:stretch/>
        </p:blipFill>
        <p:spPr>
          <a:xfrm rot="860697">
            <a:off x="447320" y="5959574"/>
            <a:ext cx="273159" cy="641874"/>
          </a:xfrm>
          <a:prstGeom prst="rect">
            <a:avLst/>
          </a:prstGeom>
          <a:noFill/>
          <a:ln>
            <a:noFill/>
          </a:ln>
        </p:spPr>
      </p:pic>
      <p:pic>
        <p:nvPicPr>
          <p:cNvPr id="240" name="Google Shape;240;p25"/>
          <p:cNvPicPr preferRelativeResize="0"/>
          <p:nvPr/>
        </p:nvPicPr>
        <p:blipFill rotWithShape="1">
          <a:blip r:embed="rId4">
            <a:alphaModFix/>
          </a:blip>
          <a:srcRect b="0" l="0" r="0" t="0"/>
          <a:stretch/>
        </p:blipFill>
        <p:spPr>
          <a:xfrm>
            <a:off x="873292" y="6015204"/>
            <a:ext cx="522892" cy="575794"/>
          </a:xfrm>
          <a:prstGeom prst="rect">
            <a:avLst/>
          </a:prstGeom>
          <a:noFill/>
          <a:ln>
            <a:noFill/>
          </a:ln>
        </p:spPr>
      </p:pic>
      <p:pic>
        <p:nvPicPr>
          <p:cNvPr id="241" name="Google Shape;241;p25"/>
          <p:cNvPicPr preferRelativeResize="0"/>
          <p:nvPr/>
        </p:nvPicPr>
        <p:blipFill rotWithShape="1">
          <a:blip r:embed="rId5">
            <a:alphaModFix/>
          </a:blip>
          <a:srcRect b="0" l="0" r="0" t="0"/>
          <a:stretch/>
        </p:blipFill>
        <p:spPr>
          <a:xfrm>
            <a:off x="8142912" y="3327715"/>
            <a:ext cx="3483116" cy="3297566"/>
          </a:xfrm>
          <a:prstGeom prst="rect">
            <a:avLst/>
          </a:prstGeom>
          <a:noFill/>
          <a:ln>
            <a:noFill/>
          </a:ln>
        </p:spPr>
      </p:pic>
      <p:pic>
        <p:nvPicPr>
          <p:cNvPr id="242" name="Google Shape;242;p25"/>
          <p:cNvPicPr preferRelativeResize="0"/>
          <p:nvPr/>
        </p:nvPicPr>
        <p:blipFill rotWithShape="1">
          <a:blip r:embed="rId6">
            <a:alphaModFix/>
          </a:blip>
          <a:srcRect b="0" l="0" r="0" t="0"/>
          <a:stretch/>
        </p:blipFill>
        <p:spPr>
          <a:xfrm>
            <a:off x="7111829" y="255107"/>
            <a:ext cx="3196653" cy="329756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236"/>
                                        </p:tgtEl>
                                        <p:attrNameLst>
                                          <p:attrName>style.visibility</p:attrName>
                                        </p:attrNameLst>
                                      </p:cBhvr>
                                      <p:to>
                                        <p:strVal val="visible"/>
                                      </p:to>
                                    </p:set>
                                    <p:anim calcmode="lin" valueType="num">
                                      <p:cBhvr additive="base">
                                        <p:cTn dur="500"/>
                                        <p:tgtEl>
                                          <p:spTgt spid="23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39"/>
                                        </p:tgtEl>
                                        <p:attrNameLst>
                                          <p:attrName>style.visibility</p:attrName>
                                        </p:attrNameLst>
                                      </p:cBhvr>
                                      <p:to>
                                        <p:strVal val="visible"/>
                                      </p:to>
                                    </p:set>
                                    <p:anim calcmode="lin" valueType="num">
                                      <p:cBhvr additive="base">
                                        <p:cTn dur="500"/>
                                        <p:tgtEl>
                                          <p:spTgt spid="23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40"/>
                                        </p:tgtEl>
                                        <p:attrNameLst>
                                          <p:attrName>style.visibility</p:attrName>
                                        </p:attrNameLst>
                                      </p:cBhvr>
                                      <p:to>
                                        <p:strVal val="visible"/>
                                      </p:to>
                                    </p:set>
                                    <p:anim calcmode="lin" valueType="num">
                                      <p:cBhvr additive="base">
                                        <p:cTn dur="500"/>
                                        <p:tgtEl>
                                          <p:spTgt spid="24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6"/>
          <p:cNvSpPr txBox="1"/>
          <p:nvPr/>
        </p:nvSpPr>
        <p:spPr>
          <a:xfrm>
            <a:off x="276201" y="382612"/>
            <a:ext cx="10714182"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400">
                <a:solidFill>
                  <a:srgbClr val="95519E"/>
                </a:solidFill>
                <a:latin typeface="Spartan"/>
                <a:ea typeface="Spartan"/>
                <a:cs typeface="Spartan"/>
                <a:sym typeface="Spartan"/>
              </a:rPr>
              <a:t>Fact or fiction? Answers</a:t>
            </a:r>
            <a:endParaRPr/>
          </a:p>
        </p:txBody>
      </p:sp>
      <p:sp>
        <p:nvSpPr>
          <p:cNvPr id="249" name="Google Shape;249;p26"/>
          <p:cNvSpPr txBox="1"/>
          <p:nvPr>
            <p:ph idx="12" type="sldNum"/>
          </p:nvPr>
        </p:nvSpPr>
        <p:spPr>
          <a:xfrm>
            <a:off x="11217875" y="6479919"/>
            <a:ext cx="644611"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250" name="Google Shape;250;p26"/>
          <p:cNvSpPr txBox="1"/>
          <p:nvPr>
            <p:ph idx="11" type="ftr"/>
          </p:nvPr>
        </p:nvSpPr>
        <p:spPr>
          <a:xfrm>
            <a:off x="-4412" y="6391510"/>
            <a:ext cx="121920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050"/>
              <a:t>© PSHE Association 2021</a:t>
            </a:r>
            <a:endParaRPr/>
          </a:p>
        </p:txBody>
      </p:sp>
      <p:sp>
        <p:nvSpPr>
          <p:cNvPr id="251" name="Google Shape;251;p26"/>
          <p:cNvSpPr/>
          <p:nvPr/>
        </p:nvSpPr>
        <p:spPr>
          <a:xfrm>
            <a:off x="276201" y="1240462"/>
            <a:ext cx="8824937" cy="6050182"/>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GB" sz="2600">
                <a:solidFill>
                  <a:schemeClr val="dk1"/>
                </a:solidFill>
                <a:latin typeface="Lato"/>
                <a:ea typeface="Lato"/>
                <a:cs typeface="Lato"/>
                <a:sym typeface="Lato"/>
              </a:rPr>
              <a:t>1. It is only possible to get an abortion if the GP agrees to make a referral.</a:t>
            </a:r>
            <a:endParaRPr/>
          </a:p>
          <a:p>
            <a:pPr indent="0" lvl="0" marL="0" marR="0" rtl="0" algn="l">
              <a:lnSpc>
                <a:spcPct val="107000"/>
              </a:lnSpc>
              <a:spcBef>
                <a:spcPts val="0"/>
              </a:spcBef>
              <a:spcAft>
                <a:spcPts val="0"/>
              </a:spcAft>
              <a:buNone/>
            </a:pPr>
            <a:r>
              <a:t/>
            </a:r>
            <a:endParaRPr sz="2600">
              <a:solidFill>
                <a:schemeClr val="dk1"/>
              </a:solidFill>
              <a:latin typeface="Lato"/>
              <a:ea typeface="Lato"/>
              <a:cs typeface="Lato"/>
              <a:sym typeface="Lato"/>
            </a:endParaRPr>
          </a:p>
          <a:p>
            <a:pPr indent="0" lvl="0" marL="0" marR="0" rtl="0" algn="l">
              <a:lnSpc>
                <a:spcPct val="107000"/>
              </a:lnSpc>
              <a:spcBef>
                <a:spcPts val="0"/>
              </a:spcBef>
              <a:spcAft>
                <a:spcPts val="0"/>
              </a:spcAft>
              <a:buNone/>
            </a:pPr>
            <a:r>
              <a:rPr lang="en-GB" sz="2600">
                <a:solidFill>
                  <a:schemeClr val="dk1"/>
                </a:solidFill>
                <a:latin typeface="Lato"/>
                <a:ea typeface="Lato"/>
                <a:cs typeface="Lato"/>
                <a:sym typeface="Lato"/>
              </a:rPr>
              <a:t>2. Abortions should be carried out in the first 24 weeks of pregnancy.</a:t>
            </a:r>
            <a:endParaRPr/>
          </a:p>
          <a:p>
            <a:pPr indent="0" lvl="0" marL="0" marR="0" rtl="0" algn="l">
              <a:lnSpc>
                <a:spcPct val="107000"/>
              </a:lnSpc>
              <a:spcBef>
                <a:spcPts val="0"/>
              </a:spcBef>
              <a:spcAft>
                <a:spcPts val="0"/>
              </a:spcAft>
              <a:buNone/>
            </a:pPr>
            <a:r>
              <a:t/>
            </a:r>
            <a:endParaRPr sz="2600">
              <a:solidFill>
                <a:schemeClr val="dk1"/>
              </a:solidFill>
              <a:latin typeface="Lato"/>
              <a:ea typeface="Lato"/>
              <a:cs typeface="Lato"/>
              <a:sym typeface="Lato"/>
            </a:endParaRPr>
          </a:p>
          <a:p>
            <a:pPr indent="0" lvl="0" marL="0" marR="0" rtl="0" algn="l">
              <a:lnSpc>
                <a:spcPct val="107000"/>
              </a:lnSpc>
              <a:spcBef>
                <a:spcPts val="0"/>
              </a:spcBef>
              <a:spcAft>
                <a:spcPts val="0"/>
              </a:spcAft>
              <a:buNone/>
            </a:pPr>
            <a:r>
              <a:rPr lang="en-GB" sz="2600">
                <a:solidFill>
                  <a:schemeClr val="dk1"/>
                </a:solidFill>
                <a:latin typeface="Lato"/>
                <a:ea typeface="Lato"/>
                <a:cs typeface="Lato"/>
                <a:sym typeface="Lato"/>
              </a:rPr>
              <a:t>3. Abortion can be accessed free from the NHS.</a:t>
            </a:r>
            <a:endParaRPr/>
          </a:p>
          <a:p>
            <a:pPr indent="0" lvl="0" marL="0" marR="0" rtl="0" algn="l">
              <a:lnSpc>
                <a:spcPct val="107000"/>
              </a:lnSpc>
              <a:spcBef>
                <a:spcPts val="0"/>
              </a:spcBef>
              <a:spcAft>
                <a:spcPts val="0"/>
              </a:spcAft>
              <a:buNone/>
            </a:pPr>
            <a:r>
              <a:t/>
            </a:r>
            <a:endParaRPr sz="2600">
              <a:solidFill>
                <a:schemeClr val="dk1"/>
              </a:solidFill>
              <a:latin typeface="Lato"/>
              <a:ea typeface="Lato"/>
              <a:cs typeface="Lato"/>
              <a:sym typeface="Lato"/>
            </a:endParaRPr>
          </a:p>
          <a:p>
            <a:pPr indent="0" lvl="0" marL="0" marR="0" rtl="0" algn="l">
              <a:lnSpc>
                <a:spcPct val="107000"/>
              </a:lnSpc>
              <a:spcBef>
                <a:spcPts val="0"/>
              </a:spcBef>
              <a:spcAft>
                <a:spcPts val="0"/>
              </a:spcAft>
              <a:buNone/>
            </a:pPr>
            <a:r>
              <a:rPr lang="en-GB" sz="2600">
                <a:solidFill>
                  <a:schemeClr val="dk1"/>
                </a:solidFill>
                <a:latin typeface="Lato"/>
                <a:ea typeface="Lato"/>
                <a:cs typeface="Lato"/>
                <a:sym typeface="Lato"/>
              </a:rPr>
              <a:t>4. Two doctors must agree to the abortion.</a:t>
            </a:r>
            <a:endParaRPr/>
          </a:p>
          <a:p>
            <a:pPr indent="0" lvl="0" marL="0" marR="0" rtl="0" algn="l">
              <a:lnSpc>
                <a:spcPct val="107000"/>
              </a:lnSpc>
              <a:spcBef>
                <a:spcPts val="0"/>
              </a:spcBef>
              <a:spcAft>
                <a:spcPts val="0"/>
              </a:spcAft>
              <a:buNone/>
            </a:pPr>
            <a:r>
              <a:t/>
            </a:r>
            <a:endParaRPr sz="2600">
              <a:solidFill>
                <a:schemeClr val="dk1"/>
              </a:solidFill>
              <a:latin typeface="Lato"/>
              <a:ea typeface="Lato"/>
              <a:cs typeface="Lato"/>
              <a:sym typeface="Lato"/>
            </a:endParaRPr>
          </a:p>
          <a:p>
            <a:pPr indent="0" lvl="0" marL="0" marR="0" rtl="0" algn="l">
              <a:lnSpc>
                <a:spcPct val="107000"/>
              </a:lnSpc>
              <a:spcBef>
                <a:spcPts val="0"/>
              </a:spcBef>
              <a:spcAft>
                <a:spcPts val="0"/>
              </a:spcAft>
              <a:buNone/>
            </a:pPr>
            <a:r>
              <a:rPr lang="en-GB" sz="2600">
                <a:solidFill>
                  <a:schemeClr val="dk1"/>
                </a:solidFill>
                <a:latin typeface="Lato"/>
                <a:ea typeface="Lato"/>
                <a:cs typeface="Lato"/>
                <a:sym typeface="Lato"/>
              </a:rPr>
              <a:t>5. The couple who have conceived must both agree to the abortion for it to be carried out.</a:t>
            </a:r>
            <a:endParaRPr/>
          </a:p>
          <a:p>
            <a:pPr indent="0" lvl="0" marL="0" marR="0" rtl="0" algn="l">
              <a:lnSpc>
                <a:spcPct val="107000"/>
              </a:lnSpc>
              <a:spcBef>
                <a:spcPts val="0"/>
              </a:spcBef>
              <a:spcAft>
                <a:spcPts val="0"/>
              </a:spcAft>
              <a:buNone/>
            </a:pPr>
            <a:r>
              <a:t/>
            </a:r>
            <a:endParaRPr sz="2600">
              <a:solidFill>
                <a:schemeClr val="dk1"/>
              </a:solidFill>
              <a:latin typeface="Lato"/>
              <a:ea typeface="Lato"/>
              <a:cs typeface="Lato"/>
              <a:sym typeface="Lato"/>
            </a:endParaRPr>
          </a:p>
          <a:p>
            <a:pPr indent="0" lvl="0" marL="0" marR="0" rtl="0" algn="l">
              <a:lnSpc>
                <a:spcPct val="107000"/>
              </a:lnSpc>
              <a:spcBef>
                <a:spcPts val="0"/>
              </a:spcBef>
              <a:spcAft>
                <a:spcPts val="0"/>
              </a:spcAft>
              <a:buNone/>
            </a:pPr>
            <a:r>
              <a:t/>
            </a:r>
            <a:endParaRPr sz="2600">
              <a:solidFill>
                <a:schemeClr val="dk1"/>
              </a:solidFill>
              <a:latin typeface="Lato"/>
              <a:ea typeface="Lato"/>
              <a:cs typeface="Lato"/>
              <a:sym typeface="Lato"/>
            </a:endParaRPr>
          </a:p>
        </p:txBody>
      </p:sp>
      <p:sp>
        <p:nvSpPr>
          <p:cNvPr id="252" name="Google Shape;252;p26"/>
          <p:cNvSpPr/>
          <p:nvPr/>
        </p:nvSpPr>
        <p:spPr>
          <a:xfrm>
            <a:off x="9624992" y="1303361"/>
            <a:ext cx="2376113" cy="5193922"/>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GB" sz="2600">
                <a:solidFill>
                  <a:schemeClr val="dk1"/>
                </a:solidFill>
                <a:latin typeface="Lato"/>
                <a:ea typeface="Lato"/>
                <a:cs typeface="Lato"/>
                <a:sym typeface="Lato"/>
              </a:rPr>
              <a:t>Fiction</a:t>
            </a:r>
            <a:endParaRPr/>
          </a:p>
          <a:p>
            <a:pPr indent="0" lvl="0" marL="0" marR="0" rtl="0" algn="l">
              <a:lnSpc>
                <a:spcPct val="107000"/>
              </a:lnSpc>
              <a:spcBef>
                <a:spcPts val="0"/>
              </a:spcBef>
              <a:spcAft>
                <a:spcPts val="0"/>
              </a:spcAft>
              <a:buNone/>
            </a:pPr>
            <a:r>
              <a:t/>
            </a:r>
            <a:endParaRPr sz="2600">
              <a:solidFill>
                <a:schemeClr val="dk1"/>
              </a:solidFill>
              <a:latin typeface="Lato"/>
              <a:ea typeface="Lato"/>
              <a:cs typeface="Lato"/>
              <a:sym typeface="Lato"/>
            </a:endParaRPr>
          </a:p>
          <a:p>
            <a:pPr indent="0" lvl="0" marL="0" marR="0" rtl="0" algn="l">
              <a:lnSpc>
                <a:spcPct val="107000"/>
              </a:lnSpc>
              <a:spcBef>
                <a:spcPts val="0"/>
              </a:spcBef>
              <a:spcAft>
                <a:spcPts val="0"/>
              </a:spcAft>
              <a:buNone/>
            </a:pPr>
            <a:r>
              <a:t/>
            </a:r>
            <a:endParaRPr sz="2600">
              <a:solidFill>
                <a:schemeClr val="dk1"/>
              </a:solidFill>
              <a:latin typeface="Lato"/>
              <a:ea typeface="Lato"/>
              <a:cs typeface="Lato"/>
              <a:sym typeface="Lato"/>
            </a:endParaRPr>
          </a:p>
          <a:p>
            <a:pPr indent="0" lvl="0" marL="0" marR="0" rtl="0" algn="l">
              <a:lnSpc>
                <a:spcPct val="107000"/>
              </a:lnSpc>
              <a:spcBef>
                <a:spcPts val="0"/>
              </a:spcBef>
              <a:spcAft>
                <a:spcPts val="0"/>
              </a:spcAft>
              <a:buNone/>
            </a:pPr>
            <a:r>
              <a:rPr lang="en-GB" sz="2600">
                <a:solidFill>
                  <a:schemeClr val="dk1"/>
                </a:solidFill>
                <a:latin typeface="Lato"/>
                <a:ea typeface="Lato"/>
                <a:cs typeface="Lato"/>
                <a:sym typeface="Lato"/>
              </a:rPr>
              <a:t>Fact</a:t>
            </a:r>
            <a:endParaRPr/>
          </a:p>
          <a:p>
            <a:pPr indent="0" lvl="0" marL="0" marR="0" rtl="0" algn="l">
              <a:lnSpc>
                <a:spcPct val="107000"/>
              </a:lnSpc>
              <a:spcBef>
                <a:spcPts val="0"/>
              </a:spcBef>
              <a:spcAft>
                <a:spcPts val="0"/>
              </a:spcAft>
              <a:buNone/>
            </a:pPr>
            <a:r>
              <a:t/>
            </a:r>
            <a:endParaRPr sz="2600">
              <a:solidFill>
                <a:schemeClr val="dk1"/>
              </a:solidFill>
              <a:latin typeface="Lato"/>
              <a:ea typeface="Lato"/>
              <a:cs typeface="Lato"/>
              <a:sym typeface="Lato"/>
            </a:endParaRPr>
          </a:p>
          <a:p>
            <a:pPr indent="0" lvl="0" marL="0" marR="0" rtl="0" algn="l">
              <a:lnSpc>
                <a:spcPct val="107000"/>
              </a:lnSpc>
              <a:spcBef>
                <a:spcPts val="0"/>
              </a:spcBef>
              <a:spcAft>
                <a:spcPts val="0"/>
              </a:spcAft>
              <a:buNone/>
            </a:pPr>
            <a:r>
              <a:t/>
            </a:r>
            <a:endParaRPr sz="2600">
              <a:solidFill>
                <a:schemeClr val="dk1"/>
              </a:solidFill>
              <a:latin typeface="Lato"/>
              <a:ea typeface="Lato"/>
              <a:cs typeface="Lato"/>
              <a:sym typeface="Lato"/>
            </a:endParaRPr>
          </a:p>
          <a:p>
            <a:pPr indent="0" lvl="0" marL="0" marR="0" rtl="0" algn="l">
              <a:lnSpc>
                <a:spcPct val="107000"/>
              </a:lnSpc>
              <a:spcBef>
                <a:spcPts val="0"/>
              </a:spcBef>
              <a:spcAft>
                <a:spcPts val="0"/>
              </a:spcAft>
              <a:buNone/>
            </a:pPr>
            <a:r>
              <a:rPr lang="en-GB" sz="2600">
                <a:solidFill>
                  <a:schemeClr val="dk1"/>
                </a:solidFill>
                <a:latin typeface="Lato"/>
                <a:ea typeface="Lato"/>
                <a:cs typeface="Lato"/>
                <a:sym typeface="Lato"/>
              </a:rPr>
              <a:t>Fact</a:t>
            </a:r>
            <a:endParaRPr/>
          </a:p>
          <a:p>
            <a:pPr indent="0" lvl="0" marL="0" marR="0" rtl="0" algn="l">
              <a:lnSpc>
                <a:spcPct val="107000"/>
              </a:lnSpc>
              <a:spcBef>
                <a:spcPts val="0"/>
              </a:spcBef>
              <a:spcAft>
                <a:spcPts val="0"/>
              </a:spcAft>
              <a:buNone/>
            </a:pPr>
            <a:r>
              <a:t/>
            </a:r>
            <a:endParaRPr sz="2600">
              <a:solidFill>
                <a:schemeClr val="dk1"/>
              </a:solidFill>
              <a:latin typeface="Lato"/>
              <a:ea typeface="Lato"/>
              <a:cs typeface="Lato"/>
              <a:sym typeface="Lato"/>
            </a:endParaRPr>
          </a:p>
          <a:p>
            <a:pPr indent="0" lvl="0" marL="0" marR="0" rtl="0" algn="l">
              <a:lnSpc>
                <a:spcPct val="107000"/>
              </a:lnSpc>
              <a:spcBef>
                <a:spcPts val="0"/>
              </a:spcBef>
              <a:spcAft>
                <a:spcPts val="0"/>
              </a:spcAft>
              <a:buNone/>
            </a:pPr>
            <a:r>
              <a:rPr lang="en-GB" sz="2600">
                <a:solidFill>
                  <a:schemeClr val="dk1"/>
                </a:solidFill>
                <a:latin typeface="Lato"/>
                <a:ea typeface="Lato"/>
                <a:cs typeface="Lato"/>
                <a:sym typeface="Lato"/>
              </a:rPr>
              <a:t>Fact</a:t>
            </a:r>
            <a:endParaRPr/>
          </a:p>
          <a:p>
            <a:pPr indent="0" lvl="0" marL="0" marR="0" rtl="0" algn="l">
              <a:lnSpc>
                <a:spcPct val="107000"/>
              </a:lnSpc>
              <a:spcBef>
                <a:spcPts val="0"/>
              </a:spcBef>
              <a:spcAft>
                <a:spcPts val="0"/>
              </a:spcAft>
              <a:buNone/>
            </a:pPr>
            <a:r>
              <a:t/>
            </a:r>
            <a:endParaRPr sz="2600">
              <a:solidFill>
                <a:schemeClr val="dk1"/>
              </a:solidFill>
              <a:latin typeface="Lato"/>
              <a:ea typeface="Lato"/>
              <a:cs typeface="Lato"/>
              <a:sym typeface="Lato"/>
            </a:endParaRPr>
          </a:p>
          <a:p>
            <a:pPr indent="0" lvl="0" marL="0" marR="0" rtl="0" algn="l">
              <a:lnSpc>
                <a:spcPct val="107000"/>
              </a:lnSpc>
              <a:spcBef>
                <a:spcPts val="0"/>
              </a:spcBef>
              <a:spcAft>
                <a:spcPts val="0"/>
              </a:spcAft>
              <a:buNone/>
            </a:pPr>
            <a:r>
              <a:rPr lang="en-GB" sz="2600">
                <a:solidFill>
                  <a:schemeClr val="dk1"/>
                </a:solidFill>
                <a:latin typeface="Lato"/>
                <a:ea typeface="Lato"/>
                <a:cs typeface="Lato"/>
                <a:sym typeface="Lato"/>
              </a:rPr>
              <a:t>Fiction</a:t>
            </a:r>
            <a:endParaRPr/>
          </a:p>
          <a:p>
            <a:pPr indent="0" lvl="0" marL="0" marR="0" rtl="0" algn="l">
              <a:lnSpc>
                <a:spcPct val="107000"/>
              </a:lnSpc>
              <a:spcBef>
                <a:spcPts val="0"/>
              </a:spcBef>
              <a:spcAft>
                <a:spcPts val="0"/>
              </a:spcAft>
              <a:buNone/>
            </a:pPr>
            <a:r>
              <a:t/>
            </a:r>
            <a:endParaRPr sz="2600">
              <a:solidFill>
                <a:schemeClr val="dk1"/>
              </a:solidFill>
              <a:latin typeface="Lato"/>
              <a:ea typeface="Lato"/>
              <a:cs typeface="Lato"/>
              <a:sym typeface="Lato"/>
            </a:endParaRPr>
          </a:p>
        </p:txBody>
      </p:sp>
      <p:pic>
        <p:nvPicPr>
          <p:cNvPr id="253" name="Google Shape;253;p26"/>
          <p:cNvPicPr preferRelativeResize="0"/>
          <p:nvPr/>
        </p:nvPicPr>
        <p:blipFill rotWithShape="1">
          <a:blip r:embed="rId3">
            <a:alphaModFix/>
          </a:blip>
          <a:srcRect b="0" l="0" r="0" t="0"/>
          <a:stretch/>
        </p:blipFill>
        <p:spPr>
          <a:xfrm>
            <a:off x="11061259" y="1181879"/>
            <a:ext cx="776821" cy="801344"/>
          </a:xfrm>
          <a:prstGeom prst="rect">
            <a:avLst/>
          </a:prstGeom>
          <a:noFill/>
          <a:ln>
            <a:noFill/>
          </a:ln>
        </p:spPr>
      </p:pic>
      <p:pic>
        <p:nvPicPr>
          <p:cNvPr id="254" name="Google Shape;254;p26"/>
          <p:cNvPicPr preferRelativeResize="0"/>
          <p:nvPr/>
        </p:nvPicPr>
        <p:blipFill rotWithShape="1">
          <a:blip r:embed="rId4">
            <a:alphaModFix/>
          </a:blip>
          <a:srcRect b="0" l="0" r="0" t="0"/>
          <a:stretch/>
        </p:blipFill>
        <p:spPr>
          <a:xfrm>
            <a:off x="11104285" y="2459549"/>
            <a:ext cx="758201" cy="717811"/>
          </a:xfrm>
          <a:prstGeom prst="rect">
            <a:avLst/>
          </a:prstGeom>
          <a:noFill/>
          <a:ln>
            <a:noFill/>
          </a:ln>
        </p:spPr>
      </p:pic>
      <p:pic>
        <p:nvPicPr>
          <p:cNvPr id="255" name="Google Shape;255;p26"/>
          <p:cNvPicPr preferRelativeResize="0"/>
          <p:nvPr/>
        </p:nvPicPr>
        <p:blipFill rotWithShape="1">
          <a:blip r:embed="rId4">
            <a:alphaModFix/>
          </a:blip>
          <a:srcRect b="0" l="0" r="0" t="0"/>
          <a:stretch/>
        </p:blipFill>
        <p:spPr>
          <a:xfrm>
            <a:off x="11061259" y="3699540"/>
            <a:ext cx="758201" cy="717811"/>
          </a:xfrm>
          <a:prstGeom prst="rect">
            <a:avLst/>
          </a:prstGeom>
          <a:noFill/>
          <a:ln>
            <a:noFill/>
          </a:ln>
        </p:spPr>
      </p:pic>
      <p:pic>
        <p:nvPicPr>
          <p:cNvPr id="256" name="Google Shape;256;p26"/>
          <p:cNvPicPr preferRelativeResize="0"/>
          <p:nvPr/>
        </p:nvPicPr>
        <p:blipFill rotWithShape="1">
          <a:blip r:embed="rId4">
            <a:alphaModFix/>
          </a:blip>
          <a:srcRect b="0" l="0" r="0" t="0"/>
          <a:stretch/>
        </p:blipFill>
        <p:spPr>
          <a:xfrm>
            <a:off x="11061259" y="4505760"/>
            <a:ext cx="758201" cy="717811"/>
          </a:xfrm>
          <a:prstGeom prst="rect">
            <a:avLst/>
          </a:prstGeom>
          <a:noFill/>
          <a:ln>
            <a:noFill/>
          </a:ln>
        </p:spPr>
      </p:pic>
      <p:pic>
        <p:nvPicPr>
          <p:cNvPr id="257" name="Google Shape;257;p26"/>
          <p:cNvPicPr preferRelativeResize="0"/>
          <p:nvPr/>
        </p:nvPicPr>
        <p:blipFill rotWithShape="1">
          <a:blip r:embed="rId3">
            <a:alphaModFix/>
          </a:blip>
          <a:srcRect b="0" l="0" r="0" t="0"/>
          <a:stretch/>
        </p:blipFill>
        <p:spPr>
          <a:xfrm>
            <a:off x="11094974" y="5408233"/>
            <a:ext cx="776821" cy="80134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2">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2">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2">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2">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2">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7"/>
          <p:cNvSpPr txBox="1"/>
          <p:nvPr/>
        </p:nvSpPr>
        <p:spPr>
          <a:xfrm>
            <a:off x="185218" y="240365"/>
            <a:ext cx="10714182"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400">
                <a:solidFill>
                  <a:srgbClr val="95519E"/>
                </a:solidFill>
                <a:latin typeface="Spartan"/>
                <a:ea typeface="Spartan"/>
                <a:cs typeface="Spartan"/>
                <a:sym typeface="Spartan"/>
              </a:rPr>
              <a:t>Fact or fiction? Answers</a:t>
            </a:r>
            <a:endParaRPr/>
          </a:p>
        </p:txBody>
      </p:sp>
      <p:sp>
        <p:nvSpPr>
          <p:cNvPr id="264" name="Google Shape;264;p27"/>
          <p:cNvSpPr txBox="1"/>
          <p:nvPr>
            <p:ph idx="12" type="sldNum"/>
          </p:nvPr>
        </p:nvSpPr>
        <p:spPr>
          <a:xfrm>
            <a:off x="11217875" y="6479919"/>
            <a:ext cx="644611"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265" name="Google Shape;265;p27"/>
          <p:cNvSpPr txBox="1"/>
          <p:nvPr>
            <p:ph idx="11" type="ftr"/>
          </p:nvPr>
        </p:nvSpPr>
        <p:spPr>
          <a:xfrm>
            <a:off x="-4412" y="6391510"/>
            <a:ext cx="121920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050"/>
              <a:t>© PSHE Association 2021</a:t>
            </a:r>
            <a:endParaRPr/>
          </a:p>
        </p:txBody>
      </p:sp>
      <p:sp>
        <p:nvSpPr>
          <p:cNvPr id="266" name="Google Shape;266;p27"/>
          <p:cNvSpPr/>
          <p:nvPr/>
        </p:nvSpPr>
        <p:spPr>
          <a:xfrm>
            <a:off x="329514" y="1009806"/>
            <a:ext cx="8824937" cy="6906442"/>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GB" sz="2600">
                <a:solidFill>
                  <a:schemeClr val="dk1"/>
                </a:solidFill>
                <a:latin typeface="Lato"/>
                <a:ea typeface="Lato"/>
                <a:cs typeface="Lato"/>
                <a:sym typeface="Lato"/>
              </a:rPr>
              <a:t>6. Under 16 years old, parental permission must be given for an abortion to go ahead.</a:t>
            </a:r>
            <a:endParaRPr/>
          </a:p>
          <a:p>
            <a:pPr indent="0" lvl="0" marL="0" marR="0" rtl="0" algn="l">
              <a:lnSpc>
                <a:spcPct val="107000"/>
              </a:lnSpc>
              <a:spcBef>
                <a:spcPts val="0"/>
              </a:spcBef>
              <a:spcAft>
                <a:spcPts val="0"/>
              </a:spcAft>
              <a:buNone/>
            </a:pPr>
            <a:r>
              <a:t/>
            </a:r>
            <a:endParaRPr sz="2600">
              <a:solidFill>
                <a:schemeClr val="dk1"/>
              </a:solidFill>
              <a:latin typeface="Lato"/>
              <a:ea typeface="Lato"/>
              <a:cs typeface="Lato"/>
              <a:sym typeface="Lato"/>
            </a:endParaRPr>
          </a:p>
          <a:p>
            <a:pPr indent="0" lvl="0" marL="0" marR="0" rtl="0" algn="l">
              <a:lnSpc>
                <a:spcPct val="107000"/>
              </a:lnSpc>
              <a:spcBef>
                <a:spcPts val="0"/>
              </a:spcBef>
              <a:spcAft>
                <a:spcPts val="0"/>
              </a:spcAft>
              <a:buNone/>
            </a:pPr>
            <a:r>
              <a:rPr lang="en-GB" sz="2600">
                <a:solidFill>
                  <a:schemeClr val="dk1"/>
                </a:solidFill>
                <a:latin typeface="Lato"/>
                <a:ea typeface="Lato"/>
                <a:cs typeface="Lato"/>
                <a:sym typeface="Lato"/>
              </a:rPr>
              <a:t>7. Abortion is a safe procedure.</a:t>
            </a:r>
            <a:endParaRPr/>
          </a:p>
          <a:p>
            <a:pPr indent="0" lvl="0" marL="0" marR="0" rtl="0" algn="l">
              <a:lnSpc>
                <a:spcPct val="107000"/>
              </a:lnSpc>
              <a:spcBef>
                <a:spcPts val="0"/>
              </a:spcBef>
              <a:spcAft>
                <a:spcPts val="0"/>
              </a:spcAft>
              <a:buNone/>
            </a:pPr>
            <a:r>
              <a:t/>
            </a:r>
            <a:endParaRPr sz="2600">
              <a:solidFill>
                <a:schemeClr val="dk1"/>
              </a:solidFill>
              <a:latin typeface="Lato"/>
              <a:ea typeface="Lato"/>
              <a:cs typeface="Lato"/>
              <a:sym typeface="Lato"/>
            </a:endParaRPr>
          </a:p>
          <a:p>
            <a:pPr indent="0" lvl="0" marL="0" marR="0" rtl="0" algn="l">
              <a:lnSpc>
                <a:spcPct val="107000"/>
              </a:lnSpc>
              <a:spcBef>
                <a:spcPts val="0"/>
              </a:spcBef>
              <a:spcAft>
                <a:spcPts val="0"/>
              </a:spcAft>
              <a:buNone/>
            </a:pPr>
            <a:r>
              <a:rPr lang="en-GB" sz="2600">
                <a:solidFill>
                  <a:schemeClr val="dk1"/>
                </a:solidFill>
                <a:latin typeface="Lato"/>
                <a:ea typeface="Lato"/>
                <a:cs typeface="Lato"/>
                <a:sym typeface="Lato"/>
              </a:rPr>
              <a:t>8. Counselling must be provided before an abortion can go ahead</a:t>
            </a:r>
            <a:endParaRPr/>
          </a:p>
          <a:p>
            <a:pPr indent="0" lvl="0" marL="0" marR="0" rtl="0" algn="l">
              <a:lnSpc>
                <a:spcPct val="107000"/>
              </a:lnSpc>
              <a:spcBef>
                <a:spcPts val="0"/>
              </a:spcBef>
              <a:spcAft>
                <a:spcPts val="0"/>
              </a:spcAft>
              <a:buNone/>
            </a:pPr>
            <a:r>
              <a:t/>
            </a:r>
            <a:endParaRPr sz="2600">
              <a:solidFill>
                <a:schemeClr val="dk1"/>
              </a:solidFill>
              <a:latin typeface="Lato"/>
              <a:ea typeface="Lato"/>
              <a:cs typeface="Lato"/>
              <a:sym typeface="Lato"/>
            </a:endParaRPr>
          </a:p>
          <a:p>
            <a:pPr indent="0" lvl="0" marL="0" marR="0" rtl="0" algn="l">
              <a:lnSpc>
                <a:spcPct val="107000"/>
              </a:lnSpc>
              <a:spcBef>
                <a:spcPts val="0"/>
              </a:spcBef>
              <a:spcAft>
                <a:spcPts val="0"/>
              </a:spcAft>
              <a:buNone/>
            </a:pPr>
            <a:r>
              <a:rPr lang="en-GB" sz="2600">
                <a:solidFill>
                  <a:schemeClr val="dk1"/>
                </a:solidFill>
                <a:latin typeface="Lato"/>
                <a:ea typeface="Lato"/>
                <a:cs typeface="Lato"/>
                <a:sym typeface="Lato"/>
              </a:rPr>
              <a:t>9. Having an abortion will not affect the chances of having a baby in the future</a:t>
            </a:r>
            <a:endParaRPr/>
          </a:p>
          <a:p>
            <a:pPr indent="0" lvl="0" marL="0" marR="0" rtl="0" algn="l">
              <a:lnSpc>
                <a:spcPct val="107000"/>
              </a:lnSpc>
              <a:spcBef>
                <a:spcPts val="0"/>
              </a:spcBef>
              <a:spcAft>
                <a:spcPts val="0"/>
              </a:spcAft>
              <a:buNone/>
            </a:pPr>
            <a:r>
              <a:t/>
            </a:r>
            <a:endParaRPr sz="2600">
              <a:solidFill>
                <a:schemeClr val="dk1"/>
              </a:solidFill>
              <a:latin typeface="Lato"/>
              <a:ea typeface="Lato"/>
              <a:cs typeface="Lato"/>
              <a:sym typeface="Lato"/>
            </a:endParaRPr>
          </a:p>
          <a:p>
            <a:pPr indent="0" lvl="0" marL="0" marR="0" rtl="0" algn="l">
              <a:lnSpc>
                <a:spcPct val="107000"/>
              </a:lnSpc>
              <a:spcBef>
                <a:spcPts val="0"/>
              </a:spcBef>
              <a:spcAft>
                <a:spcPts val="0"/>
              </a:spcAft>
              <a:buNone/>
            </a:pPr>
            <a:r>
              <a:rPr lang="en-GB" sz="2600">
                <a:solidFill>
                  <a:schemeClr val="dk1"/>
                </a:solidFill>
                <a:latin typeface="Lato"/>
                <a:ea typeface="Lato"/>
                <a:cs typeface="Lato"/>
                <a:sym typeface="Lato"/>
              </a:rPr>
              <a:t>10. Taking emergency contraception, e.g. the morning-after pill, is a method of abortion.</a:t>
            </a:r>
            <a:endParaRPr/>
          </a:p>
          <a:p>
            <a:pPr indent="0" lvl="0" marL="0" marR="0" rtl="0" algn="l">
              <a:lnSpc>
                <a:spcPct val="107000"/>
              </a:lnSpc>
              <a:spcBef>
                <a:spcPts val="0"/>
              </a:spcBef>
              <a:spcAft>
                <a:spcPts val="0"/>
              </a:spcAft>
              <a:buNone/>
            </a:pPr>
            <a:r>
              <a:t/>
            </a:r>
            <a:endParaRPr sz="2600">
              <a:solidFill>
                <a:schemeClr val="dk1"/>
              </a:solidFill>
              <a:latin typeface="Lato"/>
              <a:ea typeface="Lato"/>
              <a:cs typeface="Lato"/>
              <a:sym typeface="Lato"/>
            </a:endParaRPr>
          </a:p>
          <a:p>
            <a:pPr indent="0" lvl="0" marL="0" marR="0" rtl="0" algn="l">
              <a:lnSpc>
                <a:spcPct val="107000"/>
              </a:lnSpc>
              <a:spcBef>
                <a:spcPts val="0"/>
              </a:spcBef>
              <a:spcAft>
                <a:spcPts val="0"/>
              </a:spcAft>
              <a:buNone/>
            </a:pPr>
            <a:r>
              <a:t/>
            </a:r>
            <a:endParaRPr sz="2600">
              <a:solidFill>
                <a:schemeClr val="dk1"/>
              </a:solidFill>
              <a:latin typeface="Lato"/>
              <a:ea typeface="Lato"/>
              <a:cs typeface="Lato"/>
              <a:sym typeface="Lato"/>
            </a:endParaRPr>
          </a:p>
          <a:p>
            <a:pPr indent="0" lvl="0" marL="0" marR="0" rtl="0" algn="l">
              <a:lnSpc>
                <a:spcPct val="107000"/>
              </a:lnSpc>
              <a:spcBef>
                <a:spcPts val="0"/>
              </a:spcBef>
              <a:spcAft>
                <a:spcPts val="0"/>
              </a:spcAft>
              <a:buNone/>
            </a:pPr>
            <a:r>
              <a:t/>
            </a:r>
            <a:endParaRPr sz="2600">
              <a:solidFill>
                <a:schemeClr val="dk1"/>
              </a:solidFill>
              <a:latin typeface="Lato"/>
              <a:ea typeface="Lato"/>
              <a:cs typeface="Lato"/>
              <a:sym typeface="Lato"/>
            </a:endParaRPr>
          </a:p>
        </p:txBody>
      </p:sp>
      <p:sp>
        <p:nvSpPr>
          <p:cNvPr id="267" name="Google Shape;267;p27"/>
          <p:cNvSpPr/>
          <p:nvPr/>
        </p:nvSpPr>
        <p:spPr>
          <a:xfrm>
            <a:off x="9711343" y="971354"/>
            <a:ext cx="2376113" cy="5622052"/>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GB" sz="2600">
                <a:solidFill>
                  <a:schemeClr val="dk1"/>
                </a:solidFill>
                <a:latin typeface="Lato"/>
                <a:ea typeface="Lato"/>
                <a:cs typeface="Lato"/>
                <a:sym typeface="Lato"/>
              </a:rPr>
              <a:t>Fiction</a:t>
            </a:r>
            <a:endParaRPr/>
          </a:p>
          <a:p>
            <a:pPr indent="0" lvl="0" marL="0" marR="0" rtl="0" algn="l">
              <a:lnSpc>
                <a:spcPct val="107000"/>
              </a:lnSpc>
              <a:spcBef>
                <a:spcPts val="0"/>
              </a:spcBef>
              <a:spcAft>
                <a:spcPts val="0"/>
              </a:spcAft>
              <a:buNone/>
            </a:pPr>
            <a:r>
              <a:t/>
            </a:r>
            <a:endParaRPr sz="2600">
              <a:solidFill>
                <a:schemeClr val="dk1"/>
              </a:solidFill>
              <a:latin typeface="Lato"/>
              <a:ea typeface="Lato"/>
              <a:cs typeface="Lato"/>
              <a:sym typeface="Lato"/>
            </a:endParaRPr>
          </a:p>
          <a:p>
            <a:pPr indent="0" lvl="0" marL="0" marR="0" rtl="0" algn="l">
              <a:lnSpc>
                <a:spcPct val="107000"/>
              </a:lnSpc>
              <a:spcBef>
                <a:spcPts val="0"/>
              </a:spcBef>
              <a:spcAft>
                <a:spcPts val="0"/>
              </a:spcAft>
              <a:buNone/>
            </a:pPr>
            <a:r>
              <a:t/>
            </a:r>
            <a:endParaRPr sz="2600">
              <a:solidFill>
                <a:schemeClr val="dk1"/>
              </a:solidFill>
              <a:latin typeface="Lato"/>
              <a:ea typeface="Lato"/>
              <a:cs typeface="Lato"/>
              <a:sym typeface="Lato"/>
            </a:endParaRPr>
          </a:p>
          <a:p>
            <a:pPr indent="0" lvl="0" marL="0" marR="0" rtl="0" algn="l">
              <a:lnSpc>
                <a:spcPct val="107000"/>
              </a:lnSpc>
              <a:spcBef>
                <a:spcPts val="0"/>
              </a:spcBef>
              <a:spcAft>
                <a:spcPts val="0"/>
              </a:spcAft>
              <a:buNone/>
            </a:pPr>
            <a:r>
              <a:rPr lang="en-GB" sz="2600">
                <a:solidFill>
                  <a:schemeClr val="dk1"/>
                </a:solidFill>
                <a:latin typeface="Lato"/>
                <a:ea typeface="Lato"/>
                <a:cs typeface="Lato"/>
                <a:sym typeface="Lato"/>
              </a:rPr>
              <a:t>Fact</a:t>
            </a:r>
            <a:endParaRPr/>
          </a:p>
          <a:p>
            <a:pPr indent="0" lvl="0" marL="0" marR="0" rtl="0" algn="l">
              <a:lnSpc>
                <a:spcPct val="107000"/>
              </a:lnSpc>
              <a:spcBef>
                <a:spcPts val="0"/>
              </a:spcBef>
              <a:spcAft>
                <a:spcPts val="0"/>
              </a:spcAft>
              <a:buNone/>
            </a:pPr>
            <a:r>
              <a:t/>
            </a:r>
            <a:endParaRPr sz="2600">
              <a:solidFill>
                <a:schemeClr val="dk1"/>
              </a:solidFill>
              <a:latin typeface="Lato"/>
              <a:ea typeface="Lato"/>
              <a:cs typeface="Lato"/>
              <a:sym typeface="Lato"/>
            </a:endParaRPr>
          </a:p>
          <a:p>
            <a:pPr indent="0" lvl="0" marL="0" marR="0" rtl="0" algn="l">
              <a:lnSpc>
                <a:spcPct val="107000"/>
              </a:lnSpc>
              <a:spcBef>
                <a:spcPts val="0"/>
              </a:spcBef>
              <a:spcAft>
                <a:spcPts val="0"/>
              </a:spcAft>
              <a:buNone/>
            </a:pPr>
            <a:r>
              <a:rPr lang="en-GB" sz="2600">
                <a:solidFill>
                  <a:schemeClr val="dk1"/>
                </a:solidFill>
                <a:latin typeface="Lato"/>
                <a:ea typeface="Lato"/>
                <a:cs typeface="Lato"/>
                <a:sym typeface="Lato"/>
              </a:rPr>
              <a:t>Fiction</a:t>
            </a:r>
            <a:endParaRPr/>
          </a:p>
          <a:p>
            <a:pPr indent="0" lvl="0" marL="0" marR="0" rtl="0" algn="l">
              <a:lnSpc>
                <a:spcPct val="107000"/>
              </a:lnSpc>
              <a:spcBef>
                <a:spcPts val="0"/>
              </a:spcBef>
              <a:spcAft>
                <a:spcPts val="0"/>
              </a:spcAft>
              <a:buNone/>
            </a:pPr>
            <a:r>
              <a:t/>
            </a:r>
            <a:endParaRPr sz="2600">
              <a:solidFill>
                <a:schemeClr val="dk1"/>
              </a:solidFill>
              <a:latin typeface="Lato"/>
              <a:ea typeface="Lato"/>
              <a:cs typeface="Lato"/>
              <a:sym typeface="Lato"/>
            </a:endParaRPr>
          </a:p>
          <a:p>
            <a:pPr indent="0" lvl="0" marL="0" marR="0" rtl="0" algn="l">
              <a:lnSpc>
                <a:spcPct val="107000"/>
              </a:lnSpc>
              <a:spcBef>
                <a:spcPts val="0"/>
              </a:spcBef>
              <a:spcAft>
                <a:spcPts val="0"/>
              </a:spcAft>
              <a:buNone/>
            </a:pPr>
            <a:r>
              <a:t/>
            </a:r>
            <a:endParaRPr sz="2600">
              <a:solidFill>
                <a:schemeClr val="dk1"/>
              </a:solidFill>
              <a:latin typeface="Lato"/>
              <a:ea typeface="Lato"/>
              <a:cs typeface="Lato"/>
              <a:sym typeface="Lato"/>
            </a:endParaRPr>
          </a:p>
          <a:p>
            <a:pPr indent="0" lvl="0" marL="0" marR="0" rtl="0" algn="l">
              <a:lnSpc>
                <a:spcPct val="107000"/>
              </a:lnSpc>
              <a:spcBef>
                <a:spcPts val="0"/>
              </a:spcBef>
              <a:spcAft>
                <a:spcPts val="0"/>
              </a:spcAft>
              <a:buNone/>
            </a:pPr>
            <a:r>
              <a:rPr lang="en-GB" sz="2600">
                <a:solidFill>
                  <a:schemeClr val="dk1"/>
                </a:solidFill>
                <a:latin typeface="Lato"/>
                <a:ea typeface="Lato"/>
                <a:cs typeface="Lato"/>
                <a:sym typeface="Lato"/>
              </a:rPr>
              <a:t>Fact</a:t>
            </a:r>
            <a:endParaRPr/>
          </a:p>
          <a:p>
            <a:pPr indent="0" lvl="0" marL="0" marR="0" rtl="0" algn="l">
              <a:lnSpc>
                <a:spcPct val="107000"/>
              </a:lnSpc>
              <a:spcBef>
                <a:spcPts val="0"/>
              </a:spcBef>
              <a:spcAft>
                <a:spcPts val="0"/>
              </a:spcAft>
              <a:buNone/>
            </a:pPr>
            <a:r>
              <a:t/>
            </a:r>
            <a:endParaRPr sz="2600">
              <a:solidFill>
                <a:schemeClr val="dk1"/>
              </a:solidFill>
              <a:latin typeface="Lato"/>
              <a:ea typeface="Lato"/>
              <a:cs typeface="Lato"/>
              <a:sym typeface="Lato"/>
            </a:endParaRPr>
          </a:p>
          <a:p>
            <a:pPr indent="0" lvl="0" marL="0" marR="0" rtl="0" algn="l">
              <a:lnSpc>
                <a:spcPct val="107000"/>
              </a:lnSpc>
              <a:spcBef>
                <a:spcPts val="0"/>
              </a:spcBef>
              <a:spcAft>
                <a:spcPts val="0"/>
              </a:spcAft>
              <a:buNone/>
            </a:pPr>
            <a:r>
              <a:t/>
            </a:r>
            <a:endParaRPr sz="2600">
              <a:solidFill>
                <a:schemeClr val="dk1"/>
              </a:solidFill>
              <a:latin typeface="Lato"/>
              <a:ea typeface="Lato"/>
              <a:cs typeface="Lato"/>
              <a:sym typeface="Lato"/>
            </a:endParaRPr>
          </a:p>
          <a:p>
            <a:pPr indent="0" lvl="0" marL="0" marR="0" rtl="0" algn="l">
              <a:lnSpc>
                <a:spcPct val="107000"/>
              </a:lnSpc>
              <a:spcBef>
                <a:spcPts val="0"/>
              </a:spcBef>
              <a:spcAft>
                <a:spcPts val="0"/>
              </a:spcAft>
              <a:buNone/>
            </a:pPr>
            <a:r>
              <a:rPr lang="en-GB" sz="2600">
                <a:solidFill>
                  <a:schemeClr val="dk1"/>
                </a:solidFill>
                <a:latin typeface="Lato"/>
                <a:ea typeface="Lato"/>
                <a:cs typeface="Lato"/>
                <a:sym typeface="Lato"/>
              </a:rPr>
              <a:t>Fiction</a:t>
            </a:r>
            <a:endParaRPr/>
          </a:p>
          <a:p>
            <a:pPr indent="0" lvl="0" marL="0" marR="0" rtl="0" algn="l">
              <a:lnSpc>
                <a:spcPct val="107000"/>
              </a:lnSpc>
              <a:spcBef>
                <a:spcPts val="0"/>
              </a:spcBef>
              <a:spcAft>
                <a:spcPts val="0"/>
              </a:spcAft>
              <a:buNone/>
            </a:pPr>
            <a:r>
              <a:t/>
            </a:r>
            <a:endParaRPr sz="2600">
              <a:solidFill>
                <a:schemeClr val="dk1"/>
              </a:solidFill>
              <a:latin typeface="Lato"/>
              <a:ea typeface="Lato"/>
              <a:cs typeface="Lato"/>
              <a:sym typeface="Lato"/>
            </a:endParaRPr>
          </a:p>
        </p:txBody>
      </p:sp>
      <p:pic>
        <p:nvPicPr>
          <p:cNvPr id="268" name="Google Shape;268;p27"/>
          <p:cNvPicPr preferRelativeResize="0"/>
          <p:nvPr/>
        </p:nvPicPr>
        <p:blipFill rotWithShape="1">
          <a:blip r:embed="rId3">
            <a:alphaModFix/>
          </a:blip>
          <a:srcRect b="0" l="0" r="0" t="0"/>
          <a:stretch/>
        </p:blipFill>
        <p:spPr>
          <a:xfrm>
            <a:off x="11085665" y="1009806"/>
            <a:ext cx="776821" cy="801344"/>
          </a:xfrm>
          <a:prstGeom prst="rect">
            <a:avLst/>
          </a:prstGeom>
          <a:noFill/>
          <a:ln>
            <a:noFill/>
          </a:ln>
        </p:spPr>
      </p:pic>
      <p:pic>
        <p:nvPicPr>
          <p:cNvPr id="269" name="Google Shape;269;p27"/>
          <p:cNvPicPr preferRelativeResize="0"/>
          <p:nvPr/>
        </p:nvPicPr>
        <p:blipFill rotWithShape="1">
          <a:blip r:embed="rId4">
            <a:alphaModFix/>
          </a:blip>
          <a:srcRect b="0" l="0" r="0" t="0"/>
          <a:stretch/>
        </p:blipFill>
        <p:spPr>
          <a:xfrm>
            <a:off x="11104285" y="2128868"/>
            <a:ext cx="758201" cy="717811"/>
          </a:xfrm>
          <a:prstGeom prst="rect">
            <a:avLst/>
          </a:prstGeom>
          <a:noFill/>
          <a:ln>
            <a:noFill/>
          </a:ln>
        </p:spPr>
      </p:pic>
      <p:pic>
        <p:nvPicPr>
          <p:cNvPr id="270" name="Google Shape;270;p27"/>
          <p:cNvPicPr preferRelativeResize="0"/>
          <p:nvPr/>
        </p:nvPicPr>
        <p:blipFill rotWithShape="1">
          <a:blip r:embed="rId5">
            <a:alphaModFix/>
          </a:blip>
          <a:srcRect b="0" l="0" r="0" t="0"/>
          <a:stretch/>
        </p:blipFill>
        <p:spPr>
          <a:xfrm>
            <a:off x="11171866" y="3118175"/>
            <a:ext cx="690620" cy="717811"/>
          </a:xfrm>
          <a:prstGeom prst="rect">
            <a:avLst/>
          </a:prstGeom>
          <a:noFill/>
          <a:ln>
            <a:noFill/>
          </a:ln>
        </p:spPr>
      </p:pic>
      <p:pic>
        <p:nvPicPr>
          <p:cNvPr id="271" name="Google Shape;271;p27"/>
          <p:cNvPicPr preferRelativeResize="0"/>
          <p:nvPr/>
        </p:nvPicPr>
        <p:blipFill rotWithShape="1">
          <a:blip r:embed="rId4">
            <a:alphaModFix/>
          </a:blip>
          <a:srcRect b="0" l="0" r="0" t="0"/>
          <a:stretch/>
        </p:blipFill>
        <p:spPr>
          <a:xfrm>
            <a:off x="11137667" y="4260189"/>
            <a:ext cx="758201" cy="717811"/>
          </a:xfrm>
          <a:prstGeom prst="rect">
            <a:avLst/>
          </a:prstGeom>
          <a:noFill/>
          <a:ln>
            <a:noFill/>
          </a:ln>
        </p:spPr>
      </p:pic>
      <p:pic>
        <p:nvPicPr>
          <p:cNvPr id="272" name="Google Shape;272;p27"/>
          <p:cNvPicPr preferRelativeResize="0"/>
          <p:nvPr/>
        </p:nvPicPr>
        <p:blipFill rotWithShape="1">
          <a:blip r:embed="rId3">
            <a:alphaModFix/>
          </a:blip>
          <a:srcRect b="0" l="0" r="0" t="0"/>
          <a:stretch/>
        </p:blipFill>
        <p:spPr>
          <a:xfrm>
            <a:off x="11137667" y="5435595"/>
            <a:ext cx="776821" cy="80134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6">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6">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6">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6">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28"/>
          <p:cNvSpPr txBox="1"/>
          <p:nvPr/>
        </p:nvSpPr>
        <p:spPr>
          <a:xfrm>
            <a:off x="276201" y="382612"/>
            <a:ext cx="10714182"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000">
                <a:solidFill>
                  <a:srgbClr val="95519E"/>
                </a:solidFill>
                <a:latin typeface="Spartan"/>
                <a:ea typeface="Spartan"/>
                <a:cs typeface="Spartan"/>
                <a:sym typeface="Spartan"/>
              </a:rPr>
              <a:t>Abortion influences</a:t>
            </a:r>
            <a:endParaRPr/>
          </a:p>
        </p:txBody>
      </p:sp>
      <p:sp>
        <p:nvSpPr>
          <p:cNvPr id="279" name="Google Shape;279;p28"/>
          <p:cNvSpPr txBox="1"/>
          <p:nvPr>
            <p:ph idx="12" type="sldNum"/>
          </p:nvPr>
        </p:nvSpPr>
        <p:spPr>
          <a:xfrm>
            <a:off x="11217875" y="6479919"/>
            <a:ext cx="644611"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280" name="Google Shape;280;p28"/>
          <p:cNvSpPr txBox="1"/>
          <p:nvPr/>
        </p:nvSpPr>
        <p:spPr>
          <a:xfrm>
            <a:off x="188766" y="1178907"/>
            <a:ext cx="7169896"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000">
                <a:solidFill>
                  <a:schemeClr val="dk1"/>
                </a:solidFill>
                <a:latin typeface="Lato"/>
                <a:ea typeface="Lato"/>
                <a:cs typeface="Lato"/>
                <a:sym typeface="Lato"/>
              </a:rPr>
              <a:t>What do you think might influence someone’s views about abortion?</a:t>
            </a:r>
            <a:endParaRPr/>
          </a:p>
          <a:p>
            <a:pPr indent="0" lvl="0" marL="0" marR="0" rtl="0" algn="l">
              <a:spcBef>
                <a:spcPts val="0"/>
              </a:spcBef>
              <a:spcAft>
                <a:spcPts val="0"/>
              </a:spcAft>
              <a:buNone/>
            </a:pPr>
            <a:r>
              <a:t/>
            </a:r>
            <a:endParaRPr sz="3000">
              <a:solidFill>
                <a:schemeClr val="dk1"/>
              </a:solidFill>
              <a:latin typeface="Lato"/>
              <a:ea typeface="Lato"/>
              <a:cs typeface="Lato"/>
              <a:sym typeface="Lato"/>
            </a:endParaRPr>
          </a:p>
          <a:p>
            <a:pPr indent="0" lvl="0" marL="0" marR="0" rtl="0" algn="l">
              <a:spcBef>
                <a:spcPts val="0"/>
              </a:spcBef>
              <a:spcAft>
                <a:spcPts val="0"/>
              </a:spcAft>
              <a:buNone/>
            </a:pPr>
            <a:r>
              <a:rPr lang="en-GB" sz="3000">
                <a:solidFill>
                  <a:schemeClr val="dk1"/>
                </a:solidFill>
                <a:latin typeface="Lato"/>
                <a:ea typeface="Lato"/>
                <a:cs typeface="Lato"/>
                <a:sym typeface="Lato"/>
              </a:rPr>
              <a:t>Create a list of possible influences.</a:t>
            </a:r>
            <a:endParaRPr/>
          </a:p>
        </p:txBody>
      </p:sp>
      <p:sp>
        <p:nvSpPr>
          <p:cNvPr id="281" name="Google Shape;281;p28"/>
          <p:cNvSpPr txBox="1"/>
          <p:nvPr>
            <p:ph idx="11" type="ftr"/>
          </p:nvPr>
        </p:nvSpPr>
        <p:spPr>
          <a:xfrm>
            <a:off x="-4412" y="6391510"/>
            <a:ext cx="121920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050"/>
              <a:t>© PSHE Association 2021</a:t>
            </a:r>
            <a:endParaRPr/>
          </a:p>
        </p:txBody>
      </p:sp>
      <p:pic>
        <p:nvPicPr>
          <p:cNvPr id="282" name="Google Shape;282;p28"/>
          <p:cNvPicPr preferRelativeResize="0"/>
          <p:nvPr/>
        </p:nvPicPr>
        <p:blipFill rotWithShape="1">
          <a:blip r:embed="rId3">
            <a:alphaModFix/>
          </a:blip>
          <a:srcRect b="0" l="0" r="0" t="0"/>
          <a:stretch/>
        </p:blipFill>
        <p:spPr>
          <a:xfrm>
            <a:off x="7358662" y="1452060"/>
            <a:ext cx="4644572" cy="3737429"/>
          </a:xfrm>
          <a:prstGeom prst="rect">
            <a:avLst/>
          </a:prstGeom>
          <a:noFill/>
          <a:ln>
            <a:noFill/>
          </a:ln>
        </p:spPr>
      </p:pic>
      <p:sp>
        <p:nvSpPr>
          <p:cNvPr id="283" name="Google Shape;283;p28"/>
          <p:cNvSpPr/>
          <p:nvPr/>
        </p:nvSpPr>
        <p:spPr>
          <a:xfrm>
            <a:off x="188766" y="3740102"/>
            <a:ext cx="7910205" cy="240065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3000">
                <a:solidFill>
                  <a:schemeClr val="dk1"/>
                </a:solidFill>
                <a:latin typeface="Lato"/>
                <a:ea typeface="Lato"/>
                <a:cs typeface="Lato"/>
                <a:sym typeface="Lato"/>
              </a:rPr>
              <a:t>Some people support the practice of abortion and others oppose it, but everyone is entitled to their own opinions and should be allowed to make the decision that they feel is best for them.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279"/>
                                        </p:tgtEl>
                                        <p:attrNameLst>
                                          <p:attrName>style.visibility</p:attrName>
                                        </p:attrNameLst>
                                      </p:cBhvr>
                                      <p:to>
                                        <p:strVal val="visible"/>
                                      </p:to>
                                    </p:set>
                                    <p:anim calcmode="lin" valueType="num">
                                      <p:cBhvr additive="base">
                                        <p:cTn dur="500"/>
                                        <p:tgtEl>
                                          <p:spTgt spid="27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29"/>
          <p:cNvSpPr txBox="1"/>
          <p:nvPr/>
        </p:nvSpPr>
        <p:spPr>
          <a:xfrm>
            <a:off x="276201" y="382612"/>
            <a:ext cx="10714182"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400">
                <a:solidFill>
                  <a:srgbClr val="95519E"/>
                </a:solidFill>
                <a:latin typeface="Spartan"/>
                <a:ea typeface="Spartan"/>
                <a:cs typeface="Spartan"/>
                <a:sym typeface="Spartan"/>
              </a:rPr>
              <a:t>Help and support</a:t>
            </a:r>
            <a:endParaRPr/>
          </a:p>
        </p:txBody>
      </p:sp>
      <p:sp>
        <p:nvSpPr>
          <p:cNvPr id="290" name="Google Shape;290;p29"/>
          <p:cNvSpPr txBox="1"/>
          <p:nvPr>
            <p:ph idx="12" type="sldNum"/>
          </p:nvPr>
        </p:nvSpPr>
        <p:spPr>
          <a:xfrm>
            <a:off x="11217875" y="6479919"/>
            <a:ext cx="644611"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pic>
        <p:nvPicPr>
          <p:cNvPr id="291" name="Google Shape;291;p29"/>
          <p:cNvPicPr preferRelativeResize="0"/>
          <p:nvPr/>
        </p:nvPicPr>
        <p:blipFill rotWithShape="1">
          <a:blip r:embed="rId3">
            <a:alphaModFix/>
          </a:blip>
          <a:srcRect b="0" l="0" r="0" t="0"/>
          <a:stretch/>
        </p:blipFill>
        <p:spPr>
          <a:xfrm rot="860697">
            <a:off x="447320" y="5959574"/>
            <a:ext cx="273159" cy="641874"/>
          </a:xfrm>
          <a:prstGeom prst="rect">
            <a:avLst/>
          </a:prstGeom>
          <a:noFill/>
          <a:ln>
            <a:noFill/>
          </a:ln>
        </p:spPr>
      </p:pic>
      <p:sp>
        <p:nvSpPr>
          <p:cNvPr id="292" name="Google Shape;292;p29"/>
          <p:cNvSpPr/>
          <p:nvPr/>
        </p:nvSpPr>
        <p:spPr>
          <a:xfrm>
            <a:off x="372063" y="1343294"/>
            <a:ext cx="7044737" cy="378565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3000">
                <a:solidFill>
                  <a:schemeClr val="dk1"/>
                </a:solidFill>
                <a:latin typeface="Lato"/>
                <a:ea typeface="Lato"/>
                <a:cs typeface="Lato"/>
                <a:sym typeface="Lato"/>
              </a:rPr>
              <a:t>In pairs, complete the table in your </a:t>
            </a:r>
            <a:r>
              <a:rPr i="1" lang="en-GB" sz="3000">
                <a:solidFill>
                  <a:schemeClr val="dk1"/>
                </a:solidFill>
                <a:latin typeface="Lato"/>
                <a:ea typeface="Lato"/>
                <a:cs typeface="Lato"/>
                <a:sym typeface="Lato"/>
              </a:rPr>
              <a:t>Help and support </a:t>
            </a:r>
            <a:r>
              <a:rPr lang="en-GB" sz="3000">
                <a:solidFill>
                  <a:schemeClr val="dk1"/>
                </a:solidFill>
                <a:latin typeface="Lato"/>
                <a:ea typeface="Lato"/>
                <a:cs typeface="Lato"/>
                <a:sym typeface="Lato"/>
              </a:rPr>
              <a:t>handout, identifying possible people, groups, or organisations who may be able to provide the type of help and support stated. </a:t>
            </a:r>
            <a:endParaRPr/>
          </a:p>
          <a:p>
            <a:pPr indent="0" lvl="0" marL="0" marR="0" rtl="0" algn="l">
              <a:spcBef>
                <a:spcPts val="0"/>
              </a:spcBef>
              <a:spcAft>
                <a:spcPts val="0"/>
              </a:spcAft>
              <a:buNone/>
            </a:pPr>
            <a:r>
              <a:t/>
            </a:r>
            <a:endParaRPr sz="3000">
              <a:solidFill>
                <a:schemeClr val="dk1"/>
              </a:solidFill>
              <a:latin typeface="Lato"/>
              <a:ea typeface="Lato"/>
              <a:cs typeface="Lato"/>
              <a:sym typeface="Lato"/>
            </a:endParaRPr>
          </a:p>
          <a:p>
            <a:pPr indent="0" lvl="0" marL="0" marR="0" rtl="0" algn="l">
              <a:spcBef>
                <a:spcPts val="0"/>
              </a:spcBef>
              <a:spcAft>
                <a:spcPts val="0"/>
              </a:spcAft>
              <a:buNone/>
            </a:pPr>
            <a:r>
              <a:rPr lang="en-GB" sz="3000">
                <a:solidFill>
                  <a:schemeClr val="dk1"/>
                </a:solidFill>
                <a:latin typeface="Lato"/>
                <a:ea typeface="Lato"/>
                <a:cs typeface="Lato"/>
                <a:sym typeface="Lato"/>
              </a:rPr>
              <a:t>The same person/group may be added more than once in different places!</a:t>
            </a:r>
            <a:endParaRPr/>
          </a:p>
        </p:txBody>
      </p:sp>
      <p:sp>
        <p:nvSpPr>
          <p:cNvPr id="293" name="Google Shape;293;p29"/>
          <p:cNvSpPr txBox="1"/>
          <p:nvPr>
            <p:ph idx="11" type="ftr"/>
          </p:nvPr>
        </p:nvSpPr>
        <p:spPr>
          <a:xfrm>
            <a:off x="-4412" y="6391510"/>
            <a:ext cx="121920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050"/>
              <a:t>© PSHE Association 2021</a:t>
            </a:r>
            <a:endParaRPr/>
          </a:p>
        </p:txBody>
      </p:sp>
      <p:pic>
        <p:nvPicPr>
          <p:cNvPr id="294" name="Google Shape;294;p29"/>
          <p:cNvPicPr preferRelativeResize="0"/>
          <p:nvPr/>
        </p:nvPicPr>
        <p:blipFill rotWithShape="1">
          <a:blip r:embed="rId4">
            <a:alphaModFix/>
          </a:blip>
          <a:srcRect b="0" l="0" r="0" t="0"/>
          <a:stretch/>
        </p:blipFill>
        <p:spPr>
          <a:xfrm>
            <a:off x="873292" y="6015204"/>
            <a:ext cx="522892" cy="575794"/>
          </a:xfrm>
          <a:prstGeom prst="rect">
            <a:avLst/>
          </a:prstGeom>
          <a:noFill/>
          <a:ln>
            <a:noFill/>
          </a:ln>
        </p:spPr>
      </p:pic>
      <p:pic>
        <p:nvPicPr>
          <p:cNvPr id="295" name="Google Shape;295;p29"/>
          <p:cNvPicPr preferRelativeResize="0"/>
          <p:nvPr/>
        </p:nvPicPr>
        <p:blipFill rotWithShape="1">
          <a:blip r:embed="rId5">
            <a:alphaModFix/>
          </a:blip>
          <a:srcRect b="0" l="0" r="0" t="0"/>
          <a:stretch/>
        </p:blipFill>
        <p:spPr>
          <a:xfrm rot="311824">
            <a:off x="7602373" y="2099136"/>
            <a:ext cx="4114970" cy="265972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290"/>
                                        </p:tgtEl>
                                        <p:attrNameLst>
                                          <p:attrName>style.visibility</p:attrName>
                                        </p:attrNameLst>
                                      </p:cBhvr>
                                      <p:to>
                                        <p:strVal val="visible"/>
                                      </p:to>
                                    </p:set>
                                    <p:anim calcmode="lin" valueType="num">
                                      <p:cBhvr additive="base">
                                        <p:cTn dur="500"/>
                                        <p:tgtEl>
                                          <p:spTgt spid="29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91"/>
                                        </p:tgtEl>
                                        <p:attrNameLst>
                                          <p:attrName>style.visibility</p:attrName>
                                        </p:attrNameLst>
                                      </p:cBhvr>
                                      <p:to>
                                        <p:strVal val="visible"/>
                                      </p:to>
                                    </p:set>
                                    <p:anim calcmode="lin" valueType="num">
                                      <p:cBhvr additive="base">
                                        <p:cTn dur="500"/>
                                        <p:tgtEl>
                                          <p:spTgt spid="29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4"/>
                                        </p:tgtEl>
                                        <p:attrNameLst>
                                          <p:attrName>style.visibility</p:attrName>
                                        </p:attrNameLst>
                                      </p:cBhvr>
                                      <p:to>
                                        <p:strVal val="visible"/>
                                      </p:to>
                                    </p:set>
                                    <p:anim calcmode="lin" valueType="num">
                                      <p:cBhvr additive="base">
                                        <p:cTn dur="500"/>
                                        <p:tgtEl>
                                          <p:spTgt spid="29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0"/>
          <p:cNvSpPr txBox="1"/>
          <p:nvPr/>
        </p:nvSpPr>
        <p:spPr>
          <a:xfrm>
            <a:off x="276201" y="258139"/>
            <a:ext cx="10714182"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400">
                <a:solidFill>
                  <a:srgbClr val="95519E"/>
                </a:solidFill>
                <a:latin typeface="Spartan"/>
                <a:ea typeface="Spartan"/>
                <a:cs typeface="Spartan"/>
                <a:sym typeface="Spartan"/>
              </a:rPr>
              <a:t>Sources of support: examples</a:t>
            </a:r>
            <a:endParaRPr/>
          </a:p>
        </p:txBody>
      </p:sp>
      <p:sp>
        <p:nvSpPr>
          <p:cNvPr id="302" name="Google Shape;302;p30"/>
          <p:cNvSpPr txBox="1"/>
          <p:nvPr>
            <p:ph idx="12" type="sldNum"/>
          </p:nvPr>
        </p:nvSpPr>
        <p:spPr>
          <a:xfrm>
            <a:off x="11217875" y="6479919"/>
            <a:ext cx="644611"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303" name="Google Shape;303;p30"/>
          <p:cNvSpPr/>
          <p:nvPr/>
        </p:nvSpPr>
        <p:spPr>
          <a:xfrm>
            <a:off x="204473" y="963755"/>
            <a:ext cx="11825601" cy="5647700"/>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dk1"/>
              </a:buClr>
              <a:buSzPts val="2800"/>
              <a:buFont typeface="Courier New"/>
              <a:buChar char="o"/>
            </a:pPr>
            <a:r>
              <a:rPr lang="en-GB" sz="2800">
                <a:solidFill>
                  <a:schemeClr val="dk1"/>
                </a:solidFill>
                <a:latin typeface="Lato"/>
                <a:ea typeface="Lato"/>
                <a:cs typeface="Lato"/>
                <a:sym typeface="Lato"/>
              </a:rPr>
              <a:t>Parents, family members or friends = listening, empathy, emotional support strategies</a:t>
            </a:r>
            <a:endParaRPr/>
          </a:p>
          <a:p>
            <a:pPr indent="-457200" lvl="0" marL="457200" marR="0" rtl="0" algn="l">
              <a:spcBef>
                <a:spcPts val="600"/>
              </a:spcBef>
              <a:spcAft>
                <a:spcPts val="0"/>
              </a:spcAft>
              <a:buClr>
                <a:schemeClr val="dk1"/>
              </a:buClr>
              <a:buSzPts val="2800"/>
              <a:buFont typeface="Courier New"/>
              <a:buChar char="o"/>
            </a:pPr>
            <a:r>
              <a:rPr lang="en-GB" sz="2800">
                <a:solidFill>
                  <a:schemeClr val="dk1"/>
                </a:solidFill>
                <a:latin typeface="Lato"/>
                <a:ea typeface="Lato"/>
                <a:cs typeface="Lato"/>
                <a:sym typeface="Lato"/>
              </a:rPr>
              <a:t>Someone’s partner = listening, empathy, emotional support strategies</a:t>
            </a:r>
            <a:endParaRPr/>
          </a:p>
          <a:p>
            <a:pPr indent="-457200" lvl="0" marL="457200" marR="0" rtl="0" algn="l">
              <a:spcBef>
                <a:spcPts val="600"/>
              </a:spcBef>
              <a:spcAft>
                <a:spcPts val="0"/>
              </a:spcAft>
              <a:buClr>
                <a:schemeClr val="dk1"/>
              </a:buClr>
              <a:buSzPts val="2800"/>
              <a:buFont typeface="Courier New"/>
              <a:buChar char="o"/>
            </a:pPr>
            <a:r>
              <a:rPr lang="en-GB" sz="2800">
                <a:solidFill>
                  <a:schemeClr val="dk1"/>
                </a:solidFill>
                <a:latin typeface="Lato"/>
                <a:ea typeface="Lato"/>
                <a:cs typeface="Lato"/>
                <a:sym typeface="Lato"/>
              </a:rPr>
              <a:t>Teachers or other trusted adults = listening, empathy, safeguarding, emotional support strategies</a:t>
            </a:r>
            <a:endParaRPr/>
          </a:p>
          <a:p>
            <a:pPr indent="-457200" lvl="0" marL="457200" marR="0" rtl="0" algn="l">
              <a:spcBef>
                <a:spcPts val="600"/>
              </a:spcBef>
              <a:spcAft>
                <a:spcPts val="0"/>
              </a:spcAft>
              <a:buClr>
                <a:schemeClr val="dk1"/>
              </a:buClr>
              <a:buSzPts val="2800"/>
              <a:buFont typeface="Courier New"/>
              <a:buChar char="o"/>
            </a:pPr>
            <a:r>
              <a:rPr lang="en-GB" sz="2800">
                <a:solidFill>
                  <a:schemeClr val="dk1"/>
                </a:solidFill>
                <a:latin typeface="Lato"/>
                <a:ea typeface="Lato"/>
                <a:cs typeface="Lato"/>
                <a:sym typeface="Lato"/>
              </a:rPr>
              <a:t>GPs and other medical professionals = medical advice, medical assessment, accurate, reliable, non-biased information, safeguarding, refer someone for an abortion</a:t>
            </a:r>
            <a:endParaRPr/>
          </a:p>
          <a:p>
            <a:pPr indent="-457200" lvl="0" marL="457200" marR="0" rtl="0" algn="l">
              <a:spcBef>
                <a:spcPts val="600"/>
              </a:spcBef>
              <a:spcAft>
                <a:spcPts val="0"/>
              </a:spcAft>
              <a:buClr>
                <a:schemeClr val="dk1"/>
              </a:buClr>
              <a:buSzPts val="2800"/>
              <a:buFont typeface="Courier New"/>
              <a:buChar char="o"/>
            </a:pPr>
            <a:r>
              <a:rPr lang="en-GB" sz="2800">
                <a:solidFill>
                  <a:schemeClr val="dk1"/>
                </a:solidFill>
                <a:latin typeface="Lato"/>
                <a:ea typeface="Lato"/>
                <a:cs typeface="Lato"/>
                <a:sym typeface="Lato"/>
              </a:rPr>
              <a:t>Counsellors = listening, empathy, therapeutic support</a:t>
            </a:r>
            <a:endParaRPr/>
          </a:p>
          <a:p>
            <a:pPr indent="-457200" lvl="0" marL="457200" marR="0" rtl="0" algn="l">
              <a:spcBef>
                <a:spcPts val="600"/>
              </a:spcBef>
              <a:spcAft>
                <a:spcPts val="0"/>
              </a:spcAft>
              <a:buClr>
                <a:schemeClr val="dk1"/>
              </a:buClr>
              <a:buSzPts val="2800"/>
              <a:buFont typeface="Courier New"/>
              <a:buChar char="o"/>
            </a:pPr>
            <a:r>
              <a:rPr lang="en-GB" sz="2800">
                <a:solidFill>
                  <a:schemeClr val="dk1"/>
                </a:solidFill>
                <a:latin typeface="Lato"/>
                <a:ea typeface="Lato"/>
                <a:cs typeface="Lato"/>
                <a:sym typeface="Lato"/>
              </a:rPr>
              <a:t>Advice lines, charities, specialist organisations = listening, empathy, emotional support strategies, reliable information (depending on the organisation)</a:t>
            </a:r>
            <a:endParaRPr/>
          </a:p>
        </p:txBody>
      </p:sp>
      <p:sp>
        <p:nvSpPr>
          <p:cNvPr id="304" name="Google Shape;304;p30"/>
          <p:cNvSpPr txBox="1"/>
          <p:nvPr>
            <p:ph idx="11" type="ftr"/>
          </p:nvPr>
        </p:nvSpPr>
        <p:spPr>
          <a:xfrm>
            <a:off x="-4412" y="6391510"/>
            <a:ext cx="121920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050"/>
              <a:t>© PSHE Association 2021</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302"/>
                                        </p:tgtEl>
                                        <p:attrNameLst>
                                          <p:attrName>style.visibility</p:attrName>
                                        </p:attrNameLst>
                                      </p:cBhvr>
                                      <p:to>
                                        <p:strVal val="visible"/>
                                      </p:to>
                                    </p:set>
                                    <p:anim calcmode="lin" valueType="num">
                                      <p:cBhvr additive="base">
                                        <p:cTn dur="500"/>
                                        <p:tgtEl>
                                          <p:spTgt spid="30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1"/>
          <p:cNvSpPr txBox="1"/>
          <p:nvPr/>
        </p:nvSpPr>
        <p:spPr>
          <a:xfrm>
            <a:off x="243756" y="299158"/>
            <a:ext cx="10714182"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400">
                <a:solidFill>
                  <a:srgbClr val="95519E"/>
                </a:solidFill>
                <a:latin typeface="Spartan"/>
                <a:ea typeface="Spartan"/>
                <a:cs typeface="Spartan"/>
                <a:sym typeface="Spartan"/>
              </a:rPr>
              <a:t>Giving advice</a:t>
            </a:r>
            <a:endParaRPr/>
          </a:p>
        </p:txBody>
      </p:sp>
      <p:sp>
        <p:nvSpPr>
          <p:cNvPr id="311" name="Google Shape;311;p31"/>
          <p:cNvSpPr txBox="1"/>
          <p:nvPr/>
        </p:nvSpPr>
        <p:spPr>
          <a:xfrm>
            <a:off x="243756" y="1604615"/>
            <a:ext cx="4516929" cy="37856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000">
                <a:solidFill>
                  <a:schemeClr val="dk1"/>
                </a:solidFill>
                <a:latin typeface="Lato"/>
                <a:ea typeface="Lato"/>
                <a:cs typeface="Lato"/>
                <a:sym typeface="Lato"/>
              </a:rPr>
              <a:t>Return to the forum post from the start of the lesson. </a:t>
            </a:r>
            <a:endParaRPr/>
          </a:p>
          <a:p>
            <a:pPr indent="0" lvl="0" marL="0" marR="0" rtl="0" algn="l">
              <a:spcBef>
                <a:spcPts val="0"/>
              </a:spcBef>
              <a:spcAft>
                <a:spcPts val="0"/>
              </a:spcAft>
              <a:buNone/>
            </a:pPr>
            <a:r>
              <a:t/>
            </a:r>
            <a:endParaRPr sz="3000">
              <a:solidFill>
                <a:schemeClr val="dk1"/>
              </a:solidFill>
              <a:latin typeface="Lato"/>
              <a:ea typeface="Lato"/>
              <a:cs typeface="Lato"/>
              <a:sym typeface="Lato"/>
            </a:endParaRPr>
          </a:p>
          <a:p>
            <a:pPr indent="0" lvl="0" marL="0" marR="0" rtl="0" algn="l">
              <a:spcBef>
                <a:spcPts val="0"/>
              </a:spcBef>
              <a:spcAft>
                <a:spcPts val="0"/>
              </a:spcAft>
              <a:buNone/>
            </a:pPr>
            <a:r>
              <a:rPr lang="en-GB" sz="3000">
                <a:solidFill>
                  <a:schemeClr val="dk1"/>
                </a:solidFill>
                <a:latin typeface="Lato"/>
                <a:ea typeface="Lato"/>
                <a:cs typeface="Lato"/>
                <a:sym typeface="Lato"/>
              </a:rPr>
              <a:t>Create a new reply, giving advice to the couple based on what you have learnt this lesson.</a:t>
            </a:r>
            <a:endParaRPr/>
          </a:p>
        </p:txBody>
      </p:sp>
      <p:sp>
        <p:nvSpPr>
          <p:cNvPr id="312" name="Google Shape;312;p31"/>
          <p:cNvSpPr txBox="1"/>
          <p:nvPr>
            <p:ph idx="12" type="sldNum"/>
          </p:nvPr>
        </p:nvSpPr>
        <p:spPr>
          <a:xfrm>
            <a:off x="11217875" y="6479919"/>
            <a:ext cx="644611"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313" name="Google Shape;313;p31"/>
          <p:cNvSpPr txBox="1"/>
          <p:nvPr>
            <p:ph idx="11" type="ftr"/>
          </p:nvPr>
        </p:nvSpPr>
        <p:spPr>
          <a:xfrm>
            <a:off x="-4412" y="6391510"/>
            <a:ext cx="121920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050"/>
              <a:t>© PSHE Association 2021</a:t>
            </a:r>
            <a:endParaRPr/>
          </a:p>
        </p:txBody>
      </p:sp>
      <p:pic>
        <p:nvPicPr>
          <p:cNvPr id="314" name="Google Shape;314;p31"/>
          <p:cNvPicPr preferRelativeResize="0"/>
          <p:nvPr/>
        </p:nvPicPr>
        <p:blipFill rotWithShape="1">
          <a:blip r:embed="rId3">
            <a:alphaModFix/>
          </a:blip>
          <a:srcRect b="0" l="0" r="0" t="0"/>
          <a:stretch/>
        </p:blipFill>
        <p:spPr>
          <a:xfrm>
            <a:off x="4913543" y="1371496"/>
            <a:ext cx="7159746" cy="4362970"/>
          </a:xfrm>
          <a:prstGeom prst="rect">
            <a:avLst/>
          </a:prstGeom>
          <a:noFill/>
          <a:ln>
            <a:noFill/>
          </a:ln>
        </p:spPr>
      </p:pic>
      <p:pic>
        <p:nvPicPr>
          <p:cNvPr id="315" name="Google Shape;315;p31"/>
          <p:cNvPicPr preferRelativeResize="0"/>
          <p:nvPr/>
        </p:nvPicPr>
        <p:blipFill rotWithShape="1">
          <a:blip r:embed="rId4">
            <a:alphaModFix/>
          </a:blip>
          <a:srcRect b="0" l="0" r="0" t="0"/>
          <a:stretch/>
        </p:blipFill>
        <p:spPr>
          <a:xfrm>
            <a:off x="5728488" y="1783080"/>
            <a:ext cx="5529855" cy="329184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311"/>
                                        </p:tgtEl>
                                        <p:attrNameLst>
                                          <p:attrName>style.visibility</p:attrName>
                                        </p:attrNameLst>
                                      </p:cBhvr>
                                      <p:to>
                                        <p:strVal val="visible"/>
                                      </p:to>
                                    </p:set>
                                    <p:anim calcmode="lin" valueType="num">
                                      <p:cBhvr additive="base">
                                        <p:cTn dur="500"/>
                                        <p:tgtEl>
                                          <p:spTgt spid="31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12"/>
                                        </p:tgtEl>
                                        <p:attrNameLst>
                                          <p:attrName>style.visibility</p:attrName>
                                        </p:attrNameLst>
                                      </p:cBhvr>
                                      <p:to>
                                        <p:strVal val="visible"/>
                                      </p:to>
                                    </p:set>
                                    <p:anim calcmode="lin" valueType="num">
                                      <p:cBhvr additive="base">
                                        <p:cTn dur="500"/>
                                        <p:tgtEl>
                                          <p:spTgt spid="31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5" name="Shape 95"/>
        <p:cNvGrpSpPr/>
        <p:nvPr/>
      </p:nvGrpSpPr>
      <p:grpSpPr>
        <a:xfrm>
          <a:off x="0" y="0"/>
          <a:ext cx="0" cy="0"/>
          <a:chOff x="0" y="0"/>
          <a:chExt cx="0" cy="0"/>
        </a:xfrm>
      </p:grpSpPr>
      <p:sp>
        <p:nvSpPr>
          <p:cNvPr id="96" name="Google Shape;96;p14"/>
          <p:cNvSpPr txBox="1"/>
          <p:nvPr>
            <p:ph idx="12" type="sldNum"/>
          </p:nvPr>
        </p:nvSpPr>
        <p:spPr>
          <a:xfrm>
            <a:off x="11769436" y="6567015"/>
            <a:ext cx="42256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97" name="Google Shape;97;p14"/>
          <p:cNvSpPr txBox="1"/>
          <p:nvPr/>
        </p:nvSpPr>
        <p:spPr>
          <a:xfrm>
            <a:off x="434893" y="515456"/>
            <a:ext cx="9177913" cy="830997"/>
          </a:xfrm>
          <a:prstGeom prst="rect">
            <a:avLst/>
          </a:prstGeom>
          <a:solidFill>
            <a:srgbClr val="95519E"/>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800">
                <a:solidFill>
                  <a:schemeClr val="lt1"/>
                </a:solidFill>
                <a:latin typeface="Spartan"/>
                <a:ea typeface="Spartan"/>
                <a:cs typeface="Spartan"/>
                <a:sym typeface="Spartan"/>
              </a:rPr>
              <a:t>Using this PowerPoint</a:t>
            </a:r>
            <a:endParaRPr/>
          </a:p>
        </p:txBody>
      </p:sp>
      <p:sp>
        <p:nvSpPr>
          <p:cNvPr id="98" name="Google Shape;98;p14"/>
          <p:cNvSpPr txBox="1"/>
          <p:nvPr/>
        </p:nvSpPr>
        <p:spPr>
          <a:xfrm>
            <a:off x="9869891" y="257494"/>
            <a:ext cx="2110827" cy="954107"/>
          </a:xfrm>
          <a:prstGeom prst="rect">
            <a:avLst/>
          </a:prstGeom>
          <a:solidFill>
            <a:srgbClr val="95519E"/>
          </a:solidFill>
          <a:ln cap="flat" cmpd="sng" w="9525">
            <a:solidFill>
              <a:schemeClr val="lt1"/>
            </a:solidFill>
            <a:prstDash val="dash"/>
            <a:round/>
            <a:headEnd len="sm" w="sm" type="none"/>
            <a:tailEnd len="sm" w="sm" type="none"/>
          </a:ln>
        </p:spPr>
        <p:txBody>
          <a:bodyPr anchorCtr="1" anchor="ctr" bIns="45700" lIns="91425" spcFirstLastPara="1" rIns="91425" wrap="square" tIns="45700">
            <a:spAutoFit/>
          </a:bodyPr>
          <a:lstStyle/>
          <a:p>
            <a:pPr indent="0" lvl="0" marL="0" marR="0" rtl="0" algn="l">
              <a:spcBef>
                <a:spcPts val="0"/>
              </a:spcBef>
              <a:spcAft>
                <a:spcPts val="0"/>
              </a:spcAft>
              <a:buNone/>
            </a:pPr>
            <a:r>
              <a:rPr lang="en-GB" sz="2800">
                <a:solidFill>
                  <a:schemeClr val="lt1"/>
                </a:solidFill>
                <a:latin typeface="Spartan"/>
                <a:ea typeface="Spartan"/>
                <a:cs typeface="Spartan"/>
                <a:sym typeface="Spartan"/>
              </a:rPr>
              <a:t>Teacher </a:t>
            </a:r>
            <a:endParaRPr/>
          </a:p>
          <a:p>
            <a:pPr indent="0" lvl="0" marL="0" marR="0" rtl="0" algn="l">
              <a:spcBef>
                <a:spcPts val="0"/>
              </a:spcBef>
              <a:spcAft>
                <a:spcPts val="0"/>
              </a:spcAft>
              <a:buNone/>
            </a:pPr>
            <a:r>
              <a:rPr lang="en-GB" sz="2800">
                <a:solidFill>
                  <a:schemeClr val="lt1"/>
                </a:solidFill>
                <a:latin typeface="Spartan"/>
                <a:ea typeface="Spartan"/>
                <a:cs typeface="Spartan"/>
                <a:sym typeface="Spartan"/>
              </a:rPr>
              <a:t>slide</a:t>
            </a:r>
            <a:endParaRPr/>
          </a:p>
        </p:txBody>
      </p:sp>
      <p:sp>
        <p:nvSpPr>
          <p:cNvPr id="99" name="Google Shape;99;p14"/>
          <p:cNvSpPr txBox="1"/>
          <p:nvPr/>
        </p:nvSpPr>
        <p:spPr>
          <a:xfrm>
            <a:off x="523052" y="1635158"/>
            <a:ext cx="11246384" cy="489364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lt1"/>
                </a:solidFill>
                <a:latin typeface="Lato"/>
                <a:ea typeface="Lato"/>
                <a:cs typeface="Lato"/>
                <a:sym typeface="Lato"/>
              </a:rPr>
              <a:t>The slides in this presentation are divided into two sections:</a:t>
            </a:r>
            <a:endParaRPr/>
          </a:p>
          <a:p>
            <a:pPr indent="-514350" lvl="0" marL="514350" marR="0" rtl="0" algn="l">
              <a:lnSpc>
                <a:spcPct val="150000"/>
              </a:lnSpc>
              <a:spcBef>
                <a:spcPts val="0"/>
              </a:spcBef>
              <a:spcAft>
                <a:spcPts val="0"/>
              </a:spcAft>
              <a:buClr>
                <a:schemeClr val="lt1"/>
              </a:buClr>
              <a:buSzPts val="2400"/>
              <a:buFont typeface="Lato"/>
              <a:buAutoNum type="romanLcParenBoth"/>
            </a:pPr>
            <a:r>
              <a:rPr b="1" lang="en-GB" sz="2400">
                <a:solidFill>
                  <a:schemeClr val="lt1"/>
                </a:solidFill>
                <a:latin typeface="Lato"/>
                <a:ea typeface="Lato"/>
                <a:cs typeface="Lato"/>
                <a:sym typeface="Lato"/>
              </a:rPr>
              <a:t>Teacher slides </a:t>
            </a:r>
            <a:r>
              <a:rPr lang="en-GB" sz="2400">
                <a:solidFill>
                  <a:schemeClr val="lt1"/>
                </a:solidFill>
                <a:latin typeface="Lato"/>
                <a:ea typeface="Lato"/>
                <a:cs typeface="Lato"/>
                <a:sym typeface="Lato"/>
              </a:rPr>
              <a:t>(purple) – provide key information regarding lesson preparation</a:t>
            </a:r>
            <a:endParaRPr/>
          </a:p>
          <a:p>
            <a:pPr indent="-514350" lvl="0" marL="514350" marR="0" rtl="0" algn="l">
              <a:lnSpc>
                <a:spcPct val="150000"/>
              </a:lnSpc>
              <a:spcBef>
                <a:spcPts val="0"/>
              </a:spcBef>
              <a:spcAft>
                <a:spcPts val="0"/>
              </a:spcAft>
              <a:buClr>
                <a:schemeClr val="lt1"/>
              </a:buClr>
              <a:buSzPts val="2400"/>
              <a:buFont typeface="Lato"/>
              <a:buAutoNum type="romanLcParenBoth"/>
            </a:pPr>
            <a:r>
              <a:rPr b="1" lang="en-GB" sz="2400">
                <a:solidFill>
                  <a:schemeClr val="lt1"/>
                </a:solidFill>
                <a:latin typeface="Lato"/>
                <a:ea typeface="Lato"/>
                <a:cs typeface="Lato"/>
                <a:sym typeface="Lato"/>
              </a:rPr>
              <a:t>Pupil slides </a:t>
            </a:r>
            <a:r>
              <a:rPr lang="en-GB" sz="2400">
                <a:solidFill>
                  <a:schemeClr val="lt1"/>
                </a:solidFill>
                <a:latin typeface="Lato"/>
                <a:ea typeface="Lato"/>
                <a:cs typeface="Lato"/>
                <a:sym typeface="Lato"/>
              </a:rPr>
              <a:t>(white) – provide a visual focus point for pupils during the lesson and delivery notes for teachers about the activities.  Click ‘notes’ to view these. </a:t>
            </a:r>
            <a:endParaRPr/>
          </a:p>
          <a:p>
            <a:pPr indent="-361950" lvl="0" marL="514350" marR="0" rtl="0" algn="l">
              <a:lnSpc>
                <a:spcPct val="150000"/>
              </a:lnSpc>
              <a:spcBef>
                <a:spcPts val="0"/>
              </a:spcBef>
              <a:spcAft>
                <a:spcPts val="0"/>
              </a:spcAft>
              <a:buClr>
                <a:schemeClr val="dk1"/>
              </a:buClr>
              <a:buSzPts val="2400"/>
              <a:buFont typeface="Calibri"/>
              <a:buNone/>
            </a:pPr>
            <a:r>
              <a:t/>
            </a:r>
            <a:endParaRPr sz="2400">
              <a:solidFill>
                <a:schemeClr val="lt1"/>
              </a:solidFill>
              <a:latin typeface="Lato"/>
              <a:ea typeface="Lato"/>
              <a:cs typeface="Lato"/>
              <a:sym typeface="Lato"/>
            </a:endParaRPr>
          </a:p>
          <a:p>
            <a:pPr indent="0" lvl="0" marL="0" marR="0" rtl="0" algn="l">
              <a:lnSpc>
                <a:spcPct val="150000"/>
              </a:lnSpc>
              <a:spcBef>
                <a:spcPts val="0"/>
              </a:spcBef>
              <a:spcAft>
                <a:spcPts val="0"/>
              </a:spcAft>
              <a:buNone/>
            </a:pPr>
            <a:r>
              <a:rPr lang="en-GB" sz="2400">
                <a:solidFill>
                  <a:schemeClr val="lt1"/>
                </a:solidFill>
                <a:latin typeface="Lato"/>
                <a:ea typeface="Lato"/>
                <a:cs typeface="Lato"/>
                <a:sym typeface="Lato"/>
              </a:rPr>
              <a:t>Ensure that you select ‘Use Presenter View’ under the ‘Slide Show’ tab – this will allow you to preview the teaching notes on your monitor while the main presentation is displayed on a screen/smartboard.</a:t>
            </a:r>
            <a:endParaRPr/>
          </a:p>
        </p:txBody>
      </p:sp>
      <p:sp>
        <p:nvSpPr>
          <p:cNvPr id="100" name="Google Shape;100;p14"/>
          <p:cNvSpPr txBox="1"/>
          <p:nvPr/>
        </p:nvSpPr>
        <p:spPr>
          <a:xfrm>
            <a:off x="0" y="6558386"/>
            <a:ext cx="12192000" cy="30797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400">
                <a:solidFill>
                  <a:schemeClr val="lt1"/>
                </a:solidFill>
                <a:latin typeface="Open Sans Light"/>
                <a:ea typeface="Open Sans Light"/>
                <a:cs typeface="Open Sans Light"/>
                <a:sym typeface="Open Sans Light"/>
              </a:rPr>
              <a:t>© PSHE Association 2021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2"/>
          <p:cNvSpPr txBox="1"/>
          <p:nvPr/>
        </p:nvSpPr>
        <p:spPr>
          <a:xfrm>
            <a:off x="292697" y="271796"/>
            <a:ext cx="10714182"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400">
                <a:solidFill>
                  <a:srgbClr val="95519E"/>
                </a:solidFill>
                <a:latin typeface="Spartan"/>
                <a:ea typeface="Spartan"/>
                <a:cs typeface="Spartan"/>
                <a:sym typeface="Spartan"/>
              </a:rPr>
              <a:t>Further support</a:t>
            </a:r>
            <a:endParaRPr/>
          </a:p>
        </p:txBody>
      </p:sp>
      <p:sp>
        <p:nvSpPr>
          <p:cNvPr id="322" name="Google Shape;322;p32"/>
          <p:cNvSpPr txBox="1"/>
          <p:nvPr/>
        </p:nvSpPr>
        <p:spPr>
          <a:xfrm>
            <a:off x="292697" y="1044288"/>
            <a:ext cx="9257473" cy="5494453"/>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2600"/>
              <a:buFont typeface="Arial"/>
              <a:buChar char="•"/>
            </a:pPr>
            <a:r>
              <a:rPr lang="en-GB" sz="2600">
                <a:solidFill>
                  <a:schemeClr val="dk1"/>
                </a:solidFill>
                <a:latin typeface="Lato"/>
                <a:ea typeface="Lato"/>
                <a:cs typeface="Lato"/>
                <a:sym typeface="Lato"/>
              </a:rPr>
              <a:t>Speak to a tutor, head of year, school nurse or other trusted member of staff in the school</a:t>
            </a:r>
            <a:endParaRPr/>
          </a:p>
          <a:p>
            <a:pPr indent="-292100" lvl="0" marL="457200" marR="0" rtl="0" algn="l">
              <a:spcBef>
                <a:spcPts val="0"/>
              </a:spcBef>
              <a:spcAft>
                <a:spcPts val="0"/>
              </a:spcAft>
              <a:buClr>
                <a:schemeClr val="dk1"/>
              </a:buClr>
              <a:buSzPts val="2600"/>
              <a:buFont typeface="Arial"/>
              <a:buNone/>
            </a:pPr>
            <a:r>
              <a:t/>
            </a:r>
            <a:endParaRPr sz="2600">
              <a:solidFill>
                <a:schemeClr val="dk1"/>
              </a:solidFill>
              <a:latin typeface="Lato"/>
              <a:ea typeface="Lato"/>
              <a:cs typeface="Lato"/>
              <a:sym typeface="Lato"/>
            </a:endParaRPr>
          </a:p>
          <a:p>
            <a:pPr indent="-457200" lvl="0" marL="457200" marR="0" rtl="0" algn="l">
              <a:spcBef>
                <a:spcPts val="0"/>
              </a:spcBef>
              <a:spcAft>
                <a:spcPts val="0"/>
              </a:spcAft>
              <a:buClr>
                <a:schemeClr val="dk1"/>
              </a:buClr>
              <a:buSzPts val="2600"/>
              <a:buFont typeface="Arial"/>
              <a:buChar char="•"/>
            </a:pPr>
            <a:r>
              <a:rPr lang="en-GB" sz="2600">
                <a:solidFill>
                  <a:schemeClr val="dk1"/>
                </a:solidFill>
                <a:latin typeface="Lato"/>
                <a:ea typeface="Lato"/>
                <a:cs typeface="Lato"/>
                <a:sym typeface="Lato"/>
              </a:rPr>
              <a:t>Contact GP surgery or local sexual health clinic</a:t>
            </a:r>
            <a:endParaRPr/>
          </a:p>
          <a:p>
            <a:pPr indent="-292100" lvl="0" marL="457200" marR="0" rtl="0" algn="l">
              <a:spcBef>
                <a:spcPts val="0"/>
              </a:spcBef>
              <a:spcAft>
                <a:spcPts val="0"/>
              </a:spcAft>
              <a:buClr>
                <a:schemeClr val="dk1"/>
              </a:buClr>
              <a:buSzPts val="2600"/>
              <a:buFont typeface="Arial"/>
              <a:buNone/>
            </a:pPr>
            <a:r>
              <a:t/>
            </a:r>
            <a:endParaRPr sz="2600">
              <a:solidFill>
                <a:schemeClr val="dk1"/>
              </a:solidFill>
              <a:latin typeface="Lato"/>
              <a:ea typeface="Lato"/>
              <a:cs typeface="Lato"/>
              <a:sym typeface="Lato"/>
            </a:endParaRPr>
          </a:p>
          <a:p>
            <a:pPr indent="-457200" lvl="0" marL="457200" marR="0" rtl="0" algn="l">
              <a:spcBef>
                <a:spcPts val="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Visit </a:t>
            </a:r>
            <a:r>
              <a:rPr lang="en-GB" sz="2800" u="sng">
                <a:solidFill>
                  <a:schemeClr val="dk1"/>
                </a:solidFill>
                <a:latin typeface="Calibri"/>
                <a:ea typeface="Calibri"/>
                <a:cs typeface="Calibri"/>
                <a:sym typeface="Calibri"/>
                <a:hlinkClick r:id="rId3">
                  <a:extLst>
                    <a:ext uri="{A12FA001-AC4F-418D-AE19-62706E023703}">
                      <ahyp:hlinkClr val="tx"/>
                    </a:ext>
                  </a:extLst>
                </a:hlinkClick>
              </a:rPr>
              <a:t>www.brook.org.uk/topics/pregnancy</a:t>
            </a:r>
            <a:endParaRPr sz="2800" u="sng">
              <a:solidFill>
                <a:schemeClr val="dk1"/>
              </a:solidFill>
              <a:latin typeface="Calibri"/>
              <a:ea typeface="Calibri"/>
              <a:cs typeface="Calibri"/>
              <a:sym typeface="Calibri"/>
            </a:endParaRPr>
          </a:p>
          <a:p>
            <a:pPr indent="-279400" lvl="0" marL="457200" marR="0" rtl="0" algn="l">
              <a:spcBef>
                <a:spcPts val="0"/>
              </a:spcBef>
              <a:spcAft>
                <a:spcPts val="0"/>
              </a:spcAft>
              <a:buClr>
                <a:schemeClr val="dk1"/>
              </a:buClr>
              <a:buSzPts val="2800"/>
              <a:buFont typeface="Arial"/>
              <a:buNone/>
            </a:pPr>
            <a:r>
              <a:t/>
            </a:r>
            <a:endParaRPr sz="2800" u="sng">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Contact Childline </a:t>
            </a:r>
            <a:r>
              <a:rPr lang="en-GB" sz="2800" u="sng">
                <a:solidFill>
                  <a:schemeClr val="dk1"/>
                </a:solidFill>
                <a:latin typeface="Calibri"/>
                <a:ea typeface="Calibri"/>
                <a:cs typeface="Calibri"/>
                <a:sym typeface="Calibri"/>
                <a:hlinkClick r:id="rId4">
                  <a:extLst>
                    <a:ext uri="{A12FA001-AC4F-418D-AE19-62706E023703}">
                      <ahyp:hlinkClr val="tx"/>
                    </a:ext>
                  </a:extLst>
                </a:hlinkClick>
              </a:rPr>
              <a:t>www.childline.org.uk</a:t>
            </a:r>
            <a:r>
              <a:rPr lang="en-GB" sz="2800">
                <a:solidFill>
                  <a:schemeClr val="dk1"/>
                </a:solidFill>
                <a:latin typeface="Calibri"/>
                <a:ea typeface="Calibri"/>
                <a:cs typeface="Calibri"/>
                <a:sym typeface="Calibri"/>
              </a:rPr>
              <a:t> 0800 1111</a:t>
            </a:r>
            <a:endParaRPr/>
          </a:p>
          <a:p>
            <a:pPr indent="-279400" lvl="0" marL="457200" marR="0" rtl="0" algn="l">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Visit  </a:t>
            </a:r>
            <a:r>
              <a:rPr lang="en-GB" sz="2800" u="sng">
                <a:solidFill>
                  <a:schemeClr val="dk1"/>
                </a:solidFill>
                <a:latin typeface="Calibri"/>
                <a:ea typeface="Calibri"/>
                <a:cs typeface="Calibri"/>
                <a:sym typeface="Calibri"/>
                <a:hlinkClick r:id="rId5">
                  <a:extLst>
                    <a:ext uri="{A12FA001-AC4F-418D-AE19-62706E023703}">
                      <ahyp:hlinkClr val="tx"/>
                    </a:ext>
                  </a:extLst>
                </a:hlinkClick>
              </a:rPr>
              <a:t>www.pshe-association.org.uk/curriculum-and-resources/resources/abortion-factsheet-frsh-rcog</a:t>
            </a:r>
            <a:r>
              <a:rPr lang="en-GB" sz="2800">
                <a:solidFill>
                  <a:schemeClr val="dk1"/>
                </a:solidFill>
                <a:latin typeface="Calibri"/>
                <a:ea typeface="Calibri"/>
                <a:cs typeface="Calibri"/>
                <a:sym typeface="Calibri"/>
              </a:rPr>
              <a:t> </a:t>
            </a:r>
            <a:endParaRPr i="1"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600">
              <a:solidFill>
                <a:schemeClr val="dk1"/>
              </a:solidFill>
              <a:latin typeface="Lato"/>
              <a:ea typeface="Lato"/>
              <a:cs typeface="Lato"/>
              <a:sym typeface="Lato"/>
            </a:endParaRPr>
          </a:p>
          <a:p>
            <a:pPr indent="-292100" lvl="0" marL="457200" marR="0" rtl="0" algn="l">
              <a:lnSpc>
                <a:spcPct val="115000"/>
              </a:lnSpc>
              <a:spcBef>
                <a:spcPts val="0"/>
              </a:spcBef>
              <a:spcAft>
                <a:spcPts val="0"/>
              </a:spcAft>
              <a:buClr>
                <a:schemeClr val="dk1"/>
              </a:buClr>
              <a:buSzPts val="2600"/>
              <a:buFont typeface="Arial"/>
              <a:buNone/>
            </a:pPr>
            <a:r>
              <a:t/>
            </a:r>
            <a:endParaRPr sz="2600">
              <a:solidFill>
                <a:schemeClr val="dk1"/>
              </a:solidFill>
              <a:latin typeface="Lato"/>
              <a:ea typeface="Lato"/>
              <a:cs typeface="Lato"/>
              <a:sym typeface="Lato"/>
            </a:endParaRPr>
          </a:p>
        </p:txBody>
      </p:sp>
      <p:sp>
        <p:nvSpPr>
          <p:cNvPr id="323" name="Google Shape;323;p32"/>
          <p:cNvSpPr txBox="1"/>
          <p:nvPr>
            <p:ph idx="12" type="sldNum"/>
          </p:nvPr>
        </p:nvSpPr>
        <p:spPr>
          <a:xfrm>
            <a:off x="11217875" y="6479919"/>
            <a:ext cx="644611"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324" name="Google Shape;324;p32"/>
          <p:cNvSpPr txBox="1"/>
          <p:nvPr>
            <p:ph idx="11" type="ftr"/>
          </p:nvPr>
        </p:nvSpPr>
        <p:spPr>
          <a:xfrm>
            <a:off x="-4412" y="6391510"/>
            <a:ext cx="121920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050"/>
              <a:t>© PSHE Association 2021</a:t>
            </a:r>
            <a:endParaRPr/>
          </a:p>
        </p:txBody>
      </p:sp>
      <p:pic>
        <p:nvPicPr>
          <p:cNvPr id="325" name="Google Shape;325;p32"/>
          <p:cNvPicPr preferRelativeResize="0"/>
          <p:nvPr/>
        </p:nvPicPr>
        <p:blipFill rotWithShape="1">
          <a:blip r:embed="rId6">
            <a:alphaModFix/>
          </a:blip>
          <a:srcRect b="0" l="0" r="0" t="0"/>
          <a:stretch/>
        </p:blipFill>
        <p:spPr>
          <a:xfrm>
            <a:off x="9203314" y="2248291"/>
            <a:ext cx="2361417" cy="236141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5" name="Shape 105"/>
        <p:cNvGrpSpPr/>
        <p:nvPr/>
      </p:nvGrpSpPr>
      <p:grpSpPr>
        <a:xfrm>
          <a:off x="0" y="0"/>
          <a:ext cx="0" cy="0"/>
          <a:chOff x="0" y="0"/>
          <a:chExt cx="0" cy="0"/>
        </a:xfrm>
      </p:grpSpPr>
      <p:pic>
        <p:nvPicPr>
          <p:cNvPr id="106" name="Google Shape;106;p15"/>
          <p:cNvPicPr preferRelativeResize="0"/>
          <p:nvPr/>
        </p:nvPicPr>
        <p:blipFill rotWithShape="1">
          <a:blip r:embed="rId3">
            <a:alphaModFix/>
          </a:blip>
          <a:srcRect b="0" l="0" r="0" t="0"/>
          <a:stretch/>
        </p:blipFill>
        <p:spPr>
          <a:xfrm rot="-7110453">
            <a:off x="9938657" y="3310406"/>
            <a:ext cx="1966668" cy="1660913"/>
          </a:xfrm>
          <a:prstGeom prst="rect">
            <a:avLst/>
          </a:prstGeom>
          <a:noFill/>
          <a:ln>
            <a:noFill/>
          </a:ln>
        </p:spPr>
      </p:pic>
      <p:pic>
        <p:nvPicPr>
          <p:cNvPr id="107" name="Google Shape;107;p15"/>
          <p:cNvPicPr preferRelativeResize="0"/>
          <p:nvPr/>
        </p:nvPicPr>
        <p:blipFill rotWithShape="1">
          <a:blip r:embed="rId3">
            <a:alphaModFix/>
          </a:blip>
          <a:srcRect b="0" l="0" r="0" t="0"/>
          <a:stretch/>
        </p:blipFill>
        <p:spPr>
          <a:xfrm rot="450099">
            <a:off x="6386645" y="4148281"/>
            <a:ext cx="1966668" cy="1660913"/>
          </a:xfrm>
          <a:prstGeom prst="rect">
            <a:avLst/>
          </a:prstGeom>
          <a:noFill/>
          <a:ln>
            <a:noFill/>
          </a:ln>
        </p:spPr>
      </p:pic>
      <p:sp>
        <p:nvSpPr>
          <p:cNvPr id="108" name="Google Shape;108;p15"/>
          <p:cNvSpPr txBox="1"/>
          <p:nvPr>
            <p:ph idx="12" type="sldNum"/>
          </p:nvPr>
        </p:nvSpPr>
        <p:spPr>
          <a:xfrm>
            <a:off x="11769436" y="6567015"/>
            <a:ext cx="42256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109" name="Google Shape;109;p15"/>
          <p:cNvSpPr txBox="1"/>
          <p:nvPr/>
        </p:nvSpPr>
        <p:spPr>
          <a:xfrm>
            <a:off x="408980" y="356720"/>
            <a:ext cx="9177913" cy="830997"/>
          </a:xfrm>
          <a:prstGeom prst="rect">
            <a:avLst/>
          </a:prstGeom>
          <a:solidFill>
            <a:srgbClr val="95519E"/>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800">
                <a:solidFill>
                  <a:schemeClr val="lt1"/>
                </a:solidFill>
                <a:latin typeface="Spartan"/>
                <a:ea typeface="Spartan"/>
                <a:cs typeface="Spartan"/>
                <a:sym typeface="Spartan"/>
              </a:rPr>
              <a:t>Challenge and support</a:t>
            </a:r>
            <a:endParaRPr sz="4800" strike="sngStrike">
              <a:solidFill>
                <a:schemeClr val="lt1"/>
              </a:solidFill>
              <a:latin typeface="Spartan"/>
              <a:ea typeface="Spartan"/>
              <a:cs typeface="Spartan"/>
              <a:sym typeface="Spartan"/>
            </a:endParaRPr>
          </a:p>
        </p:txBody>
      </p:sp>
      <p:sp>
        <p:nvSpPr>
          <p:cNvPr id="110" name="Google Shape;110;p15"/>
          <p:cNvSpPr txBox="1"/>
          <p:nvPr/>
        </p:nvSpPr>
        <p:spPr>
          <a:xfrm>
            <a:off x="9869891" y="257494"/>
            <a:ext cx="2110827" cy="954107"/>
          </a:xfrm>
          <a:prstGeom prst="rect">
            <a:avLst/>
          </a:prstGeom>
          <a:solidFill>
            <a:srgbClr val="95519E"/>
          </a:solidFill>
          <a:ln cap="flat" cmpd="sng" w="9525">
            <a:solidFill>
              <a:schemeClr val="lt1"/>
            </a:solidFill>
            <a:prstDash val="dash"/>
            <a:round/>
            <a:headEnd len="sm" w="sm" type="none"/>
            <a:tailEnd len="sm" w="sm" type="none"/>
          </a:ln>
        </p:spPr>
        <p:txBody>
          <a:bodyPr anchorCtr="1" anchor="ctr" bIns="45700" lIns="91425" spcFirstLastPara="1" rIns="91425" wrap="square" tIns="45700">
            <a:spAutoFit/>
          </a:bodyPr>
          <a:lstStyle/>
          <a:p>
            <a:pPr indent="0" lvl="0" marL="0" marR="0" rtl="0" algn="l">
              <a:spcBef>
                <a:spcPts val="0"/>
              </a:spcBef>
              <a:spcAft>
                <a:spcPts val="0"/>
              </a:spcAft>
              <a:buNone/>
            </a:pPr>
            <a:r>
              <a:rPr lang="en-GB" sz="2800">
                <a:solidFill>
                  <a:schemeClr val="lt1"/>
                </a:solidFill>
                <a:latin typeface="Spartan"/>
                <a:ea typeface="Spartan"/>
                <a:cs typeface="Spartan"/>
                <a:sym typeface="Spartan"/>
              </a:rPr>
              <a:t>Teacher </a:t>
            </a:r>
            <a:endParaRPr/>
          </a:p>
          <a:p>
            <a:pPr indent="0" lvl="0" marL="0" marR="0" rtl="0" algn="l">
              <a:spcBef>
                <a:spcPts val="0"/>
              </a:spcBef>
              <a:spcAft>
                <a:spcPts val="0"/>
              </a:spcAft>
              <a:buNone/>
            </a:pPr>
            <a:r>
              <a:rPr lang="en-GB" sz="2800">
                <a:solidFill>
                  <a:schemeClr val="lt1"/>
                </a:solidFill>
                <a:latin typeface="Spartan"/>
                <a:ea typeface="Spartan"/>
                <a:cs typeface="Spartan"/>
                <a:sym typeface="Spartan"/>
              </a:rPr>
              <a:t>slide</a:t>
            </a:r>
            <a:endParaRPr/>
          </a:p>
        </p:txBody>
      </p:sp>
      <p:sp>
        <p:nvSpPr>
          <p:cNvPr id="111" name="Google Shape;111;p15"/>
          <p:cNvSpPr txBox="1"/>
          <p:nvPr/>
        </p:nvSpPr>
        <p:spPr>
          <a:xfrm>
            <a:off x="605868" y="1535587"/>
            <a:ext cx="5352510" cy="526297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lt1"/>
                </a:solidFill>
                <a:latin typeface="Lato"/>
                <a:ea typeface="Lato"/>
                <a:cs typeface="Lato"/>
                <a:sym typeface="Lato"/>
              </a:rPr>
              <a:t>The lesson includes suggestions for  challenge and support activities, to help you differentiate appropriately for your class.  </a:t>
            </a:r>
            <a:endParaRPr/>
          </a:p>
          <a:p>
            <a:pPr indent="0" lvl="0" marL="0" marR="0" rtl="0" algn="l">
              <a:spcBef>
                <a:spcPts val="0"/>
              </a:spcBef>
              <a:spcAft>
                <a:spcPts val="0"/>
              </a:spcAft>
              <a:buNone/>
            </a:pPr>
            <a:r>
              <a:t/>
            </a:r>
            <a:endParaRPr sz="2400">
              <a:solidFill>
                <a:schemeClr val="lt1"/>
              </a:solidFill>
              <a:latin typeface="Lato"/>
              <a:ea typeface="Lato"/>
              <a:cs typeface="Lato"/>
              <a:sym typeface="Lato"/>
            </a:endParaRPr>
          </a:p>
          <a:p>
            <a:pPr indent="0" lvl="0" marL="0" marR="0" rtl="0" algn="l">
              <a:spcBef>
                <a:spcPts val="0"/>
              </a:spcBef>
              <a:spcAft>
                <a:spcPts val="0"/>
              </a:spcAft>
              <a:buNone/>
            </a:pPr>
            <a:r>
              <a:rPr b="1" lang="en-GB" sz="2400">
                <a:solidFill>
                  <a:schemeClr val="lt1"/>
                </a:solidFill>
                <a:latin typeface="Lato"/>
                <a:ea typeface="Lato"/>
                <a:cs typeface="Lato"/>
                <a:sym typeface="Lato"/>
              </a:rPr>
              <a:t>Challenge activities </a:t>
            </a:r>
            <a:r>
              <a:rPr lang="en-GB" sz="2400">
                <a:solidFill>
                  <a:schemeClr val="lt1"/>
                </a:solidFill>
                <a:latin typeface="Lato"/>
                <a:ea typeface="Lato"/>
                <a:cs typeface="Lato"/>
                <a:sym typeface="Lato"/>
              </a:rPr>
              <a:t>deepen and extend the learning for those who need more challenge or who finish the activity quickly. </a:t>
            </a:r>
            <a:endParaRPr/>
          </a:p>
          <a:p>
            <a:pPr indent="0" lvl="0" marL="0" marR="0" rtl="0" algn="l">
              <a:spcBef>
                <a:spcPts val="0"/>
              </a:spcBef>
              <a:spcAft>
                <a:spcPts val="0"/>
              </a:spcAft>
              <a:buNone/>
            </a:pPr>
            <a:r>
              <a:t/>
            </a:r>
            <a:endParaRPr sz="2400">
              <a:solidFill>
                <a:schemeClr val="lt1"/>
              </a:solidFill>
              <a:latin typeface="Lato"/>
              <a:ea typeface="Lato"/>
              <a:cs typeface="Lato"/>
              <a:sym typeface="Lato"/>
            </a:endParaRPr>
          </a:p>
          <a:p>
            <a:pPr indent="0" lvl="0" marL="0" marR="0" rtl="0" algn="l">
              <a:spcBef>
                <a:spcPts val="0"/>
              </a:spcBef>
              <a:spcAft>
                <a:spcPts val="0"/>
              </a:spcAft>
              <a:buNone/>
            </a:pPr>
            <a:r>
              <a:rPr b="1" lang="en-GB" sz="2400">
                <a:solidFill>
                  <a:schemeClr val="lt1"/>
                </a:solidFill>
                <a:latin typeface="Lato"/>
                <a:ea typeface="Lato"/>
                <a:cs typeface="Lato"/>
                <a:sym typeface="Lato"/>
              </a:rPr>
              <a:t>Support activities </a:t>
            </a:r>
            <a:r>
              <a:rPr lang="en-GB" sz="2400">
                <a:solidFill>
                  <a:schemeClr val="lt1"/>
                </a:solidFill>
                <a:latin typeface="Lato"/>
                <a:ea typeface="Lato"/>
                <a:cs typeface="Lato"/>
                <a:sym typeface="Lato"/>
              </a:rPr>
              <a:t>are adapted to be more accessible for those who need it.</a:t>
            </a:r>
            <a:endParaRPr/>
          </a:p>
          <a:p>
            <a:pPr indent="0" lvl="0" marL="0" marR="0" rtl="0" algn="l">
              <a:spcBef>
                <a:spcPts val="0"/>
              </a:spcBef>
              <a:spcAft>
                <a:spcPts val="0"/>
              </a:spcAft>
              <a:buNone/>
            </a:pPr>
            <a:r>
              <a:t/>
            </a:r>
            <a:endParaRPr sz="2400">
              <a:solidFill>
                <a:schemeClr val="lt1"/>
              </a:solidFill>
              <a:latin typeface="Lato"/>
              <a:ea typeface="Lato"/>
              <a:cs typeface="Lato"/>
              <a:sym typeface="Lato"/>
            </a:endParaRPr>
          </a:p>
          <a:p>
            <a:pPr indent="0" lvl="0" marL="0" marR="0" rtl="0" algn="l">
              <a:spcBef>
                <a:spcPts val="0"/>
              </a:spcBef>
              <a:spcAft>
                <a:spcPts val="0"/>
              </a:spcAft>
              <a:buNone/>
            </a:pPr>
            <a:r>
              <a:t/>
            </a:r>
            <a:endParaRPr sz="2400">
              <a:solidFill>
                <a:schemeClr val="lt1"/>
              </a:solidFill>
              <a:latin typeface="Lato"/>
              <a:ea typeface="Lato"/>
              <a:cs typeface="Lato"/>
              <a:sym typeface="Lato"/>
            </a:endParaRPr>
          </a:p>
        </p:txBody>
      </p:sp>
      <p:pic>
        <p:nvPicPr>
          <p:cNvPr id="112" name="Google Shape;112;p15"/>
          <p:cNvPicPr preferRelativeResize="0"/>
          <p:nvPr/>
        </p:nvPicPr>
        <p:blipFill rotWithShape="1">
          <a:blip r:embed="rId4">
            <a:alphaModFix/>
          </a:blip>
          <a:srcRect b="0" l="0" r="0" t="0"/>
          <a:stretch/>
        </p:blipFill>
        <p:spPr>
          <a:xfrm rot="860697">
            <a:off x="9345940" y="2850452"/>
            <a:ext cx="481906" cy="963810"/>
          </a:xfrm>
          <a:prstGeom prst="rect">
            <a:avLst/>
          </a:prstGeom>
          <a:noFill/>
          <a:ln>
            <a:noFill/>
          </a:ln>
        </p:spPr>
      </p:pic>
      <p:pic>
        <p:nvPicPr>
          <p:cNvPr id="113" name="Google Shape;113;p15"/>
          <p:cNvPicPr preferRelativeResize="0"/>
          <p:nvPr/>
        </p:nvPicPr>
        <p:blipFill rotWithShape="1">
          <a:blip r:embed="rId5">
            <a:alphaModFix/>
          </a:blip>
          <a:srcRect b="29919" l="59958" r="0" t="0"/>
          <a:stretch/>
        </p:blipFill>
        <p:spPr>
          <a:xfrm>
            <a:off x="8305007" y="3615731"/>
            <a:ext cx="766525" cy="844077"/>
          </a:xfrm>
          <a:prstGeom prst="rect">
            <a:avLst/>
          </a:prstGeom>
          <a:noFill/>
          <a:ln>
            <a:noFill/>
          </a:ln>
        </p:spPr>
      </p:pic>
      <p:sp>
        <p:nvSpPr>
          <p:cNvPr id="114" name="Google Shape;114;p15"/>
          <p:cNvSpPr txBox="1"/>
          <p:nvPr/>
        </p:nvSpPr>
        <p:spPr>
          <a:xfrm rot="-1721163">
            <a:off x="6614819" y="4783828"/>
            <a:ext cx="1386585" cy="3756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Spartan"/>
                <a:ea typeface="Spartan"/>
                <a:cs typeface="Spartan"/>
                <a:sym typeface="Spartan"/>
              </a:rPr>
              <a:t>Challenge</a:t>
            </a:r>
            <a:endParaRPr/>
          </a:p>
        </p:txBody>
      </p:sp>
      <p:sp>
        <p:nvSpPr>
          <p:cNvPr id="115" name="Google Shape;115;p15"/>
          <p:cNvSpPr txBox="1"/>
          <p:nvPr/>
        </p:nvSpPr>
        <p:spPr>
          <a:xfrm rot="1567822">
            <a:off x="10305885" y="4049209"/>
            <a:ext cx="1386585" cy="3756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Spartan"/>
                <a:ea typeface="Spartan"/>
                <a:cs typeface="Spartan"/>
                <a:sym typeface="Spartan"/>
              </a:rPr>
              <a:t>Support</a:t>
            </a:r>
            <a:endParaRPr/>
          </a:p>
        </p:txBody>
      </p:sp>
      <p:sp>
        <p:nvSpPr>
          <p:cNvPr id="116" name="Google Shape;116;p15"/>
          <p:cNvSpPr txBox="1"/>
          <p:nvPr/>
        </p:nvSpPr>
        <p:spPr>
          <a:xfrm>
            <a:off x="6412422" y="1532883"/>
            <a:ext cx="5291914"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lt1"/>
                </a:solidFill>
                <a:latin typeface="Lato"/>
                <a:ea typeface="Lato"/>
                <a:cs typeface="Lato"/>
                <a:sym typeface="Lato"/>
              </a:rPr>
              <a:t>Look for the logo on the pupil slides.  See delivery notes for details of the activities.</a:t>
            </a:r>
            <a:endParaRPr/>
          </a:p>
        </p:txBody>
      </p:sp>
      <p:sp>
        <p:nvSpPr>
          <p:cNvPr id="117" name="Google Shape;117;p15"/>
          <p:cNvSpPr txBox="1"/>
          <p:nvPr/>
        </p:nvSpPr>
        <p:spPr>
          <a:xfrm>
            <a:off x="0" y="6558386"/>
            <a:ext cx="12192000" cy="30797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400">
                <a:solidFill>
                  <a:schemeClr val="lt1"/>
                </a:solidFill>
                <a:latin typeface="Open Sans Light"/>
                <a:ea typeface="Open Sans Light"/>
                <a:cs typeface="Open Sans Light"/>
                <a:sym typeface="Open Sans Light"/>
              </a:rPr>
              <a:t>© PSHE Association 2021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22" name="Shape 122"/>
        <p:cNvGrpSpPr/>
        <p:nvPr/>
      </p:nvGrpSpPr>
      <p:grpSpPr>
        <a:xfrm>
          <a:off x="0" y="0"/>
          <a:ext cx="0" cy="0"/>
          <a:chOff x="0" y="0"/>
          <a:chExt cx="0" cy="0"/>
        </a:xfrm>
      </p:grpSpPr>
      <p:cxnSp>
        <p:nvCxnSpPr>
          <p:cNvPr id="123" name="Google Shape;123;p16"/>
          <p:cNvCxnSpPr/>
          <p:nvPr/>
        </p:nvCxnSpPr>
        <p:spPr>
          <a:xfrm>
            <a:off x="365767" y="178676"/>
            <a:ext cx="0" cy="6579476"/>
          </a:xfrm>
          <a:prstGeom prst="straightConnector1">
            <a:avLst/>
          </a:prstGeom>
          <a:noFill/>
          <a:ln cap="flat" cmpd="sng" w="47625">
            <a:solidFill>
              <a:srgbClr val="95519E"/>
            </a:solidFill>
            <a:prstDash val="solid"/>
            <a:miter lim="800000"/>
            <a:headEnd len="sm" w="sm" type="none"/>
            <a:tailEnd len="sm" w="sm" type="none"/>
          </a:ln>
        </p:spPr>
      </p:cxnSp>
      <p:sp>
        <p:nvSpPr>
          <p:cNvPr id="124" name="Google Shape;124;p16"/>
          <p:cNvSpPr/>
          <p:nvPr/>
        </p:nvSpPr>
        <p:spPr>
          <a:xfrm>
            <a:off x="6387048" y="1424630"/>
            <a:ext cx="5227036" cy="4464893"/>
          </a:xfrm>
          <a:prstGeom prst="rect">
            <a:avLst/>
          </a:prstGeom>
          <a:noFill/>
          <a:ln cap="flat" cmpd="sng" w="12700">
            <a:solidFill>
              <a:srgbClr val="95519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6"/>
          <p:cNvSpPr txBox="1"/>
          <p:nvPr>
            <p:ph idx="12" type="sldNum"/>
          </p:nvPr>
        </p:nvSpPr>
        <p:spPr>
          <a:xfrm>
            <a:off x="11769436" y="6567015"/>
            <a:ext cx="42256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126" name="Google Shape;126;p16"/>
          <p:cNvSpPr txBox="1"/>
          <p:nvPr/>
        </p:nvSpPr>
        <p:spPr>
          <a:xfrm>
            <a:off x="764637" y="380604"/>
            <a:ext cx="3155553" cy="830997"/>
          </a:xfrm>
          <a:prstGeom prst="rect">
            <a:avLst/>
          </a:prstGeom>
          <a:solidFill>
            <a:srgbClr val="95519E"/>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800">
                <a:solidFill>
                  <a:schemeClr val="lt1"/>
                </a:solidFill>
                <a:latin typeface="Spartan"/>
                <a:ea typeface="Spartan"/>
                <a:cs typeface="Spartan"/>
                <a:sym typeface="Spartan"/>
              </a:rPr>
              <a:t>Context</a:t>
            </a:r>
            <a:endParaRPr/>
          </a:p>
        </p:txBody>
      </p:sp>
      <p:sp>
        <p:nvSpPr>
          <p:cNvPr id="127" name="Google Shape;127;p16"/>
          <p:cNvSpPr txBox="1"/>
          <p:nvPr/>
        </p:nvSpPr>
        <p:spPr>
          <a:xfrm>
            <a:off x="9869891" y="257494"/>
            <a:ext cx="2110827" cy="954107"/>
          </a:xfrm>
          <a:prstGeom prst="rect">
            <a:avLst/>
          </a:prstGeom>
          <a:solidFill>
            <a:srgbClr val="95519E"/>
          </a:solidFill>
          <a:ln cap="flat" cmpd="sng" w="9525">
            <a:solidFill>
              <a:schemeClr val="lt1"/>
            </a:solidFill>
            <a:prstDash val="dash"/>
            <a:round/>
            <a:headEnd len="sm" w="sm" type="none"/>
            <a:tailEnd len="sm" w="sm" type="none"/>
          </a:ln>
        </p:spPr>
        <p:txBody>
          <a:bodyPr anchorCtr="1" anchor="ctr" bIns="45700" lIns="91425" spcFirstLastPara="1" rIns="91425" wrap="square" tIns="45700">
            <a:spAutoFit/>
          </a:bodyPr>
          <a:lstStyle/>
          <a:p>
            <a:pPr indent="0" lvl="0" marL="0" marR="0" rtl="0" algn="l">
              <a:spcBef>
                <a:spcPts val="0"/>
              </a:spcBef>
              <a:spcAft>
                <a:spcPts val="0"/>
              </a:spcAft>
              <a:buNone/>
            </a:pPr>
            <a:r>
              <a:rPr lang="en-GB" sz="2800">
                <a:solidFill>
                  <a:schemeClr val="lt1"/>
                </a:solidFill>
                <a:latin typeface="Spartan"/>
                <a:ea typeface="Spartan"/>
                <a:cs typeface="Spartan"/>
                <a:sym typeface="Spartan"/>
              </a:rPr>
              <a:t>Teacher </a:t>
            </a:r>
            <a:endParaRPr/>
          </a:p>
          <a:p>
            <a:pPr indent="0" lvl="0" marL="0" marR="0" rtl="0" algn="l">
              <a:spcBef>
                <a:spcPts val="0"/>
              </a:spcBef>
              <a:spcAft>
                <a:spcPts val="0"/>
              </a:spcAft>
              <a:buNone/>
            </a:pPr>
            <a:r>
              <a:rPr lang="en-GB" sz="2800">
                <a:solidFill>
                  <a:schemeClr val="lt1"/>
                </a:solidFill>
                <a:latin typeface="Spartan"/>
                <a:ea typeface="Spartan"/>
                <a:cs typeface="Spartan"/>
                <a:sym typeface="Spartan"/>
              </a:rPr>
              <a:t>slide</a:t>
            </a:r>
            <a:endParaRPr/>
          </a:p>
        </p:txBody>
      </p:sp>
      <p:sp>
        <p:nvSpPr>
          <p:cNvPr id="128" name="Google Shape;128;p16"/>
          <p:cNvSpPr/>
          <p:nvPr/>
        </p:nvSpPr>
        <p:spPr>
          <a:xfrm>
            <a:off x="577916" y="1635505"/>
            <a:ext cx="11138093" cy="397031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800">
                <a:solidFill>
                  <a:schemeClr val="lt1"/>
                </a:solidFill>
                <a:latin typeface="Lato"/>
                <a:ea typeface="Lato"/>
                <a:cs typeface="Lato"/>
                <a:sym typeface="Lato"/>
              </a:rPr>
              <a:t>This is the last of three lessons for key stage 4 and 5 students focusing on fertility and pregnancy choices. This lesson teaches students about the laws related to abortion, addresses myths and misconceptions and explores options for help and support. </a:t>
            </a:r>
            <a:endParaRPr/>
          </a:p>
          <a:p>
            <a:pPr indent="0" lvl="0" marL="0" marR="0" rtl="0" algn="l">
              <a:spcBef>
                <a:spcPts val="0"/>
              </a:spcBef>
              <a:spcAft>
                <a:spcPts val="0"/>
              </a:spcAft>
              <a:buNone/>
            </a:pPr>
            <a:r>
              <a:t/>
            </a:r>
            <a:endParaRPr sz="2800">
              <a:solidFill>
                <a:schemeClr val="lt1"/>
              </a:solidFill>
              <a:latin typeface="Lato"/>
              <a:ea typeface="Lato"/>
              <a:cs typeface="Lato"/>
              <a:sym typeface="Lato"/>
            </a:endParaRPr>
          </a:p>
          <a:p>
            <a:pPr indent="0" lvl="0" marL="0" marR="0" rtl="0" algn="l">
              <a:spcBef>
                <a:spcPts val="0"/>
              </a:spcBef>
              <a:spcAft>
                <a:spcPts val="0"/>
              </a:spcAft>
              <a:buNone/>
            </a:pPr>
            <a:r>
              <a:rPr lang="en-GB" sz="2800">
                <a:solidFill>
                  <a:schemeClr val="lt1"/>
                </a:solidFill>
                <a:latin typeface="Lato"/>
                <a:ea typeface="Lato"/>
                <a:cs typeface="Lato"/>
                <a:sym typeface="Lato"/>
              </a:rPr>
              <a:t>Neither this, nor any of the other lessons, is designed to be taught in isolation, but should always form part of a planned, developmental PSHE education programme, as part of wider learning on families and parenting.</a:t>
            </a:r>
            <a:endParaRPr/>
          </a:p>
        </p:txBody>
      </p:sp>
      <p:sp>
        <p:nvSpPr>
          <p:cNvPr id="129" name="Google Shape;129;p16"/>
          <p:cNvSpPr txBox="1"/>
          <p:nvPr/>
        </p:nvSpPr>
        <p:spPr>
          <a:xfrm>
            <a:off x="0" y="6558386"/>
            <a:ext cx="12192000" cy="30797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400">
                <a:solidFill>
                  <a:schemeClr val="lt1"/>
                </a:solidFill>
                <a:latin typeface="Open Sans Light"/>
                <a:ea typeface="Open Sans Light"/>
                <a:cs typeface="Open Sans Light"/>
                <a:sym typeface="Open Sans Light"/>
              </a:rPr>
              <a:t>© PSHE Association 2021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4" name="Shape 134"/>
        <p:cNvGrpSpPr/>
        <p:nvPr/>
      </p:nvGrpSpPr>
      <p:grpSpPr>
        <a:xfrm>
          <a:off x="0" y="0"/>
          <a:ext cx="0" cy="0"/>
          <a:chOff x="0" y="0"/>
          <a:chExt cx="0" cy="0"/>
        </a:xfrm>
      </p:grpSpPr>
      <p:cxnSp>
        <p:nvCxnSpPr>
          <p:cNvPr id="135" name="Google Shape;135;p17"/>
          <p:cNvCxnSpPr/>
          <p:nvPr/>
        </p:nvCxnSpPr>
        <p:spPr>
          <a:xfrm>
            <a:off x="365767" y="178676"/>
            <a:ext cx="0" cy="6579476"/>
          </a:xfrm>
          <a:prstGeom prst="straightConnector1">
            <a:avLst/>
          </a:prstGeom>
          <a:noFill/>
          <a:ln cap="flat" cmpd="sng" w="47625">
            <a:solidFill>
              <a:srgbClr val="95519E"/>
            </a:solidFill>
            <a:prstDash val="solid"/>
            <a:miter lim="800000"/>
            <a:headEnd len="sm" w="sm" type="none"/>
            <a:tailEnd len="sm" w="sm" type="none"/>
          </a:ln>
        </p:spPr>
      </p:cxnSp>
      <p:sp>
        <p:nvSpPr>
          <p:cNvPr id="136" name="Google Shape;136;p17"/>
          <p:cNvSpPr/>
          <p:nvPr/>
        </p:nvSpPr>
        <p:spPr>
          <a:xfrm>
            <a:off x="1088433" y="941302"/>
            <a:ext cx="5227036" cy="4475255"/>
          </a:xfrm>
          <a:prstGeom prst="rect">
            <a:avLst/>
          </a:prstGeom>
          <a:noFill/>
          <a:ln cap="flat" cmpd="sng" w="12700">
            <a:solidFill>
              <a:srgbClr val="95519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7"/>
          <p:cNvSpPr/>
          <p:nvPr/>
        </p:nvSpPr>
        <p:spPr>
          <a:xfrm>
            <a:off x="6387048" y="1424630"/>
            <a:ext cx="5227036" cy="4464893"/>
          </a:xfrm>
          <a:prstGeom prst="rect">
            <a:avLst/>
          </a:prstGeom>
          <a:noFill/>
          <a:ln cap="flat" cmpd="sng" w="12700">
            <a:solidFill>
              <a:srgbClr val="95519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7"/>
          <p:cNvSpPr txBox="1"/>
          <p:nvPr>
            <p:ph idx="12" type="sldNum"/>
          </p:nvPr>
        </p:nvSpPr>
        <p:spPr>
          <a:xfrm>
            <a:off x="11769436" y="6567015"/>
            <a:ext cx="42256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139" name="Google Shape;139;p17"/>
          <p:cNvSpPr txBox="1"/>
          <p:nvPr/>
        </p:nvSpPr>
        <p:spPr>
          <a:xfrm>
            <a:off x="475656" y="361944"/>
            <a:ext cx="9284346" cy="769441"/>
          </a:xfrm>
          <a:prstGeom prst="rect">
            <a:avLst/>
          </a:prstGeom>
          <a:solidFill>
            <a:srgbClr val="95519E"/>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latin typeface="Spartan"/>
                <a:ea typeface="Spartan"/>
                <a:cs typeface="Spartan"/>
                <a:sym typeface="Spartan"/>
              </a:rPr>
              <a:t>Developing subject  knowledge</a:t>
            </a:r>
            <a:endParaRPr/>
          </a:p>
        </p:txBody>
      </p:sp>
      <p:sp>
        <p:nvSpPr>
          <p:cNvPr id="140" name="Google Shape;140;p17"/>
          <p:cNvSpPr txBox="1"/>
          <p:nvPr/>
        </p:nvSpPr>
        <p:spPr>
          <a:xfrm>
            <a:off x="9869891" y="257494"/>
            <a:ext cx="2110827" cy="954107"/>
          </a:xfrm>
          <a:prstGeom prst="rect">
            <a:avLst/>
          </a:prstGeom>
          <a:solidFill>
            <a:srgbClr val="95519E"/>
          </a:solidFill>
          <a:ln cap="flat" cmpd="sng" w="9525">
            <a:solidFill>
              <a:schemeClr val="lt1"/>
            </a:solidFill>
            <a:prstDash val="dash"/>
            <a:round/>
            <a:headEnd len="sm" w="sm" type="none"/>
            <a:tailEnd len="sm" w="sm" type="none"/>
          </a:ln>
        </p:spPr>
        <p:txBody>
          <a:bodyPr anchorCtr="1" anchor="ctr" bIns="45700" lIns="91425" spcFirstLastPara="1" rIns="91425" wrap="square" tIns="45700">
            <a:spAutoFit/>
          </a:bodyPr>
          <a:lstStyle/>
          <a:p>
            <a:pPr indent="0" lvl="0" marL="0" marR="0" rtl="0" algn="l">
              <a:spcBef>
                <a:spcPts val="0"/>
              </a:spcBef>
              <a:spcAft>
                <a:spcPts val="0"/>
              </a:spcAft>
              <a:buNone/>
            </a:pPr>
            <a:r>
              <a:rPr lang="en-GB" sz="2800">
                <a:solidFill>
                  <a:schemeClr val="lt1"/>
                </a:solidFill>
                <a:latin typeface="Spartan"/>
                <a:ea typeface="Spartan"/>
                <a:cs typeface="Spartan"/>
                <a:sym typeface="Spartan"/>
              </a:rPr>
              <a:t>Teacher </a:t>
            </a:r>
            <a:endParaRPr/>
          </a:p>
          <a:p>
            <a:pPr indent="0" lvl="0" marL="0" marR="0" rtl="0" algn="l">
              <a:spcBef>
                <a:spcPts val="0"/>
              </a:spcBef>
              <a:spcAft>
                <a:spcPts val="0"/>
              </a:spcAft>
              <a:buNone/>
            </a:pPr>
            <a:r>
              <a:rPr lang="en-GB" sz="2800">
                <a:solidFill>
                  <a:schemeClr val="lt1"/>
                </a:solidFill>
                <a:latin typeface="Spartan"/>
                <a:ea typeface="Spartan"/>
                <a:cs typeface="Spartan"/>
                <a:sym typeface="Spartan"/>
              </a:rPr>
              <a:t>slide</a:t>
            </a:r>
            <a:endParaRPr/>
          </a:p>
        </p:txBody>
      </p:sp>
      <p:sp>
        <p:nvSpPr>
          <p:cNvPr id="141" name="Google Shape;141;p17"/>
          <p:cNvSpPr txBox="1"/>
          <p:nvPr/>
        </p:nvSpPr>
        <p:spPr>
          <a:xfrm>
            <a:off x="0" y="6558386"/>
            <a:ext cx="12192000" cy="30797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400">
                <a:solidFill>
                  <a:schemeClr val="lt1"/>
                </a:solidFill>
                <a:latin typeface="Open Sans Light"/>
                <a:ea typeface="Open Sans Light"/>
                <a:cs typeface="Open Sans Light"/>
                <a:sym typeface="Open Sans Light"/>
              </a:rPr>
              <a:t>© PSHE Association 2021 	 </a:t>
            </a:r>
            <a:endParaRPr/>
          </a:p>
        </p:txBody>
      </p:sp>
      <p:sp>
        <p:nvSpPr>
          <p:cNvPr id="142" name="Google Shape;142;p17"/>
          <p:cNvSpPr txBox="1"/>
          <p:nvPr/>
        </p:nvSpPr>
        <p:spPr>
          <a:xfrm>
            <a:off x="384820" y="1654707"/>
            <a:ext cx="8018400"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000">
                <a:solidFill>
                  <a:schemeClr val="lt1"/>
                </a:solidFill>
                <a:latin typeface="Lato"/>
                <a:ea typeface="Lato"/>
                <a:cs typeface="Lato"/>
                <a:sym typeface="Lato"/>
              </a:rPr>
              <a:t>Key information on content related to these lessons can be found in the </a:t>
            </a:r>
            <a:r>
              <a:rPr i="1" lang="en-GB" sz="3000" u="sng">
                <a:solidFill>
                  <a:schemeClr val="lt1"/>
                </a:solidFill>
                <a:latin typeface="Lato"/>
                <a:ea typeface="Lato"/>
                <a:cs typeface="Lato"/>
                <a:sym typeface="Lato"/>
                <a:hlinkClick r:id="rId3">
                  <a:extLst>
                    <a:ext uri="{A12FA001-AC4F-418D-AE19-62706E023703}">
                      <ahyp:hlinkClr val="tx"/>
                    </a:ext>
                  </a:extLst>
                </a:hlinkClick>
              </a:rPr>
              <a:t>Knowledge Organiser</a:t>
            </a:r>
            <a:r>
              <a:rPr i="1" lang="en-GB" sz="3000">
                <a:solidFill>
                  <a:schemeClr val="lt1"/>
                </a:solidFill>
                <a:latin typeface="Lato"/>
                <a:ea typeface="Lato"/>
                <a:cs typeface="Lato"/>
                <a:sym typeface="Lato"/>
              </a:rPr>
              <a:t>.</a:t>
            </a:r>
            <a:endParaRPr/>
          </a:p>
        </p:txBody>
      </p:sp>
      <p:sp>
        <p:nvSpPr>
          <p:cNvPr id="143" name="Google Shape;143;p17"/>
          <p:cNvSpPr txBox="1"/>
          <p:nvPr/>
        </p:nvSpPr>
        <p:spPr>
          <a:xfrm>
            <a:off x="443384" y="4039317"/>
            <a:ext cx="8399671"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000">
                <a:solidFill>
                  <a:schemeClr val="lt1"/>
                </a:solidFill>
                <a:latin typeface="Lato"/>
                <a:ea typeface="Lato"/>
                <a:cs typeface="Lato"/>
                <a:sym typeface="Lato"/>
              </a:rPr>
              <a:t>Advice on safe practice, ensuring inclusivity and other important information can be found in the </a:t>
            </a:r>
            <a:r>
              <a:rPr i="1" lang="en-GB" sz="3000" u="sng">
                <a:solidFill>
                  <a:schemeClr val="lt1"/>
                </a:solidFill>
                <a:latin typeface="Lato"/>
                <a:ea typeface="Lato"/>
                <a:cs typeface="Lato"/>
                <a:sym typeface="Lato"/>
                <a:hlinkClick r:id="rId4">
                  <a:extLst>
                    <a:ext uri="{A12FA001-AC4F-418D-AE19-62706E023703}">
                      <ahyp:hlinkClr val="tx"/>
                    </a:ext>
                  </a:extLst>
                </a:hlinkClick>
              </a:rPr>
              <a:t>Teacher Guidance</a:t>
            </a:r>
            <a:r>
              <a:rPr i="1" lang="en-GB" sz="3000">
                <a:solidFill>
                  <a:schemeClr val="lt1"/>
                </a:solidFill>
                <a:latin typeface="Lato"/>
                <a:ea typeface="Lato"/>
                <a:cs typeface="Lato"/>
                <a:sym typeface="Lato"/>
              </a:rPr>
              <a:t>.</a:t>
            </a:r>
            <a:endParaRPr sz="3000">
              <a:solidFill>
                <a:schemeClr val="lt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8" name="Shape 148"/>
        <p:cNvGrpSpPr/>
        <p:nvPr/>
      </p:nvGrpSpPr>
      <p:grpSpPr>
        <a:xfrm>
          <a:off x="0" y="0"/>
          <a:ext cx="0" cy="0"/>
          <a:chOff x="0" y="0"/>
          <a:chExt cx="0" cy="0"/>
        </a:xfrm>
      </p:grpSpPr>
      <p:cxnSp>
        <p:nvCxnSpPr>
          <p:cNvPr id="149" name="Google Shape;149;p18"/>
          <p:cNvCxnSpPr/>
          <p:nvPr/>
        </p:nvCxnSpPr>
        <p:spPr>
          <a:xfrm>
            <a:off x="365767" y="136634"/>
            <a:ext cx="0" cy="6721366"/>
          </a:xfrm>
          <a:prstGeom prst="straightConnector1">
            <a:avLst/>
          </a:prstGeom>
          <a:noFill/>
          <a:ln cap="flat" cmpd="sng" w="47625">
            <a:solidFill>
              <a:srgbClr val="95519E"/>
            </a:solidFill>
            <a:prstDash val="solid"/>
            <a:miter lim="800000"/>
            <a:headEnd len="sm" w="sm" type="none"/>
            <a:tailEnd len="sm" w="sm" type="none"/>
          </a:ln>
        </p:spPr>
      </p:cxnSp>
      <p:graphicFrame>
        <p:nvGraphicFramePr>
          <p:cNvPr id="150" name="Google Shape;150;p18"/>
          <p:cNvGraphicFramePr/>
          <p:nvPr/>
        </p:nvGraphicFramePr>
        <p:xfrm>
          <a:off x="218449" y="66561"/>
          <a:ext cx="3000000" cy="3000000"/>
        </p:xfrm>
        <a:graphic>
          <a:graphicData uri="http://schemas.openxmlformats.org/drawingml/2006/table">
            <a:tbl>
              <a:tblPr>
                <a:noFill/>
                <a:tableStyleId>{178AA063-FBE3-4482-AC3C-7BEE876F1D43}</a:tableStyleId>
              </a:tblPr>
              <a:tblGrid>
                <a:gridCol w="4922850"/>
                <a:gridCol w="4864125"/>
              </a:tblGrid>
              <a:tr h="1049725">
                <a:tc gridSpan="2">
                  <a:txBody>
                    <a:bodyPr/>
                    <a:lstStyle/>
                    <a:p>
                      <a:pPr indent="0" lvl="0" marL="107950" marR="109854" rtl="0" algn="l">
                        <a:lnSpc>
                          <a:spcPct val="107000"/>
                        </a:lnSpc>
                        <a:spcBef>
                          <a:spcPts val="0"/>
                        </a:spcBef>
                        <a:spcAft>
                          <a:spcPts val="0"/>
                        </a:spcAft>
                        <a:buNone/>
                      </a:pPr>
                      <a:r>
                        <a:t/>
                      </a:r>
                      <a:endParaRPr b="0" sz="5400" u="none" cap="none" strike="noStrike">
                        <a:solidFill>
                          <a:schemeClr val="lt1"/>
                        </a:solidFill>
                        <a:latin typeface="Spartan"/>
                        <a:ea typeface="Spartan"/>
                        <a:cs typeface="Spartan"/>
                        <a:sym typeface="Spartan"/>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95519E"/>
                      </a:solidFill>
                      <a:prstDash val="solid"/>
                      <a:round/>
                      <a:headEnd len="sm" w="sm" type="none"/>
                      <a:tailEnd len="sm" w="sm" type="none"/>
                    </a:lnB>
                  </a:tcPr>
                </a:tc>
                <a:tc hMerge="1"/>
              </a:tr>
              <a:tr h="220075">
                <a:tc>
                  <a:txBody>
                    <a:bodyPr/>
                    <a:lstStyle/>
                    <a:p>
                      <a:pPr indent="0" lvl="0" marL="107950" marR="109854" rtl="0" algn="ctr">
                        <a:lnSpc>
                          <a:spcPct val="107000"/>
                        </a:lnSpc>
                        <a:spcBef>
                          <a:spcPts val="0"/>
                        </a:spcBef>
                        <a:spcAft>
                          <a:spcPts val="0"/>
                        </a:spcAft>
                        <a:buNone/>
                      </a:pPr>
                      <a:r>
                        <a:t/>
                      </a:r>
                      <a:endParaRPr sz="1800" u="none" cap="none" strike="noStrike">
                        <a:solidFill>
                          <a:srgbClr val="95519E"/>
                        </a:solidFill>
                        <a:latin typeface="Lato"/>
                        <a:ea typeface="Lato"/>
                        <a:cs typeface="Lato"/>
                        <a:sym typeface="Lato"/>
                      </a:endParaRPr>
                    </a:p>
                  </a:txBody>
                  <a:tcPr marT="0" marB="0" marR="68575" marL="68575" anchor="ctr">
                    <a:lnL cap="flat" cmpd="sng" w="9525">
                      <a:solidFill>
                        <a:srgbClr val="000000">
                          <a:alpha val="0"/>
                        </a:srgbClr>
                      </a:solidFill>
                      <a:prstDash val="solid"/>
                      <a:round/>
                      <a:headEnd len="sm" w="sm" type="none"/>
                      <a:tailEnd len="sm" w="sm" type="none"/>
                    </a:lnL>
                    <a:lnR cap="flat" cmpd="sng" w="12700">
                      <a:solidFill>
                        <a:srgbClr val="95519E"/>
                      </a:solidFill>
                      <a:prstDash val="solid"/>
                      <a:round/>
                      <a:headEnd len="sm" w="sm" type="none"/>
                      <a:tailEnd len="sm" w="sm" type="none"/>
                    </a:lnR>
                    <a:lnT cap="flat" cmpd="sng" w="12700">
                      <a:solidFill>
                        <a:srgbClr val="95519E"/>
                      </a:solidFill>
                      <a:prstDash val="solid"/>
                      <a:round/>
                      <a:headEnd len="sm" w="sm" type="none"/>
                      <a:tailEnd len="sm" w="sm" type="none"/>
                    </a:lnT>
                    <a:lnB cap="flat" cmpd="sng" w="12700">
                      <a:solidFill>
                        <a:srgbClr val="95519E"/>
                      </a:solidFill>
                      <a:prstDash val="solid"/>
                      <a:round/>
                      <a:headEnd len="sm" w="sm" type="none"/>
                      <a:tailEnd len="sm" w="sm" type="none"/>
                    </a:lnB>
                  </a:tcPr>
                </a:tc>
                <a:tc>
                  <a:txBody>
                    <a:bodyPr/>
                    <a:lstStyle/>
                    <a:p>
                      <a:pPr indent="0" lvl="0" marL="107950" marR="109854" rtl="0" algn="ctr">
                        <a:lnSpc>
                          <a:spcPct val="107000"/>
                        </a:lnSpc>
                        <a:spcBef>
                          <a:spcPts val="0"/>
                        </a:spcBef>
                        <a:spcAft>
                          <a:spcPts val="0"/>
                        </a:spcAft>
                        <a:buNone/>
                      </a:pPr>
                      <a:r>
                        <a:t/>
                      </a:r>
                      <a:endParaRPr sz="1800" u="none" cap="none" strike="noStrike">
                        <a:solidFill>
                          <a:srgbClr val="95519E"/>
                        </a:solidFill>
                        <a:latin typeface="Lato"/>
                        <a:ea typeface="Lato"/>
                        <a:cs typeface="Lato"/>
                        <a:sym typeface="Lato"/>
                      </a:endParaRPr>
                    </a:p>
                  </a:txBody>
                  <a:tcPr marT="0" marB="0" marR="68575" marL="68575" anchor="ctr">
                    <a:lnL cap="flat" cmpd="sng" w="12700">
                      <a:solidFill>
                        <a:srgbClr val="95519E"/>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5519E"/>
                      </a:solidFill>
                      <a:prstDash val="solid"/>
                      <a:round/>
                      <a:headEnd len="sm" w="sm" type="none"/>
                      <a:tailEnd len="sm" w="sm" type="none"/>
                    </a:lnT>
                    <a:lnB cap="flat" cmpd="sng" w="12700">
                      <a:solidFill>
                        <a:srgbClr val="95519E"/>
                      </a:solidFill>
                      <a:prstDash val="solid"/>
                      <a:round/>
                      <a:headEnd len="sm" w="sm" type="none"/>
                      <a:tailEnd len="sm" w="sm" type="none"/>
                    </a:lnB>
                  </a:tcPr>
                </a:tc>
              </a:tr>
              <a:tr h="264175">
                <a:tc>
                  <a:txBody>
                    <a:bodyPr/>
                    <a:lstStyle/>
                    <a:p>
                      <a:pPr indent="0" lvl="0" marL="228600" marR="109854" rtl="0" algn="just">
                        <a:lnSpc>
                          <a:spcPct val="107000"/>
                        </a:lnSpc>
                        <a:spcBef>
                          <a:spcPts val="0"/>
                        </a:spcBef>
                        <a:spcAft>
                          <a:spcPts val="0"/>
                        </a:spcAft>
                        <a:buNone/>
                      </a:pPr>
                      <a:r>
                        <a:t/>
                      </a:r>
                      <a:endParaRPr sz="1100" u="none" cap="none" strike="noStrike">
                        <a:solidFill>
                          <a:srgbClr val="95519E"/>
                        </a:solidFill>
                        <a:latin typeface="Calibri"/>
                        <a:ea typeface="Calibri"/>
                        <a:cs typeface="Calibri"/>
                        <a:sym typeface="Calibri"/>
                      </a:endParaRPr>
                    </a:p>
                  </a:txBody>
                  <a:tcPr marT="144000" marB="0" marR="68575" marL="180000">
                    <a:lnL cap="flat" cmpd="sng" w="9525">
                      <a:solidFill>
                        <a:srgbClr val="000000">
                          <a:alpha val="0"/>
                        </a:srgbClr>
                      </a:solidFill>
                      <a:prstDash val="solid"/>
                      <a:round/>
                      <a:headEnd len="sm" w="sm" type="none"/>
                      <a:tailEnd len="sm" w="sm" type="none"/>
                    </a:lnL>
                    <a:lnR cap="flat" cmpd="sng" w="12700">
                      <a:solidFill>
                        <a:srgbClr val="95519E"/>
                      </a:solidFill>
                      <a:prstDash val="solid"/>
                      <a:round/>
                      <a:headEnd len="sm" w="sm" type="none"/>
                      <a:tailEnd len="sm" w="sm" type="none"/>
                    </a:lnR>
                    <a:lnT cap="flat" cmpd="sng" w="12700">
                      <a:solidFill>
                        <a:srgbClr val="95519E"/>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107950" rtl="0" algn="l">
                        <a:lnSpc>
                          <a:spcPct val="107000"/>
                        </a:lnSpc>
                        <a:spcBef>
                          <a:spcPts val="0"/>
                        </a:spcBef>
                        <a:spcAft>
                          <a:spcPts val="0"/>
                        </a:spcAft>
                        <a:buClr>
                          <a:srgbClr val="9865AF"/>
                        </a:buClr>
                        <a:buSzPts val="1100"/>
                        <a:buFont typeface="Calibri"/>
                        <a:buNone/>
                      </a:pPr>
                      <a:r>
                        <a:t/>
                      </a:r>
                      <a:endParaRPr sz="1100" u="none" cap="none" strike="noStrike">
                        <a:solidFill>
                          <a:srgbClr val="95519E"/>
                        </a:solidFill>
                        <a:latin typeface="Calibri"/>
                        <a:ea typeface="Calibri"/>
                        <a:cs typeface="Calibri"/>
                        <a:sym typeface="Calibri"/>
                      </a:endParaRPr>
                    </a:p>
                  </a:txBody>
                  <a:tcPr marT="144000" marB="0" marR="68575" marL="180000">
                    <a:lnL cap="flat" cmpd="sng" w="12700">
                      <a:solidFill>
                        <a:srgbClr val="95519E"/>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5519E"/>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151" name="Google Shape;151;p18"/>
          <p:cNvSpPr/>
          <p:nvPr/>
        </p:nvSpPr>
        <p:spPr>
          <a:xfrm>
            <a:off x="0" y="864013"/>
            <a:ext cx="12192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br>
              <a:rPr b="0" i="0" lang="en-GB"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
        <p:nvSpPr>
          <p:cNvPr id="152" name="Google Shape;152;p18"/>
          <p:cNvSpPr txBox="1"/>
          <p:nvPr>
            <p:ph idx="12" type="sldNum"/>
          </p:nvPr>
        </p:nvSpPr>
        <p:spPr>
          <a:xfrm>
            <a:off x="11769436" y="6567015"/>
            <a:ext cx="42256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153" name="Google Shape;153;p18"/>
          <p:cNvSpPr txBox="1"/>
          <p:nvPr/>
        </p:nvSpPr>
        <p:spPr>
          <a:xfrm>
            <a:off x="513085" y="2800357"/>
            <a:ext cx="10991870" cy="3084627"/>
          </a:xfrm>
          <a:prstGeom prst="rect">
            <a:avLst/>
          </a:prstGeom>
          <a:solidFill>
            <a:schemeClr val="lt1"/>
          </a:solidFill>
          <a:ln>
            <a:noFill/>
          </a:ln>
        </p:spPr>
        <p:txBody>
          <a:bodyPr anchorCtr="0" anchor="t" bIns="45700" lIns="91425" spcFirstLastPara="1" rIns="91425" wrap="square" tIns="45700">
            <a:spAutoFit/>
          </a:bodyPr>
          <a:lstStyle/>
          <a:p>
            <a:pPr indent="0" lvl="3" marL="1371600" marR="0" rtl="0" algn="l">
              <a:spcBef>
                <a:spcPts val="0"/>
              </a:spcBef>
              <a:spcAft>
                <a:spcPts val="0"/>
              </a:spcAft>
              <a:buNone/>
            </a:pPr>
            <a:r>
              <a:t/>
            </a:r>
            <a:endParaRPr b="1" i="0" sz="1600" u="none" cap="none" strike="noStrike">
              <a:solidFill>
                <a:schemeClr val="dk1"/>
              </a:solidFill>
              <a:latin typeface="Gill Sans"/>
              <a:ea typeface="Gill Sans"/>
              <a:cs typeface="Gill Sans"/>
              <a:sym typeface="Gill Sans"/>
            </a:endParaRPr>
          </a:p>
          <a:p>
            <a:pPr indent="0" lvl="3" marL="1371600" marR="0" rtl="0" algn="l">
              <a:spcBef>
                <a:spcPts val="0"/>
              </a:spcBef>
              <a:spcAft>
                <a:spcPts val="0"/>
              </a:spcAft>
              <a:buNone/>
            </a:pPr>
            <a:r>
              <a:rPr b="1" i="0" lang="en-GB" sz="3200" u="none" cap="none" strike="noStrike">
                <a:solidFill>
                  <a:schemeClr val="dk1"/>
                </a:solidFill>
                <a:latin typeface="Spartan"/>
                <a:ea typeface="Spartan"/>
                <a:cs typeface="Spartan"/>
                <a:sym typeface="Spartan"/>
              </a:rPr>
              <a:t>Learning outcomes</a:t>
            </a:r>
            <a:endParaRPr/>
          </a:p>
          <a:p>
            <a:pPr indent="0" lvl="1" marL="457200" marR="0" rtl="0" algn="l">
              <a:spcBef>
                <a:spcPts val="0"/>
              </a:spcBef>
              <a:spcAft>
                <a:spcPts val="0"/>
              </a:spcAft>
              <a:buNone/>
            </a:pPr>
            <a:r>
              <a:t/>
            </a:r>
            <a:endParaRPr b="1" i="0" sz="1100" u="none" cap="none" strike="noStrike">
              <a:solidFill>
                <a:schemeClr val="dk1"/>
              </a:solidFill>
              <a:latin typeface="Gill Sans"/>
              <a:ea typeface="Gill Sans"/>
              <a:cs typeface="Gill Sans"/>
              <a:sym typeface="Gill Sans"/>
            </a:endParaRPr>
          </a:p>
          <a:p>
            <a:pPr indent="0" lvl="1" marL="457200" marR="0" rtl="0" algn="l">
              <a:spcBef>
                <a:spcPts val="0"/>
              </a:spcBef>
              <a:spcAft>
                <a:spcPts val="0"/>
              </a:spcAft>
              <a:buNone/>
            </a:pPr>
            <a:r>
              <a:t/>
            </a:r>
            <a:endParaRPr b="1" i="0" sz="1100" u="none" cap="none" strike="noStrike">
              <a:solidFill>
                <a:schemeClr val="dk1"/>
              </a:solidFill>
              <a:latin typeface="Gill Sans"/>
              <a:ea typeface="Gill Sans"/>
              <a:cs typeface="Gill Sans"/>
              <a:sym typeface="Gill Sans"/>
            </a:endParaRPr>
          </a:p>
          <a:p>
            <a:pPr indent="0" lvl="1" marL="457200" marR="0" rtl="0" algn="l">
              <a:spcBef>
                <a:spcPts val="0"/>
              </a:spcBef>
              <a:spcAft>
                <a:spcPts val="0"/>
              </a:spcAft>
              <a:buNone/>
            </a:pPr>
            <a:r>
              <a:t/>
            </a:r>
            <a:endParaRPr b="1" i="0" sz="1100" u="none" cap="none" strike="noStrike">
              <a:solidFill>
                <a:schemeClr val="dk1"/>
              </a:solidFill>
              <a:latin typeface="Gill Sans"/>
              <a:ea typeface="Gill Sans"/>
              <a:cs typeface="Gill Sans"/>
              <a:sym typeface="Gill Sans"/>
            </a:endParaRPr>
          </a:p>
          <a:p>
            <a:pPr indent="0" lvl="0" marL="0" marR="0" rtl="0" algn="l">
              <a:spcBef>
                <a:spcPts val="0"/>
              </a:spcBef>
              <a:spcAft>
                <a:spcPts val="0"/>
              </a:spcAft>
              <a:buNone/>
            </a:pPr>
            <a:r>
              <a:rPr b="1" lang="en-GB" sz="1800">
                <a:solidFill>
                  <a:schemeClr val="dk1"/>
                </a:solidFill>
                <a:latin typeface="Spartan"/>
                <a:ea typeface="Spartan"/>
                <a:cs typeface="Spartan"/>
                <a:sym typeface="Spartan"/>
              </a:rPr>
              <a:t>Students will be able to:</a:t>
            </a:r>
            <a:endParaRPr/>
          </a:p>
          <a:p>
            <a:pPr indent="0" lvl="3" marL="1371600" marR="0" rtl="0" algn="l">
              <a:spcBef>
                <a:spcPts val="0"/>
              </a:spcBef>
              <a:spcAft>
                <a:spcPts val="0"/>
              </a:spcAft>
              <a:buNone/>
            </a:pPr>
            <a:r>
              <a:t/>
            </a:r>
            <a:endParaRPr b="1" i="0" sz="1800" u="none" cap="none" strike="noStrike">
              <a:solidFill>
                <a:schemeClr val="dk1"/>
              </a:solidFill>
              <a:latin typeface="Lato"/>
              <a:ea typeface="Lato"/>
              <a:cs typeface="Lato"/>
              <a:sym typeface="Lato"/>
            </a:endParaRPr>
          </a:p>
          <a:p>
            <a:pPr indent="-457200" lvl="1" marL="914400" marR="0" rtl="0" algn="l">
              <a:lnSpc>
                <a:spcPct val="150000"/>
              </a:lnSpc>
              <a:spcBef>
                <a:spcPts val="0"/>
              </a:spcBef>
              <a:spcAft>
                <a:spcPts val="0"/>
              </a:spcAft>
              <a:buClr>
                <a:schemeClr val="dk1"/>
              </a:buClr>
              <a:buSzPts val="3636"/>
              <a:buFont typeface="Lato"/>
              <a:buChar char="•"/>
            </a:pPr>
            <a:r>
              <a:rPr b="0" i="0" lang="en-GB" sz="1800" u="none" cap="none" strike="noStrike">
                <a:solidFill>
                  <a:schemeClr val="dk1"/>
                </a:solidFill>
                <a:latin typeface="Lato"/>
                <a:ea typeface="Lato"/>
                <a:cs typeface="Lato"/>
                <a:sym typeface="Lato"/>
              </a:rPr>
              <a:t>identify key legal considerations in relation to abortion</a:t>
            </a:r>
            <a:endParaRPr/>
          </a:p>
          <a:p>
            <a:pPr indent="-457200" lvl="1" marL="914400" marR="0" rtl="0" algn="l">
              <a:lnSpc>
                <a:spcPct val="150000"/>
              </a:lnSpc>
              <a:spcBef>
                <a:spcPts val="0"/>
              </a:spcBef>
              <a:spcAft>
                <a:spcPts val="0"/>
              </a:spcAft>
              <a:buClr>
                <a:schemeClr val="dk1"/>
              </a:buClr>
              <a:buSzPts val="3636"/>
              <a:buFont typeface="Lato"/>
              <a:buChar char="•"/>
            </a:pPr>
            <a:r>
              <a:rPr b="0" i="0" lang="en-GB" sz="1800" u="none" cap="none" strike="noStrike">
                <a:solidFill>
                  <a:schemeClr val="dk1"/>
                </a:solidFill>
                <a:latin typeface="Lato"/>
                <a:ea typeface="Lato"/>
                <a:cs typeface="Lato"/>
                <a:sym typeface="Lato"/>
              </a:rPr>
              <a:t>explain why there are strongly held views on either side of the abortion debate</a:t>
            </a:r>
            <a:endParaRPr/>
          </a:p>
          <a:p>
            <a:pPr indent="-457200" lvl="1" marL="914400" marR="0" rtl="0" algn="l">
              <a:lnSpc>
                <a:spcPct val="150000"/>
              </a:lnSpc>
              <a:spcBef>
                <a:spcPts val="0"/>
              </a:spcBef>
              <a:spcAft>
                <a:spcPts val="0"/>
              </a:spcAft>
              <a:buClr>
                <a:schemeClr val="dk1"/>
              </a:buClr>
              <a:buSzPts val="3636"/>
              <a:buFont typeface="Lato"/>
              <a:buChar char="•"/>
            </a:pPr>
            <a:r>
              <a:rPr b="0" i="0" lang="en-GB" sz="1800" u="none" cap="none" strike="noStrike">
                <a:solidFill>
                  <a:schemeClr val="dk1"/>
                </a:solidFill>
                <a:latin typeface="Lato"/>
                <a:ea typeface="Lato"/>
                <a:cs typeface="Lato"/>
                <a:sym typeface="Lato"/>
              </a:rPr>
              <a:t>explain where and how to access medical services and emotional support</a:t>
            </a:r>
            <a:endParaRPr/>
          </a:p>
        </p:txBody>
      </p:sp>
      <p:sp>
        <p:nvSpPr>
          <p:cNvPr id="154" name="Google Shape;154;p18"/>
          <p:cNvSpPr txBox="1"/>
          <p:nvPr/>
        </p:nvSpPr>
        <p:spPr>
          <a:xfrm>
            <a:off x="513085" y="618082"/>
            <a:ext cx="9010925" cy="1415772"/>
          </a:xfrm>
          <a:prstGeom prst="rect">
            <a:avLst/>
          </a:prstGeom>
          <a:solidFill>
            <a:schemeClr val="lt1"/>
          </a:solidFill>
          <a:ln>
            <a:noFill/>
          </a:ln>
        </p:spPr>
        <p:txBody>
          <a:bodyPr anchorCtr="0" anchor="t" bIns="45700" lIns="91425" spcFirstLastPara="1" rIns="91425" wrap="square" tIns="45700">
            <a:spAutoFit/>
          </a:bodyPr>
          <a:lstStyle/>
          <a:p>
            <a:pPr indent="0" lvl="3" marL="1371600" marR="0" rtl="0" algn="l">
              <a:spcBef>
                <a:spcPts val="0"/>
              </a:spcBef>
              <a:spcAft>
                <a:spcPts val="0"/>
              </a:spcAft>
              <a:buNone/>
            </a:pPr>
            <a:r>
              <a:t/>
            </a:r>
            <a:endParaRPr b="1" i="0" sz="1600" u="none" cap="none" strike="noStrike">
              <a:solidFill>
                <a:schemeClr val="dk1"/>
              </a:solidFill>
              <a:latin typeface="Gill Sans"/>
              <a:ea typeface="Gill Sans"/>
              <a:cs typeface="Gill Sans"/>
              <a:sym typeface="Gill Sans"/>
            </a:endParaRPr>
          </a:p>
          <a:p>
            <a:pPr indent="0" lvl="3" marL="1371600" marR="0" rtl="0" algn="l">
              <a:spcBef>
                <a:spcPts val="0"/>
              </a:spcBef>
              <a:spcAft>
                <a:spcPts val="0"/>
              </a:spcAft>
              <a:buNone/>
            </a:pPr>
            <a:r>
              <a:rPr b="1" i="0" lang="en-GB" sz="3200" u="none" cap="none" strike="noStrike">
                <a:solidFill>
                  <a:schemeClr val="dk1"/>
                </a:solidFill>
                <a:latin typeface="Spartan"/>
                <a:ea typeface="Spartan"/>
                <a:cs typeface="Spartan"/>
                <a:sym typeface="Spartan"/>
              </a:rPr>
              <a:t>Learning objective</a:t>
            </a:r>
            <a:endParaRPr/>
          </a:p>
          <a:p>
            <a:pPr indent="0" lvl="3" marL="1371600" marR="0" rtl="0" algn="l">
              <a:spcBef>
                <a:spcPts val="0"/>
              </a:spcBef>
              <a:spcAft>
                <a:spcPts val="0"/>
              </a:spcAft>
              <a:buNone/>
            </a:pPr>
            <a:r>
              <a:t/>
            </a:r>
            <a:endParaRPr b="1" i="0" sz="1600" u="none" cap="none" strike="noStrike">
              <a:solidFill>
                <a:schemeClr val="dk1"/>
              </a:solidFill>
              <a:latin typeface="Gill Sans"/>
              <a:ea typeface="Gill Sans"/>
              <a:cs typeface="Gill Sans"/>
              <a:sym typeface="Gill Sans"/>
            </a:endParaRPr>
          </a:p>
          <a:p>
            <a:pPr indent="0" lvl="3" marL="1371600" marR="0" rtl="0" algn="l">
              <a:spcBef>
                <a:spcPts val="0"/>
              </a:spcBef>
              <a:spcAft>
                <a:spcPts val="0"/>
              </a:spcAft>
              <a:buNone/>
            </a:pPr>
            <a:r>
              <a:t/>
            </a:r>
            <a:endParaRPr b="1" i="0" sz="400" u="none" cap="none" strike="noStrike">
              <a:solidFill>
                <a:schemeClr val="dk1"/>
              </a:solidFill>
              <a:latin typeface="Gill Sans"/>
              <a:ea typeface="Gill Sans"/>
              <a:cs typeface="Gill Sans"/>
              <a:sym typeface="Gill Sans"/>
            </a:endParaRPr>
          </a:p>
          <a:p>
            <a:pPr indent="-457200" lvl="0" marL="457200" marR="0" rtl="0" algn="l">
              <a:spcBef>
                <a:spcPts val="0"/>
              </a:spcBef>
              <a:spcAft>
                <a:spcPts val="0"/>
              </a:spcAft>
              <a:buClr>
                <a:schemeClr val="dk1"/>
              </a:buClr>
              <a:buSzPts val="3636"/>
              <a:buFont typeface="Spartan"/>
              <a:buChar char="•"/>
            </a:pPr>
            <a:r>
              <a:rPr lang="en-GB" sz="1800">
                <a:solidFill>
                  <a:schemeClr val="dk1"/>
                </a:solidFill>
                <a:latin typeface="Spartan"/>
                <a:ea typeface="Spartan"/>
                <a:cs typeface="Spartan"/>
                <a:sym typeface="Spartan"/>
              </a:rPr>
              <a:t>To learn about the laws related to abortion and support available</a:t>
            </a:r>
            <a:endParaRPr sz="500">
              <a:solidFill>
                <a:schemeClr val="dk1"/>
              </a:solidFill>
              <a:latin typeface="Spartan"/>
              <a:ea typeface="Spartan"/>
              <a:cs typeface="Spartan"/>
              <a:sym typeface="Spartan"/>
            </a:endParaRPr>
          </a:p>
        </p:txBody>
      </p:sp>
      <p:pic>
        <p:nvPicPr>
          <p:cNvPr id="155" name="Google Shape;155;p18"/>
          <p:cNvPicPr preferRelativeResize="0"/>
          <p:nvPr/>
        </p:nvPicPr>
        <p:blipFill rotWithShape="1">
          <a:blip r:embed="rId3">
            <a:alphaModFix/>
          </a:blip>
          <a:srcRect b="0" l="0" r="0" t="0"/>
          <a:stretch/>
        </p:blipFill>
        <p:spPr>
          <a:xfrm>
            <a:off x="872233" y="633009"/>
            <a:ext cx="962364" cy="962364"/>
          </a:xfrm>
          <a:prstGeom prst="rect">
            <a:avLst/>
          </a:prstGeom>
          <a:noFill/>
          <a:ln>
            <a:noFill/>
          </a:ln>
        </p:spPr>
      </p:pic>
      <p:pic>
        <p:nvPicPr>
          <p:cNvPr id="156" name="Google Shape;156;p18"/>
          <p:cNvPicPr preferRelativeResize="0"/>
          <p:nvPr/>
        </p:nvPicPr>
        <p:blipFill rotWithShape="1">
          <a:blip r:embed="rId4">
            <a:alphaModFix/>
          </a:blip>
          <a:srcRect b="0" l="10502" r="10174" t="0"/>
          <a:stretch/>
        </p:blipFill>
        <p:spPr>
          <a:xfrm>
            <a:off x="687044" y="2800357"/>
            <a:ext cx="877333" cy="1001704"/>
          </a:xfrm>
          <a:prstGeom prst="rect">
            <a:avLst/>
          </a:prstGeom>
          <a:noFill/>
          <a:ln>
            <a:noFill/>
          </a:ln>
        </p:spPr>
      </p:pic>
      <p:sp>
        <p:nvSpPr>
          <p:cNvPr id="157" name="Google Shape;157;p18"/>
          <p:cNvSpPr txBox="1"/>
          <p:nvPr/>
        </p:nvSpPr>
        <p:spPr>
          <a:xfrm>
            <a:off x="9869891" y="257494"/>
            <a:ext cx="2110827" cy="954107"/>
          </a:xfrm>
          <a:prstGeom prst="rect">
            <a:avLst/>
          </a:prstGeom>
          <a:solidFill>
            <a:srgbClr val="95519E"/>
          </a:solidFill>
          <a:ln cap="flat" cmpd="sng" w="9525">
            <a:solidFill>
              <a:schemeClr val="lt1"/>
            </a:solidFill>
            <a:prstDash val="dash"/>
            <a:round/>
            <a:headEnd len="sm" w="sm" type="none"/>
            <a:tailEnd len="sm" w="sm" type="none"/>
          </a:ln>
        </p:spPr>
        <p:txBody>
          <a:bodyPr anchorCtr="1" anchor="ctr" bIns="45700" lIns="91425" spcFirstLastPara="1" rIns="91425" wrap="square" tIns="45700">
            <a:spAutoFit/>
          </a:bodyPr>
          <a:lstStyle/>
          <a:p>
            <a:pPr indent="0" lvl="0" marL="0" marR="0" rtl="0" algn="l">
              <a:spcBef>
                <a:spcPts val="0"/>
              </a:spcBef>
              <a:spcAft>
                <a:spcPts val="0"/>
              </a:spcAft>
              <a:buNone/>
            </a:pPr>
            <a:r>
              <a:rPr lang="en-GB" sz="2800">
                <a:solidFill>
                  <a:schemeClr val="lt1"/>
                </a:solidFill>
                <a:latin typeface="Spartan"/>
                <a:ea typeface="Spartan"/>
                <a:cs typeface="Spartan"/>
                <a:sym typeface="Spartan"/>
              </a:rPr>
              <a:t>Teacher </a:t>
            </a:r>
            <a:endParaRPr/>
          </a:p>
          <a:p>
            <a:pPr indent="0" lvl="0" marL="0" marR="0" rtl="0" algn="l">
              <a:spcBef>
                <a:spcPts val="0"/>
              </a:spcBef>
              <a:spcAft>
                <a:spcPts val="0"/>
              </a:spcAft>
              <a:buNone/>
            </a:pPr>
            <a:r>
              <a:rPr lang="en-GB" sz="2800">
                <a:solidFill>
                  <a:schemeClr val="lt1"/>
                </a:solidFill>
                <a:latin typeface="Spartan"/>
                <a:ea typeface="Spartan"/>
                <a:cs typeface="Spartan"/>
                <a:sym typeface="Spartan"/>
              </a:rPr>
              <a:t>slide</a:t>
            </a:r>
            <a:endParaRPr/>
          </a:p>
        </p:txBody>
      </p:sp>
      <p:sp>
        <p:nvSpPr>
          <p:cNvPr id="158" name="Google Shape;158;p18"/>
          <p:cNvSpPr txBox="1"/>
          <p:nvPr/>
        </p:nvSpPr>
        <p:spPr>
          <a:xfrm>
            <a:off x="0" y="6558386"/>
            <a:ext cx="12192000" cy="30797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400">
                <a:solidFill>
                  <a:schemeClr val="lt1"/>
                </a:solidFill>
                <a:latin typeface="Open Sans Light"/>
                <a:ea typeface="Open Sans Light"/>
                <a:cs typeface="Open Sans Light"/>
                <a:sym typeface="Open Sans Light"/>
              </a:rPr>
              <a:t>© PSHE Association 2021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3" name="Shape 163"/>
        <p:cNvGrpSpPr/>
        <p:nvPr/>
      </p:nvGrpSpPr>
      <p:grpSpPr>
        <a:xfrm>
          <a:off x="0" y="0"/>
          <a:ext cx="0" cy="0"/>
          <a:chOff x="0" y="0"/>
          <a:chExt cx="0" cy="0"/>
        </a:xfrm>
      </p:grpSpPr>
      <p:cxnSp>
        <p:nvCxnSpPr>
          <p:cNvPr id="164" name="Google Shape;164;p19"/>
          <p:cNvCxnSpPr/>
          <p:nvPr/>
        </p:nvCxnSpPr>
        <p:spPr>
          <a:xfrm>
            <a:off x="365767" y="115614"/>
            <a:ext cx="0" cy="6547945"/>
          </a:xfrm>
          <a:prstGeom prst="straightConnector1">
            <a:avLst/>
          </a:prstGeom>
          <a:noFill/>
          <a:ln cap="flat" cmpd="sng" w="47625">
            <a:solidFill>
              <a:srgbClr val="95519E"/>
            </a:solidFill>
            <a:prstDash val="solid"/>
            <a:miter lim="800000"/>
            <a:headEnd len="sm" w="sm" type="none"/>
            <a:tailEnd len="sm" w="sm" type="none"/>
          </a:ln>
        </p:spPr>
      </p:cxnSp>
      <p:sp>
        <p:nvSpPr>
          <p:cNvPr id="165" name="Google Shape;165;p19"/>
          <p:cNvSpPr/>
          <p:nvPr/>
        </p:nvSpPr>
        <p:spPr>
          <a:xfrm>
            <a:off x="0" y="864013"/>
            <a:ext cx="12192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br>
              <a:rPr b="0" i="0" lang="en-GB"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
        <p:nvSpPr>
          <p:cNvPr id="166" name="Google Shape;166;p19"/>
          <p:cNvSpPr txBox="1"/>
          <p:nvPr/>
        </p:nvSpPr>
        <p:spPr>
          <a:xfrm>
            <a:off x="388762" y="417350"/>
            <a:ext cx="754654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800">
                <a:solidFill>
                  <a:schemeClr val="lt1"/>
                </a:solidFill>
                <a:latin typeface="Spartan"/>
                <a:ea typeface="Spartan"/>
                <a:cs typeface="Spartan"/>
                <a:sym typeface="Spartan"/>
              </a:rPr>
              <a:t>Preparing to teach</a:t>
            </a:r>
            <a:endParaRPr/>
          </a:p>
        </p:txBody>
      </p:sp>
      <p:sp>
        <p:nvSpPr>
          <p:cNvPr id="167" name="Google Shape;167;p19"/>
          <p:cNvSpPr txBox="1"/>
          <p:nvPr>
            <p:ph idx="12" type="sldNum"/>
          </p:nvPr>
        </p:nvSpPr>
        <p:spPr>
          <a:xfrm>
            <a:off x="11769436" y="6567015"/>
            <a:ext cx="42256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168" name="Google Shape;168;p19"/>
          <p:cNvSpPr txBox="1"/>
          <p:nvPr/>
        </p:nvSpPr>
        <p:spPr>
          <a:xfrm>
            <a:off x="388762" y="1442174"/>
            <a:ext cx="5494464" cy="3093154"/>
          </a:xfrm>
          <a:prstGeom prst="rect">
            <a:avLst/>
          </a:prstGeom>
          <a:solidFill>
            <a:schemeClr val="lt1"/>
          </a:solidFill>
          <a:ln>
            <a:noFill/>
          </a:ln>
        </p:spPr>
        <p:txBody>
          <a:bodyPr anchorCtr="0" anchor="t" bIns="45700" lIns="91425" spcFirstLastPara="1" rIns="91425" wrap="square" tIns="45700">
            <a:spAutoFit/>
          </a:bodyPr>
          <a:lstStyle/>
          <a:p>
            <a:pPr indent="0" lvl="3" marL="1371600" marR="0" rtl="0" algn="l">
              <a:spcBef>
                <a:spcPts val="0"/>
              </a:spcBef>
              <a:spcAft>
                <a:spcPts val="0"/>
              </a:spcAft>
              <a:buNone/>
            </a:pPr>
            <a:r>
              <a:t/>
            </a:r>
            <a:endParaRPr b="1" i="0" sz="1600" u="none" cap="none" strike="noStrike">
              <a:solidFill>
                <a:schemeClr val="dk1"/>
              </a:solidFill>
              <a:latin typeface="Gill Sans"/>
              <a:ea typeface="Gill Sans"/>
              <a:cs typeface="Gill Sans"/>
              <a:sym typeface="Gill Sans"/>
            </a:endParaRPr>
          </a:p>
          <a:p>
            <a:pPr indent="0" lvl="3" marL="1371600" marR="0" rtl="0" algn="l">
              <a:spcBef>
                <a:spcPts val="0"/>
              </a:spcBef>
              <a:spcAft>
                <a:spcPts val="0"/>
              </a:spcAft>
              <a:buNone/>
            </a:pPr>
            <a:r>
              <a:rPr b="1" i="0" lang="en-GB" sz="2800" u="none" cap="none" strike="noStrike">
                <a:solidFill>
                  <a:schemeClr val="dk1"/>
                </a:solidFill>
                <a:latin typeface="Spartan"/>
                <a:ea typeface="Spartan"/>
                <a:cs typeface="Spartan"/>
                <a:sym typeface="Spartan"/>
              </a:rPr>
              <a:t>Climate for learning</a:t>
            </a:r>
            <a:endParaRPr/>
          </a:p>
          <a:p>
            <a:pPr indent="0" lvl="3" marL="1371600" marR="0" rtl="0" algn="l">
              <a:spcBef>
                <a:spcPts val="0"/>
              </a:spcBef>
              <a:spcAft>
                <a:spcPts val="0"/>
              </a:spcAft>
              <a:buNone/>
            </a:pPr>
            <a:r>
              <a:t/>
            </a:r>
            <a:endParaRPr b="1" i="0" sz="1100" u="none" cap="none" strike="noStrike">
              <a:solidFill>
                <a:schemeClr val="dk1"/>
              </a:solidFill>
              <a:latin typeface="Gill Sans"/>
              <a:ea typeface="Gill Sans"/>
              <a:cs typeface="Gill Sans"/>
              <a:sym typeface="Gill Sans"/>
            </a:endParaRPr>
          </a:p>
          <a:p>
            <a:pPr indent="0" lvl="3" marL="1371600" marR="0" rtl="0" algn="l">
              <a:spcBef>
                <a:spcPts val="0"/>
              </a:spcBef>
              <a:spcAft>
                <a:spcPts val="0"/>
              </a:spcAft>
              <a:buNone/>
            </a:pPr>
            <a:r>
              <a:t/>
            </a:r>
            <a:endParaRPr b="1" i="0" sz="1600" u="none" cap="none" strike="noStrike">
              <a:solidFill>
                <a:schemeClr val="dk1"/>
              </a:solidFill>
              <a:latin typeface="Gill Sans"/>
              <a:ea typeface="Gill Sans"/>
              <a:cs typeface="Gill Sans"/>
              <a:sym typeface="Gill Sans"/>
            </a:endParaRPr>
          </a:p>
          <a:p>
            <a:pPr indent="0" lvl="3" marL="1371600" marR="0" rtl="0" algn="l">
              <a:spcBef>
                <a:spcPts val="0"/>
              </a:spcBef>
              <a:spcAft>
                <a:spcPts val="0"/>
              </a:spcAft>
              <a:buNone/>
            </a:pPr>
            <a:r>
              <a:t/>
            </a:r>
            <a:endParaRPr b="1" i="0" sz="400" u="none" cap="none" strike="noStrike">
              <a:solidFill>
                <a:schemeClr val="dk1"/>
              </a:solidFill>
              <a:latin typeface="Gill Sans"/>
              <a:ea typeface="Gill Sans"/>
              <a:cs typeface="Gill Sans"/>
              <a:sym typeface="Gill Sans"/>
            </a:endParaRPr>
          </a:p>
          <a:p>
            <a:pPr indent="0" lvl="0" marL="0" marR="0" rtl="0" algn="l">
              <a:spcBef>
                <a:spcPts val="0"/>
              </a:spcBef>
              <a:spcAft>
                <a:spcPts val="0"/>
              </a:spcAft>
              <a:buNone/>
            </a:pPr>
            <a:r>
              <a:rPr lang="en-GB" sz="2000">
                <a:solidFill>
                  <a:schemeClr val="dk1"/>
                </a:solidFill>
                <a:latin typeface="Lato"/>
                <a:ea typeface="Lato"/>
                <a:cs typeface="Lato"/>
                <a:sym typeface="Lato"/>
              </a:rPr>
              <a:t>Make sure you have read the accompanying teacher guidance before teaching this lesson, which includes guidance on establishing ground rules, the limits of confidentiality, inclusion, communication and handling questions effectively.</a:t>
            </a:r>
            <a:endParaRPr/>
          </a:p>
        </p:txBody>
      </p:sp>
      <p:pic>
        <p:nvPicPr>
          <p:cNvPr id="169" name="Google Shape;169;p19"/>
          <p:cNvPicPr preferRelativeResize="0"/>
          <p:nvPr/>
        </p:nvPicPr>
        <p:blipFill rotWithShape="1">
          <a:blip r:embed="rId3">
            <a:alphaModFix/>
          </a:blip>
          <a:srcRect b="0" l="0" r="0" t="0"/>
          <a:stretch/>
        </p:blipFill>
        <p:spPr>
          <a:xfrm>
            <a:off x="510146" y="1559881"/>
            <a:ext cx="887768" cy="887768"/>
          </a:xfrm>
          <a:prstGeom prst="rect">
            <a:avLst/>
          </a:prstGeom>
          <a:noFill/>
          <a:ln>
            <a:noFill/>
          </a:ln>
        </p:spPr>
      </p:pic>
      <p:sp>
        <p:nvSpPr>
          <p:cNvPr id="170" name="Google Shape;170;p19"/>
          <p:cNvSpPr txBox="1"/>
          <p:nvPr/>
        </p:nvSpPr>
        <p:spPr>
          <a:xfrm>
            <a:off x="6078679" y="1436526"/>
            <a:ext cx="5833239" cy="3539430"/>
          </a:xfrm>
          <a:prstGeom prst="rect">
            <a:avLst/>
          </a:prstGeom>
          <a:solidFill>
            <a:schemeClr val="lt1"/>
          </a:solidFill>
          <a:ln>
            <a:noFill/>
          </a:ln>
        </p:spPr>
        <p:txBody>
          <a:bodyPr anchorCtr="0" anchor="t" bIns="45700" lIns="91425" spcFirstLastPara="1" rIns="91425" wrap="square" tIns="45700">
            <a:spAutoFit/>
          </a:bodyPr>
          <a:lstStyle/>
          <a:p>
            <a:pPr indent="0" lvl="3" marL="1371600" marR="0" rtl="0" algn="l">
              <a:spcBef>
                <a:spcPts val="0"/>
              </a:spcBef>
              <a:spcAft>
                <a:spcPts val="0"/>
              </a:spcAft>
              <a:buNone/>
            </a:pPr>
            <a:r>
              <a:t/>
            </a:r>
            <a:endParaRPr b="1" i="0" sz="1600" u="none" cap="none" strike="noStrike">
              <a:solidFill>
                <a:schemeClr val="dk1"/>
              </a:solidFill>
              <a:latin typeface="Gill Sans"/>
              <a:ea typeface="Gill Sans"/>
              <a:cs typeface="Gill Sans"/>
              <a:sym typeface="Gill Sans"/>
            </a:endParaRPr>
          </a:p>
          <a:p>
            <a:pPr indent="0" lvl="3" marL="1371600" marR="0" rtl="0" algn="l">
              <a:spcBef>
                <a:spcPts val="0"/>
              </a:spcBef>
              <a:spcAft>
                <a:spcPts val="0"/>
              </a:spcAft>
              <a:buNone/>
            </a:pPr>
            <a:r>
              <a:rPr b="1" i="0" lang="en-GB" sz="2600" u="none" cap="none" strike="noStrike">
                <a:solidFill>
                  <a:schemeClr val="dk1"/>
                </a:solidFill>
                <a:latin typeface="Spartan"/>
                <a:ea typeface="Spartan"/>
                <a:cs typeface="Spartan"/>
                <a:sym typeface="Spartan"/>
              </a:rPr>
              <a:t>Resources required</a:t>
            </a:r>
            <a:endParaRPr/>
          </a:p>
          <a:p>
            <a:pPr indent="0" lvl="3" marL="1371600" marR="0" rtl="0" algn="l">
              <a:spcBef>
                <a:spcPts val="0"/>
              </a:spcBef>
              <a:spcAft>
                <a:spcPts val="0"/>
              </a:spcAft>
              <a:buNone/>
            </a:pPr>
            <a:r>
              <a:t/>
            </a:r>
            <a:endParaRPr b="0" i="0" sz="1600" u="none" cap="none" strike="noStrike">
              <a:solidFill>
                <a:schemeClr val="dk1"/>
              </a:solidFill>
              <a:latin typeface="Lato"/>
              <a:ea typeface="Lato"/>
              <a:cs typeface="Lato"/>
              <a:sym typeface="Lato"/>
            </a:endParaRPr>
          </a:p>
          <a:p>
            <a:pPr indent="-457200" lvl="0" marL="457200" marR="0" rtl="0" algn="l">
              <a:spcBef>
                <a:spcPts val="0"/>
              </a:spcBef>
              <a:spcAft>
                <a:spcPts val="0"/>
              </a:spcAft>
              <a:buClr>
                <a:schemeClr val="dk1"/>
              </a:buClr>
              <a:buSzPts val="3434"/>
              <a:buFont typeface="Lato"/>
              <a:buChar char="•"/>
            </a:pPr>
            <a:r>
              <a:rPr lang="en-GB" sz="1700">
                <a:solidFill>
                  <a:schemeClr val="dk1"/>
                </a:solidFill>
                <a:latin typeface="Lato"/>
                <a:ea typeface="Lato"/>
                <a:cs typeface="Lato"/>
                <a:sym typeface="Lato"/>
              </a:rPr>
              <a:t>Box or envelope for anonymous questions</a:t>
            </a:r>
            <a:endParaRPr/>
          </a:p>
          <a:p>
            <a:pPr indent="-457200" lvl="0" marL="457200" marR="0" rtl="0" algn="l">
              <a:spcBef>
                <a:spcPts val="600"/>
              </a:spcBef>
              <a:spcAft>
                <a:spcPts val="0"/>
              </a:spcAft>
              <a:buClr>
                <a:schemeClr val="dk1"/>
              </a:buClr>
              <a:buSzPts val="3434"/>
              <a:buFont typeface="Lato"/>
              <a:buChar char="•"/>
            </a:pPr>
            <a:r>
              <a:rPr lang="en-GB" sz="1700">
                <a:solidFill>
                  <a:schemeClr val="dk1"/>
                </a:solidFill>
                <a:latin typeface="Lato"/>
                <a:ea typeface="Lato"/>
                <a:cs typeface="Lato"/>
                <a:sym typeface="Lato"/>
              </a:rPr>
              <a:t>Resource 1: </a:t>
            </a:r>
            <a:r>
              <a:rPr i="1" lang="en-GB" sz="1700">
                <a:solidFill>
                  <a:schemeClr val="dk1"/>
                </a:solidFill>
                <a:latin typeface="Lato"/>
                <a:ea typeface="Lato"/>
                <a:cs typeface="Lato"/>
                <a:sym typeface="Lato"/>
              </a:rPr>
              <a:t>Forum post</a:t>
            </a:r>
            <a:r>
              <a:rPr lang="en-GB" sz="1700">
                <a:solidFill>
                  <a:schemeClr val="dk1"/>
                </a:solidFill>
                <a:latin typeface="Lato"/>
                <a:ea typeface="Lato"/>
                <a:cs typeface="Lato"/>
                <a:sym typeface="Lato"/>
              </a:rPr>
              <a:t> [1 per student]</a:t>
            </a:r>
            <a:endParaRPr/>
          </a:p>
          <a:p>
            <a:pPr indent="-457200" lvl="0" marL="457200" marR="0" rtl="0" algn="l">
              <a:spcBef>
                <a:spcPts val="600"/>
              </a:spcBef>
              <a:spcAft>
                <a:spcPts val="0"/>
              </a:spcAft>
              <a:buClr>
                <a:schemeClr val="dk1"/>
              </a:buClr>
              <a:buSzPts val="3434"/>
              <a:buFont typeface="Lato"/>
              <a:buChar char="•"/>
            </a:pPr>
            <a:r>
              <a:rPr lang="en-GB" sz="1700">
                <a:solidFill>
                  <a:schemeClr val="dk1"/>
                </a:solidFill>
                <a:latin typeface="Lato"/>
                <a:ea typeface="Lato"/>
                <a:cs typeface="Lato"/>
                <a:sym typeface="Lato"/>
              </a:rPr>
              <a:t>Resource 2: </a:t>
            </a:r>
            <a:r>
              <a:rPr i="1" lang="en-GB" sz="1700">
                <a:solidFill>
                  <a:schemeClr val="dk1"/>
                </a:solidFill>
                <a:latin typeface="Lato"/>
                <a:ea typeface="Lato"/>
                <a:cs typeface="Lato"/>
                <a:sym typeface="Lato"/>
              </a:rPr>
              <a:t>Fact or fiction?</a:t>
            </a:r>
            <a:r>
              <a:rPr lang="en-GB" sz="1700">
                <a:solidFill>
                  <a:schemeClr val="dk1"/>
                </a:solidFill>
                <a:latin typeface="Lato"/>
                <a:ea typeface="Lato"/>
                <a:cs typeface="Lato"/>
                <a:sym typeface="Lato"/>
              </a:rPr>
              <a:t> [1 per pair]</a:t>
            </a:r>
            <a:endParaRPr/>
          </a:p>
          <a:p>
            <a:pPr indent="-457200" lvl="0" marL="457200" marR="0" rtl="0" algn="l">
              <a:spcBef>
                <a:spcPts val="600"/>
              </a:spcBef>
              <a:spcAft>
                <a:spcPts val="0"/>
              </a:spcAft>
              <a:buClr>
                <a:schemeClr val="dk1"/>
              </a:buClr>
              <a:buSzPts val="3434"/>
              <a:buFont typeface="Lato"/>
              <a:buChar char="•"/>
            </a:pPr>
            <a:r>
              <a:rPr lang="en-GB" sz="1700">
                <a:solidFill>
                  <a:schemeClr val="dk1"/>
                </a:solidFill>
                <a:latin typeface="Lato"/>
                <a:ea typeface="Lato"/>
                <a:cs typeface="Lato"/>
                <a:sym typeface="Lato"/>
              </a:rPr>
              <a:t>Resource 2a: </a:t>
            </a:r>
            <a:r>
              <a:rPr i="1" lang="en-GB" sz="1700">
                <a:solidFill>
                  <a:schemeClr val="dk1"/>
                </a:solidFill>
                <a:latin typeface="Lato"/>
                <a:ea typeface="Lato"/>
                <a:cs typeface="Lato"/>
                <a:sym typeface="Lato"/>
              </a:rPr>
              <a:t>Fact or fiction? Alternative </a:t>
            </a:r>
            <a:r>
              <a:rPr lang="en-GB" sz="1700">
                <a:solidFill>
                  <a:schemeClr val="dk1"/>
                </a:solidFill>
                <a:latin typeface="Lato"/>
                <a:ea typeface="Lato"/>
                <a:cs typeface="Lato"/>
                <a:sym typeface="Lato"/>
              </a:rPr>
              <a:t>[1 per student requiring additional support]</a:t>
            </a:r>
            <a:endParaRPr/>
          </a:p>
          <a:p>
            <a:pPr indent="-457200" lvl="0" marL="457200" marR="0" rtl="0" algn="l">
              <a:spcBef>
                <a:spcPts val="600"/>
              </a:spcBef>
              <a:spcAft>
                <a:spcPts val="0"/>
              </a:spcAft>
              <a:buClr>
                <a:schemeClr val="dk1"/>
              </a:buClr>
              <a:buSzPts val="3434"/>
              <a:buFont typeface="Lato"/>
              <a:buChar char="•"/>
            </a:pPr>
            <a:r>
              <a:rPr lang="en-GB" sz="1700">
                <a:solidFill>
                  <a:schemeClr val="dk1"/>
                </a:solidFill>
                <a:latin typeface="Lato"/>
                <a:ea typeface="Lato"/>
                <a:cs typeface="Lato"/>
                <a:sym typeface="Lato"/>
              </a:rPr>
              <a:t>Resource 2b: </a:t>
            </a:r>
            <a:r>
              <a:rPr i="1" lang="en-GB" sz="1700">
                <a:solidFill>
                  <a:schemeClr val="dk1"/>
                </a:solidFill>
                <a:latin typeface="Lato"/>
                <a:ea typeface="Lato"/>
                <a:cs typeface="Lato"/>
                <a:sym typeface="Lato"/>
              </a:rPr>
              <a:t>Fact or fiction? Teacher answers and notes</a:t>
            </a:r>
            <a:endParaRPr/>
          </a:p>
          <a:p>
            <a:pPr indent="-457200" lvl="0" marL="457200" marR="0" rtl="0" algn="l">
              <a:spcBef>
                <a:spcPts val="600"/>
              </a:spcBef>
              <a:spcAft>
                <a:spcPts val="0"/>
              </a:spcAft>
              <a:buClr>
                <a:schemeClr val="dk1"/>
              </a:buClr>
              <a:buSzPts val="3434"/>
              <a:buFont typeface="Lato"/>
              <a:buChar char="•"/>
            </a:pPr>
            <a:r>
              <a:rPr lang="en-GB" sz="1700">
                <a:solidFill>
                  <a:schemeClr val="dk1"/>
                </a:solidFill>
                <a:latin typeface="Lato"/>
                <a:ea typeface="Lato"/>
                <a:cs typeface="Lato"/>
                <a:sym typeface="Lato"/>
              </a:rPr>
              <a:t>Resource 3: </a:t>
            </a:r>
            <a:r>
              <a:rPr i="1" lang="en-GB" sz="1700">
                <a:solidFill>
                  <a:schemeClr val="dk1"/>
                </a:solidFill>
                <a:latin typeface="Lato"/>
                <a:ea typeface="Lato"/>
                <a:cs typeface="Lato"/>
                <a:sym typeface="Lato"/>
              </a:rPr>
              <a:t>Help and support</a:t>
            </a:r>
            <a:r>
              <a:rPr lang="en-GB" sz="1700">
                <a:solidFill>
                  <a:schemeClr val="dk1"/>
                </a:solidFill>
                <a:latin typeface="Lato"/>
                <a:ea typeface="Lato"/>
                <a:cs typeface="Lato"/>
                <a:sym typeface="Lato"/>
              </a:rPr>
              <a:t> [1 per pair]</a:t>
            </a:r>
            <a:endParaRPr/>
          </a:p>
          <a:p>
            <a:pPr indent="-457200" lvl="0" marL="457200" marR="0" rtl="0" algn="l">
              <a:spcBef>
                <a:spcPts val="600"/>
              </a:spcBef>
              <a:spcAft>
                <a:spcPts val="0"/>
              </a:spcAft>
              <a:buClr>
                <a:schemeClr val="dk1"/>
              </a:buClr>
              <a:buSzPts val="3434"/>
              <a:buFont typeface="Lato"/>
              <a:buChar char="•"/>
            </a:pPr>
            <a:r>
              <a:rPr lang="en-GB" sz="1700">
                <a:solidFill>
                  <a:schemeClr val="dk1"/>
                </a:solidFill>
                <a:latin typeface="Lato"/>
                <a:ea typeface="Lato"/>
                <a:cs typeface="Lato"/>
                <a:sym typeface="Lato"/>
              </a:rPr>
              <a:t>Resource 4: </a:t>
            </a:r>
            <a:r>
              <a:rPr i="1" lang="en-GB" sz="1700">
                <a:solidFill>
                  <a:schemeClr val="dk1"/>
                </a:solidFill>
                <a:latin typeface="Lato"/>
                <a:ea typeface="Lato"/>
                <a:cs typeface="Lato"/>
                <a:sym typeface="Lato"/>
              </a:rPr>
              <a:t>Support options </a:t>
            </a:r>
            <a:r>
              <a:rPr lang="en-GB" sz="1700">
                <a:solidFill>
                  <a:schemeClr val="dk1"/>
                </a:solidFill>
                <a:latin typeface="Lato"/>
                <a:ea typeface="Lato"/>
                <a:cs typeface="Lato"/>
                <a:sym typeface="Lato"/>
              </a:rPr>
              <a:t>[Optional]</a:t>
            </a:r>
            <a:endParaRPr/>
          </a:p>
        </p:txBody>
      </p:sp>
      <p:pic>
        <p:nvPicPr>
          <p:cNvPr id="171" name="Google Shape;171;p19"/>
          <p:cNvPicPr preferRelativeResize="0"/>
          <p:nvPr/>
        </p:nvPicPr>
        <p:blipFill rotWithShape="1">
          <a:blip r:embed="rId4">
            <a:alphaModFix/>
          </a:blip>
          <a:srcRect b="0" l="0" r="0" t="0"/>
          <a:stretch/>
        </p:blipFill>
        <p:spPr>
          <a:xfrm>
            <a:off x="6096000" y="1432319"/>
            <a:ext cx="928626" cy="829618"/>
          </a:xfrm>
          <a:prstGeom prst="rect">
            <a:avLst/>
          </a:prstGeom>
          <a:noFill/>
          <a:ln>
            <a:noFill/>
          </a:ln>
        </p:spPr>
      </p:pic>
      <p:sp>
        <p:nvSpPr>
          <p:cNvPr id="172" name="Google Shape;172;p19"/>
          <p:cNvSpPr txBox="1"/>
          <p:nvPr/>
        </p:nvSpPr>
        <p:spPr>
          <a:xfrm>
            <a:off x="365767" y="4729156"/>
            <a:ext cx="5517459" cy="1877437"/>
          </a:xfrm>
          <a:prstGeom prst="rect">
            <a:avLst/>
          </a:prstGeom>
          <a:solidFill>
            <a:schemeClr val="lt1"/>
          </a:solidFill>
          <a:ln>
            <a:noFill/>
          </a:ln>
        </p:spPr>
        <p:txBody>
          <a:bodyPr anchorCtr="0" anchor="t" bIns="45700" lIns="91425" spcFirstLastPara="1" rIns="91425" wrap="square" tIns="45700">
            <a:spAutoFit/>
          </a:bodyPr>
          <a:lstStyle/>
          <a:p>
            <a:pPr indent="0" lvl="3" marL="1371600" marR="0" rtl="0" algn="l">
              <a:spcBef>
                <a:spcPts val="0"/>
              </a:spcBef>
              <a:spcAft>
                <a:spcPts val="0"/>
              </a:spcAft>
              <a:buNone/>
            </a:pPr>
            <a:r>
              <a:t/>
            </a:r>
            <a:endParaRPr b="1" i="0" sz="1600" u="none" cap="none" strike="noStrike">
              <a:solidFill>
                <a:schemeClr val="dk1"/>
              </a:solidFill>
              <a:latin typeface="Gill Sans"/>
              <a:ea typeface="Gill Sans"/>
              <a:cs typeface="Gill Sans"/>
              <a:sym typeface="Gill Sans"/>
            </a:endParaRPr>
          </a:p>
          <a:p>
            <a:pPr indent="0" lvl="3" marL="1371600" marR="0" rtl="0" algn="l">
              <a:spcBef>
                <a:spcPts val="0"/>
              </a:spcBef>
              <a:spcAft>
                <a:spcPts val="0"/>
              </a:spcAft>
              <a:buNone/>
            </a:pPr>
            <a:r>
              <a:rPr b="1" i="0" lang="en-GB" sz="3200" u="none" cap="none" strike="noStrike">
                <a:solidFill>
                  <a:schemeClr val="dk1"/>
                </a:solidFill>
                <a:latin typeface="Gill Sans"/>
                <a:ea typeface="Gill Sans"/>
                <a:cs typeface="Gill Sans"/>
                <a:sym typeface="Gill Sans"/>
              </a:rPr>
              <a:t>Duration</a:t>
            </a:r>
            <a:endParaRPr/>
          </a:p>
          <a:p>
            <a:pPr indent="0" lvl="3" marL="1371600" marR="0" rtl="0" algn="l">
              <a:spcBef>
                <a:spcPts val="0"/>
              </a:spcBef>
              <a:spcAft>
                <a:spcPts val="0"/>
              </a:spcAft>
              <a:buNone/>
            </a:pPr>
            <a:r>
              <a:t/>
            </a:r>
            <a:endParaRPr b="1" i="0" sz="400" u="none" cap="none" strike="noStrike">
              <a:solidFill>
                <a:schemeClr val="dk1"/>
              </a:solidFill>
              <a:latin typeface="Gill Sans"/>
              <a:ea typeface="Gill Sans"/>
              <a:cs typeface="Gill Sans"/>
              <a:sym typeface="Gill Sans"/>
            </a:endParaRPr>
          </a:p>
          <a:p>
            <a:pPr indent="0" lvl="3" marL="1371600" marR="0" rtl="0" algn="l">
              <a:spcBef>
                <a:spcPts val="0"/>
              </a:spcBef>
              <a:spcAft>
                <a:spcPts val="0"/>
              </a:spcAft>
              <a:buNone/>
            </a:pPr>
            <a:r>
              <a:t/>
            </a:r>
            <a:endParaRPr b="1" i="0" sz="400" u="none" cap="none" strike="noStrike">
              <a:solidFill>
                <a:srgbClr val="000000"/>
              </a:solidFill>
              <a:latin typeface="Gill Sans"/>
              <a:ea typeface="Gill Sans"/>
              <a:cs typeface="Gill Sans"/>
              <a:sym typeface="Gill Sans"/>
            </a:endParaRPr>
          </a:p>
          <a:p>
            <a:pPr indent="0" lvl="3" marL="1371600" marR="0" rtl="0" algn="l">
              <a:spcBef>
                <a:spcPts val="0"/>
              </a:spcBef>
              <a:spcAft>
                <a:spcPts val="0"/>
              </a:spcAft>
              <a:buNone/>
            </a:pPr>
            <a:r>
              <a:rPr b="1" i="0" lang="en-GB" sz="1600" u="none" cap="none" strike="noStrike">
                <a:solidFill>
                  <a:srgbClr val="000000"/>
                </a:solidFill>
                <a:latin typeface="Lato"/>
                <a:ea typeface="Lato"/>
                <a:cs typeface="Lato"/>
                <a:sym typeface="Lato"/>
              </a:rPr>
              <a:t>This has been designed to be taught as a sixty minute PSHE education lesson</a:t>
            </a:r>
            <a:endParaRPr b="1" i="0" sz="1600" u="none" cap="none" strike="noStrike">
              <a:solidFill>
                <a:schemeClr val="dk1"/>
              </a:solidFill>
              <a:latin typeface="Lato"/>
              <a:ea typeface="Lato"/>
              <a:cs typeface="Lato"/>
              <a:sym typeface="Lato"/>
            </a:endParaRPr>
          </a:p>
          <a:p>
            <a:pPr indent="0" lvl="3" marL="1371600" marR="0" rtl="0" algn="l">
              <a:spcBef>
                <a:spcPts val="0"/>
              </a:spcBef>
              <a:spcAft>
                <a:spcPts val="0"/>
              </a:spcAft>
              <a:buNone/>
            </a:pPr>
            <a:r>
              <a:t/>
            </a:r>
            <a:endParaRPr b="1" i="0" sz="1200" u="none" cap="none" strike="noStrike">
              <a:solidFill>
                <a:schemeClr val="dk1"/>
              </a:solidFill>
              <a:latin typeface="Lato"/>
              <a:ea typeface="Lato"/>
              <a:cs typeface="Lato"/>
              <a:sym typeface="Lato"/>
            </a:endParaRPr>
          </a:p>
          <a:p>
            <a:pPr indent="0" lvl="3" marL="1371600" marR="0" rtl="0" algn="l">
              <a:spcBef>
                <a:spcPts val="0"/>
              </a:spcBef>
              <a:spcAft>
                <a:spcPts val="0"/>
              </a:spcAft>
              <a:buNone/>
            </a:pPr>
            <a:r>
              <a:t/>
            </a:r>
            <a:endParaRPr b="1" i="0" sz="800" u="none" cap="none" strike="noStrike">
              <a:solidFill>
                <a:schemeClr val="dk1"/>
              </a:solidFill>
              <a:latin typeface="Lato"/>
              <a:ea typeface="Lato"/>
              <a:cs typeface="Lato"/>
              <a:sym typeface="Lato"/>
            </a:endParaRPr>
          </a:p>
          <a:p>
            <a:pPr indent="0" lvl="3" marL="1371600" marR="0" rtl="0" algn="l">
              <a:spcBef>
                <a:spcPts val="0"/>
              </a:spcBef>
              <a:spcAft>
                <a:spcPts val="0"/>
              </a:spcAft>
              <a:buNone/>
            </a:pPr>
            <a:r>
              <a:t/>
            </a:r>
            <a:endParaRPr b="1" i="0" sz="800" u="none" cap="none" strike="noStrike">
              <a:solidFill>
                <a:schemeClr val="dk1"/>
              </a:solidFill>
              <a:latin typeface="Lato"/>
              <a:ea typeface="Lato"/>
              <a:cs typeface="Lato"/>
              <a:sym typeface="Lato"/>
            </a:endParaRPr>
          </a:p>
        </p:txBody>
      </p:sp>
      <p:pic>
        <p:nvPicPr>
          <p:cNvPr id="173" name="Google Shape;173;p19"/>
          <p:cNvPicPr preferRelativeResize="0"/>
          <p:nvPr/>
        </p:nvPicPr>
        <p:blipFill rotWithShape="1">
          <a:blip r:embed="rId5">
            <a:alphaModFix/>
          </a:blip>
          <a:srcRect b="0" l="0" r="0" t="0"/>
          <a:stretch/>
        </p:blipFill>
        <p:spPr>
          <a:xfrm>
            <a:off x="580520" y="4831324"/>
            <a:ext cx="817394" cy="1611545"/>
          </a:xfrm>
          <a:prstGeom prst="rect">
            <a:avLst/>
          </a:prstGeom>
          <a:noFill/>
          <a:ln>
            <a:noFill/>
          </a:ln>
        </p:spPr>
      </p:pic>
      <p:sp>
        <p:nvSpPr>
          <p:cNvPr id="174" name="Google Shape;174;p19"/>
          <p:cNvSpPr txBox="1"/>
          <p:nvPr/>
        </p:nvSpPr>
        <p:spPr>
          <a:xfrm>
            <a:off x="683269" y="5778855"/>
            <a:ext cx="611896"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400">
                <a:solidFill>
                  <a:srgbClr val="95519E"/>
                </a:solidFill>
                <a:latin typeface="Gill Sans"/>
                <a:ea typeface="Gill Sans"/>
                <a:cs typeface="Gill Sans"/>
                <a:sym typeface="Gill Sans"/>
              </a:rPr>
              <a:t>60</a:t>
            </a:r>
            <a:endParaRPr/>
          </a:p>
        </p:txBody>
      </p:sp>
      <p:sp>
        <p:nvSpPr>
          <p:cNvPr id="175" name="Google Shape;175;p19"/>
          <p:cNvSpPr txBox="1"/>
          <p:nvPr/>
        </p:nvSpPr>
        <p:spPr>
          <a:xfrm>
            <a:off x="9801094" y="159208"/>
            <a:ext cx="2110827" cy="954107"/>
          </a:xfrm>
          <a:prstGeom prst="rect">
            <a:avLst/>
          </a:prstGeom>
          <a:solidFill>
            <a:srgbClr val="95519E"/>
          </a:solidFill>
          <a:ln cap="flat" cmpd="sng" w="9525">
            <a:solidFill>
              <a:schemeClr val="lt1"/>
            </a:solidFill>
            <a:prstDash val="dash"/>
            <a:round/>
            <a:headEnd len="sm" w="sm" type="none"/>
            <a:tailEnd len="sm" w="sm" type="none"/>
          </a:ln>
        </p:spPr>
        <p:txBody>
          <a:bodyPr anchorCtr="1" anchor="ctr" bIns="45700" lIns="91425" spcFirstLastPara="1" rIns="91425" wrap="square" tIns="45700">
            <a:spAutoFit/>
          </a:bodyPr>
          <a:lstStyle/>
          <a:p>
            <a:pPr indent="0" lvl="0" marL="0" marR="0" rtl="0" algn="l">
              <a:spcBef>
                <a:spcPts val="0"/>
              </a:spcBef>
              <a:spcAft>
                <a:spcPts val="0"/>
              </a:spcAft>
              <a:buNone/>
            </a:pPr>
            <a:r>
              <a:rPr lang="en-GB" sz="2800">
                <a:solidFill>
                  <a:schemeClr val="lt1"/>
                </a:solidFill>
                <a:latin typeface="Spartan"/>
                <a:ea typeface="Spartan"/>
                <a:cs typeface="Spartan"/>
                <a:sym typeface="Spartan"/>
              </a:rPr>
              <a:t>Teacher </a:t>
            </a:r>
            <a:endParaRPr/>
          </a:p>
          <a:p>
            <a:pPr indent="0" lvl="0" marL="0" marR="0" rtl="0" algn="l">
              <a:spcBef>
                <a:spcPts val="0"/>
              </a:spcBef>
              <a:spcAft>
                <a:spcPts val="0"/>
              </a:spcAft>
              <a:buNone/>
            </a:pPr>
            <a:r>
              <a:rPr lang="en-GB" sz="2800">
                <a:solidFill>
                  <a:schemeClr val="lt1"/>
                </a:solidFill>
                <a:latin typeface="Spartan"/>
                <a:ea typeface="Spartan"/>
                <a:cs typeface="Spartan"/>
                <a:sym typeface="Spartan"/>
              </a:rPr>
              <a:t>slide</a:t>
            </a:r>
            <a:endParaRPr/>
          </a:p>
        </p:txBody>
      </p:sp>
      <p:sp>
        <p:nvSpPr>
          <p:cNvPr id="176" name="Google Shape;176;p19"/>
          <p:cNvSpPr txBox="1"/>
          <p:nvPr/>
        </p:nvSpPr>
        <p:spPr>
          <a:xfrm>
            <a:off x="6078679" y="5151243"/>
            <a:ext cx="5833239" cy="1415772"/>
          </a:xfrm>
          <a:prstGeom prst="rect">
            <a:avLst/>
          </a:prstGeom>
          <a:solidFill>
            <a:schemeClr val="lt1"/>
          </a:solidFill>
          <a:ln>
            <a:noFill/>
          </a:ln>
        </p:spPr>
        <p:txBody>
          <a:bodyPr anchorCtr="0" anchor="t" bIns="45700" lIns="91425" spcFirstLastPara="1" rIns="91425" wrap="square" tIns="45700">
            <a:spAutoFit/>
          </a:bodyPr>
          <a:lstStyle/>
          <a:p>
            <a:pPr indent="0" lvl="3" marL="1371600" marR="0" rtl="0" algn="l">
              <a:spcBef>
                <a:spcPts val="0"/>
              </a:spcBef>
              <a:spcAft>
                <a:spcPts val="0"/>
              </a:spcAft>
              <a:buNone/>
            </a:pPr>
            <a:r>
              <a:rPr b="1" i="0" lang="en-GB" sz="3200" u="none" cap="none" strike="noStrike">
                <a:solidFill>
                  <a:schemeClr val="dk1"/>
                </a:solidFill>
                <a:latin typeface="Gill Sans"/>
                <a:ea typeface="Gill Sans"/>
                <a:cs typeface="Gill Sans"/>
                <a:sym typeface="Gill Sans"/>
              </a:rPr>
              <a:t>Further guidance</a:t>
            </a:r>
            <a:endParaRPr b="1" i="0" sz="1800" u="none" cap="none" strike="noStrike">
              <a:solidFill>
                <a:schemeClr val="dk1"/>
              </a:solidFill>
              <a:latin typeface="Gill Sans"/>
              <a:ea typeface="Gill Sans"/>
              <a:cs typeface="Gill Sans"/>
              <a:sym typeface="Gill Sans"/>
            </a:endParaRPr>
          </a:p>
          <a:p>
            <a:pPr indent="0" lvl="3" marL="1371600" marR="0" rtl="0" algn="l">
              <a:spcBef>
                <a:spcPts val="0"/>
              </a:spcBef>
              <a:spcAft>
                <a:spcPts val="0"/>
              </a:spcAft>
              <a:buNone/>
            </a:pPr>
            <a:r>
              <a:rPr b="1" i="0" lang="en-GB" sz="1800" u="none" cap="none" strike="noStrike">
                <a:solidFill>
                  <a:schemeClr val="dk1"/>
                </a:solidFill>
                <a:latin typeface="Lato"/>
                <a:ea typeface="Lato"/>
                <a:cs typeface="Lato"/>
                <a:sym typeface="Lato"/>
              </a:rPr>
              <a:t>Members of the PSHE Association can access our website for further guidance </a:t>
            </a:r>
            <a:r>
              <a:rPr b="1" i="0" lang="en-GB" sz="1800" u="sng" cap="none" strike="noStrike">
                <a:solidFill>
                  <a:schemeClr val="dk1"/>
                </a:solidFill>
                <a:latin typeface="Lato"/>
                <a:ea typeface="Lato"/>
                <a:cs typeface="Lato"/>
                <a:sym typeface="Lato"/>
                <a:hlinkClick r:id="rId6">
                  <a:extLst>
                    <a:ext uri="{A12FA001-AC4F-418D-AE19-62706E023703}">
                      <ahyp:hlinkClr val="tx"/>
                    </a:ext>
                  </a:extLst>
                </a:hlinkClick>
              </a:rPr>
              <a:t>www.pshe-association.org.uk</a:t>
            </a:r>
            <a:endParaRPr b="1" i="0" sz="1800" u="none" cap="none" strike="noStrike">
              <a:solidFill>
                <a:schemeClr val="dk1"/>
              </a:solidFill>
              <a:latin typeface="Lato"/>
              <a:ea typeface="Lato"/>
              <a:cs typeface="Lato"/>
              <a:sym typeface="Lato"/>
            </a:endParaRPr>
          </a:p>
        </p:txBody>
      </p:sp>
      <p:pic>
        <p:nvPicPr>
          <p:cNvPr id="177" name="Google Shape;177;p19"/>
          <p:cNvPicPr preferRelativeResize="0"/>
          <p:nvPr/>
        </p:nvPicPr>
        <p:blipFill rotWithShape="1">
          <a:blip r:embed="rId7">
            <a:alphaModFix/>
          </a:blip>
          <a:srcRect b="0" l="0" r="0" t="0"/>
          <a:stretch/>
        </p:blipFill>
        <p:spPr>
          <a:xfrm>
            <a:off x="6273636" y="5255070"/>
            <a:ext cx="1094363" cy="710172"/>
          </a:xfrm>
          <a:prstGeom prst="rect">
            <a:avLst/>
          </a:prstGeom>
          <a:noFill/>
          <a:ln>
            <a:noFill/>
          </a:ln>
        </p:spPr>
      </p:pic>
      <p:sp>
        <p:nvSpPr>
          <p:cNvPr id="178" name="Google Shape;178;p19"/>
          <p:cNvSpPr txBox="1"/>
          <p:nvPr/>
        </p:nvSpPr>
        <p:spPr>
          <a:xfrm>
            <a:off x="0" y="6558386"/>
            <a:ext cx="12192000" cy="30797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400">
                <a:solidFill>
                  <a:schemeClr val="lt1"/>
                </a:solidFill>
                <a:latin typeface="Open Sans Light"/>
                <a:ea typeface="Open Sans Light"/>
                <a:cs typeface="Open Sans Light"/>
                <a:sym typeface="Open Sans Light"/>
              </a:rPr>
              <a:t>© PSHE Association 2021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83" name="Shape 183"/>
        <p:cNvGrpSpPr/>
        <p:nvPr/>
      </p:nvGrpSpPr>
      <p:grpSpPr>
        <a:xfrm>
          <a:off x="0" y="0"/>
          <a:ext cx="0" cy="0"/>
          <a:chOff x="0" y="0"/>
          <a:chExt cx="0" cy="0"/>
        </a:xfrm>
      </p:grpSpPr>
      <p:sp>
        <p:nvSpPr>
          <p:cNvPr id="184" name="Google Shape;184;p20"/>
          <p:cNvSpPr txBox="1"/>
          <p:nvPr>
            <p:ph idx="12" type="sldNum"/>
          </p:nvPr>
        </p:nvSpPr>
        <p:spPr>
          <a:xfrm>
            <a:off x="11769436" y="6567015"/>
            <a:ext cx="422564"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185" name="Google Shape;185;p20"/>
          <p:cNvSpPr txBox="1"/>
          <p:nvPr/>
        </p:nvSpPr>
        <p:spPr>
          <a:xfrm>
            <a:off x="445477" y="355734"/>
            <a:ext cx="6377352"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800">
                <a:solidFill>
                  <a:schemeClr val="lt1"/>
                </a:solidFill>
                <a:latin typeface="Spartan"/>
                <a:ea typeface="Spartan"/>
                <a:cs typeface="Spartan"/>
                <a:sym typeface="Spartan"/>
              </a:rPr>
              <a:t>Lesson summary</a:t>
            </a:r>
            <a:endParaRPr/>
          </a:p>
        </p:txBody>
      </p:sp>
      <p:graphicFrame>
        <p:nvGraphicFramePr>
          <p:cNvPr id="186" name="Google Shape;186;p20"/>
          <p:cNvGraphicFramePr/>
          <p:nvPr/>
        </p:nvGraphicFramePr>
        <p:xfrm>
          <a:off x="190005" y="1240948"/>
          <a:ext cx="3000000" cy="3000000"/>
        </p:xfrm>
        <a:graphic>
          <a:graphicData uri="http://schemas.openxmlformats.org/drawingml/2006/table">
            <a:tbl>
              <a:tblPr bandRow="1" firstRow="1">
                <a:noFill/>
                <a:tableStyleId>{744795D9-CA59-4063-98C2-B16FA209CB16}</a:tableStyleId>
              </a:tblPr>
              <a:tblGrid>
                <a:gridCol w="3311175"/>
                <a:gridCol w="6785800"/>
                <a:gridCol w="1715000"/>
              </a:tblGrid>
              <a:tr h="472500">
                <a:tc>
                  <a:txBody>
                    <a:bodyPr/>
                    <a:lstStyle/>
                    <a:p>
                      <a:pPr indent="0" lvl="0" marL="0" marR="0" rtl="0" algn="ctr">
                        <a:spcBef>
                          <a:spcPts val="0"/>
                        </a:spcBef>
                        <a:spcAft>
                          <a:spcPts val="0"/>
                        </a:spcAft>
                        <a:buNone/>
                      </a:pPr>
                      <a:r>
                        <a:rPr lang="en-GB" sz="2800" u="none" cap="none" strike="noStrike">
                          <a:latin typeface="Spartan"/>
                          <a:ea typeface="Spartan"/>
                          <a:cs typeface="Spartan"/>
                          <a:sym typeface="Spartan"/>
                        </a:rPr>
                        <a:t>Activity</a:t>
                      </a:r>
                      <a:endParaRPr/>
                    </a:p>
                  </a:txBody>
                  <a:tcPr marT="45725" marB="45725" marR="91450" marL="91450">
                    <a:solidFill>
                      <a:srgbClr val="F2F2F2"/>
                    </a:solidFill>
                  </a:tcPr>
                </a:tc>
                <a:tc>
                  <a:txBody>
                    <a:bodyPr/>
                    <a:lstStyle/>
                    <a:p>
                      <a:pPr indent="0" lvl="0" marL="0" marR="0" rtl="0" algn="ctr">
                        <a:spcBef>
                          <a:spcPts val="0"/>
                        </a:spcBef>
                        <a:spcAft>
                          <a:spcPts val="0"/>
                        </a:spcAft>
                        <a:buNone/>
                      </a:pPr>
                      <a:r>
                        <a:rPr lang="en-GB" sz="2800" u="none" cap="none" strike="noStrike">
                          <a:latin typeface="Spartan"/>
                          <a:ea typeface="Spartan"/>
                          <a:cs typeface="Spartan"/>
                          <a:sym typeface="Spartan"/>
                        </a:rPr>
                        <a:t>Description</a:t>
                      </a:r>
                      <a:endParaRPr/>
                    </a:p>
                  </a:txBody>
                  <a:tcPr marT="45725" marB="45725" marR="91450" marL="91450">
                    <a:solidFill>
                      <a:srgbClr val="F2F2F2"/>
                    </a:solidFill>
                  </a:tcPr>
                </a:tc>
                <a:tc>
                  <a:txBody>
                    <a:bodyPr/>
                    <a:lstStyle/>
                    <a:p>
                      <a:pPr indent="0" lvl="0" marL="0" marR="0" rtl="0" algn="ctr">
                        <a:spcBef>
                          <a:spcPts val="0"/>
                        </a:spcBef>
                        <a:spcAft>
                          <a:spcPts val="0"/>
                        </a:spcAft>
                        <a:buNone/>
                      </a:pPr>
                      <a:r>
                        <a:rPr lang="en-GB" sz="2800" u="none" cap="none" strike="noStrike">
                          <a:latin typeface="Spartan"/>
                          <a:ea typeface="Spartan"/>
                          <a:cs typeface="Spartan"/>
                          <a:sym typeface="Spartan"/>
                        </a:rPr>
                        <a:t>Timing</a:t>
                      </a:r>
                      <a:endParaRPr/>
                    </a:p>
                  </a:txBody>
                  <a:tcPr marT="45725" marB="45725" marR="91450" marL="91450">
                    <a:solidFill>
                      <a:srgbClr val="F2F2F2"/>
                    </a:solidFill>
                  </a:tcPr>
                </a:tc>
              </a:tr>
              <a:tr h="555750">
                <a:tc>
                  <a:txBody>
                    <a:bodyPr/>
                    <a:lstStyle/>
                    <a:p>
                      <a:pPr indent="-342900" lvl="0" marL="342900" marR="0" rtl="0" algn="l">
                        <a:spcBef>
                          <a:spcPts val="0"/>
                        </a:spcBef>
                        <a:spcAft>
                          <a:spcPts val="0"/>
                        </a:spcAft>
                        <a:buClr>
                          <a:schemeClr val="dk1"/>
                        </a:buClr>
                        <a:buSzPts val="1800"/>
                        <a:buFont typeface="Spartan"/>
                        <a:buAutoNum type="arabicPeriod"/>
                      </a:pPr>
                      <a:r>
                        <a:rPr lang="en-GB" sz="1800" u="none" cap="none" strike="noStrike">
                          <a:latin typeface="Spartan"/>
                          <a:ea typeface="Spartan"/>
                          <a:cs typeface="Spartan"/>
                          <a:sym typeface="Spartan"/>
                        </a:rPr>
                        <a:t>Introduction</a:t>
                      </a:r>
                      <a:endParaRPr/>
                    </a:p>
                  </a:txBody>
                  <a:tcPr marT="45725" marB="45725" marR="91450" marL="91450" anchor="ctr">
                    <a:solidFill>
                      <a:srgbClr val="F2F2F2"/>
                    </a:solidFill>
                  </a:tcPr>
                </a:tc>
                <a:tc>
                  <a:txBody>
                    <a:bodyPr/>
                    <a:lstStyle/>
                    <a:p>
                      <a:pPr indent="0" lvl="0" marL="0" marR="0" rtl="0" algn="l">
                        <a:lnSpc>
                          <a:spcPct val="127777"/>
                        </a:lnSpc>
                        <a:spcBef>
                          <a:spcPts val="0"/>
                        </a:spcBef>
                        <a:spcAft>
                          <a:spcPts val="0"/>
                        </a:spcAft>
                        <a:buNone/>
                      </a:pPr>
                      <a:r>
                        <a:rPr lang="en-GB" sz="1800" u="none" cap="none" strike="noStrike">
                          <a:latin typeface="Lato"/>
                          <a:ea typeface="Lato"/>
                          <a:cs typeface="Lato"/>
                          <a:sym typeface="Lato"/>
                        </a:rPr>
                        <a:t>Introduce learning objectives and outcomes and reinforce ground rules.</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GB" sz="1600" u="none" cap="none" strike="noStrike">
                          <a:latin typeface="Lato"/>
                          <a:ea typeface="Lato"/>
                          <a:cs typeface="Lato"/>
                          <a:sym typeface="Lato"/>
                        </a:rPr>
                        <a:t>5 MINS</a:t>
                      </a:r>
                      <a:endParaRPr/>
                    </a:p>
                  </a:txBody>
                  <a:tcPr marT="45725" marB="45725" marR="91450" marL="91450" anchor="ctr">
                    <a:solidFill>
                      <a:schemeClr val="lt1"/>
                    </a:solidFill>
                  </a:tcPr>
                </a:tc>
              </a:tr>
              <a:tr h="591975">
                <a:tc>
                  <a:txBody>
                    <a:bodyPr/>
                    <a:lstStyle/>
                    <a:p>
                      <a:pPr indent="0" lvl="0" marL="0" marR="0" rtl="0" algn="l">
                        <a:spcBef>
                          <a:spcPts val="0"/>
                        </a:spcBef>
                        <a:spcAft>
                          <a:spcPts val="0"/>
                        </a:spcAft>
                        <a:buNone/>
                      </a:pPr>
                      <a:r>
                        <a:rPr lang="en-GB" sz="1800" u="none" cap="none" strike="noStrike">
                          <a:latin typeface="Spartan"/>
                          <a:ea typeface="Spartan"/>
                          <a:cs typeface="Spartan"/>
                          <a:sym typeface="Spartan"/>
                        </a:rPr>
                        <a:t>2. Baseline assessment</a:t>
                      </a:r>
                      <a:endParaRPr/>
                    </a:p>
                  </a:txBody>
                  <a:tcPr marT="45725" marB="45725" marR="91450" marL="91450" anchor="ctr">
                    <a:solidFill>
                      <a:srgbClr val="F2F2F2"/>
                    </a:solidFill>
                  </a:tcPr>
                </a:tc>
                <a:tc>
                  <a:txBody>
                    <a:bodyPr/>
                    <a:lstStyle/>
                    <a:p>
                      <a:pPr indent="0" lvl="0" marL="0" marR="0" rtl="0" algn="l">
                        <a:lnSpc>
                          <a:spcPct val="127777"/>
                        </a:lnSpc>
                        <a:spcBef>
                          <a:spcPts val="0"/>
                        </a:spcBef>
                        <a:spcAft>
                          <a:spcPts val="0"/>
                        </a:spcAft>
                        <a:buNone/>
                      </a:pPr>
                      <a:r>
                        <a:rPr lang="en-GB" sz="1800">
                          <a:latin typeface="Lato"/>
                          <a:ea typeface="Lato"/>
                          <a:cs typeface="Lato"/>
                          <a:sym typeface="Lato"/>
                        </a:rPr>
                        <a:t>Independently, students respond to a forum post by a young couple who want to have an abortion.</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GB" sz="1600">
                          <a:latin typeface="Lato"/>
                          <a:ea typeface="Lato"/>
                          <a:cs typeface="Lato"/>
                          <a:sym typeface="Lato"/>
                        </a:rPr>
                        <a:t>10 MINS</a:t>
                      </a:r>
                      <a:endParaRPr/>
                    </a:p>
                  </a:txBody>
                  <a:tcPr marT="45725" marB="45725" marR="91450" marL="91450" anchor="ctr">
                    <a:solidFill>
                      <a:schemeClr val="lt1"/>
                    </a:solidFill>
                  </a:tcPr>
                </a:tc>
              </a:tr>
              <a:tr h="616875">
                <a:tc>
                  <a:txBody>
                    <a:bodyPr/>
                    <a:lstStyle/>
                    <a:p>
                      <a:pPr indent="0" lvl="0" marL="0" marR="0" rtl="0" algn="l">
                        <a:spcBef>
                          <a:spcPts val="0"/>
                        </a:spcBef>
                        <a:spcAft>
                          <a:spcPts val="0"/>
                        </a:spcAft>
                        <a:buNone/>
                      </a:pPr>
                      <a:r>
                        <a:rPr lang="en-GB" sz="1800">
                          <a:latin typeface="Spartan"/>
                          <a:ea typeface="Spartan"/>
                          <a:cs typeface="Spartan"/>
                          <a:sym typeface="Spartan"/>
                        </a:rPr>
                        <a:t>3. Fact or fiction?</a:t>
                      </a:r>
                      <a:endParaRPr/>
                    </a:p>
                  </a:txBody>
                  <a:tcPr marT="45725" marB="45725" marR="91450" marL="91450" anchor="ctr">
                    <a:solidFill>
                      <a:srgbClr val="F2F2F2"/>
                    </a:solidFill>
                  </a:tcPr>
                </a:tc>
                <a:tc>
                  <a:txBody>
                    <a:bodyPr/>
                    <a:lstStyle/>
                    <a:p>
                      <a:pPr indent="0" lvl="0" marL="0" marR="0" rtl="0" algn="l">
                        <a:lnSpc>
                          <a:spcPct val="127777"/>
                        </a:lnSpc>
                        <a:spcBef>
                          <a:spcPts val="0"/>
                        </a:spcBef>
                        <a:spcAft>
                          <a:spcPts val="0"/>
                        </a:spcAft>
                        <a:buNone/>
                      </a:pPr>
                      <a:r>
                        <a:rPr lang="en-GB" sz="1800">
                          <a:latin typeface="Lato"/>
                          <a:ea typeface="Lato"/>
                          <a:cs typeface="Lato"/>
                          <a:sym typeface="Lato"/>
                        </a:rPr>
                        <a:t>In pairs, students assess whether a variety of statements about abortion are true or false.</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GB" sz="1600">
                          <a:latin typeface="Lato"/>
                          <a:ea typeface="Lato"/>
                          <a:cs typeface="Lato"/>
                          <a:sym typeface="Lato"/>
                        </a:rPr>
                        <a:t>15 MINS</a:t>
                      </a:r>
                      <a:endParaRPr/>
                    </a:p>
                  </a:txBody>
                  <a:tcPr marT="45725" marB="45725" marR="91450" marL="91450" anchor="ctr">
                    <a:solidFill>
                      <a:schemeClr val="lt1"/>
                    </a:solidFill>
                  </a:tcPr>
                </a:tc>
              </a:tr>
              <a:tr h="608100">
                <a:tc>
                  <a:txBody>
                    <a:bodyPr/>
                    <a:lstStyle/>
                    <a:p>
                      <a:pPr indent="0" lvl="0" marL="0" marR="0" rtl="0" algn="l">
                        <a:spcBef>
                          <a:spcPts val="0"/>
                        </a:spcBef>
                        <a:spcAft>
                          <a:spcPts val="0"/>
                        </a:spcAft>
                        <a:buNone/>
                      </a:pPr>
                      <a:r>
                        <a:rPr lang="en-GB" sz="1800">
                          <a:latin typeface="Spartan"/>
                          <a:ea typeface="Spartan"/>
                          <a:cs typeface="Spartan"/>
                          <a:sym typeface="Spartan"/>
                        </a:rPr>
                        <a:t>4. Abortion influences</a:t>
                      </a:r>
                      <a:endParaRPr/>
                    </a:p>
                  </a:txBody>
                  <a:tcPr marT="45725" marB="45725" marR="91450" marL="91450" anchor="ctr">
                    <a:solidFill>
                      <a:srgbClr val="F2F2F2"/>
                    </a:solidFill>
                  </a:tcPr>
                </a:tc>
                <a:tc>
                  <a:txBody>
                    <a:bodyPr/>
                    <a:lstStyle/>
                    <a:p>
                      <a:pPr indent="0" lvl="0" marL="0" marR="0" rtl="0" algn="l">
                        <a:lnSpc>
                          <a:spcPct val="127777"/>
                        </a:lnSpc>
                        <a:spcBef>
                          <a:spcPts val="0"/>
                        </a:spcBef>
                        <a:spcAft>
                          <a:spcPts val="0"/>
                        </a:spcAft>
                        <a:buNone/>
                      </a:pPr>
                      <a:r>
                        <a:rPr lang="en-GB" sz="1800">
                          <a:latin typeface="Lato"/>
                          <a:ea typeface="Lato"/>
                          <a:cs typeface="Lato"/>
                          <a:sym typeface="Lato"/>
                        </a:rPr>
                        <a:t>Brief explanation by teacher about the debates surrounding abortion.</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GB" sz="1600">
                          <a:latin typeface="Lato"/>
                          <a:ea typeface="Lato"/>
                          <a:cs typeface="Lato"/>
                          <a:sym typeface="Lato"/>
                        </a:rPr>
                        <a:t>10 MINS</a:t>
                      </a:r>
                      <a:endParaRPr/>
                    </a:p>
                  </a:txBody>
                  <a:tcPr marT="45725" marB="45725" marR="91450" marL="91450" anchor="ctr">
                    <a:solidFill>
                      <a:schemeClr val="lt1"/>
                    </a:solidFill>
                  </a:tcPr>
                </a:tc>
              </a:tr>
              <a:tr h="661725">
                <a:tc>
                  <a:txBody>
                    <a:bodyPr/>
                    <a:lstStyle/>
                    <a:p>
                      <a:pPr indent="0" lvl="0" marL="0" marR="0" rtl="0" algn="l">
                        <a:spcBef>
                          <a:spcPts val="0"/>
                        </a:spcBef>
                        <a:spcAft>
                          <a:spcPts val="0"/>
                        </a:spcAft>
                        <a:buNone/>
                      </a:pPr>
                      <a:r>
                        <a:rPr lang="en-GB" sz="1800">
                          <a:latin typeface="Spartan"/>
                          <a:ea typeface="Spartan"/>
                          <a:cs typeface="Spartan"/>
                          <a:sym typeface="Spartan"/>
                        </a:rPr>
                        <a:t>5. Help and support</a:t>
                      </a:r>
                      <a:endParaRPr/>
                    </a:p>
                  </a:txBody>
                  <a:tcPr marT="45725" marB="45725" marR="91450" marL="91450" anchor="ctr">
                    <a:solidFill>
                      <a:srgbClr val="F2F2F2"/>
                    </a:solidFill>
                  </a:tcPr>
                </a:tc>
                <a:tc>
                  <a:txBody>
                    <a:bodyPr/>
                    <a:lstStyle/>
                    <a:p>
                      <a:pPr indent="0" lvl="0" marL="0" marR="0" rtl="0" algn="l">
                        <a:lnSpc>
                          <a:spcPct val="127777"/>
                        </a:lnSpc>
                        <a:spcBef>
                          <a:spcPts val="0"/>
                        </a:spcBef>
                        <a:spcAft>
                          <a:spcPts val="0"/>
                        </a:spcAft>
                        <a:buNone/>
                      </a:pPr>
                      <a:r>
                        <a:rPr lang="en-GB" sz="1800">
                          <a:latin typeface="Lato"/>
                          <a:ea typeface="Lato"/>
                          <a:cs typeface="Lato"/>
                          <a:sym typeface="Lato"/>
                        </a:rPr>
                        <a:t>Students review sources of help and support in relation to abortion.</a:t>
                      </a:r>
                      <a:endParaRPr/>
                    </a:p>
                  </a:txBody>
                  <a:tcPr marT="45725" marB="45725" marR="91450" marL="91450" anchor="ctr">
                    <a:solidFill>
                      <a:schemeClr val="lt1"/>
                    </a:solidFill>
                  </a:tcPr>
                </a:tc>
                <a:tc>
                  <a:txBody>
                    <a:bodyPr/>
                    <a:lstStyle/>
                    <a:p>
                      <a:pPr indent="0" lvl="0" marL="0" marR="0" rtl="0" algn="ctr">
                        <a:spcBef>
                          <a:spcPts val="0"/>
                        </a:spcBef>
                        <a:spcAft>
                          <a:spcPts val="0"/>
                        </a:spcAft>
                        <a:buNone/>
                      </a:pPr>
                      <a:r>
                        <a:rPr lang="en-GB" sz="1600">
                          <a:latin typeface="Lato"/>
                          <a:ea typeface="Lato"/>
                          <a:cs typeface="Lato"/>
                          <a:sym typeface="Lato"/>
                        </a:rPr>
                        <a:t>10 MINS</a:t>
                      </a:r>
                      <a:endParaRPr/>
                    </a:p>
                  </a:txBody>
                  <a:tcPr marT="45725" marB="45725" marR="91450" marL="91450" anchor="ctr">
                    <a:solidFill>
                      <a:schemeClr val="lt1"/>
                    </a:solidFill>
                  </a:tcPr>
                </a:tc>
              </a:tr>
              <a:tr h="618275">
                <a:tc>
                  <a:txBody>
                    <a:bodyPr/>
                    <a:lstStyle/>
                    <a:p>
                      <a:pPr indent="0" lvl="0" marL="0" marR="0" rtl="0" algn="l">
                        <a:spcBef>
                          <a:spcPts val="0"/>
                        </a:spcBef>
                        <a:spcAft>
                          <a:spcPts val="0"/>
                        </a:spcAft>
                        <a:buNone/>
                      </a:pPr>
                      <a:r>
                        <a:rPr lang="en-GB" sz="1800">
                          <a:latin typeface="Spartan"/>
                          <a:ea typeface="Spartan"/>
                          <a:cs typeface="Spartan"/>
                          <a:sym typeface="Spartan"/>
                        </a:rPr>
                        <a:t>6. Reflection and endpoint assessment</a:t>
                      </a:r>
                      <a:endParaRPr/>
                    </a:p>
                  </a:txBody>
                  <a:tcPr marT="45725" marB="45725" marR="91450" marL="91450" anchor="ctr">
                    <a:solidFill>
                      <a:srgbClr val="F2F2F2"/>
                    </a:solidFill>
                  </a:tcPr>
                </a:tc>
                <a:tc>
                  <a:txBody>
                    <a:bodyPr/>
                    <a:lstStyle/>
                    <a:p>
                      <a:pPr indent="0" lvl="0" marL="0" marR="0" rtl="0" algn="l">
                        <a:lnSpc>
                          <a:spcPct val="127777"/>
                        </a:lnSpc>
                        <a:spcBef>
                          <a:spcPts val="0"/>
                        </a:spcBef>
                        <a:spcAft>
                          <a:spcPts val="0"/>
                        </a:spcAft>
                        <a:buNone/>
                      </a:pPr>
                      <a:r>
                        <a:rPr lang="en-GB" sz="1800">
                          <a:latin typeface="Lato"/>
                          <a:ea typeface="Lato"/>
                          <a:cs typeface="Lato"/>
                          <a:sym typeface="Lato"/>
                        </a:rPr>
                        <a:t>Class return to forum post from the start of the lesson and provide advice based on their learning.</a:t>
                      </a:r>
                      <a:endParaRPr/>
                    </a:p>
                  </a:txBody>
                  <a:tcPr marT="45725" marB="45725" marR="91450" marL="91450" anchor="ctr">
                    <a:solidFill>
                      <a:schemeClr val="lt1"/>
                    </a:solidFill>
                  </a:tcPr>
                </a:tc>
                <a:tc>
                  <a:txBody>
                    <a:bodyPr/>
                    <a:lstStyle/>
                    <a:p>
                      <a:pPr indent="0" lvl="0" marL="0" marR="0" rtl="0" algn="ctr">
                        <a:lnSpc>
                          <a:spcPct val="100000"/>
                        </a:lnSpc>
                        <a:spcBef>
                          <a:spcPts val="0"/>
                        </a:spcBef>
                        <a:spcAft>
                          <a:spcPts val="0"/>
                        </a:spcAft>
                        <a:buClr>
                          <a:schemeClr val="dk1"/>
                        </a:buClr>
                        <a:buSzPts val="1600"/>
                        <a:buFont typeface="Lato"/>
                        <a:buNone/>
                      </a:pPr>
                      <a:r>
                        <a:rPr lang="en-GB" sz="1600">
                          <a:latin typeface="Lato"/>
                          <a:ea typeface="Lato"/>
                          <a:cs typeface="Lato"/>
                          <a:sym typeface="Lato"/>
                        </a:rPr>
                        <a:t>5 MINS</a:t>
                      </a:r>
                      <a:endParaRPr/>
                    </a:p>
                  </a:txBody>
                  <a:tcPr marT="45725" marB="45725" marR="91450" marL="91450" anchor="ctr">
                    <a:solidFill>
                      <a:schemeClr val="lt1"/>
                    </a:solidFill>
                  </a:tcPr>
                </a:tc>
              </a:tr>
              <a:tr h="738625">
                <a:tc>
                  <a:txBody>
                    <a:bodyPr/>
                    <a:lstStyle/>
                    <a:p>
                      <a:pPr indent="0" lvl="0" marL="0" marR="0" rtl="0" algn="l">
                        <a:spcBef>
                          <a:spcPts val="0"/>
                        </a:spcBef>
                        <a:spcAft>
                          <a:spcPts val="0"/>
                        </a:spcAft>
                        <a:buNone/>
                      </a:pPr>
                      <a:r>
                        <a:rPr lang="en-GB" sz="1800">
                          <a:latin typeface="Spartan"/>
                          <a:ea typeface="Spartan"/>
                          <a:cs typeface="Spartan"/>
                          <a:sym typeface="Spartan"/>
                        </a:rPr>
                        <a:t>7. Signpost support</a:t>
                      </a:r>
                      <a:endParaRPr/>
                    </a:p>
                  </a:txBody>
                  <a:tcPr marT="45725" marB="45725" marR="91450" marL="91450" anchor="ctr">
                    <a:solidFill>
                      <a:srgbClr val="F2F2F2"/>
                    </a:solidFill>
                  </a:tcPr>
                </a:tc>
                <a:tc>
                  <a:txBody>
                    <a:bodyPr/>
                    <a:lstStyle/>
                    <a:p>
                      <a:pPr indent="0" lvl="0" marL="0" marR="0" rtl="0" algn="l">
                        <a:lnSpc>
                          <a:spcPct val="127777"/>
                        </a:lnSpc>
                        <a:spcBef>
                          <a:spcPts val="0"/>
                        </a:spcBef>
                        <a:spcAft>
                          <a:spcPts val="0"/>
                        </a:spcAft>
                        <a:buNone/>
                      </a:pPr>
                      <a:r>
                        <a:rPr lang="en-GB" sz="1800">
                          <a:latin typeface="Lato"/>
                          <a:ea typeface="Lato"/>
                          <a:cs typeface="Lato"/>
                          <a:sym typeface="Lato"/>
                        </a:rPr>
                        <a:t>Reinforce the options available for sources of support.</a:t>
                      </a:r>
                      <a:endParaRPr/>
                    </a:p>
                  </a:txBody>
                  <a:tcPr marT="45725" marB="45725" marR="91450" marL="91450" anchor="ctr">
                    <a:solidFill>
                      <a:schemeClr val="lt1"/>
                    </a:solidFill>
                  </a:tcPr>
                </a:tc>
                <a:tc>
                  <a:txBody>
                    <a:bodyPr/>
                    <a:lstStyle/>
                    <a:p>
                      <a:pPr indent="0" lvl="0" marL="0" marR="0" rtl="0" algn="ctr">
                        <a:lnSpc>
                          <a:spcPct val="100000"/>
                        </a:lnSpc>
                        <a:spcBef>
                          <a:spcPts val="0"/>
                        </a:spcBef>
                        <a:spcAft>
                          <a:spcPts val="0"/>
                        </a:spcAft>
                        <a:buClr>
                          <a:schemeClr val="dk1"/>
                        </a:buClr>
                        <a:buSzPts val="1600"/>
                        <a:buFont typeface="Lato"/>
                        <a:buNone/>
                      </a:pPr>
                      <a:r>
                        <a:rPr lang="en-GB" sz="1600">
                          <a:latin typeface="Lato"/>
                          <a:ea typeface="Lato"/>
                          <a:cs typeface="Lato"/>
                          <a:sym typeface="Lato"/>
                        </a:rPr>
                        <a:t>5 MINS</a:t>
                      </a:r>
                      <a:endParaRPr/>
                    </a:p>
                    <a:p>
                      <a:pPr indent="0" lvl="0" marL="0" marR="0" rtl="0" algn="ctr">
                        <a:spcBef>
                          <a:spcPts val="0"/>
                        </a:spcBef>
                        <a:spcAft>
                          <a:spcPts val="0"/>
                        </a:spcAft>
                        <a:buNone/>
                      </a:pPr>
                      <a:r>
                        <a:t/>
                      </a:r>
                      <a:endParaRPr sz="1600">
                        <a:latin typeface="Lato"/>
                        <a:ea typeface="Lato"/>
                        <a:cs typeface="Lato"/>
                        <a:sym typeface="Lato"/>
                      </a:endParaRPr>
                    </a:p>
                  </a:txBody>
                  <a:tcPr marT="45725" marB="45725" marR="91450" marL="91450" anchor="ctr">
                    <a:solidFill>
                      <a:schemeClr val="lt1"/>
                    </a:solidFill>
                  </a:tcPr>
                </a:tc>
              </a:tr>
            </a:tbl>
          </a:graphicData>
        </a:graphic>
      </p:graphicFrame>
      <p:sp>
        <p:nvSpPr>
          <p:cNvPr id="187" name="Google Shape;187;p20"/>
          <p:cNvSpPr txBox="1"/>
          <p:nvPr/>
        </p:nvSpPr>
        <p:spPr>
          <a:xfrm>
            <a:off x="9869891" y="86438"/>
            <a:ext cx="2110827" cy="954107"/>
          </a:xfrm>
          <a:prstGeom prst="rect">
            <a:avLst/>
          </a:prstGeom>
          <a:solidFill>
            <a:srgbClr val="95519E"/>
          </a:solidFill>
          <a:ln cap="flat" cmpd="sng" w="9525">
            <a:solidFill>
              <a:schemeClr val="lt1"/>
            </a:solidFill>
            <a:prstDash val="dash"/>
            <a:round/>
            <a:headEnd len="sm" w="sm" type="none"/>
            <a:tailEnd len="sm" w="sm" type="none"/>
          </a:ln>
        </p:spPr>
        <p:txBody>
          <a:bodyPr anchorCtr="1" anchor="ctr" bIns="45700" lIns="91425" spcFirstLastPara="1" rIns="91425" wrap="square" tIns="45700">
            <a:spAutoFit/>
          </a:bodyPr>
          <a:lstStyle/>
          <a:p>
            <a:pPr indent="0" lvl="0" marL="0" marR="0" rtl="0" algn="l">
              <a:spcBef>
                <a:spcPts val="0"/>
              </a:spcBef>
              <a:spcAft>
                <a:spcPts val="0"/>
              </a:spcAft>
              <a:buNone/>
            </a:pPr>
            <a:r>
              <a:rPr lang="en-GB" sz="2800">
                <a:solidFill>
                  <a:schemeClr val="lt1"/>
                </a:solidFill>
                <a:latin typeface="Spartan"/>
                <a:ea typeface="Spartan"/>
                <a:cs typeface="Spartan"/>
                <a:sym typeface="Spartan"/>
              </a:rPr>
              <a:t>Teacher </a:t>
            </a:r>
            <a:endParaRPr/>
          </a:p>
          <a:p>
            <a:pPr indent="0" lvl="0" marL="0" marR="0" rtl="0" algn="l">
              <a:spcBef>
                <a:spcPts val="0"/>
              </a:spcBef>
              <a:spcAft>
                <a:spcPts val="0"/>
              </a:spcAft>
              <a:buNone/>
            </a:pPr>
            <a:r>
              <a:rPr lang="en-GB" sz="2800">
                <a:solidFill>
                  <a:schemeClr val="lt1"/>
                </a:solidFill>
                <a:latin typeface="Spartan"/>
                <a:ea typeface="Spartan"/>
                <a:cs typeface="Spartan"/>
                <a:sym typeface="Spartan"/>
              </a:rPr>
              <a:t>slide</a:t>
            </a:r>
            <a:endParaRPr/>
          </a:p>
        </p:txBody>
      </p:sp>
      <p:sp>
        <p:nvSpPr>
          <p:cNvPr id="188" name="Google Shape;188;p20"/>
          <p:cNvSpPr txBox="1"/>
          <p:nvPr/>
        </p:nvSpPr>
        <p:spPr>
          <a:xfrm>
            <a:off x="0" y="6558386"/>
            <a:ext cx="12192000" cy="30797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400">
                <a:solidFill>
                  <a:schemeClr val="lt1"/>
                </a:solidFill>
                <a:latin typeface="Open Sans Light"/>
                <a:ea typeface="Open Sans Light"/>
                <a:cs typeface="Open Sans Light"/>
                <a:sym typeface="Open Sans Light"/>
              </a:rPr>
              <a:t>© PSHE Association 2021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1"/>
          <p:cNvSpPr txBox="1"/>
          <p:nvPr/>
        </p:nvSpPr>
        <p:spPr>
          <a:xfrm>
            <a:off x="312516" y="4231069"/>
            <a:ext cx="11549970" cy="218521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95519E"/>
              </a:buClr>
              <a:buSzPts val="6000"/>
              <a:buFont typeface="Spartan"/>
              <a:buNone/>
            </a:pPr>
            <a:r>
              <a:rPr b="1" i="0" lang="en-GB" sz="6000" u="none" cap="none" strike="noStrike">
                <a:solidFill>
                  <a:srgbClr val="95519E"/>
                </a:solidFill>
                <a:latin typeface="Spartan"/>
                <a:ea typeface="Spartan"/>
                <a:cs typeface="Spartan"/>
                <a:sym typeface="Spartan"/>
              </a:rPr>
              <a:t>Lesson </a:t>
            </a:r>
            <a:r>
              <a:rPr b="1" lang="en-GB" sz="6000">
                <a:solidFill>
                  <a:srgbClr val="95519E"/>
                </a:solidFill>
                <a:latin typeface="Spartan"/>
                <a:ea typeface="Spartan"/>
                <a:cs typeface="Spartan"/>
                <a:sym typeface="Spartan"/>
              </a:rPr>
              <a:t>3</a:t>
            </a:r>
            <a:r>
              <a:rPr b="1" i="0" lang="en-GB" sz="6000" u="none" cap="none" strike="noStrike">
                <a:solidFill>
                  <a:srgbClr val="95519E"/>
                </a:solidFill>
                <a:latin typeface="Spartan"/>
                <a:ea typeface="Spartan"/>
                <a:cs typeface="Spartan"/>
                <a:sym typeface="Spartan"/>
              </a:rPr>
              <a:t>:</a:t>
            </a:r>
            <a:endParaRPr/>
          </a:p>
          <a:p>
            <a:pPr indent="0" lvl="0" marL="0" marR="0" rtl="0" algn="ctr">
              <a:lnSpc>
                <a:spcPct val="100000"/>
              </a:lnSpc>
              <a:spcBef>
                <a:spcPts val="0"/>
              </a:spcBef>
              <a:spcAft>
                <a:spcPts val="0"/>
              </a:spcAft>
              <a:buClr>
                <a:schemeClr val="dk1"/>
              </a:buClr>
              <a:buSzPts val="4800"/>
              <a:buFont typeface="Spartan"/>
              <a:buNone/>
            </a:pPr>
            <a:r>
              <a:rPr b="1" lang="en-GB" sz="4800">
                <a:solidFill>
                  <a:schemeClr val="dk1"/>
                </a:solidFill>
                <a:latin typeface="Spartan"/>
                <a:ea typeface="Spartan"/>
                <a:cs typeface="Spartan"/>
                <a:sym typeface="Spartan"/>
              </a:rPr>
              <a:t>Pregnancy choices: abortion</a:t>
            </a:r>
            <a:endParaRPr b="1" i="0" sz="4800" u="none" cap="none" strike="noStrike">
              <a:solidFill>
                <a:schemeClr val="dk1"/>
              </a:solidFill>
              <a:latin typeface="Spartan"/>
              <a:ea typeface="Spartan"/>
              <a:cs typeface="Spartan"/>
              <a:sym typeface="Spartan"/>
            </a:endParaRPr>
          </a:p>
          <a:p>
            <a:pPr indent="0" lvl="0" marL="0" marR="0" rtl="0" algn="ctr">
              <a:lnSpc>
                <a:spcPct val="100000"/>
              </a:lnSpc>
              <a:spcBef>
                <a:spcPts val="0"/>
              </a:spcBef>
              <a:spcAft>
                <a:spcPts val="0"/>
              </a:spcAft>
              <a:buClr>
                <a:schemeClr val="dk1"/>
              </a:buClr>
              <a:buSzPts val="2800"/>
              <a:buFont typeface="Calibri"/>
              <a:buNone/>
            </a:pPr>
            <a:r>
              <a:t/>
            </a:r>
            <a:endParaRPr b="1" i="0" sz="2800" u="none" cap="none" strike="noStrike">
              <a:solidFill>
                <a:schemeClr val="dk1"/>
              </a:solidFill>
              <a:latin typeface="Spartan"/>
              <a:ea typeface="Spartan"/>
              <a:cs typeface="Spartan"/>
              <a:sym typeface="Spartan"/>
            </a:endParaRPr>
          </a:p>
        </p:txBody>
      </p:sp>
      <p:sp>
        <p:nvSpPr>
          <p:cNvPr id="195" name="Google Shape;195;p21"/>
          <p:cNvSpPr txBox="1"/>
          <p:nvPr>
            <p:ph idx="12" type="sldNum"/>
          </p:nvPr>
        </p:nvSpPr>
        <p:spPr>
          <a:xfrm>
            <a:off x="11217875" y="6479919"/>
            <a:ext cx="644611"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196" name="Google Shape;196;p21"/>
          <p:cNvSpPr txBox="1"/>
          <p:nvPr>
            <p:ph idx="11" type="ftr"/>
          </p:nvPr>
        </p:nvSpPr>
        <p:spPr>
          <a:xfrm>
            <a:off x="-4412" y="6391510"/>
            <a:ext cx="121920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050"/>
              <a:t>© PSHE Association 2021</a:t>
            </a:r>
            <a:endParaRPr/>
          </a:p>
        </p:txBody>
      </p:sp>
      <p:pic>
        <p:nvPicPr>
          <p:cNvPr id="197" name="Google Shape;197;p21"/>
          <p:cNvPicPr preferRelativeResize="0"/>
          <p:nvPr/>
        </p:nvPicPr>
        <p:blipFill rotWithShape="1">
          <a:blip r:embed="rId3">
            <a:alphaModFix/>
          </a:blip>
          <a:srcRect b="0" l="0" r="0" t="0"/>
          <a:stretch/>
        </p:blipFill>
        <p:spPr>
          <a:xfrm>
            <a:off x="3761874" y="441717"/>
            <a:ext cx="4371473" cy="327860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