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Lato"/>
      <p:regular r:id="rId27"/>
      <p:bold r:id="rId28"/>
      <p:italic r:id="rId29"/>
      <p:boldItalic r:id="rId30"/>
    </p:embeddedFont>
    <p:embeddedFont>
      <p:font typeface="Gill Sans"/>
      <p:regular r:id="rId31"/>
      <p:bold r:id="rId32"/>
    </p:embeddedFont>
    <p:embeddedFont>
      <p:font typeface="Open Sa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84766A-F963-4DD4-822C-9458896D46A1}">
  <a:tblStyle styleId="{B884766A-F963-4DD4-822C-9458896D46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011318D-7EEE-4C6C-BAB7-B08E0DF03614}"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GillSans-bold.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about:blank" TargetMode="External"/><Relationship Id="rId3" Type="http://schemas.openxmlformats.org/officeDocument/2006/relationships/hyperlink" Target="about:blank" TargetMode="External"/><Relationship Id="rId4" Type="http://schemas.openxmlformats.org/officeDocument/2006/relationships/hyperlink" Target="https://www.brook.org.uk/your-life/miscarriag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Download the accompanying resources from the PDF: https://www.pshe-association.org.uk/curriculum-and-resources/resources/fertility-and-pregnancy-choices</a:t>
            </a:r>
            <a:endParaRPr/>
          </a:p>
          <a:p>
            <a:pPr indent="0" lvl="0" marL="0" rtl="0" algn="l">
              <a:spcBef>
                <a:spcPts val="0"/>
              </a:spcBef>
              <a:spcAft>
                <a:spcPts val="0"/>
              </a:spcAft>
              <a:buNone/>
            </a:pPr>
            <a:r>
              <a:t/>
            </a:r>
            <a:endParaRPr/>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Teacher Notes </a:t>
            </a:r>
            <a:endParaRPr/>
          </a:p>
          <a:p>
            <a:pPr indent="0" lvl="0" marL="0" rtl="0" algn="l">
              <a:spcBef>
                <a:spcPts val="0"/>
              </a:spcBef>
              <a:spcAft>
                <a:spcPts val="0"/>
              </a:spcAft>
              <a:buNone/>
            </a:pPr>
            <a:r>
              <a:rPr lang="en-GB"/>
              <a:t>Negotiate or revisit ground rules for the lesson. </a:t>
            </a:r>
            <a:r>
              <a:rPr b="0" lang="en-GB"/>
              <a:t>Use this slide to display your class agreement / ground rules for PSHE education lessons.  See </a:t>
            </a:r>
            <a:r>
              <a:rPr b="1" lang="en-GB"/>
              <a:t>Accompanying Teacher Guidance Notes </a:t>
            </a:r>
            <a:r>
              <a:rPr b="0" lang="en-GB"/>
              <a:t>(separate document). </a:t>
            </a:r>
            <a:endParaRPr b="0"/>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Learning objective and outcomes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Introduce the learning objective and outcomes and explain that today’s lesson explores the possible outcomes of an unplanned pregnancy..</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Baseline assessment (10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Give students Resource 1: </a:t>
            </a:r>
            <a:r>
              <a:rPr i="1" lang="en-GB" sz="1200">
                <a:solidFill>
                  <a:schemeClr val="dk1"/>
                </a:solidFill>
                <a:latin typeface="Calibri"/>
                <a:ea typeface="Calibri"/>
                <a:cs typeface="Calibri"/>
                <a:sym typeface="Calibri"/>
              </a:rPr>
              <a:t>Pregnancy test</a:t>
            </a:r>
            <a:r>
              <a:rPr lang="en-GB" sz="1200">
                <a:solidFill>
                  <a:schemeClr val="dk1"/>
                </a:solidFill>
                <a:latin typeface="Calibri"/>
                <a:ea typeface="Calibri"/>
                <a:cs typeface="Calibri"/>
                <a:sym typeface="Calibri"/>
              </a:rPr>
              <a:t> which describes the moment two young people, Amalie and Dan, find out that Amalie is pregnant. Independently, ask students to respond to the four prompt questions surrounding the scenario.</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Take some class feedback, as this will give you an indication of students’ current understanding, beliefs and attitudes relating to the topic. Use this to prioritise and adapt discussions in the lesson.</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Options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Explain that in the case of an unplanned pregnancy, there are three possible options: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Become a parent – continue the pregnancy and raise the child, either as a single parent or a couple.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Have an abortion (also known as a ‘termination’) -  the pregnancy is ended either by taking medication or having a surgical procedure.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Relinquish the child for adoption –  once an adoption order is made, the adopters become the child’s legal parents and the birth parents no longer have any legal rights in relation to the child. This is the least common choice for people to make when pregnant.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pairs, ask students to try to come up with ten different factors that might influence the decisions someone makes about an unplanned pregnancy.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Then take some feedback, creating a whole class list.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Factors might include: their own attitude towards and feelings about having a baby, their partner’s attitude towards and feelings about having a baby, their relationship status, the opinions of their family and friends, community attitudes, financial considerations, their religion, their culture, their plans for the future, career goals or aspirations, their personal goals or aspirations, worries about their education or employment, physical or mental health.</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Ask students to come up with five factors that might influence the decision someone makes about an unplanned pregnancy.</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 </a:t>
            </a:r>
            <a:r>
              <a:rPr lang="en-GB" sz="1200">
                <a:solidFill>
                  <a:schemeClr val="dk1"/>
                </a:solidFill>
                <a:latin typeface="Calibri"/>
                <a:ea typeface="Calibri"/>
                <a:cs typeface="Calibri"/>
                <a:sym typeface="Calibri"/>
              </a:rPr>
              <a:t>Ask students to discuss which factors are internal influences (own thoughts and feelings) and which are external (coming from others). What do they think might have the greatest impact: external or internal influence?</a:t>
            </a:r>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Options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Explain that in the case of an unplanned pregnancy, there are three possible options: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Become a parent – continue the pregnancy and raise the child, either as a single parent or a couple.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Have an abortion (also known as a ‘termination’) -  the pregnancy is ended either by taking medication or having a surgical procedure.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Relinquish the child for adoption –  once an adoption order is made, the adopters become the child’s legal parents and the birth parents no longer have any legal rights in relation to the child. This is the least common choice for people to make when pregnant.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pairs, ask students to try to come up with ten different factors that might influence the decisions someone makes about an unplanned pregnancy.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Then take some feedback, creating a whole class list.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Factors might include: their own attitude towards and feelings about having a baby, their partner’s attitude towards and feelings about having a baby, their relationship status, the opinions of their family and friends, community attitudes, financial considerations, their religion, their culture, their plans for the future, career goals or aspirations, their personal goals or aspirations, worries about their education or employment, physical or mental health.</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Ask students to come up with five factors that might influence the decision someone makes about an unplanned pregnancy.</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 </a:t>
            </a:r>
            <a:r>
              <a:rPr lang="en-GB" sz="1200">
                <a:solidFill>
                  <a:schemeClr val="dk1"/>
                </a:solidFill>
                <a:latin typeface="Calibri"/>
                <a:ea typeface="Calibri"/>
                <a:cs typeface="Calibri"/>
                <a:sym typeface="Calibri"/>
              </a:rPr>
              <a:t>Ask students to discuss which factors are internal influences (own thoughts and feelings) and which are external (coming from others). What do they think might have the greatest impact: external or internal influence?</a:t>
            </a:r>
            <a:endParaRPr/>
          </a:p>
        </p:txBody>
      </p:sp>
      <p:sp>
        <p:nvSpPr>
          <p:cNvPr id="246" name="Google Shape;24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Scenarios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Divide the class into six groups and assign each group a scenario from Resource 2: </a:t>
            </a:r>
            <a:r>
              <a:rPr i="1" lang="en-GB" sz="1200">
                <a:solidFill>
                  <a:schemeClr val="dk1"/>
                </a:solidFill>
                <a:latin typeface="Calibri"/>
                <a:ea typeface="Calibri"/>
                <a:cs typeface="Calibri"/>
                <a:sym typeface="Calibri"/>
              </a:rPr>
              <a:t>Scenarios</a:t>
            </a:r>
            <a:r>
              <a:rPr lang="en-GB" sz="1200">
                <a:solidFill>
                  <a:schemeClr val="dk1"/>
                </a:solidFill>
                <a:latin typeface="Calibri"/>
                <a:ea typeface="Calibri"/>
                <a:cs typeface="Calibri"/>
                <a:sym typeface="Calibri"/>
              </a:rPr>
              <a:t>. Explain that each character has just discovered they are (or their partner is) pregnant – the pregnancy in each case was not planned. Ask each group to discuss and write down answers to the questions.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each group to feedback on their scenario. Explain that someone might feel a range of emotions upon discovering they are/their partner is pregnant and what is important is that they have someone to talk to and that they get the support they need. </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Students may suggest the following influences for each character: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Zarah – influences might include: her own education/career aspirations, the future of their relationship, their finances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Louie – influences might include: his girlfriend’s decision, their finances, his parents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Klaudia – influences might include: her support networks, her religion, community and family attitudes towards her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Jana – influences might include: her impression that a baby might ‘fix’ the relationship with Darren, her mum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Dalia -  influences might include: her partner, their finances, personal and professional aspirations of them both</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Frankie -  influences might include: family and peer attitudes, support networks, personal goals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Different people will have different influences and different reasons for coming to the decisions they do – personal circumstances, age, support networks, aspirations, finances and so on may all play a role. There may be considerable differences in students’ opinions regarding which influence someone might prioritise above others, for example parental support may be identified as a very strong influence for some, but not for others. However, while other people, such as the partner, may express their views, it is important to emphasise that the final decision rests with the individual who is pregnant and that nobody should be pressured into doing something they do not want to do.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a:t>
            </a:r>
            <a:r>
              <a:rPr lang="en-GB" sz="1200">
                <a:solidFill>
                  <a:schemeClr val="dk1"/>
                </a:solidFill>
                <a:latin typeface="Calibri"/>
                <a:ea typeface="Calibri"/>
                <a:cs typeface="Calibri"/>
                <a:sym typeface="Calibri"/>
              </a:rPr>
              <a:t>: Ask students to script the opening of a conversation between one of the characters and their parent/carer/trusted adult. How might they begin the conversation? What words would they use? </a:t>
            </a:r>
            <a:endParaRPr/>
          </a:p>
        </p:txBody>
      </p:sp>
      <p:sp>
        <p:nvSpPr>
          <p:cNvPr id="256" name="Google Shape;25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Next steps (5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Then, ask students to discuss and write down a three-point action plan of next steps that their character might take. This could include who the character might speak to, who they might turn to for emotional support, what conversations they might need to have, or where they might go for further help and advice.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each group to feedback their three-point plans and create a whole class mind map of ideas.</a:t>
            </a:r>
            <a:endParaRPr/>
          </a:p>
          <a:p>
            <a:pPr indent="0" lvl="0" marL="0" rtl="0" algn="l">
              <a:spcBef>
                <a:spcPts val="0"/>
              </a:spcBef>
              <a:spcAft>
                <a:spcPts val="0"/>
              </a:spcAft>
              <a:buNone/>
            </a:pPr>
            <a:r>
              <a:t/>
            </a:r>
            <a:endParaRPr i="0" sz="1200">
              <a:solidFill>
                <a:schemeClr val="dk1"/>
              </a:solidFill>
              <a:latin typeface="Calibri"/>
              <a:ea typeface="Calibri"/>
              <a:cs typeface="Calibri"/>
              <a:sym typeface="Calibri"/>
            </a:endParaRPr>
          </a:p>
          <a:p>
            <a:pPr indent="0" lvl="0" marL="0" rtl="0" algn="l">
              <a:spcBef>
                <a:spcPts val="0"/>
              </a:spcBef>
              <a:spcAft>
                <a:spcPts val="0"/>
              </a:spcAft>
              <a:buNone/>
            </a:pPr>
            <a:r>
              <a:rPr i="0" lang="en-GB" sz="1200">
                <a:solidFill>
                  <a:schemeClr val="dk1"/>
                </a:solidFill>
                <a:latin typeface="Calibri"/>
                <a:ea typeface="Calibri"/>
                <a:cs typeface="Calibri"/>
                <a:sym typeface="Calibri"/>
              </a:rPr>
              <a:t>Next steps to include in your class mind map might include:</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Discussing options with their partner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Getting moral support from a friend</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Researching their options in greater depth</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Speaking to a parent, carer, teacher or other trusted adult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Contacting their GP or another medical professional</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Visiting a sexual health clinic</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Seeking support and further guidance online, e.g. via Childline, the NHS website, Brook etc.</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 Encourage students to identify sources of support from the images on the slide</a:t>
            </a:r>
            <a:endParaRPr/>
          </a:p>
        </p:txBody>
      </p:sp>
      <p:sp>
        <p:nvSpPr>
          <p:cNvPr id="266" name="Google Shape;2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Miscarriage, advice and support (5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Explain to students that should someone decide to continue with a pregnancy, in some cases a miscarriage can occur. Miscarriage is the spontaneous loss of a pregnancy before the foetus is mature enough to survive outside the uterus. Miscarriage is estimated to affect between 1 in 5 and 1 in 8 pregnancies, the majority of which occur in the first trimester (0-12 weeks). Miscarriage is not the fault of the mother - there are many reasons why a miscarriage may happen, such as a chromosomal abnormality, although the cause is often not identified. People who have experienced a miscarriage may go through a variety of emotions, including grief, loss and bereavement. It can have a profound emotional effect not only on the mother but also on their partner and other family members.  For further advice and support in relation to miscarriage, visit:</a:t>
            </a:r>
            <a:endParaRPr/>
          </a:p>
          <a:p>
            <a:pPr indent="0" lvl="0" marL="0" rtl="0" algn="l">
              <a:spcBef>
                <a:spcPts val="0"/>
              </a:spcBef>
              <a:spcAft>
                <a:spcPts val="0"/>
              </a:spcAft>
              <a:buNone/>
            </a:pPr>
            <a:r>
              <a:rPr lang="en-GB" sz="1200" u="sng">
                <a:solidFill>
                  <a:schemeClr val="dk1"/>
                </a:solidFill>
                <a:latin typeface="Calibri"/>
                <a:ea typeface="Calibri"/>
                <a:cs typeface="Calibri"/>
                <a:sym typeface="Calibri"/>
                <a:hlinkClick r:id="rId2">
                  <a:extLst>
                    <a:ext uri="{A12FA001-AC4F-418D-AE19-62706E023703}">
                      <ahyp:hlinkClr val="tx"/>
                    </a:ext>
                  </a:extLst>
                </a:hlinkClick>
              </a:rPr>
              <a:t>www.nhs.uk/conditions/miscarriage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val="tx"/>
                    </a:ext>
                  </a:extLst>
                </a:hlinkClick>
              </a:rPr>
              <a:t>www.miscarriageassociation.org.uk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u="sng">
                <a:solidFill>
                  <a:schemeClr val="dk1"/>
                </a:solidFill>
                <a:latin typeface="Calibri"/>
                <a:ea typeface="Calibri"/>
                <a:cs typeface="Calibri"/>
                <a:sym typeface="Calibri"/>
                <a:hlinkClick r:id="rId4">
                  <a:extLst>
                    <a:ext uri="{A12FA001-AC4F-418D-AE19-62706E023703}">
                      <ahyp:hlinkClr val="tx"/>
                    </a:ext>
                  </a:extLst>
                </a:hlinkClick>
              </a:rPr>
              <a:t>https://www.brook.org.uk/your-life/miscarriage/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1" name="Google Shape;28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End-point assessment (10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return to Resource 1: </a:t>
            </a:r>
            <a:r>
              <a:rPr i="1" lang="en-GB" sz="1200">
                <a:solidFill>
                  <a:schemeClr val="dk1"/>
                </a:solidFill>
                <a:latin typeface="Calibri"/>
                <a:ea typeface="Calibri"/>
                <a:cs typeface="Calibri"/>
                <a:sym typeface="Calibri"/>
              </a:rPr>
              <a:t>Pregnancy test</a:t>
            </a:r>
            <a:r>
              <a:rPr lang="en-GB" sz="1200">
                <a:solidFill>
                  <a:schemeClr val="dk1"/>
                </a:solidFill>
                <a:latin typeface="Calibri"/>
                <a:ea typeface="Calibri"/>
                <a:cs typeface="Calibri"/>
                <a:sym typeface="Calibri"/>
              </a:rPr>
              <a:t>. At the bottom of the page, ask them to write a paragraph of advice to Amalie and Dan explaining what they could do next and where they could go to access further help and support. Ask them to share their ideas in small groups, and then ask each group to decide what they think is the single most important piece of advice they could give someone in Amalie and Dan’s position. Ask each group to write this on a post-it and stick it on the board. Briefly summarise these for the class. This is an opportunity for you to gather evidence of the learning that has taken place and to inform your planning for subsequent teaching.</a:t>
            </a:r>
            <a:endParaRPr i="1"/>
          </a:p>
        </p:txBody>
      </p:sp>
      <p:sp>
        <p:nvSpPr>
          <p:cNvPr id="292" name="Google Shape;29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Teacher Notes – Signposting support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Ensure that students know where they can seek help and further advice both now and in the future, in relation to unplanned pregnancy.  </a:t>
            </a:r>
            <a:endParaRPr/>
          </a:p>
          <a:p>
            <a:pPr indent="0" lvl="0" marL="0" marR="0" rtl="0" algn="l">
              <a:lnSpc>
                <a:spcPct val="100000"/>
              </a:lnSpc>
              <a:spcBef>
                <a:spcPts val="0"/>
              </a:spcBef>
              <a:spcAft>
                <a:spcPts val="0"/>
              </a:spcAft>
              <a:buClr>
                <a:schemeClr val="dk1"/>
              </a:buClr>
              <a:buSzPts val="1200"/>
              <a:buFont typeface="Calibri"/>
              <a:buNone/>
            </a:pPr>
            <a:r>
              <a:t/>
            </a:r>
            <a:endParaRPr i="1"/>
          </a:p>
        </p:txBody>
      </p:sp>
      <p:sp>
        <p:nvSpPr>
          <p:cNvPr id="303" name="Google Shape;30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Teacher Notes – Extension activities</a:t>
            </a:r>
            <a:endParaRPr b="0" i="1"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Select some local support services and provide students with links to them. Ask students to research and create a short fact-file about one of the services, ensuring the following are included:</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Name of service and location</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Contact details and opening times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Services they provide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These could form part of a ‘support services’ display. </a:t>
            </a:r>
            <a:endParaRPr sz="1200" u="sng"/>
          </a:p>
        </p:txBody>
      </p:sp>
      <p:sp>
        <p:nvSpPr>
          <p:cNvPr id="313" name="Google Shape;31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knowledge organiser, teacher guidance &amp; accompanying resources are available from the PDF lesson pack: https://www.pshe-association.org.uk/curriculum-and-resources/resources/fertility-and-pregnancy-choices</a:t>
            </a:r>
            <a:endParaRPr/>
          </a:p>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accompanying resources are available from the PDF: https://www.pshe-association.org.uk/curriculum-and-resources/resources/fertility-and-pregnancy-choices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1"/>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95519E"/>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lt1"/>
                </a:solidFill>
                <a:latin typeface="Open Sans Light"/>
                <a:ea typeface="Open Sans Light"/>
                <a:cs typeface="Open Sans Light"/>
                <a:sym typeface="Open Sans Light"/>
              </a:defRPr>
            </a:lvl1pPr>
            <a:lvl2pPr indent="0" lvl="1" marL="0" marR="0" rtl="0" algn="l">
              <a:spcBef>
                <a:spcPts val="0"/>
              </a:spcBef>
              <a:buNone/>
              <a:defRPr b="0" i="0" sz="1400" u="none" cap="none" strike="noStrike">
                <a:solidFill>
                  <a:schemeClr val="lt1"/>
                </a:solidFill>
                <a:latin typeface="Open Sans Light"/>
                <a:ea typeface="Open Sans Light"/>
                <a:cs typeface="Open Sans Light"/>
                <a:sym typeface="Open Sans Light"/>
              </a:defRPr>
            </a:lvl2pPr>
            <a:lvl3pPr indent="0" lvl="2" marL="0" marR="0" rtl="0" algn="l">
              <a:spcBef>
                <a:spcPts val="0"/>
              </a:spcBef>
              <a:buNone/>
              <a:defRPr b="0" i="0" sz="1400" u="none" cap="none" strike="noStrike">
                <a:solidFill>
                  <a:schemeClr val="lt1"/>
                </a:solidFill>
                <a:latin typeface="Open Sans Light"/>
                <a:ea typeface="Open Sans Light"/>
                <a:cs typeface="Open Sans Light"/>
                <a:sym typeface="Open Sans Light"/>
              </a:defRPr>
            </a:lvl3pPr>
            <a:lvl4pPr indent="0" lvl="3" marL="0" marR="0" rtl="0" algn="l">
              <a:spcBef>
                <a:spcPts val="0"/>
              </a:spcBef>
              <a:buNone/>
              <a:defRPr b="0" i="0" sz="1400" u="none" cap="none" strike="noStrike">
                <a:solidFill>
                  <a:schemeClr val="lt1"/>
                </a:solidFill>
                <a:latin typeface="Open Sans Light"/>
                <a:ea typeface="Open Sans Light"/>
                <a:cs typeface="Open Sans Light"/>
                <a:sym typeface="Open Sans Light"/>
              </a:defRPr>
            </a:lvl4pPr>
            <a:lvl5pPr indent="0" lvl="4" marL="0" marR="0" rtl="0" algn="l">
              <a:spcBef>
                <a:spcPts val="0"/>
              </a:spcBef>
              <a:buNone/>
              <a:defRPr b="0" i="0" sz="1400" u="none" cap="none" strike="noStrike">
                <a:solidFill>
                  <a:schemeClr val="lt1"/>
                </a:solidFill>
                <a:latin typeface="Open Sans Light"/>
                <a:ea typeface="Open Sans Light"/>
                <a:cs typeface="Open Sans Light"/>
                <a:sym typeface="Open Sans Light"/>
              </a:defRPr>
            </a:lvl5pPr>
            <a:lvl6pPr indent="0" lvl="5" marL="0" marR="0" rtl="0" algn="l">
              <a:spcBef>
                <a:spcPts val="0"/>
              </a:spcBef>
              <a:buNone/>
              <a:defRPr b="0" i="0" sz="1400" u="none" cap="none" strike="noStrike">
                <a:solidFill>
                  <a:schemeClr val="lt1"/>
                </a:solidFill>
                <a:latin typeface="Open Sans Light"/>
                <a:ea typeface="Open Sans Light"/>
                <a:cs typeface="Open Sans Light"/>
                <a:sym typeface="Open Sans Light"/>
              </a:defRPr>
            </a:lvl6pPr>
            <a:lvl7pPr indent="0" lvl="6" marL="0" marR="0" rtl="0" algn="l">
              <a:spcBef>
                <a:spcPts val="0"/>
              </a:spcBef>
              <a:buNone/>
              <a:defRPr b="0" i="0" sz="1400" u="none" cap="none" strike="noStrike">
                <a:solidFill>
                  <a:schemeClr val="lt1"/>
                </a:solidFill>
                <a:latin typeface="Open Sans Light"/>
                <a:ea typeface="Open Sans Light"/>
                <a:cs typeface="Open Sans Light"/>
                <a:sym typeface="Open Sans Light"/>
              </a:defRPr>
            </a:lvl7pPr>
            <a:lvl8pPr indent="0" lvl="7" marL="0" marR="0" rtl="0" algn="l">
              <a:spcBef>
                <a:spcPts val="0"/>
              </a:spcBef>
              <a:buNone/>
              <a:defRPr b="0" i="0" sz="1400" u="none" cap="none" strike="noStrike">
                <a:solidFill>
                  <a:schemeClr val="lt1"/>
                </a:solidFill>
                <a:latin typeface="Open Sans Light"/>
                <a:ea typeface="Open Sans Light"/>
                <a:cs typeface="Open Sans Light"/>
                <a:sym typeface="Open Sans Light"/>
              </a:defRPr>
            </a:lvl8pPr>
            <a:lvl9pPr indent="0" lvl="8" marL="0" marR="0" rtl="0" algn="l">
              <a:spcBef>
                <a:spcPts val="0"/>
              </a:spcBef>
              <a:buNone/>
              <a:defRPr b="0" i="0" sz="1400" u="none" cap="none" strike="noStrike">
                <a:solidFill>
                  <a:schemeClr val="lt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2"/>
          <p:cNvSpPr/>
          <p:nvPr>
            <p:ph idx="2" type="pic"/>
          </p:nvPr>
        </p:nvSpPr>
        <p:spPr>
          <a:xfrm>
            <a:off x="9448199" y="980303"/>
            <a:ext cx="1854200" cy="28336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
          <p:cNvSpPr/>
          <p:nvPr>
            <p:ph idx="3" type="pic"/>
          </p:nvPr>
        </p:nvSpPr>
        <p:spPr>
          <a:xfrm>
            <a:off x="2817813" y="1152525"/>
            <a:ext cx="1828800" cy="1828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2"/>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Open Sans Light"/>
                <a:ea typeface="Open Sans Light"/>
                <a:cs typeface="Open Sans Light"/>
                <a:sym typeface="Open Sans Light"/>
              </a:defRPr>
            </a:lvl1pPr>
            <a:lvl2pPr indent="0" lvl="1" marL="0" marR="0" rtl="0" algn="l">
              <a:spcBef>
                <a:spcPts val="0"/>
              </a:spcBef>
              <a:buNone/>
              <a:defRPr sz="1400">
                <a:solidFill>
                  <a:schemeClr val="dk1"/>
                </a:solidFill>
                <a:latin typeface="Open Sans Light"/>
                <a:ea typeface="Open Sans Light"/>
                <a:cs typeface="Open Sans Light"/>
                <a:sym typeface="Open Sans Light"/>
              </a:defRPr>
            </a:lvl2pPr>
            <a:lvl3pPr indent="0" lvl="2" marL="0" marR="0" rtl="0" algn="l">
              <a:spcBef>
                <a:spcPts val="0"/>
              </a:spcBef>
              <a:buNone/>
              <a:defRPr sz="1400">
                <a:solidFill>
                  <a:schemeClr val="dk1"/>
                </a:solidFill>
                <a:latin typeface="Open Sans Light"/>
                <a:ea typeface="Open Sans Light"/>
                <a:cs typeface="Open Sans Light"/>
                <a:sym typeface="Open Sans Light"/>
              </a:defRPr>
            </a:lvl3pPr>
            <a:lvl4pPr indent="0" lvl="3" marL="0" marR="0" rtl="0" algn="l">
              <a:spcBef>
                <a:spcPts val="0"/>
              </a:spcBef>
              <a:buNone/>
              <a:defRPr sz="1400">
                <a:solidFill>
                  <a:schemeClr val="dk1"/>
                </a:solidFill>
                <a:latin typeface="Open Sans Light"/>
                <a:ea typeface="Open Sans Light"/>
                <a:cs typeface="Open Sans Light"/>
                <a:sym typeface="Open Sans Light"/>
              </a:defRPr>
            </a:lvl4pPr>
            <a:lvl5pPr indent="0" lvl="4" marL="0" marR="0" rtl="0" algn="l">
              <a:spcBef>
                <a:spcPts val="0"/>
              </a:spcBef>
              <a:buNone/>
              <a:defRPr sz="1400">
                <a:solidFill>
                  <a:schemeClr val="dk1"/>
                </a:solidFill>
                <a:latin typeface="Open Sans Light"/>
                <a:ea typeface="Open Sans Light"/>
                <a:cs typeface="Open Sans Light"/>
                <a:sym typeface="Open Sans Light"/>
              </a:defRPr>
            </a:lvl5pPr>
            <a:lvl6pPr indent="0" lvl="5" marL="0" marR="0" rtl="0" algn="l">
              <a:spcBef>
                <a:spcPts val="0"/>
              </a:spcBef>
              <a:buNone/>
              <a:defRPr sz="1400">
                <a:solidFill>
                  <a:schemeClr val="dk1"/>
                </a:solidFill>
                <a:latin typeface="Open Sans Light"/>
                <a:ea typeface="Open Sans Light"/>
                <a:cs typeface="Open Sans Light"/>
                <a:sym typeface="Open Sans Light"/>
              </a:defRPr>
            </a:lvl6pPr>
            <a:lvl7pPr indent="0" lvl="6" marL="0" marR="0" rtl="0" algn="l">
              <a:spcBef>
                <a:spcPts val="0"/>
              </a:spcBef>
              <a:buNone/>
              <a:defRPr sz="1400">
                <a:solidFill>
                  <a:schemeClr val="dk1"/>
                </a:solidFill>
                <a:latin typeface="Open Sans Light"/>
                <a:ea typeface="Open Sans Light"/>
                <a:cs typeface="Open Sans Light"/>
                <a:sym typeface="Open Sans Light"/>
              </a:defRPr>
            </a:lvl7pPr>
            <a:lvl8pPr indent="0" lvl="7" marL="0" marR="0" rtl="0" algn="l">
              <a:spcBef>
                <a:spcPts val="0"/>
              </a:spcBef>
              <a:buNone/>
              <a:defRPr sz="1400">
                <a:solidFill>
                  <a:schemeClr val="dk1"/>
                </a:solidFill>
                <a:latin typeface="Open Sans Light"/>
                <a:ea typeface="Open Sans Light"/>
                <a:cs typeface="Open Sans Light"/>
                <a:sym typeface="Open Sans Light"/>
              </a:defRPr>
            </a:lvl8pPr>
            <a:lvl9pPr indent="0" lvl="8" marL="0" marR="0" rtl="0" algn="l">
              <a:spcBef>
                <a:spcPts val="0"/>
              </a:spcBef>
              <a:buNone/>
              <a:defRPr sz="1400">
                <a:solidFill>
                  <a:schemeClr val="dk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 name="Google Shape;21;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7" name="Google Shape;27;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2" name="Google Shape;4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8"/>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9"/>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0"/>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lt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she-association.org.uk/curriculum-and-resources/resources/fertility-and-pregnancy-choices" TargetMode="External"/><Relationship Id="rId4" Type="http://schemas.openxmlformats.org/officeDocument/2006/relationships/image" Target="../media/image1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3.jpg"/><Relationship Id="rId8"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https://www.brook.org.uk/your-life/miscarriage/" TargetMode="External"/><Relationship Id="rId6"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childline.org.u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http://www.nhs.uk/SERVICE-SEARCH/sexual-health" TargetMode="External"/><Relationship Id="rId7"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www.pshe-association.org.uk/"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pic>
        <p:nvPicPr>
          <p:cNvPr id="82" name="Google Shape;82;p13">
            <a:hlinkClick r:id="rId3"/>
          </p:cNvPr>
          <p:cNvPicPr preferRelativeResize="0"/>
          <p:nvPr/>
        </p:nvPicPr>
        <p:blipFill rotWithShape="1">
          <a:blip r:embed="rId4">
            <a:alphaModFix/>
          </a:blip>
          <a:srcRect b="0" l="0" r="0" t="0"/>
          <a:stretch/>
        </p:blipFill>
        <p:spPr>
          <a:xfrm>
            <a:off x="9108489" y="2669697"/>
            <a:ext cx="2618814" cy="3704355"/>
          </a:xfrm>
          <a:prstGeom prst="rect">
            <a:avLst/>
          </a:prstGeom>
          <a:noFill/>
          <a:ln>
            <a:noFill/>
          </a:ln>
          <a:effectLst>
            <a:outerShdw blurRad="292100" rotWithShape="0" algn="tl" dir="2700000" dist="139700">
              <a:srgbClr val="333333">
                <a:alpha val="64705"/>
              </a:srgbClr>
            </a:outerShdw>
          </a:effectLst>
        </p:spPr>
      </p:pic>
      <p:sp>
        <p:nvSpPr>
          <p:cNvPr id="83" name="Google Shape;83;p13"/>
          <p:cNvSpPr txBox="1"/>
          <p:nvPr/>
        </p:nvSpPr>
        <p:spPr>
          <a:xfrm>
            <a:off x="826968" y="4847773"/>
            <a:ext cx="760192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000" u="none" cap="none" strike="noStrike">
                <a:solidFill>
                  <a:schemeClr val="lt1"/>
                </a:solidFill>
                <a:latin typeface="Spartan"/>
                <a:ea typeface="Spartan"/>
                <a:cs typeface="Spartan"/>
                <a:sym typeface="Spartan"/>
              </a:rPr>
              <a:t>Lesson 2: Pregnancy outcomes</a:t>
            </a:r>
            <a:endParaRPr b="1" i="0" sz="4000" u="none" cap="none" strike="noStrike">
              <a:solidFill>
                <a:schemeClr val="dk1"/>
              </a:solidFill>
              <a:latin typeface="Spartan"/>
              <a:ea typeface="Spartan"/>
              <a:cs typeface="Spartan"/>
              <a:sym typeface="Spartan"/>
            </a:endParaRPr>
          </a:p>
          <a:p>
            <a:pPr indent="0" lvl="0" marL="0" marR="0" rtl="0" algn="ctr">
              <a:spcBef>
                <a:spcPts val="0"/>
              </a:spcBef>
              <a:spcAft>
                <a:spcPts val="0"/>
              </a:spcAft>
              <a:buNone/>
            </a:pPr>
            <a:r>
              <a:t/>
            </a:r>
            <a:endParaRPr b="1" i="0" sz="4000" u="none" cap="none" strike="noStrike">
              <a:solidFill>
                <a:srgbClr val="7F7F7F"/>
              </a:solidFill>
              <a:latin typeface="Spartan"/>
              <a:ea typeface="Spartan"/>
              <a:cs typeface="Spartan"/>
              <a:sym typeface="Spartan"/>
            </a:endParaRPr>
          </a:p>
        </p:txBody>
      </p:sp>
      <p:sp>
        <p:nvSpPr>
          <p:cNvPr id="84" name="Google Shape;84;p13"/>
          <p:cNvSpPr/>
          <p:nvPr/>
        </p:nvSpPr>
        <p:spPr>
          <a:xfrm>
            <a:off x="331325" y="590433"/>
            <a:ext cx="1250731" cy="1034540"/>
          </a:xfrm>
          <a:prstGeom prst="rect">
            <a:avLst/>
          </a:prstGeom>
          <a:solidFill>
            <a:srgbClr val="9551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nvSpPr>
        <p:spPr>
          <a:xfrm>
            <a:off x="147369" y="2447448"/>
            <a:ext cx="8961120" cy="221599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Fertility and pregnancy choices</a:t>
            </a:r>
            <a:endParaRPr/>
          </a:p>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KS4/5</a:t>
            </a:r>
            <a:endParaRPr b="0" i="0" sz="4600" u="none" cap="none" strike="noStrike">
              <a:solidFill>
                <a:schemeClr val="lt1"/>
              </a:solidFill>
              <a:latin typeface="Spartan"/>
              <a:ea typeface="Spartan"/>
              <a:cs typeface="Spartan"/>
              <a:sym typeface="Spartan"/>
            </a:endParaRPr>
          </a:p>
        </p:txBody>
      </p:sp>
      <p:sp>
        <p:nvSpPr>
          <p:cNvPr id="86" name="Google Shape;86;p1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87" name="Google Shape;87;p13"/>
          <p:cNvSpPr txBox="1"/>
          <p:nvPr>
            <p:ph idx="4294967295" type="ftr"/>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solidFill>
                  <a:schemeClr val="lt1"/>
                </a:solidFill>
              </a:rPr>
              <a:t>© PSHE Association 2021</a:t>
            </a:r>
            <a:endParaRPr/>
          </a:p>
        </p:txBody>
      </p:sp>
      <p:sp>
        <p:nvSpPr>
          <p:cNvPr id="88" name="Google Shape;88;p13"/>
          <p:cNvSpPr/>
          <p:nvPr/>
        </p:nvSpPr>
        <p:spPr>
          <a:xfrm>
            <a:off x="5909731" y="195939"/>
            <a:ext cx="3697080" cy="1932775"/>
          </a:xfrm>
          <a:prstGeom prst="cloudCallout">
            <a:avLst>
              <a:gd fmla="val 61293" name="adj1"/>
              <a:gd fmla="val 114686"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Spartan"/>
                <a:ea typeface="Spartan"/>
                <a:cs typeface="Spartan"/>
                <a:sym typeface="Spartan"/>
              </a:rPr>
              <a:t>Ensure you read the guidance before teaching the lesson</a:t>
            </a:r>
            <a:endParaRPr/>
          </a:p>
        </p:txBody>
      </p:sp>
      <p:pic>
        <p:nvPicPr>
          <p:cNvPr id="89" name="Google Shape;89;p13"/>
          <p:cNvPicPr preferRelativeResize="0"/>
          <p:nvPr/>
        </p:nvPicPr>
        <p:blipFill rotWithShape="1">
          <a:blip r:embed="rId5">
            <a:alphaModFix/>
          </a:blip>
          <a:srcRect b="0" l="0" r="0" t="0"/>
          <a:stretch/>
        </p:blipFill>
        <p:spPr>
          <a:xfrm>
            <a:off x="327393" y="363207"/>
            <a:ext cx="1814538" cy="1024390"/>
          </a:xfrm>
          <a:prstGeom prst="rect">
            <a:avLst/>
          </a:prstGeom>
          <a:noFill/>
          <a:ln>
            <a:noFill/>
          </a:ln>
        </p:spPr>
      </p:pic>
      <p:sp>
        <p:nvSpPr>
          <p:cNvPr id="90" name="Google Shape;90;p13"/>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2"/>
          <p:cNvPicPr preferRelativeResize="0"/>
          <p:nvPr/>
        </p:nvPicPr>
        <p:blipFill rotWithShape="1">
          <a:blip r:embed="rId3">
            <a:alphaModFix/>
          </a:blip>
          <a:srcRect b="0" l="0" r="0" t="0"/>
          <a:stretch/>
        </p:blipFill>
        <p:spPr>
          <a:xfrm>
            <a:off x="419100" y="141327"/>
            <a:ext cx="11353800" cy="6215023"/>
          </a:xfrm>
          <a:prstGeom prst="rect">
            <a:avLst/>
          </a:prstGeom>
          <a:noFill/>
          <a:ln>
            <a:noFill/>
          </a:ln>
        </p:spPr>
      </p:pic>
      <p:sp>
        <p:nvSpPr>
          <p:cNvPr id="204" name="Google Shape;204;p22"/>
          <p:cNvSpPr txBox="1"/>
          <p:nvPr/>
        </p:nvSpPr>
        <p:spPr>
          <a:xfrm>
            <a:off x="738909" y="555375"/>
            <a:ext cx="1071418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chemeClr val="dk1"/>
                </a:solidFill>
                <a:latin typeface="Spartan"/>
                <a:ea typeface="Spartan"/>
                <a:cs typeface="Spartan"/>
                <a:sym typeface="Spartan"/>
              </a:rPr>
              <a:t>Ground rules</a:t>
            </a:r>
            <a:endParaRPr/>
          </a:p>
        </p:txBody>
      </p:sp>
      <p:sp>
        <p:nvSpPr>
          <p:cNvPr id="205" name="Google Shape;205;p22"/>
          <p:cNvSpPr txBox="1"/>
          <p:nvPr/>
        </p:nvSpPr>
        <p:spPr>
          <a:xfrm>
            <a:off x="2228849" y="1333236"/>
            <a:ext cx="7696201"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[Add your class rules here]</a:t>
            </a:r>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p:txBody>
      </p:sp>
      <p:sp>
        <p:nvSpPr>
          <p:cNvPr id="206" name="Google Shape;206;p2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07" name="Google Shape;207;p2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nvSpPr>
        <p:spPr>
          <a:xfrm>
            <a:off x="608637" y="2310739"/>
            <a:ext cx="10965901" cy="4124975"/>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We will be able to: </a:t>
            </a:r>
            <a:endParaRPr/>
          </a:p>
          <a:p>
            <a:pPr indent="0" lvl="3" marL="1371600" marR="0" rtl="0" algn="l">
              <a:spcBef>
                <a:spcPts val="0"/>
              </a:spcBef>
              <a:spcAft>
                <a:spcPts val="0"/>
              </a:spcAft>
              <a:buNone/>
            </a:pPr>
            <a:r>
              <a:t/>
            </a:r>
            <a:endParaRPr b="1" i="0" sz="24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4040"/>
              <a:buFont typeface="Lato"/>
              <a:buChar char="•"/>
            </a:pPr>
            <a:r>
              <a:rPr b="0" i="0" lang="en-GB" sz="2000" u="none" cap="none" strike="noStrike">
                <a:solidFill>
                  <a:schemeClr val="dk1"/>
                </a:solidFill>
                <a:latin typeface="Lato"/>
                <a:ea typeface="Lato"/>
                <a:cs typeface="Lato"/>
                <a:sym typeface="Lato"/>
              </a:rPr>
              <a:t>identify the range of options available in the event of an unplanned pregnancy</a:t>
            </a:r>
            <a:endParaRPr/>
          </a:p>
          <a:p>
            <a:pPr indent="-457200" lvl="1" marL="914400" marR="0" rtl="0" algn="l">
              <a:lnSpc>
                <a:spcPct val="150000"/>
              </a:lnSpc>
              <a:spcBef>
                <a:spcPts val="0"/>
              </a:spcBef>
              <a:spcAft>
                <a:spcPts val="0"/>
              </a:spcAft>
              <a:buClr>
                <a:schemeClr val="dk1"/>
              </a:buClr>
              <a:buSzPts val="4040"/>
              <a:buFont typeface="Lato"/>
              <a:buChar char="•"/>
            </a:pPr>
            <a:r>
              <a:rPr b="0" i="0" lang="en-GB" sz="2000" u="none" cap="none" strike="noStrike">
                <a:solidFill>
                  <a:schemeClr val="dk1"/>
                </a:solidFill>
                <a:latin typeface="Lato"/>
                <a:ea typeface="Lato"/>
                <a:cs typeface="Lato"/>
                <a:sym typeface="Lato"/>
              </a:rPr>
              <a:t>describe the range of emotions someone might feel in the event of an unplanned or unwanted pregnancy</a:t>
            </a:r>
            <a:endParaRPr/>
          </a:p>
          <a:p>
            <a:pPr indent="-457200" lvl="1" marL="914400" marR="0" rtl="0" algn="l">
              <a:lnSpc>
                <a:spcPct val="150000"/>
              </a:lnSpc>
              <a:spcBef>
                <a:spcPts val="0"/>
              </a:spcBef>
              <a:spcAft>
                <a:spcPts val="0"/>
              </a:spcAft>
              <a:buClr>
                <a:schemeClr val="dk1"/>
              </a:buClr>
              <a:buSzPts val="4040"/>
              <a:buFont typeface="Lato"/>
              <a:buChar char="•"/>
            </a:pPr>
            <a:r>
              <a:rPr b="0" i="0" lang="en-GB" sz="2000" u="none" cap="none" strike="noStrike">
                <a:solidFill>
                  <a:schemeClr val="dk1"/>
                </a:solidFill>
                <a:latin typeface="Lato"/>
                <a:ea typeface="Lato"/>
                <a:cs typeface="Lato"/>
                <a:sym typeface="Lato"/>
              </a:rPr>
              <a:t>evaluate the different influences that might affect decisions about pregnancy</a:t>
            </a:r>
            <a:endParaRPr/>
          </a:p>
          <a:p>
            <a:pPr indent="-457200" lvl="1" marL="914400" marR="0" rtl="0" algn="l">
              <a:lnSpc>
                <a:spcPct val="150000"/>
              </a:lnSpc>
              <a:spcBef>
                <a:spcPts val="0"/>
              </a:spcBef>
              <a:spcAft>
                <a:spcPts val="0"/>
              </a:spcAft>
              <a:buClr>
                <a:schemeClr val="dk1"/>
              </a:buClr>
              <a:buSzPts val="4040"/>
              <a:buFont typeface="Lato"/>
              <a:buChar char="•"/>
            </a:pPr>
            <a:r>
              <a:rPr b="0" i="0" lang="en-GB" sz="2000" u="none" cap="none" strike="noStrike">
                <a:solidFill>
                  <a:schemeClr val="dk1"/>
                </a:solidFill>
                <a:latin typeface="Lato"/>
                <a:ea typeface="Lato"/>
                <a:cs typeface="Lato"/>
                <a:sym typeface="Lato"/>
              </a:rPr>
              <a:t>recognise that miscarriage can occur and where to access support in the event of a miscarriage</a:t>
            </a:r>
            <a:endParaRPr/>
          </a:p>
          <a:p>
            <a:pPr indent="-457200" lvl="1" marL="914400" marR="0" rtl="0" algn="l">
              <a:lnSpc>
                <a:spcPct val="150000"/>
              </a:lnSpc>
              <a:spcBef>
                <a:spcPts val="0"/>
              </a:spcBef>
              <a:spcAft>
                <a:spcPts val="0"/>
              </a:spcAft>
              <a:buClr>
                <a:schemeClr val="dk1"/>
              </a:buClr>
              <a:buSzPts val="4040"/>
              <a:buFont typeface="Lato"/>
              <a:buChar char="•"/>
            </a:pPr>
            <a:r>
              <a:rPr b="0" i="0" lang="en-GB" sz="2000" u="none" cap="none" strike="noStrike">
                <a:solidFill>
                  <a:schemeClr val="dk1"/>
                </a:solidFill>
                <a:latin typeface="Lato"/>
                <a:ea typeface="Lato"/>
                <a:cs typeface="Lato"/>
                <a:sym typeface="Lato"/>
              </a:rPr>
              <a:t>describe where and how to access impartial advice and support in relation to pregnancy</a:t>
            </a:r>
            <a:endParaRPr/>
          </a:p>
        </p:txBody>
      </p:sp>
      <p:sp>
        <p:nvSpPr>
          <p:cNvPr id="214" name="Google Shape;214;p23"/>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15" name="Google Shape;215;p23"/>
          <p:cNvSpPr txBox="1"/>
          <p:nvPr/>
        </p:nvSpPr>
        <p:spPr>
          <a:xfrm>
            <a:off x="2028297" y="563605"/>
            <a:ext cx="9585369"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Spartan"/>
                <a:ea typeface="Spartan"/>
                <a:cs typeface="Spartan"/>
                <a:sym typeface="Spartan"/>
              </a:rPr>
              <a:t>We are learning about the possible outcomes in the event of an unplanned pregnancy </a:t>
            </a:r>
            <a:endParaRPr sz="2800">
              <a:solidFill>
                <a:schemeClr val="dk1"/>
              </a:solidFill>
              <a:latin typeface="Spartan"/>
              <a:ea typeface="Spartan"/>
              <a:cs typeface="Spartan"/>
              <a:sym typeface="Spartan"/>
            </a:endParaRPr>
          </a:p>
        </p:txBody>
      </p:sp>
      <p:pic>
        <p:nvPicPr>
          <p:cNvPr id="216" name="Google Shape;216;p23"/>
          <p:cNvPicPr preferRelativeResize="0"/>
          <p:nvPr/>
        </p:nvPicPr>
        <p:blipFill rotWithShape="1">
          <a:blip r:embed="rId3">
            <a:alphaModFix/>
          </a:blip>
          <a:srcRect b="0" l="0" r="0" t="0"/>
          <a:stretch/>
        </p:blipFill>
        <p:spPr>
          <a:xfrm>
            <a:off x="1059676" y="471725"/>
            <a:ext cx="968621" cy="1076313"/>
          </a:xfrm>
          <a:prstGeom prst="rect">
            <a:avLst/>
          </a:prstGeom>
          <a:noFill/>
          <a:ln>
            <a:noFill/>
          </a:ln>
        </p:spPr>
      </p:pic>
      <p:pic>
        <p:nvPicPr>
          <p:cNvPr id="217" name="Google Shape;217;p23"/>
          <p:cNvPicPr preferRelativeResize="0"/>
          <p:nvPr/>
        </p:nvPicPr>
        <p:blipFill rotWithShape="1">
          <a:blip r:embed="rId4">
            <a:alphaModFix/>
          </a:blip>
          <a:srcRect b="0" l="10502" r="10174" t="0"/>
          <a:stretch/>
        </p:blipFill>
        <p:spPr>
          <a:xfrm>
            <a:off x="1059676" y="1989818"/>
            <a:ext cx="877333" cy="1001704"/>
          </a:xfrm>
          <a:prstGeom prst="rect">
            <a:avLst/>
          </a:prstGeom>
          <a:noFill/>
          <a:ln>
            <a:noFill/>
          </a:ln>
        </p:spPr>
      </p:pic>
      <p:sp>
        <p:nvSpPr>
          <p:cNvPr id="218" name="Google Shape;218;p23"/>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nvSpPr>
        <p:spPr>
          <a:xfrm>
            <a:off x="457200" y="425237"/>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Amalie and Dan</a:t>
            </a:r>
            <a:endParaRPr/>
          </a:p>
        </p:txBody>
      </p:sp>
      <p:sp>
        <p:nvSpPr>
          <p:cNvPr id="225" name="Google Shape;225;p24"/>
          <p:cNvSpPr txBox="1"/>
          <p:nvPr/>
        </p:nvSpPr>
        <p:spPr>
          <a:xfrm>
            <a:off x="607557" y="1283087"/>
            <a:ext cx="502524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Read the scenario on your handout and respond to the four questions surrounding it.</a:t>
            </a:r>
            <a:endParaRPr/>
          </a:p>
        </p:txBody>
      </p:sp>
      <p:sp>
        <p:nvSpPr>
          <p:cNvPr id="226" name="Google Shape;226;p24"/>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27" name="Google Shape;227;p24"/>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28" name="Google Shape;228;p24"/>
          <p:cNvSpPr/>
          <p:nvPr/>
        </p:nvSpPr>
        <p:spPr>
          <a:xfrm>
            <a:off x="6887757" y="3625445"/>
            <a:ext cx="530424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1"/>
                </a:solidFill>
                <a:latin typeface="Lato"/>
                <a:ea typeface="Lato"/>
                <a:cs typeface="Lato"/>
                <a:sym typeface="Lato"/>
              </a:rPr>
              <a:t>How might Amalie be feeling?</a:t>
            </a:r>
            <a:endParaRPr/>
          </a:p>
          <a:p>
            <a:pPr indent="0" lvl="0" marL="0" marR="0" rtl="0" algn="l">
              <a:spcBef>
                <a:spcPts val="0"/>
              </a:spcBef>
              <a:spcAft>
                <a:spcPts val="0"/>
              </a:spcAft>
              <a:buNone/>
            </a:pPr>
            <a:r>
              <a:t/>
            </a:r>
            <a:endParaRPr sz="2400">
              <a:solidFill>
                <a:schemeClr val="dk1"/>
              </a:solidFill>
              <a:latin typeface="Lato"/>
              <a:ea typeface="Lato"/>
              <a:cs typeface="Lato"/>
              <a:sym typeface="Lato"/>
            </a:endParaRPr>
          </a:p>
          <a:p>
            <a:pPr indent="0" lvl="0" marL="0" marR="0" rtl="0" algn="l">
              <a:spcBef>
                <a:spcPts val="0"/>
              </a:spcBef>
              <a:spcAft>
                <a:spcPts val="0"/>
              </a:spcAft>
              <a:buNone/>
            </a:pPr>
            <a:r>
              <a:rPr lang="en-GB" sz="2400">
                <a:solidFill>
                  <a:schemeClr val="dk1"/>
                </a:solidFill>
                <a:latin typeface="Lato"/>
                <a:ea typeface="Lato"/>
                <a:cs typeface="Lato"/>
                <a:sym typeface="Lato"/>
              </a:rPr>
              <a:t>How might Dan be feeling?</a:t>
            </a:r>
            <a:endParaRPr/>
          </a:p>
          <a:p>
            <a:pPr indent="0" lvl="0" marL="0" marR="0" rtl="0" algn="l">
              <a:spcBef>
                <a:spcPts val="0"/>
              </a:spcBef>
              <a:spcAft>
                <a:spcPts val="0"/>
              </a:spcAft>
              <a:buNone/>
            </a:pPr>
            <a:r>
              <a:t/>
            </a:r>
            <a:endParaRPr sz="2400">
              <a:solidFill>
                <a:schemeClr val="dk1"/>
              </a:solidFill>
              <a:latin typeface="Lato"/>
              <a:ea typeface="Lato"/>
              <a:cs typeface="Lato"/>
              <a:sym typeface="Lato"/>
            </a:endParaRPr>
          </a:p>
          <a:p>
            <a:pPr indent="0" lvl="0" marL="0" marR="0" rtl="0" algn="l">
              <a:spcBef>
                <a:spcPts val="0"/>
              </a:spcBef>
              <a:spcAft>
                <a:spcPts val="0"/>
              </a:spcAft>
              <a:buNone/>
            </a:pPr>
            <a:r>
              <a:rPr lang="en-GB" sz="2400">
                <a:solidFill>
                  <a:schemeClr val="dk1"/>
                </a:solidFill>
                <a:latin typeface="Lato"/>
                <a:ea typeface="Lato"/>
                <a:cs typeface="Lato"/>
                <a:sym typeface="Lato"/>
              </a:rPr>
              <a:t>What options do they have?</a:t>
            </a:r>
            <a:endParaRPr/>
          </a:p>
          <a:p>
            <a:pPr indent="0" lvl="0" marL="0" marR="0" rtl="0" algn="l">
              <a:spcBef>
                <a:spcPts val="0"/>
              </a:spcBef>
              <a:spcAft>
                <a:spcPts val="0"/>
              </a:spcAft>
              <a:buNone/>
            </a:pPr>
            <a:r>
              <a:t/>
            </a:r>
            <a:endParaRPr sz="2400">
              <a:solidFill>
                <a:schemeClr val="dk1"/>
              </a:solidFill>
              <a:latin typeface="Lato"/>
              <a:ea typeface="Lato"/>
              <a:cs typeface="Lato"/>
              <a:sym typeface="Lato"/>
            </a:endParaRPr>
          </a:p>
          <a:p>
            <a:pPr indent="0" lvl="0" marL="0" marR="0" rtl="0" algn="l">
              <a:spcBef>
                <a:spcPts val="0"/>
              </a:spcBef>
              <a:spcAft>
                <a:spcPts val="0"/>
              </a:spcAft>
              <a:buNone/>
            </a:pPr>
            <a:r>
              <a:rPr lang="en-GB" sz="2400">
                <a:solidFill>
                  <a:schemeClr val="dk1"/>
                </a:solidFill>
                <a:latin typeface="Lato"/>
                <a:ea typeface="Lato"/>
                <a:cs typeface="Lato"/>
                <a:sym typeface="Lato"/>
              </a:rPr>
              <a:t>What might their next steps be? </a:t>
            </a:r>
            <a:endParaRPr/>
          </a:p>
        </p:txBody>
      </p:sp>
      <p:sp>
        <p:nvSpPr>
          <p:cNvPr id="229" name="Google Shape;229;p24"/>
          <p:cNvSpPr txBox="1"/>
          <p:nvPr/>
        </p:nvSpPr>
        <p:spPr>
          <a:xfrm>
            <a:off x="6559203" y="949541"/>
            <a:ext cx="5025242" cy="2338141"/>
          </a:xfrm>
          <a:prstGeom prst="rect">
            <a:avLst/>
          </a:prstGeom>
          <a:solidFill>
            <a:srgbClr val="95519E"/>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GB" sz="2200">
                <a:solidFill>
                  <a:schemeClr val="lt1"/>
                </a:solidFill>
                <a:latin typeface="Lato"/>
                <a:ea typeface="Lato"/>
                <a:cs typeface="Lato"/>
                <a:sym typeface="Lato"/>
              </a:rPr>
              <a:t>Dan and Amalie are both 16 years old. Amalie missed her last period, so asked Dan to buy a pregnancy test and bring it round when her parents were out.</a:t>
            </a:r>
            <a:endParaRPr/>
          </a:p>
          <a:p>
            <a:pPr indent="0" lvl="0" marL="0" marR="0" rtl="0" algn="ctr">
              <a:lnSpc>
                <a:spcPct val="107000"/>
              </a:lnSpc>
              <a:spcBef>
                <a:spcPts val="800"/>
              </a:spcBef>
              <a:spcAft>
                <a:spcPts val="0"/>
              </a:spcAft>
              <a:buNone/>
            </a:pPr>
            <a:r>
              <a:rPr lang="en-GB" sz="2200">
                <a:solidFill>
                  <a:schemeClr val="lt1"/>
                </a:solidFill>
                <a:latin typeface="Lato"/>
                <a:ea typeface="Lato"/>
                <a:cs typeface="Lato"/>
                <a:sym typeface="Lato"/>
              </a:rPr>
              <a:t>She has just taken a pregnancy test and the result is positive.</a:t>
            </a:r>
            <a:endParaRPr/>
          </a:p>
        </p:txBody>
      </p:sp>
      <p:pic>
        <p:nvPicPr>
          <p:cNvPr id="230" name="Google Shape;230;p24"/>
          <p:cNvPicPr preferRelativeResize="0"/>
          <p:nvPr/>
        </p:nvPicPr>
        <p:blipFill rotWithShape="1">
          <a:blip r:embed="rId3">
            <a:alphaModFix/>
          </a:blip>
          <a:srcRect b="0" l="0" r="0" t="0"/>
          <a:stretch/>
        </p:blipFill>
        <p:spPr>
          <a:xfrm rot="1094376">
            <a:off x="237020" y="3998354"/>
            <a:ext cx="6542366" cy="1062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Options</a:t>
            </a:r>
            <a:endParaRPr/>
          </a:p>
        </p:txBody>
      </p:sp>
      <p:sp>
        <p:nvSpPr>
          <p:cNvPr id="237" name="Google Shape;237;p25"/>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38" name="Google Shape;238;p25"/>
          <p:cNvSpPr txBox="1"/>
          <p:nvPr/>
        </p:nvSpPr>
        <p:spPr>
          <a:xfrm>
            <a:off x="372064" y="1282536"/>
            <a:ext cx="7228144" cy="4755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In the case of an unplanned pregnancy, there are three possible options:</a:t>
            </a:r>
            <a:endParaRPr/>
          </a:p>
          <a:p>
            <a:pPr indent="-457200" lvl="0" marL="457200" marR="0" rtl="0" algn="l">
              <a:spcBef>
                <a:spcPts val="600"/>
              </a:spcBef>
              <a:spcAft>
                <a:spcPts val="0"/>
              </a:spcAft>
              <a:buClr>
                <a:schemeClr val="dk1"/>
              </a:buClr>
              <a:buSzPts val="2800"/>
              <a:buFont typeface="Arial"/>
              <a:buChar char="•"/>
            </a:pPr>
            <a:r>
              <a:rPr lang="en-GB" sz="2800">
                <a:solidFill>
                  <a:schemeClr val="dk1"/>
                </a:solidFill>
                <a:latin typeface="Lato"/>
                <a:ea typeface="Lato"/>
                <a:cs typeface="Lato"/>
                <a:sym typeface="Lato"/>
              </a:rPr>
              <a:t>Become a parent </a:t>
            </a:r>
            <a:endParaRPr/>
          </a:p>
          <a:p>
            <a:pPr indent="-457200" lvl="0" marL="457200" marR="0" rtl="0" algn="l">
              <a:spcBef>
                <a:spcPts val="1200"/>
              </a:spcBef>
              <a:spcAft>
                <a:spcPts val="0"/>
              </a:spcAft>
              <a:buClr>
                <a:schemeClr val="dk1"/>
              </a:buClr>
              <a:buSzPts val="2800"/>
              <a:buFont typeface="Arial"/>
              <a:buChar char="•"/>
            </a:pPr>
            <a:r>
              <a:rPr lang="en-GB" sz="2800">
                <a:solidFill>
                  <a:schemeClr val="dk1"/>
                </a:solidFill>
                <a:latin typeface="Lato"/>
                <a:ea typeface="Lato"/>
                <a:cs typeface="Lato"/>
                <a:sym typeface="Lato"/>
              </a:rPr>
              <a:t>Have an abortion (also known as a ‘termination’) </a:t>
            </a:r>
            <a:endParaRPr/>
          </a:p>
          <a:p>
            <a:pPr indent="-457200" lvl="0" marL="457200" marR="0" rtl="0" algn="l">
              <a:spcBef>
                <a:spcPts val="1200"/>
              </a:spcBef>
              <a:spcAft>
                <a:spcPts val="0"/>
              </a:spcAft>
              <a:buClr>
                <a:schemeClr val="dk1"/>
              </a:buClr>
              <a:buSzPts val="2800"/>
              <a:buFont typeface="Arial"/>
              <a:buChar char="•"/>
            </a:pPr>
            <a:r>
              <a:rPr lang="en-GB" sz="2800">
                <a:solidFill>
                  <a:schemeClr val="dk1"/>
                </a:solidFill>
                <a:latin typeface="Lato"/>
                <a:ea typeface="Lato"/>
                <a:cs typeface="Lato"/>
                <a:sym typeface="Lato"/>
              </a:rPr>
              <a:t>Relinquish the child for adoption  </a:t>
            </a:r>
            <a:endParaRPr/>
          </a:p>
          <a:p>
            <a:pPr indent="-390525" lvl="0" marL="457200" marR="0" rtl="0" algn="l">
              <a:spcBef>
                <a:spcPts val="1200"/>
              </a:spcBef>
              <a:spcAft>
                <a:spcPts val="0"/>
              </a:spcAft>
              <a:buClr>
                <a:schemeClr val="dk1"/>
              </a:buClr>
              <a:buSzPts val="1050"/>
              <a:buFont typeface="Arial"/>
              <a:buNone/>
            </a:pPr>
            <a:r>
              <a:t/>
            </a:r>
            <a:endParaRPr sz="105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In pairs, come up with ten different factors that might influence the decisions someone makes about an unplanned pregnancy. </a:t>
            </a:r>
            <a:endParaRPr/>
          </a:p>
        </p:txBody>
      </p:sp>
      <p:sp>
        <p:nvSpPr>
          <p:cNvPr id="239" name="Google Shape;239;p25"/>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40" name="Google Shape;240;p25"/>
          <p:cNvPicPr preferRelativeResize="0"/>
          <p:nvPr/>
        </p:nvPicPr>
        <p:blipFill rotWithShape="1">
          <a:blip r:embed="rId3">
            <a:alphaModFix/>
          </a:blip>
          <a:srcRect b="0" l="0" r="0" t="0"/>
          <a:stretch/>
        </p:blipFill>
        <p:spPr>
          <a:xfrm rot="860697">
            <a:off x="447320" y="5959574"/>
            <a:ext cx="273159" cy="641874"/>
          </a:xfrm>
          <a:prstGeom prst="rect">
            <a:avLst/>
          </a:prstGeom>
          <a:noFill/>
          <a:ln>
            <a:noFill/>
          </a:ln>
        </p:spPr>
      </p:pic>
      <p:pic>
        <p:nvPicPr>
          <p:cNvPr id="241" name="Google Shape;241;p25"/>
          <p:cNvPicPr preferRelativeResize="0"/>
          <p:nvPr/>
        </p:nvPicPr>
        <p:blipFill rotWithShape="1">
          <a:blip r:embed="rId4">
            <a:alphaModFix/>
          </a:blip>
          <a:srcRect b="0" l="0" r="0" t="0"/>
          <a:stretch/>
        </p:blipFill>
        <p:spPr>
          <a:xfrm>
            <a:off x="873292" y="6015204"/>
            <a:ext cx="522892" cy="575794"/>
          </a:xfrm>
          <a:prstGeom prst="rect">
            <a:avLst/>
          </a:prstGeom>
          <a:noFill/>
          <a:ln>
            <a:noFill/>
          </a:ln>
        </p:spPr>
      </p:pic>
      <p:pic>
        <p:nvPicPr>
          <p:cNvPr id="242" name="Google Shape;242;p25"/>
          <p:cNvPicPr preferRelativeResize="0"/>
          <p:nvPr/>
        </p:nvPicPr>
        <p:blipFill rotWithShape="1">
          <a:blip r:embed="rId5">
            <a:alphaModFix/>
          </a:blip>
          <a:srcRect b="0" l="0" r="0" t="0"/>
          <a:stretch/>
        </p:blipFill>
        <p:spPr>
          <a:xfrm>
            <a:off x="7600208" y="1528359"/>
            <a:ext cx="4492270" cy="3633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Did you think of..?</a:t>
            </a:r>
            <a:endParaRPr/>
          </a:p>
        </p:txBody>
      </p:sp>
      <p:sp>
        <p:nvSpPr>
          <p:cNvPr id="249" name="Google Shape;249;p26"/>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50" name="Google Shape;250;p26"/>
          <p:cNvSpPr txBox="1"/>
          <p:nvPr/>
        </p:nvSpPr>
        <p:spPr>
          <a:xfrm>
            <a:off x="372063" y="1132408"/>
            <a:ext cx="11065193" cy="540147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attitudes toward/feelings about having a baby (own and partner’s) </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relationship status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opinions of their family and friends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community attitudes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financial considerations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religion or culture </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plans for the future, career goals, aspirations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personal goals or aspirations</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education or employment</a:t>
            </a:r>
            <a:endParaRPr/>
          </a:p>
          <a:p>
            <a:pPr indent="-457200" lvl="0" marL="457200" marR="0" rtl="0" algn="l">
              <a:spcBef>
                <a:spcPts val="60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physical or mental health.</a:t>
            </a:r>
            <a:endParaRPr/>
          </a:p>
        </p:txBody>
      </p:sp>
      <p:sp>
        <p:nvSpPr>
          <p:cNvPr id="251" name="Google Shape;251;p26"/>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52" name="Google Shape;252;p26"/>
          <p:cNvPicPr preferRelativeResize="0"/>
          <p:nvPr/>
        </p:nvPicPr>
        <p:blipFill rotWithShape="1">
          <a:blip r:embed="rId3">
            <a:alphaModFix/>
          </a:blip>
          <a:srcRect b="0" l="0" r="0" t="0"/>
          <a:stretch/>
        </p:blipFill>
        <p:spPr>
          <a:xfrm>
            <a:off x="8408772" y="2264228"/>
            <a:ext cx="3601559" cy="36015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nvSpPr>
        <p:spPr>
          <a:xfrm>
            <a:off x="276201" y="382612"/>
            <a:ext cx="107141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95519E"/>
                </a:solidFill>
                <a:latin typeface="Spartan"/>
                <a:ea typeface="Spartan"/>
                <a:cs typeface="Spartan"/>
                <a:sym typeface="Spartan"/>
              </a:rPr>
              <a:t>Scenarios</a:t>
            </a:r>
            <a:endParaRPr/>
          </a:p>
        </p:txBody>
      </p:sp>
      <p:sp>
        <p:nvSpPr>
          <p:cNvPr id="259" name="Google Shape;259;p27"/>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60" name="Google Shape;260;p27"/>
          <p:cNvSpPr txBox="1"/>
          <p:nvPr/>
        </p:nvSpPr>
        <p:spPr>
          <a:xfrm>
            <a:off x="188766" y="1178907"/>
            <a:ext cx="11998822" cy="47243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In your group, read the scenario you have been given. </a:t>
            </a:r>
            <a:endParaRPr/>
          </a:p>
          <a:p>
            <a:pPr indent="0" lvl="0" marL="0" marR="0" rtl="0" algn="l">
              <a:spcBef>
                <a:spcPts val="0"/>
              </a:spcBef>
              <a:spcAft>
                <a:spcPts val="0"/>
              </a:spcAft>
              <a:buNone/>
            </a:pPr>
            <a:r>
              <a:t/>
            </a:r>
            <a:endParaRPr sz="16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Your character has just discovered they are (or their partner is) pregnant – the pregnancy in each case was not planned. </a:t>
            </a:r>
            <a:endParaRPr/>
          </a:p>
          <a:p>
            <a:pPr indent="0" lvl="0" marL="0" marR="0" rtl="0" algn="l">
              <a:spcBef>
                <a:spcPts val="0"/>
              </a:spcBef>
              <a:spcAft>
                <a:spcPts val="0"/>
              </a:spcAft>
              <a:buNone/>
            </a:pPr>
            <a:r>
              <a:t/>
            </a:r>
            <a:endParaRPr sz="16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As a group, discuss and write down your answers to the following questions:</a:t>
            </a:r>
            <a:endParaRPr/>
          </a:p>
          <a:p>
            <a:pPr indent="0" lvl="0" marL="0" marR="0" rtl="0" algn="l">
              <a:spcBef>
                <a:spcPts val="1800"/>
              </a:spcBef>
              <a:spcAft>
                <a:spcPts val="0"/>
              </a:spcAft>
              <a:buNone/>
            </a:pPr>
            <a:r>
              <a:rPr b="1" lang="en-GB" sz="2800">
                <a:solidFill>
                  <a:schemeClr val="dk1"/>
                </a:solidFill>
                <a:latin typeface="Lato"/>
                <a:ea typeface="Lato"/>
                <a:cs typeface="Lato"/>
                <a:sym typeface="Lato"/>
              </a:rPr>
              <a:t>1. What might your character’s initial reaction to the pregnancy be?</a:t>
            </a:r>
            <a:endParaRPr/>
          </a:p>
          <a:p>
            <a:pPr indent="0" lvl="0" marL="0" marR="0" rtl="0" algn="l">
              <a:spcBef>
                <a:spcPts val="1800"/>
              </a:spcBef>
              <a:spcAft>
                <a:spcPts val="0"/>
              </a:spcAft>
              <a:buNone/>
            </a:pPr>
            <a:r>
              <a:rPr b="1" lang="en-GB" sz="2800">
                <a:solidFill>
                  <a:schemeClr val="dk1"/>
                </a:solidFill>
                <a:latin typeface="Lato"/>
                <a:ea typeface="Lato"/>
                <a:cs typeface="Lato"/>
                <a:sym typeface="Lato"/>
              </a:rPr>
              <a:t>2. What might influence the character’s decision going forward?</a:t>
            </a:r>
            <a:endParaRPr/>
          </a:p>
          <a:p>
            <a:pPr indent="0" lvl="0" marL="0" marR="0" rtl="0" algn="l">
              <a:spcBef>
                <a:spcPts val="1800"/>
              </a:spcBef>
              <a:spcAft>
                <a:spcPts val="0"/>
              </a:spcAft>
              <a:buNone/>
            </a:pPr>
            <a:r>
              <a:rPr b="1" lang="en-GB" sz="2800">
                <a:solidFill>
                  <a:schemeClr val="dk1"/>
                </a:solidFill>
                <a:latin typeface="Lato"/>
                <a:ea typeface="Lato"/>
                <a:cs typeface="Lato"/>
                <a:sym typeface="Lato"/>
              </a:rPr>
              <a:t>3. Which influence might your character prioritise above all others?</a:t>
            </a:r>
            <a:endParaRPr/>
          </a:p>
        </p:txBody>
      </p:sp>
      <p:sp>
        <p:nvSpPr>
          <p:cNvPr id="261" name="Google Shape;261;p27"/>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62" name="Google Shape;262;p27"/>
          <p:cNvPicPr preferRelativeResize="0"/>
          <p:nvPr/>
        </p:nvPicPr>
        <p:blipFill rotWithShape="1">
          <a:blip r:embed="rId3">
            <a:alphaModFix/>
          </a:blip>
          <a:srcRect b="0" l="0" r="0" t="0"/>
          <a:stretch/>
        </p:blipFill>
        <p:spPr>
          <a:xfrm>
            <a:off x="438562" y="6120227"/>
            <a:ext cx="522892" cy="5757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Next steps</a:t>
            </a:r>
            <a:endParaRPr/>
          </a:p>
        </p:txBody>
      </p:sp>
      <p:sp>
        <p:nvSpPr>
          <p:cNvPr id="269" name="Google Shape;269;p28"/>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270" name="Google Shape;270;p28"/>
          <p:cNvPicPr preferRelativeResize="0"/>
          <p:nvPr/>
        </p:nvPicPr>
        <p:blipFill rotWithShape="1">
          <a:blip r:embed="rId3">
            <a:alphaModFix/>
          </a:blip>
          <a:srcRect b="0" l="0" r="0" t="0"/>
          <a:stretch/>
        </p:blipFill>
        <p:spPr>
          <a:xfrm rot="860697">
            <a:off x="447320" y="5959574"/>
            <a:ext cx="273159" cy="641874"/>
          </a:xfrm>
          <a:prstGeom prst="rect">
            <a:avLst/>
          </a:prstGeom>
          <a:noFill/>
          <a:ln>
            <a:noFill/>
          </a:ln>
        </p:spPr>
      </p:pic>
      <p:sp>
        <p:nvSpPr>
          <p:cNvPr id="271" name="Google Shape;271;p28"/>
          <p:cNvSpPr/>
          <p:nvPr/>
        </p:nvSpPr>
        <p:spPr>
          <a:xfrm>
            <a:off x="372063" y="1343294"/>
            <a:ext cx="6384997"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Write down a three-point action plan of next steps that your character might take. </a:t>
            </a:r>
            <a:endParaRPr/>
          </a:p>
          <a:p>
            <a:pPr indent="0" lvl="0" marL="0" marR="0" rtl="0" algn="l">
              <a:spcBef>
                <a:spcPts val="0"/>
              </a:spcBef>
              <a:spcAft>
                <a:spcPts val="0"/>
              </a:spcAft>
              <a:buNone/>
            </a:pPr>
            <a:r>
              <a:t/>
            </a:r>
            <a:endParaRPr sz="2800">
              <a:solidFill>
                <a:schemeClr val="dk1"/>
              </a:solidFill>
              <a:latin typeface="Lato"/>
              <a:ea typeface="Lato"/>
              <a:cs typeface="Lato"/>
              <a:sym typeface="Lato"/>
            </a:endParaRPr>
          </a:p>
          <a:p>
            <a:pPr indent="0" lvl="0" marL="0" marR="0" rtl="0" algn="l">
              <a:spcBef>
                <a:spcPts val="0"/>
              </a:spcBef>
              <a:spcAft>
                <a:spcPts val="0"/>
              </a:spcAft>
              <a:buNone/>
            </a:pPr>
            <a:r>
              <a:rPr lang="en-GB" sz="2800">
                <a:solidFill>
                  <a:schemeClr val="dk1"/>
                </a:solidFill>
                <a:latin typeface="Lato"/>
                <a:ea typeface="Lato"/>
                <a:cs typeface="Lato"/>
                <a:sym typeface="Lato"/>
              </a:rPr>
              <a:t>This could include who the character might speak to, who they might turn to for emotional support, what conversations they might need to have, or where they might go for further help and advice.</a:t>
            </a:r>
            <a:endParaRPr/>
          </a:p>
        </p:txBody>
      </p:sp>
      <p:sp>
        <p:nvSpPr>
          <p:cNvPr id="272" name="Google Shape;272;p28"/>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73" name="Google Shape;273;p28"/>
          <p:cNvPicPr preferRelativeResize="0"/>
          <p:nvPr/>
        </p:nvPicPr>
        <p:blipFill rotWithShape="1">
          <a:blip r:embed="rId4">
            <a:alphaModFix/>
          </a:blip>
          <a:srcRect b="0" l="0" r="0" t="0"/>
          <a:stretch/>
        </p:blipFill>
        <p:spPr>
          <a:xfrm>
            <a:off x="9963396" y="256735"/>
            <a:ext cx="1899089" cy="1781738"/>
          </a:xfrm>
          <a:prstGeom prst="rect">
            <a:avLst/>
          </a:prstGeom>
          <a:noFill/>
          <a:ln>
            <a:noFill/>
          </a:ln>
        </p:spPr>
      </p:pic>
      <p:pic>
        <p:nvPicPr>
          <p:cNvPr id="274" name="Google Shape;274;p28"/>
          <p:cNvPicPr preferRelativeResize="0"/>
          <p:nvPr/>
        </p:nvPicPr>
        <p:blipFill rotWithShape="1">
          <a:blip r:embed="rId5">
            <a:alphaModFix/>
          </a:blip>
          <a:srcRect b="0" l="0" r="0" t="0"/>
          <a:stretch/>
        </p:blipFill>
        <p:spPr>
          <a:xfrm>
            <a:off x="9576220" y="2564619"/>
            <a:ext cx="2243717" cy="1549567"/>
          </a:xfrm>
          <a:prstGeom prst="rect">
            <a:avLst/>
          </a:prstGeom>
          <a:noFill/>
          <a:ln>
            <a:noFill/>
          </a:ln>
        </p:spPr>
      </p:pic>
      <p:pic>
        <p:nvPicPr>
          <p:cNvPr id="275" name="Google Shape;275;p28"/>
          <p:cNvPicPr preferRelativeResize="0"/>
          <p:nvPr/>
        </p:nvPicPr>
        <p:blipFill rotWithShape="1">
          <a:blip r:embed="rId6">
            <a:alphaModFix/>
          </a:blip>
          <a:srcRect b="0" l="0" r="0" t="0"/>
          <a:stretch/>
        </p:blipFill>
        <p:spPr>
          <a:xfrm>
            <a:off x="8825281" y="4819528"/>
            <a:ext cx="3348842" cy="1291447"/>
          </a:xfrm>
          <a:prstGeom prst="rect">
            <a:avLst/>
          </a:prstGeom>
          <a:noFill/>
          <a:ln>
            <a:noFill/>
          </a:ln>
        </p:spPr>
      </p:pic>
      <p:pic>
        <p:nvPicPr>
          <p:cNvPr id="276" name="Google Shape;276;p28"/>
          <p:cNvPicPr preferRelativeResize="0"/>
          <p:nvPr/>
        </p:nvPicPr>
        <p:blipFill rotWithShape="1">
          <a:blip r:embed="rId7">
            <a:alphaModFix/>
          </a:blip>
          <a:srcRect b="0" l="0" r="0" t="0"/>
          <a:stretch/>
        </p:blipFill>
        <p:spPr>
          <a:xfrm>
            <a:off x="7465536" y="1216481"/>
            <a:ext cx="2326846" cy="1259729"/>
          </a:xfrm>
          <a:prstGeom prst="rect">
            <a:avLst/>
          </a:prstGeom>
          <a:noFill/>
          <a:ln>
            <a:noFill/>
          </a:ln>
        </p:spPr>
      </p:pic>
      <p:pic>
        <p:nvPicPr>
          <p:cNvPr id="277" name="Google Shape;277;p28"/>
          <p:cNvPicPr preferRelativeResize="0"/>
          <p:nvPr/>
        </p:nvPicPr>
        <p:blipFill rotWithShape="1">
          <a:blip r:embed="rId8">
            <a:alphaModFix/>
          </a:blip>
          <a:srcRect b="0" l="0" r="0" t="0"/>
          <a:stretch/>
        </p:blipFill>
        <p:spPr>
          <a:xfrm>
            <a:off x="7798794" y="3449324"/>
            <a:ext cx="1749716" cy="13518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9"/>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Miscarriage, advice and support</a:t>
            </a:r>
            <a:endParaRPr/>
          </a:p>
        </p:txBody>
      </p:sp>
      <p:sp>
        <p:nvSpPr>
          <p:cNvPr id="284" name="Google Shape;284;p29"/>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85" name="Google Shape;285;p29"/>
          <p:cNvSpPr/>
          <p:nvPr/>
        </p:nvSpPr>
        <p:spPr>
          <a:xfrm>
            <a:off x="276201" y="2821984"/>
            <a:ext cx="7753123" cy="32624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For further advice and support in relation to miscarriage, visit:</a:t>
            </a:r>
            <a:endParaRPr/>
          </a:p>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800"/>
              <a:buFont typeface="Arial"/>
              <a:buChar char="•"/>
            </a:pPr>
            <a:r>
              <a:rPr lang="en-GB" sz="2800" u="sng">
                <a:solidFill>
                  <a:schemeClr val="dk1"/>
                </a:solidFill>
                <a:latin typeface="Lato"/>
                <a:ea typeface="Lato"/>
                <a:cs typeface="Lato"/>
                <a:sym typeface="Lato"/>
                <a:hlinkClick r:id="rId3">
                  <a:extLst>
                    <a:ext uri="{A12FA001-AC4F-418D-AE19-62706E023703}">
                      <ahyp:hlinkClr val="tx"/>
                    </a:ext>
                  </a:extLst>
                </a:hlinkClick>
              </a:rPr>
              <a:t>www.nhs.uk/conditions/miscarriage</a:t>
            </a:r>
            <a:endParaRPr sz="2800">
              <a:solidFill>
                <a:schemeClr val="dk1"/>
              </a:solidFill>
              <a:latin typeface="Lato"/>
              <a:ea typeface="Lato"/>
              <a:cs typeface="Lato"/>
              <a:sym typeface="Lato"/>
            </a:endParaRPr>
          </a:p>
          <a:p>
            <a:pPr indent="-457200" lvl="0" marL="457200" marR="0" rtl="0" algn="l">
              <a:spcBef>
                <a:spcPts val="1200"/>
              </a:spcBef>
              <a:spcAft>
                <a:spcPts val="0"/>
              </a:spcAft>
              <a:buClr>
                <a:schemeClr val="dk1"/>
              </a:buClr>
              <a:buSzPts val="2800"/>
              <a:buFont typeface="Arial"/>
              <a:buChar char="•"/>
            </a:pPr>
            <a:r>
              <a:rPr lang="en-GB" sz="2800" u="sng">
                <a:solidFill>
                  <a:schemeClr val="dk1"/>
                </a:solidFill>
                <a:latin typeface="Lato"/>
                <a:ea typeface="Lato"/>
                <a:cs typeface="Lato"/>
                <a:sym typeface="Lato"/>
                <a:hlinkClick r:id="rId4">
                  <a:extLst>
                    <a:ext uri="{A12FA001-AC4F-418D-AE19-62706E023703}">
                      <ahyp:hlinkClr val="tx"/>
                    </a:ext>
                  </a:extLst>
                </a:hlinkClick>
              </a:rPr>
              <a:t>www.miscarriageassociation.org.uk</a:t>
            </a:r>
            <a:endParaRPr sz="2800">
              <a:solidFill>
                <a:schemeClr val="dk1"/>
              </a:solidFill>
              <a:latin typeface="Lato"/>
              <a:ea typeface="Lato"/>
              <a:cs typeface="Lato"/>
              <a:sym typeface="Lato"/>
            </a:endParaRPr>
          </a:p>
          <a:p>
            <a:pPr indent="-457200" lvl="0" marL="457200" marR="0" rtl="0" algn="l">
              <a:spcBef>
                <a:spcPts val="1200"/>
              </a:spcBef>
              <a:spcAft>
                <a:spcPts val="0"/>
              </a:spcAft>
              <a:buClr>
                <a:schemeClr val="dk1"/>
              </a:buClr>
              <a:buSzPts val="2800"/>
              <a:buFont typeface="Arial"/>
              <a:buChar char="•"/>
            </a:pPr>
            <a:r>
              <a:rPr lang="en-GB" sz="2800" u="sng">
                <a:solidFill>
                  <a:schemeClr val="dk1"/>
                </a:solidFill>
                <a:latin typeface="Lato"/>
                <a:ea typeface="Lato"/>
                <a:cs typeface="Lato"/>
                <a:sym typeface="Lato"/>
                <a:hlinkClick r:id="rId5">
                  <a:extLst>
                    <a:ext uri="{A12FA001-AC4F-418D-AE19-62706E023703}">
                      <ahyp:hlinkClr val="tx"/>
                    </a:ext>
                  </a:extLst>
                </a:hlinkClick>
              </a:rPr>
              <a:t>https://www.brook.org.uk/your-life/miscarriage/</a:t>
            </a:r>
            <a:endParaRPr sz="2800">
              <a:solidFill>
                <a:schemeClr val="dk1"/>
              </a:solidFill>
              <a:latin typeface="Lato"/>
              <a:ea typeface="Lato"/>
              <a:cs typeface="Lato"/>
              <a:sym typeface="Lato"/>
            </a:endParaRPr>
          </a:p>
        </p:txBody>
      </p:sp>
      <p:sp>
        <p:nvSpPr>
          <p:cNvPr id="286" name="Google Shape;286;p29"/>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87" name="Google Shape;287;p29"/>
          <p:cNvPicPr preferRelativeResize="0"/>
          <p:nvPr/>
        </p:nvPicPr>
        <p:blipFill rotWithShape="1">
          <a:blip r:embed="rId6">
            <a:alphaModFix/>
          </a:blip>
          <a:srcRect b="0" l="0" r="0" t="0"/>
          <a:stretch/>
        </p:blipFill>
        <p:spPr>
          <a:xfrm>
            <a:off x="8265072" y="2970532"/>
            <a:ext cx="3099613" cy="2811446"/>
          </a:xfrm>
          <a:prstGeom prst="rect">
            <a:avLst/>
          </a:prstGeom>
          <a:noFill/>
          <a:ln>
            <a:noFill/>
          </a:ln>
        </p:spPr>
      </p:pic>
      <p:sp>
        <p:nvSpPr>
          <p:cNvPr id="288" name="Google Shape;288;p29"/>
          <p:cNvSpPr/>
          <p:nvPr/>
        </p:nvSpPr>
        <p:spPr>
          <a:xfrm>
            <a:off x="230018" y="1345339"/>
            <a:ext cx="11632468"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Miscarriage is the spontaneous loss of a pregnancy before the foetus is mature enough to survive outside the uterus.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0"/>
          <p:cNvSpPr txBox="1"/>
          <p:nvPr/>
        </p:nvSpPr>
        <p:spPr>
          <a:xfrm>
            <a:off x="243756" y="299158"/>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Giving advice</a:t>
            </a:r>
            <a:endParaRPr/>
          </a:p>
        </p:txBody>
      </p:sp>
      <p:sp>
        <p:nvSpPr>
          <p:cNvPr id="295" name="Google Shape;295;p30"/>
          <p:cNvSpPr txBox="1"/>
          <p:nvPr/>
        </p:nvSpPr>
        <p:spPr>
          <a:xfrm>
            <a:off x="243756" y="1164630"/>
            <a:ext cx="11464351"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a:solidFill>
                  <a:schemeClr val="dk1"/>
                </a:solidFill>
                <a:latin typeface="Lato"/>
                <a:ea typeface="Lato"/>
                <a:cs typeface="Lato"/>
                <a:sym typeface="Lato"/>
              </a:rPr>
              <a:t>Return to Amalie and Dan’s scenario from the start of the lesson. </a:t>
            </a:r>
            <a:endParaRPr sz="2600">
              <a:solidFill>
                <a:schemeClr val="dk1"/>
              </a:solidFill>
              <a:latin typeface="Lato"/>
              <a:ea typeface="Lato"/>
              <a:cs typeface="Lato"/>
              <a:sym typeface="Lato"/>
            </a:endParaRPr>
          </a:p>
          <a:p>
            <a:pPr indent="0" lvl="0" marL="0" marR="0" rtl="0" algn="l">
              <a:spcBef>
                <a:spcPts val="0"/>
              </a:spcBef>
              <a:spcAft>
                <a:spcPts val="0"/>
              </a:spcAft>
              <a:buNone/>
            </a:pPr>
            <a:r>
              <a:rPr lang="en-GB" sz="2600">
                <a:solidFill>
                  <a:schemeClr val="dk1"/>
                </a:solidFill>
                <a:latin typeface="Lato"/>
                <a:ea typeface="Lato"/>
                <a:cs typeface="Lato"/>
                <a:sym typeface="Lato"/>
              </a:rPr>
              <a:t>At the bottom of the page, </a:t>
            </a:r>
            <a:r>
              <a:rPr b="1" lang="en-GB" sz="2600">
                <a:solidFill>
                  <a:schemeClr val="dk1"/>
                </a:solidFill>
                <a:latin typeface="Lato"/>
                <a:ea typeface="Lato"/>
                <a:cs typeface="Lato"/>
                <a:sym typeface="Lato"/>
              </a:rPr>
              <a:t>write a paragraph</a:t>
            </a:r>
            <a:r>
              <a:rPr lang="en-GB" sz="2600">
                <a:solidFill>
                  <a:schemeClr val="dk1"/>
                </a:solidFill>
                <a:latin typeface="Lato"/>
                <a:ea typeface="Lato"/>
                <a:cs typeface="Lato"/>
                <a:sym typeface="Lato"/>
              </a:rPr>
              <a:t> of advice to Amalie and Dan explaining what they could do next and where they could go to access further help and support. </a:t>
            </a:r>
            <a:endParaRPr/>
          </a:p>
        </p:txBody>
      </p:sp>
      <p:sp>
        <p:nvSpPr>
          <p:cNvPr id="296" name="Google Shape;296;p30"/>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97" name="Google Shape;297;p30"/>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98" name="Google Shape;298;p30"/>
          <p:cNvSpPr/>
          <p:nvPr/>
        </p:nvSpPr>
        <p:spPr>
          <a:xfrm>
            <a:off x="243756" y="3200380"/>
            <a:ext cx="6096000" cy="24929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600">
                <a:solidFill>
                  <a:schemeClr val="dk1"/>
                </a:solidFill>
                <a:latin typeface="Lato"/>
                <a:ea typeface="Lato"/>
                <a:cs typeface="Lato"/>
                <a:sym typeface="Lato"/>
              </a:rPr>
              <a:t>Now, share your ideas in small groups, and together decide what you think is the single most important piece of advice you could give someone in Amalie and Dan’s position — write this on a post-it and stick it on the board.</a:t>
            </a:r>
            <a:endParaRPr/>
          </a:p>
        </p:txBody>
      </p:sp>
      <p:pic>
        <p:nvPicPr>
          <p:cNvPr id="299" name="Google Shape;299;p30"/>
          <p:cNvPicPr preferRelativeResize="0"/>
          <p:nvPr/>
        </p:nvPicPr>
        <p:blipFill rotWithShape="1">
          <a:blip r:embed="rId3">
            <a:alphaModFix/>
          </a:blip>
          <a:srcRect b="0" l="0" r="0" t="0"/>
          <a:stretch/>
        </p:blipFill>
        <p:spPr>
          <a:xfrm>
            <a:off x="7477221" y="2858798"/>
            <a:ext cx="3480717" cy="31761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nvSpPr>
        <p:spPr>
          <a:xfrm>
            <a:off x="292697" y="271796"/>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Further support</a:t>
            </a:r>
            <a:endParaRPr/>
          </a:p>
        </p:txBody>
      </p:sp>
      <p:sp>
        <p:nvSpPr>
          <p:cNvPr id="306" name="Google Shape;306;p31"/>
          <p:cNvSpPr txBox="1"/>
          <p:nvPr/>
        </p:nvSpPr>
        <p:spPr>
          <a:xfrm>
            <a:off x="292697" y="1044288"/>
            <a:ext cx="9257473" cy="561756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Speak to a tutor, head of year, school nurse or other trusted member of staff in the school</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Contact GP surgery or local sexual health clinic</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Contact Childline </a:t>
            </a:r>
            <a:r>
              <a:rPr lang="en-GB" sz="2600" u="sng">
                <a:solidFill>
                  <a:schemeClr val="dk1"/>
                </a:solidFill>
                <a:latin typeface="Lato"/>
                <a:ea typeface="Lato"/>
                <a:cs typeface="Lato"/>
                <a:sym typeface="Lato"/>
                <a:hlinkClick r:id="rId3">
                  <a:extLst>
                    <a:ext uri="{A12FA001-AC4F-418D-AE19-62706E023703}">
                      <ahyp:hlinkClr val="tx"/>
                    </a:ext>
                  </a:extLst>
                </a:hlinkClick>
              </a:rPr>
              <a:t>www.childline.org.uk</a:t>
            </a:r>
            <a:r>
              <a:rPr lang="en-GB" sz="2600">
                <a:solidFill>
                  <a:schemeClr val="dk1"/>
                </a:solidFill>
                <a:latin typeface="Lato"/>
                <a:ea typeface="Lato"/>
                <a:cs typeface="Lato"/>
                <a:sym typeface="Lato"/>
              </a:rPr>
              <a:t> 0800 1111</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Visit  </a:t>
            </a:r>
            <a:r>
              <a:rPr lang="en-GB" sz="2600" u="sng">
                <a:solidFill>
                  <a:schemeClr val="dk1"/>
                </a:solidFill>
                <a:latin typeface="Lato"/>
                <a:ea typeface="Lato"/>
                <a:cs typeface="Lato"/>
                <a:sym typeface="Lato"/>
                <a:hlinkClick r:id="rId4">
                  <a:extLst>
                    <a:ext uri="{A12FA001-AC4F-418D-AE19-62706E023703}">
                      <ahyp:hlinkClr val="tx"/>
                    </a:ext>
                  </a:extLst>
                </a:hlinkClick>
              </a:rPr>
              <a:t>www.nhs.uk/conditions/pregnancy-and-baby/teenager-pregnant</a:t>
            </a:r>
            <a:r>
              <a:rPr lang="en-GB" sz="2600">
                <a:solidFill>
                  <a:schemeClr val="dk1"/>
                </a:solidFill>
                <a:latin typeface="Lato"/>
                <a:ea typeface="Lato"/>
                <a:cs typeface="Lato"/>
                <a:sym typeface="Lato"/>
              </a:rPr>
              <a:t> </a:t>
            </a:r>
            <a:endParaRPr/>
          </a:p>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Visit  </a:t>
            </a:r>
            <a:r>
              <a:rPr lang="en-GB" sz="2600" u="sng">
                <a:solidFill>
                  <a:schemeClr val="dk1"/>
                </a:solidFill>
                <a:latin typeface="Lato"/>
                <a:ea typeface="Lato"/>
                <a:cs typeface="Lato"/>
                <a:sym typeface="Lato"/>
                <a:hlinkClick r:id="rId5">
                  <a:extLst>
                    <a:ext uri="{A12FA001-AC4F-418D-AE19-62706E023703}">
                      <ahyp:hlinkClr val="tx"/>
                    </a:ext>
                  </a:extLst>
                </a:hlinkClick>
              </a:rPr>
              <a:t>www.brook.org.uk/topics/pregnancy</a:t>
            </a:r>
            <a:r>
              <a:rPr lang="en-GB" sz="2600">
                <a:solidFill>
                  <a:schemeClr val="dk1"/>
                </a:solidFill>
                <a:latin typeface="Lato"/>
                <a:ea typeface="Lato"/>
                <a:cs typeface="Lato"/>
                <a:sym typeface="Lato"/>
              </a:rPr>
              <a:t> </a:t>
            </a:r>
            <a:endParaRPr/>
          </a:p>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Visit  </a:t>
            </a:r>
            <a:r>
              <a:rPr lang="en-GB" sz="2600" u="sng">
                <a:solidFill>
                  <a:schemeClr val="dk1"/>
                </a:solidFill>
                <a:latin typeface="Lato"/>
                <a:ea typeface="Lato"/>
                <a:cs typeface="Lato"/>
                <a:sym typeface="Lato"/>
                <a:hlinkClick r:id="rId6">
                  <a:extLst>
                    <a:ext uri="{A12FA001-AC4F-418D-AE19-62706E023703}">
                      <ahyp:hlinkClr val="tx"/>
                    </a:ext>
                  </a:extLst>
                </a:hlinkClick>
              </a:rPr>
              <a:t>www.nhs.uk/SERVICE-SEARCH/sexual-health</a:t>
            </a:r>
            <a:r>
              <a:rPr lang="en-GB" sz="2600">
                <a:solidFill>
                  <a:schemeClr val="dk1"/>
                </a:solidFill>
                <a:latin typeface="Lato"/>
                <a:ea typeface="Lato"/>
                <a:cs typeface="Lato"/>
                <a:sym typeface="Lato"/>
              </a:rPr>
              <a:t> </a:t>
            </a:r>
            <a:endParaRPr/>
          </a:p>
          <a:p>
            <a:pPr indent="0" lvl="0" marL="0" marR="0" rtl="0" algn="l">
              <a:spcBef>
                <a:spcPts val="0"/>
              </a:spcBef>
              <a:spcAft>
                <a:spcPts val="0"/>
              </a:spcAft>
              <a:buNone/>
            </a:pPr>
            <a:r>
              <a:t/>
            </a:r>
            <a:endParaRPr sz="2600">
              <a:solidFill>
                <a:schemeClr val="dk1"/>
              </a:solidFill>
              <a:latin typeface="Lato"/>
              <a:ea typeface="Lato"/>
              <a:cs typeface="Lato"/>
              <a:sym typeface="Lato"/>
            </a:endParaRPr>
          </a:p>
          <a:p>
            <a:pPr indent="-292100" lvl="0" marL="457200" marR="0" rtl="0" algn="l">
              <a:lnSpc>
                <a:spcPct val="115000"/>
              </a:lnSpc>
              <a:spcBef>
                <a:spcPts val="0"/>
              </a:spcBef>
              <a:spcAft>
                <a:spcPts val="0"/>
              </a:spcAft>
              <a:buClr>
                <a:schemeClr val="dk1"/>
              </a:buClr>
              <a:buSzPts val="2600"/>
              <a:buFont typeface="Arial"/>
              <a:buNone/>
            </a:pPr>
            <a:r>
              <a:t/>
            </a:r>
            <a:endParaRPr sz="2600">
              <a:solidFill>
                <a:schemeClr val="dk1"/>
              </a:solidFill>
              <a:latin typeface="Lato"/>
              <a:ea typeface="Lato"/>
              <a:cs typeface="Lato"/>
              <a:sym typeface="Lato"/>
            </a:endParaRPr>
          </a:p>
        </p:txBody>
      </p:sp>
      <p:sp>
        <p:nvSpPr>
          <p:cNvPr id="307" name="Google Shape;307;p3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08" name="Google Shape;308;p3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09" name="Google Shape;309;p31"/>
          <p:cNvPicPr preferRelativeResize="0"/>
          <p:nvPr/>
        </p:nvPicPr>
        <p:blipFill rotWithShape="1">
          <a:blip r:embed="rId7">
            <a:alphaModFix/>
          </a:blip>
          <a:srcRect b="0" l="0" r="0" t="0"/>
          <a:stretch/>
        </p:blipFill>
        <p:spPr>
          <a:xfrm>
            <a:off x="9203314" y="2248291"/>
            <a:ext cx="2361417" cy="23614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4"/>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97" name="Google Shape;97;p14"/>
          <p:cNvSpPr txBox="1"/>
          <p:nvPr/>
        </p:nvSpPr>
        <p:spPr>
          <a:xfrm>
            <a:off x="434893" y="515456"/>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Using this PowerPoint</a:t>
            </a:r>
            <a:endParaRPr/>
          </a:p>
        </p:txBody>
      </p:sp>
      <p:sp>
        <p:nvSpPr>
          <p:cNvPr id="98" name="Google Shape;98;p14"/>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99" name="Google Shape;99;p14"/>
          <p:cNvSpPr txBox="1"/>
          <p:nvPr/>
        </p:nvSpPr>
        <p:spPr>
          <a:xfrm>
            <a:off x="523052" y="1635158"/>
            <a:ext cx="1124638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slides in this presentation are divided into two sections:</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Teacher slides </a:t>
            </a:r>
            <a:r>
              <a:rPr lang="en-GB" sz="2400">
                <a:solidFill>
                  <a:schemeClr val="lt1"/>
                </a:solidFill>
                <a:latin typeface="Lato"/>
                <a:ea typeface="Lato"/>
                <a:cs typeface="Lato"/>
                <a:sym typeface="Lato"/>
              </a:rPr>
              <a:t>(purple) – provide key information regarding lesson preparation</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Pupil slides </a:t>
            </a:r>
            <a:r>
              <a:rPr lang="en-GB" sz="2400">
                <a:solidFill>
                  <a:schemeClr val="lt1"/>
                </a:solidFill>
                <a:latin typeface="Lato"/>
                <a:ea typeface="Lato"/>
                <a:cs typeface="Lato"/>
                <a:sym typeface="Lato"/>
              </a:rPr>
              <a:t>(white) – provide a visual focus point for pupils during the lesson and delivery notes for teachers about the activities.  Click ‘notes’ to view these. </a:t>
            </a:r>
            <a:endParaRPr/>
          </a:p>
          <a:p>
            <a:pPr indent="-361950" lvl="0" marL="514350" marR="0" rtl="0" algn="l">
              <a:lnSpc>
                <a:spcPct val="150000"/>
              </a:lnSpc>
              <a:spcBef>
                <a:spcPts val="0"/>
              </a:spcBef>
              <a:spcAft>
                <a:spcPts val="0"/>
              </a:spcAft>
              <a:buClr>
                <a:schemeClr val="dk1"/>
              </a:buClr>
              <a:buSzPts val="2400"/>
              <a:buFont typeface="Calibri"/>
              <a:buNone/>
            </a:pPr>
            <a:r>
              <a:t/>
            </a:r>
            <a:endParaRPr sz="2400">
              <a:solidFill>
                <a:schemeClr val="lt1"/>
              </a:solidFill>
              <a:latin typeface="Lato"/>
              <a:ea typeface="Lato"/>
              <a:cs typeface="Lato"/>
              <a:sym typeface="Lato"/>
            </a:endParaRPr>
          </a:p>
          <a:p>
            <a:pPr indent="0" lvl="0" marL="0" marR="0" rtl="0" algn="l">
              <a:lnSpc>
                <a:spcPct val="150000"/>
              </a:lnSpc>
              <a:spcBef>
                <a:spcPts val="0"/>
              </a:spcBef>
              <a:spcAft>
                <a:spcPts val="0"/>
              </a:spcAft>
              <a:buNone/>
            </a:pPr>
            <a:r>
              <a:rPr lang="en-GB" sz="2400">
                <a:solidFill>
                  <a:schemeClr val="lt1"/>
                </a:solidFill>
                <a:latin typeface="Lato"/>
                <a:ea typeface="Lato"/>
                <a:cs typeface="Lato"/>
                <a:sym typeface="Lato"/>
              </a:rPr>
              <a:t>Ensure that you select ‘Use Presenter View’ under the ‘Slide Show’ tab – this will allow you to preview the teaching notes on your monitor while the main presentation is displayed on a screen/smartboard.</a:t>
            </a:r>
            <a:endParaRPr/>
          </a:p>
        </p:txBody>
      </p:sp>
      <p:sp>
        <p:nvSpPr>
          <p:cNvPr id="100" name="Google Shape;100;p14"/>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2"/>
          <p:cNvSpPr txBox="1"/>
          <p:nvPr/>
        </p:nvSpPr>
        <p:spPr>
          <a:xfrm>
            <a:off x="329514" y="355493"/>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More activities</a:t>
            </a:r>
            <a:endParaRPr/>
          </a:p>
        </p:txBody>
      </p:sp>
      <p:sp>
        <p:nvSpPr>
          <p:cNvPr id="316" name="Google Shape;316;p32"/>
          <p:cNvSpPr txBox="1"/>
          <p:nvPr/>
        </p:nvSpPr>
        <p:spPr>
          <a:xfrm>
            <a:off x="329514" y="1646569"/>
            <a:ext cx="7014715"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Research and create a short fact-file about the service you have been given, ensuring the following are included:</a:t>
            </a:r>
            <a:endParaRPr/>
          </a:p>
          <a:p>
            <a:pPr indent="0" lvl="0" marL="0" marR="0" rtl="0" algn="l">
              <a:spcBef>
                <a:spcPts val="0"/>
              </a:spcBef>
              <a:spcAft>
                <a:spcPts val="0"/>
              </a:spcAft>
              <a:buNone/>
            </a:pPr>
            <a:r>
              <a:t/>
            </a:r>
            <a:endParaRPr sz="30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3000"/>
              <a:buFont typeface="Noto Sans Symbols"/>
              <a:buChar char="✔"/>
            </a:pPr>
            <a:r>
              <a:rPr lang="en-GB" sz="3000">
                <a:solidFill>
                  <a:schemeClr val="dk1"/>
                </a:solidFill>
                <a:latin typeface="Lato"/>
                <a:ea typeface="Lato"/>
                <a:cs typeface="Lato"/>
                <a:sym typeface="Lato"/>
              </a:rPr>
              <a:t>Name of service and location</a:t>
            </a:r>
            <a:endParaRPr/>
          </a:p>
          <a:p>
            <a:pPr indent="-457200" lvl="0" marL="457200" marR="0" rtl="0" algn="l">
              <a:spcBef>
                <a:spcPts val="1200"/>
              </a:spcBef>
              <a:spcAft>
                <a:spcPts val="0"/>
              </a:spcAft>
              <a:buClr>
                <a:schemeClr val="dk1"/>
              </a:buClr>
              <a:buSzPts val="3000"/>
              <a:buFont typeface="Noto Sans Symbols"/>
              <a:buChar char="✔"/>
            </a:pPr>
            <a:r>
              <a:rPr lang="en-GB" sz="3000">
                <a:solidFill>
                  <a:schemeClr val="dk1"/>
                </a:solidFill>
                <a:latin typeface="Lato"/>
                <a:ea typeface="Lato"/>
                <a:cs typeface="Lato"/>
                <a:sym typeface="Lato"/>
              </a:rPr>
              <a:t> Contact details and opening times</a:t>
            </a:r>
            <a:endParaRPr/>
          </a:p>
          <a:p>
            <a:pPr indent="-457200" lvl="0" marL="457200" marR="0" rtl="0" algn="l">
              <a:spcBef>
                <a:spcPts val="1200"/>
              </a:spcBef>
              <a:spcAft>
                <a:spcPts val="0"/>
              </a:spcAft>
              <a:buClr>
                <a:schemeClr val="dk1"/>
              </a:buClr>
              <a:buSzPts val="3000"/>
              <a:buFont typeface="Noto Sans Symbols"/>
              <a:buChar char="✔"/>
            </a:pPr>
            <a:r>
              <a:rPr lang="en-GB" sz="3000">
                <a:solidFill>
                  <a:schemeClr val="dk1"/>
                </a:solidFill>
                <a:latin typeface="Lato"/>
                <a:ea typeface="Lato"/>
                <a:cs typeface="Lato"/>
                <a:sym typeface="Lato"/>
              </a:rPr>
              <a:t> Services they provide</a:t>
            </a:r>
            <a:endParaRPr/>
          </a:p>
        </p:txBody>
      </p:sp>
      <p:sp>
        <p:nvSpPr>
          <p:cNvPr id="317" name="Google Shape;317;p3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18" name="Google Shape;318;p3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19" name="Google Shape;319;p32"/>
          <p:cNvPicPr preferRelativeResize="0"/>
          <p:nvPr/>
        </p:nvPicPr>
        <p:blipFill rotWithShape="1">
          <a:blip r:embed="rId3">
            <a:alphaModFix/>
          </a:blip>
          <a:srcRect b="0" l="0" r="0" t="0"/>
          <a:stretch/>
        </p:blipFill>
        <p:spPr>
          <a:xfrm>
            <a:off x="7314072" y="1135047"/>
            <a:ext cx="4548414" cy="43470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rot="-7110453">
            <a:off x="9938657" y="3310406"/>
            <a:ext cx="1966668" cy="1660913"/>
          </a:xfrm>
          <a:prstGeom prst="rect">
            <a:avLst/>
          </a:prstGeom>
          <a:noFill/>
          <a:ln>
            <a:noFill/>
          </a:ln>
        </p:spPr>
      </p:pic>
      <p:pic>
        <p:nvPicPr>
          <p:cNvPr id="107" name="Google Shape;107;p15"/>
          <p:cNvPicPr preferRelativeResize="0"/>
          <p:nvPr/>
        </p:nvPicPr>
        <p:blipFill rotWithShape="1">
          <a:blip r:embed="rId3">
            <a:alphaModFix/>
          </a:blip>
          <a:srcRect b="0" l="0" r="0" t="0"/>
          <a:stretch/>
        </p:blipFill>
        <p:spPr>
          <a:xfrm rot="450099">
            <a:off x="6386645" y="4148281"/>
            <a:ext cx="1966668" cy="1660913"/>
          </a:xfrm>
          <a:prstGeom prst="rect">
            <a:avLst/>
          </a:prstGeom>
          <a:noFill/>
          <a:ln>
            <a:noFill/>
          </a:ln>
        </p:spPr>
      </p:pic>
      <p:sp>
        <p:nvSpPr>
          <p:cNvPr id="108" name="Google Shape;108;p15"/>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09" name="Google Shape;109;p15"/>
          <p:cNvSpPr txBox="1"/>
          <p:nvPr/>
        </p:nvSpPr>
        <p:spPr>
          <a:xfrm>
            <a:off x="408980" y="356720"/>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Challenge and support</a:t>
            </a:r>
            <a:endParaRPr sz="4800" strike="sngStrike">
              <a:solidFill>
                <a:schemeClr val="lt1"/>
              </a:solidFill>
              <a:latin typeface="Spartan"/>
              <a:ea typeface="Spartan"/>
              <a:cs typeface="Spartan"/>
              <a:sym typeface="Spartan"/>
            </a:endParaRPr>
          </a:p>
        </p:txBody>
      </p:sp>
      <p:sp>
        <p:nvSpPr>
          <p:cNvPr id="110" name="Google Shape;110;p15"/>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11" name="Google Shape;111;p15"/>
          <p:cNvSpPr txBox="1"/>
          <p:nvPr/>
        </p:nvSpPr>
        <p:spPr>
          <a:xfrm>
            <a:off x="605868" y="1535587"/>
            <a:ext cx="535251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lesson includes suggestions for  challenge and support activities, to help you differentiate appropriately for your class.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Challenge activities </a:t>
            </a:r>
            <a:r>
              <a:rPr lang="en-GB" sz="2400">
                <a:solidFill>
                  <a:schemeClr val="lt1"/>
                </a:solidFill>
                <a:latin typeface="Lato"/>
                <a:ea typeface="Lato"/>
                <a:cs typeface="Lato"/>
                <a:sym typeface="Lato"/>
              </a:rPr>
              <a:t>deepen and extend the learning for those who need more challenge or who finish the activity quickly.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Support activities </a:t>
            </a:r>
            <a:r>
              <a:rPr lang="en-GB" sz="2400">
                <a:solidFill>
                  <a:schemeClr val="lt1"/>
                </a:solidFill>
                <a:latin typeface="Lato"/>
                <a:ea typeface="Lato"/>
                <a:cs typeface="Lato"/>
                <a:sym typeface="Lato"/>
              </a:rPr>
              <a:t>are adapted to be more accessible for those who need it.</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p:txBody>
      </p:sp>
      <p:pic>
        <p:nvPicPr>
          <p:cNvPr id="112" name="Google Shape;112;p15"/>
          <p:cNvPicPr preferRelativeResize="0"/>
          <p:nvPr/>
        </p:nvPicPr>
        <p:blipFill rotWithShape="1">
          <a:blip r:embed="rId4">
            <a:alphaModFix/>
          </a:blip>
          <a:srcRect b="0" l="0" r="0" t="0"/>
          <a:stretch/>
        </p:blipFill>
        <p:spPr>
          <a:xfrm rot="860697">
            <a:off x="9345940" y="2850452"/>
            <a:ext cx="481906" cy="963810"/>
          </a:xfrm>
          <a:prstGeom prst="rect">
            <a:avLst/>
          </a:prstGeom>
          <a:noFill/>
          <a:ln>
            <a:noFill/>
          </a:ln>
        </p:spPr>
      </p:pic>
      <p:pic>
        <p:nvPicPr>
          <p:cNvPr id="113" name="Google Shape;113;p15"/>
          <p:cNvPicPr preferRelativeResize="0"/>
          <p:nvPr/>
        </p:nvPicPr>
        <p:blipFill rotWithShape="1">
          <a:blip r:embed="rId5">
            <a:alphaModFix/>
          </a:blip>
          <a:srcRect b="29919" l="59958" r="0" t="0"/>
          <a:stretch/>
        </p:blipFill>
        <p:spPr>
          <a:xfrm>
            <a:off x="8305007" y="3615731"/>
            <a:ext cx="766525" cy="844077"/>
          </a:xfrm>
          <a:prstGeom prst="rect">
            <a:avLst/>
          </a:prstGeom>
          <a:noFill/>
          <a:ln>
            <a:noFill/>
          </a:ln>
        </p:spPr>
      </p:pic>
      <p:sp>
        <p:nvSpPr>
          <p:cNvPr id="114" name="Google Shape;114;p15"/>
          <p:cNvSpPr txBox="1"/>
          <p:nvPr/>
        </p:nvSpPr>
        <p:spPr>
          <a:xfrm rot="-1721163">
            <a:off x="6614819" y="4783828"/>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Challenge</a:t>
            </a:r>
            <a:endParaRPr/>
          </a:p>
        </p:txBody>
      </p:sp>
      <p:sp>
        <p:nvSpPr>
          <p:cNvPr id="115" name="Google Shape;115;p15"/>
          <p:cNvSpPr txBox="1"/>
          <p:nvPr/>
        </p:nvSpPr>
        <p:spPr>
          <a:xfrm rot="1567822">
            <a:off x="10305885" y="4049209"/>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Support</a:t>
            </a:r>
            <a:endParaRPr/>
          </a:p>
        </p:txBody>
      </p:sp>
      <p:sp>
        <p:nvSpPr>
          <p:cNvPr id="116" name="Google Shape;116;p15"/>
          <p:cNvSpPr txBox="1"/>
          <p:nvPr/>
        </p:nvSpPr>
        <p:spPr>
          <a:xfrm>
            <a:off x="6412422" y="1532883"/>
            <a:ext cx="52919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Look for the logo on the pupil slides.  See delivery notes for details of the activities.</a:t>
            </a:r>
            <a:endParaRPr/>
          </a:p>
        </p:txBody>
      </p:sp>
      <p:sp>
        <p:nvSpPr>
          <p:cNvPr id="117" name="Google Shape;117;p15"/>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 name="Shape 122"/>
        <p:cNvGrpSpPr/>
        <p:nvPr/>
      </p:nvGrpSpPr>
      <p:grpSpPr>
        <a:xfrm>
          <a:off x="0" y="0"/>
          <a:ext cx="0" cy="0"/>
          <a:chOff x="0" y="0"/>
          <a:chExt cx="0" cy="0"/>
        </a:xfrm>
      </p:grpSpPr>
      <p:cxnSp>
        <p:nvCxnSpPr>
          <p:cNvPr id="123" name="Google Shape;123;p16"/>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24" name="Google Shape;124;p16"/>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26" name="Google Shape;126;p16"/>
          <p:cNvSpPr txBox="1"/>
          <p:nvPr/>
        </p:nvSpPr>
        <p:spPr>
          <a:xfrm>
            <a:off x="764637" y="380604"/>
            <a:ext cx="315555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Context</a:t>
            </a:r>
            <a:endParaRPr/>
          </a:p>
        </p:txBody>
      </p:sp>
      <p:sp>
        <p:nvSpPr>
          <p:cNvPr id="127" name="Google Shape;127;p16"/>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28" name="Google Shape;128;p16"/>
          <p:cNvSpPr/>
          <p:nvPr/>
        </p:nvSpPr>
        <p:spPr>
          <a:xfrm>
            <a:off x="577916" y="1635505"/>
            <a:ext cx="11138093"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lt1"/>
                </a:solidFill>
                <a:latin typeface="Lato"/>
                <a:ea typeface="Lato"/>
                <a:cs typeface="Lato"/>
                <a:sym typeface="Lato"/>
              </a:rPr>
              <a:t>This is the second of three lessons for key stage 4 and 5 students focusing on fertility and pregnancy choices. This lesson teaches students about the possible outcomes in the event of an unplanned pregnancy and how to access advice and support. </a:t>
            </a:r>
            <a:endParaRPr/>
          </a:p>
          <a:p>
            <a:pPr indent="0" lvl="0" marL="0" marR="0" rtl="0" algn="l">
              <a:spcBef>
                <a:spcPts val="0"/>
              </a:spcBef>
              <a:spcAft>
                <a:spcPts val="0"/>
              </a:spcAft>
              <a:buNone/>
            </a:pPr>
            <a:r>
              <a:t/>
            </a:r>
            <a:endParaRPr sz="2800">
              <a:solidFill>
                <a:schemeClr val="lt1"/>
              </a:solidFill>
              <a:latin typeface="Lato"/>
              <a:ea typeface="Lato"/>
              <a:cs typeface="Lato"/>
              <a:sym typeface="Lato"/>
            </a:endParaRPr>
          </a:p>
          <a:p>
            <a:pPr indent="0" lvl="0" marL="0" marR="0" rtl="0" algn="l">
              <a:spcBef>
                <a:spcPts val="0"/>
              </a:spcBef>
              <a:spcAft>
                <a:spcPts val="0"/>
              </a:spcAft>
              <a:buNone/>
            </a:pPr>
            <a:r>
              <a:rPr lang="en-GB" sz="2800">
                <a:solidFill>
                  <a:schemeClr val="lt1"/>
                </a:solidFill>
                <a:latin typeface="Lato"/>
                <a:ea typeface="Lato"/>
                <a:cs typeface="Lato"/>
                <a:sym typeface="Lato"/>
              </a:rPr>
              <a:t>Neither this, nor any of the other lessons, is designed to be taught in isolation, but should always form part of a planned, developmental PSHE education programme, as part of wider learning on families and parenting.</a:t>
            </a:r>
            <a:endParaRPr/>
          </a:p>
        </p:txBody>
      </p:sp>
      <p:sp>
        <p:nvSpPr>
          <p:cNvPr id="129" name="Google Shape;129;p16"/>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cxnSp>
        <p:nvCxnSpPr>
          <p:cNvPr id="135" name="Google Shape;135;p17"/>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36" name="Google Shape;136;p17"/>
          <p:cNvSpPr/>
          <p:nvPr/>
        </p:nvSpPr>
        <p:spPr>
          <a:xfrm>
            <a:off x="1088433" y="941302"/>
            <a:ext cx="5227036" cy="4475255"/>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17"/>
          <p:cNvSpPr txBox="1"/>
          <p:nvPr/>
        </p:nvSpPr>
        <p:spPr>
          <a:xfrm>
            <a:off x="475656" y="361944"/>
            <a:ext cx="9284346" cy="76944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Spartan"/>
                <a:ea typeface="Spartan"/>
                <a:cs typeface="Spartan"/>
                <a:sym typeface="Spartan"/>
              </a:rPr>
              <a:t>Developing subject  knowledge</a:t>
            </a:r>
            <a:endParaRPr/>
          </a:p>
        </p:txBody>
      </p:sp>
      <p:sp>
        <p:nvSpPr>
          <p:cNvPr id="140" name="Google Shape;140;p17"/>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41" name="Google Shape;141;p17"/>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
        <p:nvSpPr>
          <p:cNvPr id="142" name="Google Shape;142;p17"/>
          <p:cNvSpPr txBox="1"/>
          <p:nvPr/>
        </p:nvSpPr>
        <p:spPr>
          <a:xfrm>
            <a:off x="384820" y="1654707"/>
            <a:ext cx="8018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Key information on content related to these lessons can be found in the </a:t>
            </a:r>
            <a:r>
              <a:rPr i="1" lang="en-GB" sz="3000">
                <a:solidFill>
                  <a:schemeClr val="lt1"/>
                </a:solidFill>
                <a:latin typeface="Lato"/>
                <a:ea typeface="Lato"/>
                <a:cs typeface="Lato"/>
                <a:sym typeface="Lato"/>
              </a:rPr>
              <a:t>Knowledge Organiser.</a:t>
            </a:r>
            <a:endParaRPr/>
          </a:p>
        </p:txBody>
      </p:sp>
      <p:sp>
        <p:nvSpPr>
          <p:cNvPr id="143" name="Google Shape;143;p17"/>
          <p:cNvSpPr txBox="1"/>
          <p:nvPr/>
        </p:nvSpPr>
        <p:spPr>
          <a:xfrm>
            <a:off x="443384" y="4039317"/>
            <a:ext cx="839967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Advice on safe practice, ensuring inclusivity and other important information can be found in the </a:t>
            </a:r>
            <a:r>
              <a:rPr i="1" lang="en-GB" sz="3000">
                <a:solidFill>
                  <a:schemeClr val="lt1"/>
                </a:solidFill>
                <a:latin typeface="Lato"/>
                <a:ea typeface="Lato"/>
                <a:cs typeface="Lato"/>
                <a:sym typeface="Lato"/>
              </a:rPr>
              <a:t>Teacher Guidance.</a:t>
            </a:r>
            <a:endParaRPr sz="30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cxnSp>
        <p:nvCxnSpPr>
          <p:cNvPr id="149" name="Google Shape;149;p18"/>
          <p:cNvCxnSpPr/>
          <p:nvPr/>
        </p:nvCxnSpPr>
        <p:spPr>
          <a:xfrm>
            <a:off x="365767" y="136634"/>
            <a:ext cx="0" cy="6721366"/>
          </a:xfrm>
          <a:prstGeom prst="straightConnector1">
            <a:avLst/>
          </a:prstGeom>
          <a:noFill/>
          <a:ln cap="flat" cmpd="sng" w="47625">
            <a:solidFill>
              <a:srgbClr val="95519E"/>
            </a:solidFill>
            <a:prstDash val="solid"/>
            <a:miter lim="800000"/>
            <a:headEnd len="sm" w="sm" type="none"/>
            <a:tailEnd len="sm" w="sm" type="none"/>
          </a:ln>
        </p:spPr>
      </p:cxnSp>
      <p:graphicFrame>
        <p:nvGraphicFramePr>
          <p:cNvPr id="150" name="Google Shape;150;p18"/>
          <p:cNvGraphicFramePr/>
          <p:nvPr/>
        </p:nvGraphicFramePr>
        <p:xfrm>
          <a:off x="218449" y="66561"/>
          <a:ext cx="3000000" cy="3000000"/>
        </p:xfrm>
        <a:graphic>
          <a:graphicData uri="http://schemas.openxmlformats.org/drawingml/2006/table">
            <a:tbl>
              <a:tblPr>
                <a:noFill/>
                <a:tableStyleId>{B884766A-F963-4DD4-822C-9458896D46A1}</a:tableStyleId>
              </a:tblPr>
              <a:tblGrid>
                <a:gridCol w="4922850"/>
                <a:gridCol w="4864125"/>
              </a:tblGrid>
              <a:tr h="1049725">
                <a:tc gridSpan="2">
                  <a:txBody>
                    <a:bodyPr/>
                    <a:lstStyle/>
                    <a:p>
                      <a:pPr indent="0" lvl="0" marL="107950" marR="109854" rtl="0" algn="l">
                        <a:lnSpc>
                          <a:spcPct val="107000"/>
                        </a:lnSpc>
                        <a:spcBef>
                          <a:spcPts val="0"/>
                        </a:spcBef>
                        <a:spcAft>
                          <a:spcPts val="0"/>
                        </a:spcAft>
                        <a:buNone/>
                      </a:pPr>
                      <a:r>
                        <a:t/>
                      </a:r>
                      <a:endParaRPr b="0" sz="5400" u="none" cap="none" strike="noStrike">
                        <a:solidFill>
                          <a:schemeClr val="lt1"/>
                        </a:solidFill>
                        <a:latin typeface="Spartan"/>
                        <a:ea typeface="Spartan"/>
                        <a:cs typeface="Spartan"/>
                        <a:sym typeface="Spart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5519E"/>
                      </a:solidFill>
                      <a:prstDash val="solid"/>
                      <a:round/>
                      <a:headEnd len="sm" w="sm" type="none"/>
                      <a:tailEnd len="sm" w="sm" type="none"/>
                    </a:lnB>
                  </a:tcPr>
                </a:tc>
                <a:tc hMerge="1"/>
              </a:tr>
              <a:tr h="220075">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r>
              <a:tr h="264175">
                <a:tc>
                  <a:txBody>
                    <a:bodyPr/>
                    <a:lstStyle/>
                    <a:p>
                      <a:pPr indent="0" lvl="0" marL="228600" marR="109854" rtl="0" algn="just">
                        <a:lnSpc>
                          <a:spcPct val="107000"/>
                        </a:lnSpc>
                        <a:spcBef>
                          <a:spcPts val="0"/>
                        </a:spcBef>
                        <a:spcAft>
                          <a:spcPts val="0"/>
                        </a:spcAft>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107950" rtl="0" algn="l">
                        <a:lnSpc>
                          <a:spcPct val="107000"/>
                        </a:lnSpc>
                        <a:spcBef>
                          <a:spcPts val="0"/>
                        </a:spcBef>
                        <a:spcAft>
                          <a:spcPts val="0"/>
                        </a:spcAft>
                        <a:buClr>
                          <a:srgbClr val="9865AF"/>
                        </a:buClr>
                        <a:buSzPts val="1100"/>
                        <a:buFont typeface="Calibri"/>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1" name="Google Shape;151;p18"/>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2" name="Google Shape;152;p18"/>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18"/>
          <p:cNvSpPr txBox="1"/>
          <p:nvPr/>
        </p:nvSpPr>
        <p:spPr>
          <a:xfrm>
            <a:off x="513085" y="2800357"/>
            <a:ext cx="10991870" cy="3690882"/>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outcomes</a:t>
            </a:r>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b="1" lang="en-GB" sz="1800">
                <a:solidFill>
                  <a:schemeClr val="dk1"/>
                </a:solidFill>
                <a:latin typeface="Spartan"/>
                <a:ea typeface="Spartan"/>
                <a:cs typeface="Spartan"/>
                <a:sym typeface="Spartan"/>
              </a:rPr>
              <a:t>Students will be able to:</a:t>
            </a:r>
            <a:endParaRPr/>
          </a:p>
          <a:p>
            <a:pPr indent="0" lvl="3" marL="1371600" marR="0" rtl="0" algn="l">
              <a:spcBef>
                <a:spcPts val="0"/>
              </a:spcBef>
              <a:spcAft>
                <a:spcPts val="0"/>
              </a:spcAft>
              <a:buNone/>
            </a:pPr>
            <a:r>
              <a:t/>
            </a:r>
            <a:endParaRPr b="1" i="0" sz="18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3232"/>
              <a:buFont typeface="Lato"/>
              <a:buChar char="•"/>
            </a:pPr>
            <a:r>
              <a:rPr b="0" i="0" lang="en-GB" sz="1600" u="none" cap="none" strike="noStrike">
                <a:solidFill>
                  <a:schemeClr val="dk1"/>
                </a:solidFill>
                <a:latin typeface="Lato"/>
                <a:ea typeface="Lato"/>
                <a:cs typeface="Lato"/>
                <a:sym typeface="Lato"/>
              </a:rPr>
              <a:t>identify the range of options available in the event of an unplanned pregnancy</a:t>
            </a:r>
            <a:endParaRPr/>
          </a:p>
          <a:p>
            <a:pPr indent="-457200" lvl="1" marL="914400" marR="0" rtl="0" algn="l">
              <a:lnSpc>
                <a:spcPct val="150000"/>
              </a:lnSpc>
              <a:spcBef>
                <a:spcPts val="0"/>
              </a:spcBef>
              <a:spcAft>
                <a:spcPts val="0"/>
              </a:spcAft>
              <a:buClr>
                <a:schemeClr val="dk1"/>
              </a:buClr>
              <a:buSzPts val="3232"/>
              <a:buFont typeface="Lato"/>
              <a:buChar char="•"/>
            </a:pPr>
            <a:r>
              <a:rPr b="0" i="0" lang="en-GB" sz="1600" u="none" cap="none" strike="noStrike">
                <a:solidFill>
                  <a:schemeClr val="dk1"/>
                </a:solidFill>
                <a:latin typeface="Lato"/>
                <a:ea typeface="Lato"/>
                <a:cs typeface="Lato"/>
                <a:sym typeface="Lato"/>
              </a:rPr>
              <a:t>describe the range of emotions someone might feel in the event of an unplanned or unwanted pregnancy</a:t>
            </a:r>
            <a:endParaRPr/>
          </a:p>
          <a:p>
            <a:pPr indent="-457200" lvl="1" marL="914400" marR="0" rtl="0" algn="l">
              <a:lnSpc>
                <a:spcPct val="150000"/>
              </a:lnSpc>
              <a:spcBef>
                <a:spcPts val="0"/>
              </a:spcBef>
              <a:spcAft>
                <a:spcPts val="0"/>
              </a:spcAft>
              <a:buClr>
                <a:schemeClr val="dk1"/>
              </a:buClr>
              <a:buSzPts val="3232"/>
              <a:buFont typeface="Lato"/>
              <a:buChar char="•"/>
            </a:pPr>
            <a:r>
              <a:rPr b="0" i="0" lang="en-GB" sz="1600" u="none" cap="none" strike="noStrike">
                <a:solidFill>
                  <a:schemeClr val="dk1"/>
                </a:solidFill>
                <a:latin typeface="Lato"/>
                <a:ea typeface="Lato"/>
                <a:cs typeface="Lato"/>
                <a:sym typeface="Lato"/>
              </a:rPr>
              <a:t>evaluate the different influences that might affect decisions about pregnancy</a:t>
            </a:r>
            <a:endParaRPr/>
          </a:p>
          <a:p>
            <a:pPr indent="-457200" lvl="1" marL="914400" marR="0" rtl="0" algn="l">
              <a:lnSpc>
                <a:spcPct val="150000"/>
              </a:lnSpc>
              <a:spcBef>
                <a:spcPts val="0"/>
              </a:spcBef>
              <a:spcAft>
                <a:spcPts val="0"/>
              </a:spcAft>
              <a:buClr>
                <a:schemeClr val="dk1"/>
              </a:buClr>
              <a:buSzPts val="3232"/>
              <a:buFont typeface="Lato"/>
              <a:buChar char="•"/>
            </a:pPr>
            <a:r>
              <a:rPr b="0" i="0" lang="en-GB" sz="1600" u="none" cap="none" strike="noStrike">
                <a:solidFill>
                  <a:schemeClr val="dk1"/>
                </a:solidFill>
                <a:latin typeface="Lato"/>
                <a:ea typeface="Lato"/>
                <a:cs typeface="Lato"/>
                <a:sym typeface="Lato"/>
              </a:rPr>
              <a:t>recognise that miscarriage can occur and where to access support in the event of a miscarriage</a:t>
            </a:r>
            <a:endParaRPr/>
          </a:p>
          <a:p>
            <a:pPr indent="-457200" lvl="1" marL="914400" marR="0" rtl="0" algn="l">
              <a:lnSpc>
                <a:spcPct val="150000"/>
              </a:lnSpc>
              <a:spcBef>
                <a:spcPts val="0"/>
              </a:spcBef>
              <a:spcAft>
                <a:spcPts val="0"/>
              </a:spcAft>
              <a:buClr>
                <a:schemeClr val="dk1"/>
              </a:buClr>
              <a:buSzPts val="3232"/>
              <a:buFont typeface="Lato"/>
              <a:buChar char="•"/>
            </a:pPr>
            <a:r>
              <a:rPr b="0" i="0" lang="en-GB" sz="1600" u="none" cap="none" strike="noStrike">
                <a:solidFill>
                  <a:schemeClr val="dk1"/>
                </a:solidFill>
                <a:latin typeface="Lato"/>
                <a:ea typeface="Lato"/>
                <a:cs typeface="Lato"/>
                <a:sym typeface="Lato"/>
              </a:rPr>
              <a:t>describe where and how to access impartial advice and support in relation to pregnancy</a:t>
            </a:r>
            <a:endParaRPr/>
          </a:p>
        </p:txBody>
      </p:sp>
      <p:sp>
        <p:nvSpPr>
          <p:cNvPr id="154" name="Google Shape;154;p18"/>
          <p:cNvSpPr txBox="1"/>
          <p:nvPr/>
        </p:nvSpPr>
        <p:spPr>
          <a:xfrm>
            <a:off x="513085" y="618082"/>
            <a:ext cx="9010925" cy="1692771"/>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objective</a:t>
            </a:r>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457200" lvl="0" marL="457200" marR="0" rtl="0" algn="l">
              <a:spcBef>
                <a:spcPts val="0"/>
              </a:spcBef>
              <a:spcAft>
                <a:spcPts val="0"/>
              </a:spcAft>
              <a:buClr>
                <a:schemeClr val="dk1"/>
              </a:buClr>
              <a:buSzPts val="3636"/>
              <a:buFont typeface="Spartan"/>
              <a:buChar char="•"/>
            </a:pPr>
            <a:r>
              <a:rPr lang="en-GB" sz="1800">
                <a:solidFill>
                  <a:schemeClr val="dk1"/>
                </a:solidFill>
                <a:latin typeface="Spartan"/>
                <a:ea typeface="Spartan"/>
                <a:cs typeface="Spartan"/>
                <a:sym typeface="Spartan"/>
              </a:rPr>
              <a:t>To learn about the possible outcomes in the event of an unplanned pregnancy </a:t>
            </a:r>
            <a:endParaRPr sz="500">
              <a:solidFill>
                <a:schemeClr val="dk1"/>
              </a:solidFill>
              <a:latin typeface="Spartan"/>
              <a:ea typeface="Spartan"/>
              <a:cs typeface="Spartan"/>
              <a:sym typeface="Spartan"/>
            </a:endParaRPr>
          </a:p>
        </p:txBody>
      </p:sp>
      <p:pic>
        <p:nvPicPr>
          <p:cNvPr id="155" name="Google Shape;155;p18"/>
          <p:cNvPicPr preferRelativeResize="0"/>
          <p:nvPr/>
        </p:nvPicPr>
        <p:blipFill rotWithShape="1">
          <a:blip r:embed="rId3">
            <a:alphaModFix/>
          </a:blip>
          <a:srcRect b="0" l="0" r="0" t="0"/>
          <a:stretch/>
        </p:blipFill>
        <p:spPr>
          <a:xfrm>
            <a:off x="872233" y="633009"/>
            <a:ext cx="962364" cy="962364"/>
          </a:xfrm>
          <a:prstGeom prst="rect">
            <a:avLst/>
          </a:prstGeom>
          <a:noFill/>
          <a:ln>
            <a:noFill/>
          </a:ln>
        </p:spPr>
      </p:pic>
      <p:pic>
        <p:nvPicPr>
          <p:cNvPr id="156" name="Google Shape;156;p18"/>
          <p:cNvPicPr preferRelativeResize="0"/>
          <p:nvPr/>
        </p:nvPicPr>
        <p:blipFill rotWithShape="1">
          <a:blip r:embed="rId4">
            <a:alphaModFix/>
          </a:blip>
          <a:srcRect b="0" l="10502" r="10174" t="0"/>
          <a:stretch/>
        </p:blipFill>
        <p:spPr>
          <a:xfrm>
            <a:off x="687044" y="2800357"/>
            <a:ext cx="877333" cy="1001704"/>
          </a:xfrm>
          <a:prstGeom prst="rect">
            <a:avLst/>
          </a:prstGeom>
          <a:noFill/>
          <a:ln>
            <a:noFill/>
          </a:ln>
        </p:spPr>
      </p:pic>
      <p:sp>
        <p:nvSpPr>
          <p:cNvPr id="157" name="Google Shape;157;p18"/>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58" name="Google Shape;158;p18"/>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cxnSp>
        <p:nvCxnSpPr>
          <p:cNvPr id="164" name="Google Shape;164;p19"/>
          <p:cNvCxnSpPr/>
          <p:nvPr/>
        </p:nvCxnSpPr>
        <p:spPr>
          <a:xfrm>
            <a:off x="365767" y="115614"/>
            <a:ext cx="0" cy="6547945"/>
          </a:xfrm>
          <a:prstGeom prst="straightConnector1">
            <a:avLst/>
          </a:prstGeom>
          <a:noFill/>
          <a:ln cap="flat" cmpd="sng" w="47625">
            <a:solidFill>
              <a:srgbClr val="95519E"/>
            </a:solidFill>
            <a:prstDash val="solid"/>
            <a:miter lim="800000"/>
            <a:headEnd len="sm" w="sm" type="none"/>
            <a:tailEnd len="sm" w="sm" type="none"/>
          </a:ln>
        </p:spPr>
      </p:cxnSp>
      <p:sp>
        <p:nvSpPr>
          <p:cNvPr id="165" name="Google Shape;165;p19"/>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66" name="Google Shape;166;p19"/>
          <p:cNvSpPr txBox="1"/>
          <p:nvPr/>
        </p:nvSpPr>
        <p:spPr>
          <a:xfrm>
            <a:off x="388762" y="417350"/>
            <a:ext cx="75465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Preparing to teach</a:t>
            </a:r>
            <a:endParaRPr/>
          </a:p>
        </p:txBody>
      </p:sp>
      <p:sp>
        <p:nvSpPr>
          <p:cNvPr id="167" name="Google Shape;167;p19"/>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19"/>
          <p:cNvSpPr txBox="1"/>
          <p:nvPr/>
        </p:nvSpPr>
        <p:spPr>
          <a:xfrm>
            <a:off x="388762" y="1442174"/>
            <a:ext cx="5494464" cy="3093154"/>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800" u="none" cap="none" strike="noStrike">
                <a:solidFill>
                  <a:schemeClr val="dk1"/>
                </a:solidFill>
                <a:latin typeface="Spartan"/>
                <a:ea typeface="Spartan"/>
                <a:cs typeface="Spartan"/>
                <a:sym typeface="Spartan"/>
              </a:rPr>
              <a:t>Climate for learning</a:t>
            </a:r>
            <a:endParaRPr/>
          </a:p>
          <a:p>
            <a:pPr indent="0" lvl="3" marL="13716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lang="en-GB" sz="2000">
                <a:solidFill>
                  <a:schemeClr val="dk1"/>
                </a:solidFill>
                <a:latin typeface="Lato"/>
                <a:ea typeface="Lato"/>
                <a:cs typeface="Lato"/>
                <a:sym typeface="Lato"/>
              </a:rPr>
              <a:t>Make sure you have read the accompanying teacher guidance before teaching this lesson, which includes guidance on establishing ground rules, the limits of confidentiality, inclusion, communication and handling questions effectively.</a:t>
            </a:r>
            <a:endParaRPr/>
          </a:p>
        </p:txBody>
      </p:sp>
      <p:pic>
        <p:nvPicPr>
          <p:cNvPr id="169" name="Google Shape;169;p19"/>
          <p:cNvPicPr preferRelativeResize="0"/>
          <p:nvPr/>
        </p:nvPicPr>
        <p:blipFill rotWithShape="1">
          <a:blip r:embed="rId3">
            <a:alphaModFix/>
          </a:blip>
          <a:srcRect b="0" l="0" r="0" t="0"/>
          <a:stretch/>
        </p:blipFill>
        <p:spPr>
          <a:xfrm>
            <a:off x="510146" y="1559881"/>
            <a:ext cx="887768" cy="887768"/>
          </a:xfrm>
          <a:prstGeom prst="rect">
            <a:avLst/>
          </a:prstGeom>
          <a:noFill/>
          <a:ln>
            <a:noFill/>
          </a:ln>
        </p:spPr>
      </p:pic>
      <p:sp>
        <p:nvSpPr>
          <p:cNvPr id="170" name="Google Shape;170;p19"/>
          <p:cNvSpPr txBox="1"/>
          <p:nvPr/>
        </p:nvSpPr>
        <p:spPr>
          <a:xfrm>
            <a:off x="6078679" y="1436526"/>
            <a:ext cx="5690757" cy="2893100"/>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600" u="none" cap="none" strike="noStrike">
                <a:solidFill>
                  <a:schemeClr val="dk1"/>
                </a:solidFill>
                <a:latin typeface="Spartan"/>
                <a:ea typeface="Spartan"/>
                <a:cs typeface="Spartan"/>
                <a:sym typeface="Spartan"/>
              </a:rPr>
              <a:t>Resources required</a:t>
            </a:r>
            <a:endParaRPr/>
          </a:p>
          <a:p>
            <a:pPr indent="0" lvl="3" marL="1371600" marR="0" rtl="0" algn="l">
              <a:spcBef>
                <a:spcPts val="0"/>
              </a:spcBef>
              <a:spcAft>
                <a:spcPts val="0"/>
              </a:spcAft>
              <a:buNone/>
            </a:pPr>
            <a:r>
              <a:t/>
            </a:r>
            <a:endParaRPr b="0" i="0" sz="2000" u="none" cap="none" strike="noStrike">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4040"/>
              <a:buFont typeface="Lato"/>
              <a:buChar char="•"/>
            </a:pPr>
            <a:r>
              <a:rPr lang="en-GB" sz="2000">
                <a:solidFill>
                  <a:schemeClr val="dk1"/>
                </a:solidFill>
                <a:latin typeface="Lato"/>
                <a:ea typeface="Lato"/>
                <a:cs typeface="Lato"/>
                <a:sym typeface="Lato"/>
              </a:rPr>
              <a:t>Box or envelope for anonymous questions</a:t>
            </a:r>
            <a:endParaRPr/>
          </a:p>
          <a:p>
            <a:pPr indent="-457200" lvl="0" marL="457200" marR="0" rtl="0" algn="l">
              <a:spcBef>
                <a:spcPts val="600"/>
              </a:spcBef>
              <a:spcAft>
                <a:spcPts val="0"/>
              </a:spcAft>
              <a:buClr>
                <a:schemeClr val="dk1"/>
              </a:buClr>
              <a:buSzPts val="4040"/>
              <a:buFont typeface="Lato"/>
              <a:buChar char="•"/>
            </a:pPr>
            <a:r>
              <a:rPr lang="en-GB" sz="2000">
                <a:solidFill>
                  <a:schemeClr val="dk1"/>
                </a:solidFill>
                <a:latin typeface="Lato"/>
                <a:ea typeface="Lato"/>
                <a:cs typeface="Lato"/>
                <a:sym typeface="Lato"/>
              </a:rPr>
              <a:t>Post-it notes</a:t>
            </a:r>
            <a:endParaRPr/>
          </a:p>
          <a:p>
            <a:pPr indent="-457200" lvl="0" marL="457200" marR="0" rtl="0" algn="l">
              <a:spcBef>
                <a:spcPts val="600"/>
              </a:spcBef>
              <a:spcAft>
                <a:spcPts val="0"/>
              </a:spcAft>
              <a:buClr>
                <a:schemeClr val="dk1"/>
              </a:buClr>
              <a:buSzPts val="4040"/>
              <a:buFont typeface="Lato"/>
              <a:buChar char="•"/>
            </a:pPr>
            <a:r>
              <a:rPr lang="en-GB" sz="2000">
                <a:solidFill>
                  <a:schemeClr val="dk1"/>
                </a:solidFill>
                <a:latin typeface="Lato"/>
                <a:ea typeface="Lato"/>
                <a:cs typeface="Lato"/>
                <a:sym typeface="Lato"/>
              </a:rPr>
              <a:t>Resource 1: </a:t>
            </a:r>
            <a:r>
              <a:rPr i="1" lang="en-GB" sz="2000">
                <a:solidFill>
                  <a:schemeClr val="dk1"/>
                </a:solidFill>
                <a:latin typeface="Lato"/>
                <a:ea typeface="Lato"/>
                <a:cs typeface="Lato"/>
                <a:sym typeface="Lato"/>
              </a:rPr>
              <a:t> Pregnancy test </a:t>
            </a:r>
            <a:r>
              <a:rPr lang="en-GB" sz="2000">
                <a:solidFill>
                  <a:schemeClr val="dk1"/>
                </a:solidFill>
                <a:latin typeface="Lato"/>
                <a:ea typeface="Lato"/>
                <a:cs typeface="Lato"/>
                <a:sym typeface="Lato"/>
              </a:rPr>
              <a:t>[1 per student]</a:t>
            </a:r>
            <a:endParaRPr/>
          </a:p>
          <a:p>
            <a:pPr indent="-457200" lvl="0" marL="457200" marR="0" rtl="0" algn="l">
              <a:spcBef>
                <a:spcPts val="600"/>
              </a:spcBef>
              <a:spcAft>
                <a:spcPts val="0"/>
              </a:spcAft>
              <a:buClr>
                <a:schemeClr val="dk1"/>
              </a:buClr>
              <a:buSzPts val="4040"/>
              <a:buFont typeface="Lato"/>
              <a:buChar char="•"/>
            </a:pPr>
            <a:r>
              <a:rPr lang="en-GB" sz="2000">
                <a:solidFill>
                  <a:schemeClr val="dk1"/>
                </a:solidFill>
                <a:latin typeface="Lato"/>
                <a:ea typeface="Lato"/>
                <a:cs typeface="Lato"/>
                <a:sym typeface="Lato"/>
              </a:rPr>
              <a:t>Resource 2: </a:t>
            </a:r>
            <a:r>
              <a:rPr i="1" lang="en-GB" sz="2000">
                <a:solidFill>
                  <a:schemeClr val="dk1"/>
                </a:solidFill>
                <a:latin typeface="Lato"/>
                <a:ea typeface="Lato"/>
                <a:cs typeface="Lato"/>
                <a:sym typeface="Lato"/>
              </a:rPr>
              <a:t>Scenarios </a:t>
            </a:r>
            <a:r>
              <a:rPr lang="en-GB" sz="2000">
                <a:solidFill>
                  <a:schemeClr val="dk1"/>
                </a:solidFill>
                <a:latin typeface="Lato"/>
                <a:ea typeface="Lato"/>
                <a:cs typeface="Lato"/>
                <a:sym typeface="Lato"/>
              </a:rPr>
              <a:t>[1 per class]</a:t>
            </a:r>
            <a:endParaRPr/>
          </a:p>
          <a:p>
            <a:pPr indent="0" lvl="0" marL="0" marR="0" rtl="0" algn="l">
              <a:spcBef>
                <a:spcPts val="600"/>
              </a:spcBef>
              <a:spcAft>
                <a:spcPts val="0"/>
              </a:spcAft>
              <a:buNone/>
            </a:pPr>
            <a:r>
              <a:t/>
            </a:r>
            <a:endParaRPr sz="2000">
              <a:solidFill>
                <a:schemeClr val="dk1"/>
              </a:solidFill>
              <a:latin typeface="Lato"/>
              <a:ea typeface="Lato"/>
              <a:cs typeface="Lato"/>
              <a:sym typeface="Lato"/>
            </a:endParaRPr>
          </a:p>
        </p:txBody>
      </p:sp>
      <p:pic>
        <p:nvPicPr>
          <p:cNvPr id="171" name="Google Shape;171;p19"/>
          <p:cNvPicPr preferRelativeResize="0"/>
          <p:nvPr/>
        </p:nvPicPr>
        <p:blipFill rotWithShape="1">
          <a:blip r:embed="rId4">
            <a:alphaModFix/>
          </a:blip>
          <a:srcRect b="0" l="0" r="0" t="0"/>
          <a:stretch/>
        </p:blipFill>
        <p:spPr>
          <a:xfrm>
            <a:off x="6096000" y="1432319"/>
            <a:ext cx="928626" cy="829618"/>
          </a:xfrm>
          <a:prstGeom prst="rect">
            <a:avLst/>
          </a:prstGeom>
          <a:noFill/>
          <a:ln>
            <a:noFill/>
          </a:ln>
        </p:spPr>
      </p:pic>
      <p:sp>
        <p:nvSpPr>
          <p:cNvPr id="172" name="Google Shape;172;p19"/>
          <p:cNvSpPr txBox="1"/>
          <p:nvPr/>
        </p:nvSpPr>
        <p:spPr>
          <a:xfrm>
            <a:off x="365767" y="4729156"/>
            <a:ext cx="5517459" cy="1877437"/>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Duration</a:t>
            </a:r>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rgbClr val="000000"/>
              </a:solidFill>
              <a:latin typeface="Gill Sans"/>
              <a:ea typeface="Gill Sans"/>
              <a:cs typeface="Gill Sans"/>
              <a:sym typeface="Gill Sans"/>
            </a:endParaRPr>
          </a:p>
          <a:p>
            <a:pPr indent="0" lvl="3" marL="1371600" marR="0" rtl="0" algn="l">
              <a:spcBef>
                <a:spcPts val="0"/>
              </a:spcBef>
              <a:spcAft>
                <a:spcPts val="0"/>
              </a:spcAft>
              <a:buNone/>
            </a:pPr>
            <a:r>
              <a:rPr b="1" i="0" lang="en-GB" sz="1600" u="none" cap="none" strike="noStrike">
                <a:solidFill>
                  <a:srgbClr val="000000"/>
                </a:solidFill>
                <a:latin typeface="Lato"/>
                <a:ea typeface="Lato"/>
                <a:cs typeface="Lato"/>
                <a:sym typeface="Lato"/>
              </a:rPr>
              <a:t>This has been designed to be taught as a sixty minute PSHE education lesson</a:t>
            </a:r>
            <a:endParaRPr b="1" i="0" sz="16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12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p:txBody>
      </p:sp>
      <p:pic>
        <p:nvPicPr>
          <p:cNvPr id="173" name="Google Shape;173;p19"/>
          <p:cNvPicPr preferRelativeResize="0"/>
          <p:nvPr/>
        </p:nvPicPr>
        <p:blipFill rotWithShape="1">
          <a:blip r:embed="rId5">
            <a:alphaModFix/>
          </a:blip>
          <a:srcRect b="0" l="0" r="0" t="0"/>
          <a:stretch/>
        </p:blipFill>
        <p:spPr>
          <a:xfrm>
            <a:off x="580520" y="4831324"/>
            <a:ext cx="817394" cy="1611545"/>
          </a:xfrm>
          <a:prstGeom prst="rect">
            <a:avLst/>
          </a:prstGeom>
          <a:noFill/>
          <a:ln>
            <a:noFill/>
          </a:ln>
        </p:spPr>
      </p:pic>
      <p:sp>
        <p:nvSpPr>
          <p:cNvPr id="174" name="Google Shape;174;p19"/>
          <p:cNvSpPr txBox="1"/>
          <p:nvPr/>
        </p:nvSpPr>
        <p:spPr>
          <a:xfrm>
            <a:off x="683269" y="5778855"/>
            <a:ext cx="6118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95519E"/>
                </a:solidFill>
                <a:latin typeface="Gill Sans"/>
                <a:ea typeface="Gill Sans"/>
                <a:cs typeface="Gill Sans"/>
                <a:sym typeface="Gill Sans"/>
              </a:rPr>
              <a:t>60</a:t>
            </a:r>
            <a:endParaRPr/>
          </a:p>
        </p:txBody>
      </p:sp>
      <p:sp>
        <p:nvSpPr>
          <p:cNvPr id="175" name="Google Shape;175;p19"/>
          <p:cNvSpPr txBox="1"/>
          <p:nvPr/>
        </p:nvSpPr>
        <p:spPr>
          <a:xfrm>
            <a:off x="9801094" y="159208"/>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76" name="Google Shape;176;p19"/>
          <p:cNvSpPr txBox="1"/>
          <p:nvPr/>
        </p:nvSpPr>
        <p:spPr>
          <a:xfrm>
            <a:off x="6078679" y="4891937"/>
            <a:ext cx="5673435" cy="1692771"/>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Further guidance</a:t>
            </a:r>
            <a:endParaRPr b="1" i="0" sz="18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1800" u="none" cap="none" strike="noStrike">
                <a:solidFill>
                  <a:schemeClr val="dk1"/>
                </a:solidFill>
                <a:latin typeface="Lato"/>
                <a:ea typeface="Lato"/>
                <a:cs typeface="Lato"/>
                <a:sym typeface="Lato"/>
              </a:rPr>
              <a:t>Members of the PSHE Association can access our website for further guidance </a:t>
            </a:r>
            <a:r>
              <a:rPr b="1" i="0" lang="en-GB" sz="1800" u="sng" cap="none" strike="noStrike">
                <a:solidFill>
                  <a:schemeClr val="dk1"/>
                </a:solidFill>
                <a:latin typeface="Lato"/>
                <a:ea typeface="Lato"/>
                <a:cs typeface="Lato"/>
                <a:sym typeface="Lato"/>
                <a:hlinkClick r:id="rId6">
                  <a:extLst>
                    <a:ext uri="{A12FA001-AC4F-418D-AE19-62706E023703}">
                      <ahyp:hlinkClr val="tx"/>
                    </a:ext>
                  </a:extLst>
                </a:hlinkClick>
              </a:rPr>
              <a:t>www.pshe-association.org.uk</a:t>
            </a:r>
            <a:endParaRPr b="1" i="0" sz="18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1800" u="none" cap="none" strike="noStrike">
              <a:solidFill>
                <a:schemeClr val="dk1"/>
              </a:solidFill>
              <a:latin typeface="Lato"/>
              <a:ea typeface="Lato"/>
              <a:cs typeface="Lato"/>
              <a:sym typeface="Lato"/>
            </a:endParaRPr>
          </a:p>
        </p:txBody>
      </p:sp>
      <p:pic>
        <p:nvPicPr>
          <p:cNvPr id="177" name="Google Shape;177;p19"/>
          <p:cNvPicPr preferRelativeResize="0"/>
          <p:nvPr/>
        </p:nvPicPr>
        <p:blipFill rotWithShape="1">
          <a:blip r:embed="rId7">
            <a:alphaModFix/>
          </a:blip>
          <a:srcRect b="0" l="0" r="0" t="0"/>
          <a:stretch/>
        </p:blipFill>
        <p:spPr>
          <a:xfrm>
            <a:off x="6273636" y="5255070"/>
            <a:ext cx="1094363" cy="710172"/>
          </a:xfrm>
          <a:prstGeom prst="rect">
            <a:avLst/>
          </a:prstGeom>
          <a:noFill/>
          <a:ln>
            <a:noFill/>
          </a:ln>
        </p:spPr>
      </p:pic>
      <p:sp>
        <p:nvSpPr>
          <p:cNvPr id="178" name="Google Shape;178;p19"/>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 name="Shape 183"/>
        <p:cNvGrpSpPr/>
        <p:nvPr/>
      </p:nvGrpSpPr>
      <p:grpSpPr>
        <a:xfrm>
          <a:off x="0" y="0"/>
          <a:ext cx="0" cy="0"/>
          <a:chOff x="0" y="0"/>
          <a:chExt cx="0" cy="0"/>
        </a:xfrm>
      </p:grpSpPr>
      <p:sp>
        <p:nvSpPr>
          <p:cNvPr id="184" name="Google Shape;184;p20"/>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0"/>
          <p:cNvSpPr txBox="1"/>
          <p:nvPr/>
        </p:nvSpPr>
        <p:spPr>
          <a:xfrm>
            <a:off x="190005" y="126917"/>
            <a:ext cx="63773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Lesson summary</a:t>
            </a:r>
            <a:endParaRPr/>
          </a:p>
        </p:txBody>
      </p:sp>
      <p:graphicFrame>
        <p:nvGraphicFramePr>
          <p:cNvPr id="186" name="Google Shape;186;p20"/>
          <p:cNvGraphicFramePr/>
          <p:nvPr/>
        </p:nvGraphicFramePr>
        <p:xfrm>
          <a:off x="190005" y="835605"/>
          <a:ext cx="3000000" cy="3000000"/>
        </p:xfrm>
        <a:graphic>
          <a:graphicData uri="http://schemas.openxmlformats.org/drawingml/2006/table">
            <a:tbl>
              <a:tblPr bandRow="1" firstRow="1">
                <a:noFill/>
                <a:tableStyleId>{3011318D-7EEE-4C6C-BAB7-B08E0DF03614}</a:tableStyleId>
              </a:tblPr>
              <a:tblGrid>
                <a:gridCol w="3311175"/>
                <a:gridCol w="6785800"/>
                <a:gridCol w="1715000"/>
              </a:tblGrid>
              <a:tr h="472500">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Activity</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Description</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Timing</a:t>
                      </a:r>
                      <a:endParaRPr/>
                    </a:p>
                  </a:txBody>
                  <a:tcPr marT="45725" marB="45725" marR="91450" marL="91450">
                    <a:solidFill>
                      <a:srgbClr val="F2F2F2"/>
                    </a:solidFill>
                  </a:tcPr>
                </a:tc>
              </a:tr>
              <a:tr h="555750">
                <a:tc>
                  <a:txBody>
                    <a:bodyPr/>
                    <a:lstStyle/>
                    <a:p>
                      <a:pPr indent="-342900" lvl="0" marL="342900" marR="0" rtl="0" algn="l">
                        <a:spcBef>
                          <a:spcPts val="0"/>
                        </a:spcBef>
                        <a:spcAft>
                          <a:spcPts val="0"/>
                        </a:spcAft>
                        <a:buClr>
                          <a:schemeClr val="dk1"/>
                        </a:buClr>
                        <a:buSzPts val="1800"/>
                        <a:buFont typeface="Spartan"/>
                        <a:buAutoNum type="arabicPeriod"/>
                      </a:pPr>
                      <a:r>
                        <a:rPr lang="en-GB" sz="1800" u="none" cap="none" strike="noStrike">
                          <a:latin typeface="Spartan"/>
                          <a:ea typeface="Spartan"/>
                          <a:cs typeface="Spartan"/>
                          <a:sym typeface="Spartan"/>
                        </a:rPr>
                        <a:t>Introduction</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None/>
                      </a:pPr>
                      <a:r>
                        <a:rPr lang="en-GB" sz="1600" u="none" cap="none" strike="noStrike">
                          <a:latin typeface="Lato"/>
                          <a:ea typeface="Lato"/>
                          <a:cs typeface="Lato"/>
                          <a:sym typeface="Lato"/>
                        </a:rPr>
                        <a:t>Introduce learning objectives and outcomes and reinforce ground rules.</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u="none" cap="none" strike="noStrike">
                          <a:latin typeface="Lato"/>
                          <a:ea typeface="Lato"/>
                          <a:cs typeface="Lato"/>
                          <a:sym typeface="Lato"/>
                        </a:rPr>
                        <a:t>5 MINS</a:t>
                      </a:r>
                      <a:endParaRPr/>
                    </a:p>
                  </a:txBody>
                  <a:tcPr marT="45725" marB="45725" marR="91450" marL="91450" anchor="ctr">
                    <a:solidFill>
                      <a:schemeClr val="lt1"/>
                    </a:solidFill>
                  </a:tcPr>
                </a:tc>
              </a:tr>
              <a:tr h="546100">
                <a:tc>
                  <a:txBody>
                    <a:bodyPr/>
                    <a:lstStyle/>
                    <a:p>
                      <a:pPr indent="0" lvl="0" marL="0" marR="0" rtl="0" algn="l">
                        <a:spcBef>
                          <a:spcPts val="0"/>
                        </a:spcBef>
                        <a:spcAft>
                          <a:spcPts val="0"/>
                        </a:spcAft>
                        <a:buNone/>
                      </a:pPr>
                      <a:r>
                        <a:rPr lang="en-GB" sz="1800" u="none" cap="none" strike="noStrike">
                          <a:latin typeface="Spartan"/>
                          <a:ea typeface="Spartan"/>
                          <a:cs typeface="Spartan"/>
                          <a:sym typeface="Spartan"/>
                        </a:rPr>
                        <a:t>2. Baseline assessment</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None/>
                      </a:pPr>
                      <a:r>
                        <a:rPr lang="en-GB" sz="1600">
                          <a:latin typeface="Lato"/>
                          <a:ea typeface="Lato"/>
                          <a:cs typeface="Lato"/>
                          <a:sym typeface="Lato"/>
                        </a:rPr>
                        <a:t>Students analyse their knowledge, understanding and beliefs about unplanned pregnancy by reviewing a scenario about a young couple facing an unplanned pregnancy.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616875">
                <a:tc>
                  <a:txBody>
                    <a:bodyPr/>
                    <a:lstStyle/>
                    <a:p>
                      <a:pPr indent="0" lvl="0" marL="0" marR="0" rtl="0" algn="l">
                        <a:spcBef>
                          <a:spcPts val="0"/>
                        </a:spcBef>
                        <a:spcAft>
                          <a:spcPts val="0"/>
                        </a:spcAft>
                        <a:buNone/>
                      </a:pPr>
                      <a:r>
                        <a:rPr lang="en-GB" sz="1800">
                          <a:latin typeface="Spartan"/>
                          <a:ea typeface="Spartan"/>
                          <a:cs typeface="Spartan"/>
                          <a:sym typeface="Spartan"/>
                        </a:rPr>
                        <a:t>3. Options</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None/>
                      </a:pPr>
                      <a:r>
                        <a:rPr lang="en-GB" sz="1600">
                          <a:latin typeface="Lato"/>
                          <a:ea typeface="Lato"/>
                          <a:cs typeface="Lato"/>
                          <a:sym typeface="Lato"/>
                        </a:rPr>
                        <a:t>Students list the factors that might influence the decisions made about an unplanned pregnancy.</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519900">
                <a:tc>
                  <a:txBody>
                    <a:bodyPr/>
                    <a:lstStyle/>
                    <a:p>
                      <a:pPr indent="0" lvl="0" marL="0" marR="0" rtl="0" algn="l">
                        <a:spcBef>
                          <a:spcPts val="0"/>
                        </a:spcBef>
                        <a:spcAft>
                          <a:spcPts val="0"/>
                        </a:spcAft>
                        <a:buNone/>
                      </a:pPr>
                      <a:r>
                        <a:rPr lang="en-GB" sz="1800">
                          <a:latin typeface="Spartan"/>
                          <a:ea typeface="Spartan"/>
                          <a:cs typeface="Spartan"/>
                          <a:sym typeface="Spartan"/>
                        </a:rPr>
                        <a:t>4. Scenarios</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None/>
                      </a:pPr>
                      <a:r>
                        <a:rPr lang="en-GB" sz="1600">
                          <a:latin typeface="Lato"/>
                          <a:ea typeface="Lato"/>
                          <a:cs typeface="Lato"/>
                          <a:sym typeface="Lato"/>
                        </a:rPr>
                        <a:t>In groups, students evaluate the influences present in different scenarios. </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537000">
                <a:tc>
                  <a:txBody>
                    <a:bodyPr/>
                    <a:lstStyle/>
                    <a:p>
                      <a:pPr indent="0" lvl="0" marL="0" marR="0" rtl="0" algn="l">
                        <a:spcBef>
                          <a:spcPts val="0"/>
                        </a:spcBef>
                        <a:spcAft>
                          <a:spcPts val="0"/>
                        </a:spcAft>
                        <a:buNone/>
                      </a:pPr>
                      <a:r>
                        <a:rPr lang="en-GB" sz="1800">
                          <a:latin typeface="Spartan"/>
                          <a:ea typeface="Spartan"/>
                          <a:cs typeface="Spartan"/>
                          <a:sym typeface="Spartan"/>
                        </a:rPr>
                        <a:t>5. Next steps</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Clr>
                          <a:schemeClr val="dk1"/>
                        </a:buClr>
                        <a:buSzPts val="1600"/>
                        <a:buFont typeface="Lato"/>
                        <a:buNone/>
                      </a:pPr>
                      <a:r>
                        <a:rPr lang="en-GB" sz="1600">
                          <a:latin typeface="Lato"/>
                          <a:ea typeface="Lato"/>
                          <a:cs typeface="Lato"/>
                          <a:sym typeface="Lato"/>
                        </a:rPr>
                        <a:t>Students analyse what the next steps might be for the characters in the scenarios.</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5 MINS</a:t>
                      </a:r>
                      <a:endParaRPr/>
                    </a:p>
                  </a:txBody>
                  <a:tcPr marT="45725" marB="45725" marR="91450" marL="91450" anchor="ctr">
                    <a:solidFill>
                      <a:schemeClr val="lt1"/>
                    </a:solidFill>
                  </a:tcPr>
                </a:tc>
              </a:tr>
              <a:tr h="665025">
                <a:tc>
                  <a:txBody>
                    <a:bodyPr/>
                    <a:lstStyle/>
                    <a:p>
                      <a:pPr indent="0" lvl="0" marL="0" marR="0" rtl="0" algn="l">
                        <a:lnSpc>
                          <a:spcPct val="100000"/>
                        </a:lnSpc>
                        <a:spcBef>
                          <a:spcPts val="0"/>
                        </a:spcBef>
                        <a:spcAft>
                          <a:spcPts val="0"/>
                        </a:spcAft>
                        <a:buClr>
                          <a:schemeClr val="dk1"/>
                        </a:buClr>
                        <a:buSzPts val="1800"/>
                        <a:buFont typeface="Spartan"/>
                        <a:buNone/>
                      </a:pPr>
                      <a:r>
                        <a:rPr lang="en-GB" sz="1800">
                          <a:latin typeface="Spartan"/>
                          <a:ea typeface="Spartan"/>
                          <a:cs typeface="Spartan"/>
                          <a:sym typeface="Spartan"/>
                        </a:rPr>
                        <a:t>6. Miscarriage, advice and support</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Clr>
                          <a:schemeClr val="dk1"/>
                        </a:buClr>
                        <a:buSzPts val="1600"/>
                        <a:buFont typeface="Lato"/>
                        <a:buNone/>
                      </a:pPr>
                      <a:r>
                        <a:rPr lang="en-GB" sz="1600">
                          <a:latin typeface="Lato"/>
                          <a:ea typeface="Lato"/>
                          <a:cs typeface="Lato"/>
                          <a:sym typeface="Lato"/>
                        </a:rPr>
                        <a:t>Teacher explains what a miscarriage is and where to seek advice and support.</a:t>
                      </a:r>
                      <a:endParaRPr sz="1600">
                        <a:solidFill>
                          <a:srgbClr val="000000"/>
                        </a:solidFill>
                        <a:latin typeface="Lato"/>
                        <a:ea typeface="Lato"/>
                        <a:cs typeface="Lato"/>
                        <a:sym typeface="Lato"/>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txBody>
                  <a:tcPr marT="45725" marB="45725" marR="91450" marL="91450" anchor="ctr">
                    <a:solidFill>
                      <a:schemeClr val="lt1"/>
                    </a:solidFill>
                  </a:tcPr>
                </a:tc>
              </a:tr>
              <a:tr h="594350">
                <a:tc>
                  <a:txBody>
                    <a:bodyPr/>
                    <a:lstStyle/>
                    <a:p>
                      <a:pPr indent="0" lvl="0" marL="0" marR="0" rtl="0" algn="l">
                        <a:spcBef>
                          <a:spcPts val="0"/>
                        </a:spcBef>
                        <a:spcAft>
                          <a:spcPts val="0"/>
                        </a:spcAft>
                        <a:buNone/>
                      </a:pPr>
                      <a:r>
                        <a:rPr lang="en-GB" sz="1800">
                          <a:latin typeface="Spartan"/>
                          <a:ea typeface="Spartan"/>
                          <a:cs typeface="Spartan"/>
                          <a:sym typeface="Spartan"/>
                        </a:rPr>
                        <a:t>7. Reflection and endpoint assessment</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None/>
                      </a:pPr>
                      <a:r>
                        <a:rPr lang="en-GB" sz="1600">
                          <a:latin typeface="Lato"/>
                          <a:ea typeface="Lato"/>
                          <a:cs typeface="Lato"/>
                          <a:sym typeface="Lato"/>
                        </a:rPr>
                        <a:t>Students return to the baseline scenario and advise the characters about their next steps.</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10 MINS</a:t>
                      </a:r>
                      <a:endParaRPr/>
                    </a:p>
                  </a:txBody>
                  <a:tcPr marT="45725" marB="45725" marR="91450" marL="91450" anchor="ctr">
                    <a:solidFill>
                      <a:schemeClr val="lt1"/>
                    </a:solidFill>
                  </a:tcPr>
                </a:tc>
              </a:tr>
              <a:tr h="738625">
                <a:tc>
                  <a:txBody>
                    <a:bodyPr/>
                    <a:lstStyle/>
                    <a:p>
                      <a:pPr indent="0" lvl="0" marL="0" marR="0" rtl="0" algn="l">
                        <a:spcBef>
                          <a:spcPts val="0"/>
                        </a:spcBef>
                        <a:spcAft>
                          <a:spcPts val="0"/>
                        </a:spcAft>
                        <a:buNone/>
                      </a:pPr>
                      <a:r>
                        <a:rPr lang="en-GB" sz="1800">
                          <a:latin typeface="Spartan"/>
                          <a:ea typeface="Spartan"/>
                          <a:cs typeface="Spartan"/>
                          <a:sym typeface="Spartan"/>
                        </a:rPr>
                        <a:t>8. Signpost support</a:t>
                      </a:r>
                      <a:endParaRPr/>
                    </a:p>
                  </a:txBody>
                  <a:tcPr marT="45725" marB="45725" marR="91450" marL="91450" anchor="ctr">
                    <a:solidFill>
                      <a:srgbClr val="F2F2F2"/>
                    </a:solidFill>
                  </a:tcPr>
                </a:tc>
                <a:tc>
                  <a:txBody>
                    <a:bodyPr/>
                    <a:lstStyle/>
                    <a:p>
                      <a:pPr indent="0" lvl="0" marL="0" marR="0" rtl="0" algn="l">
                        <a:lnSpc>
                          <a:spcPct val="150000"/>
                        </a:lnSpc>
                        <a:spcBef>
                          <a:spcPts val="0"/>
                        </a:spcBef>
                        <a:spcAft>
                          <a:spcPts val="0"/>
                        </a:spcAft>
                        <a:buClr>
                          <a:schemeClr val="dk1"/>
                        </a:buClr>
                        <a:buSzPts val="1600"/>
                        <a:buFont typeface="Lato"/>
                        <a:buNone/>
                      </a:pPr>
                      <a:r>
                        <a:rPr lang="en-GB" sz="1600">
                          <a:latin typeface="Lato"/>
                          <a:ea typeface="Lato"/>
                          <a:cs typeface="Lato"/>
                          <a:sym typeface="Lato"/>
                        </a:rPr>
                        <a:t>Signpost students to relevant support and how to access sexual health services.</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p>
                      <a:pPr indent="0" lvl="0" marL="0" marR="0" rtl="0" algn="ctr">
                        <a:spcBef>
                          <a:spcPts val="0"/>
                        </a:spcBef>
                        <a:spcAft>
                          <a:spcPts val="0"/>
                        </a:spcAft>
                        <a:buNone/>
                      </a:pPr>
                      <a:r>
                        <a:t/>
                      </a:r>
                      <a:endParaRPr sz="1600">
                        <a:latin typeface="Lato"/>
                        <a:ea typeface="Lato"/>
                        <a:cs typeface="Lato"/>
                        <a:sym typeface="Lato"/>
                      </a:endParaRPr>
                    </a:p>
                  </a:txBody>
                  <a:tcPr marT="45725" marB="45725" marR="91450" marL="91450" anchor="ctr">
                    <a:solidFill>
                      <a:schemeClr val="lt1"/>
                    </a:solidFill>
                  </a:tcPr>
                </a:tc>
              </a:tr>
            </a:tbl>
          </a:graphicData>
        </a:graphic>
      </p:graphicFrame>
      <p:sp>
        <p:nvSpPr>
          <p:cNvPr id="187" name="Google Shape;187;p20"/>
          <p:cNvSpPr txBox="1"/>
          <p:nvPr/>
        </p:nvSpPr>
        <p:spPr>
          <a:xfrm>
            <a:off x="8168991" y="69131"/>
            <a:ext cx="3928539" cy="523220"/>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slide</a:t>
            </a:r>
            <a:endParaRPr/>
          </a:p>
        </p:txBody>
      </p:sp>
      <p:sp>
        <p:nvSpPr>
          <p:cNvPr id="188" name="Google Shape;188;p20"/>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nvSpPr>
        <p:spPr>
          <a:xfrm>
            <a:off x="312516" y="4231069"/>
            <a:ext cx="11549970"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5519E"/>
              </a:buClr>
              <a:buSzPts val="6000"/>
              <a:buFont typeface="Spartan"/>
              <a:buNone/>
            </a:pPr>
            <a:r>
              <a:rPr b="1" i="0" lang="en-GB" sz="6000" u="none" cap="none" strike="noStrike">
                <a:solidFill>
                  <a:srgbClr val="95519E"/>
                </a:solidFill>
                <a:latin typeface="Spartan"/>
                <a:ea typeface="Spartan"/>
                <a:cs typeface="Spartan"/>
                <a:sym typeface="Spartan"/>
              </a:rPr>
              <a:t>Lesson 2:</a:t>
            </a:r>
            <a:endParaRPr/>
          </a:p>
          <a:p>
            <a:pPr indent="0" lvl="0" marL="0" marR="0" rtl="0" algn="ctr">
              <a:lnSpc>
                <a:spcPct val="100000"/>
              </a:lnSpc>
              <a:spcBef>
                <a:spcPts val="0"/>
              </a:spcBef>
              <a:spcAft>
                <a:spcPts val="0"/>
              </a:spcAft>
              <a:buClr>
                <a:schemeClr val="dk1"/>
              </a:buClr>
              <a:buSzPts val="4800"/>
              <a:buFont typeface="Spartan"/>
              <a:buNone/>
            </a:pPr>
            <a:r>
              <a:rPr b="1" i="0" lang="en-GB" sz="4800" u="none" cap="none" strike="noStrike">
                <a:solidFill>
                  <a:schemeClr val="dk1"/>
                </a:solidFill>
                <a:latin typeface="Spartan"/>
                <a:ea typeface="Spartan"/>
                <a:cs typeface="Spartan"/>
                <a:sym typeface="Spartan"/>
              </a:rPr>
              <a:t>Pregnancy outcomes</a:t>
            </a:r>
            <a:endParaRPr/>
          </a:p>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chemeClr val="dk1"/>
              </a:solidFill>
              <a:latin typeface="Spartan"/>
              <a:ea typeface="Spartan"/>
              <a:cs typeface="Spartan"/>
              <a:sym typeface="Spartan"/>
            </a:endParaRPr>
          </a:p>
        </p:txBody>
      </p:sp>
      <p:sp>
        <p:nvSpPr>
          <p:cNvPr id="195" name="Google Shape;195;p2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96" name="Google Shape;196;p2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197" name="Google Shape;197;p21"/>
          <p:cNvPicPr preferRelativeResize="0"/>
          <p:nvPr/>
        </p:nvPicPr>
        <p:blipFill rotWithShape="1">
          <a:blip r:embed="rId3">
            <a:alphaModFix/>
          </a:blip>
          <a:srcRect b="0" l="0" r="0" t="0"/>
          <a:stretch/>
        </p:blipFill>
        <p:spPr>
          <a:xfrm>
            <a:off x="4700628" y="461717"/>
            <a:ext cx="3877315" cy="3429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