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6858000" cx="12192000"/>
  <p:notesSz cx="6858000" cy="9144000"/>
  <p:embeddedFontLst>
    <p:embeddedFont>
      <p:font typeface="Lato"/>
      <p:regular r:id="rId29"/>
      <p:bold r:id="rId30"/>
      <p:italic r:id="rId31"/>
      <p:boldItalic r:id="rId32"/>
    </p:embeddedFont>
    <p:embeddedFont>
      <p:font typeface="Gill Sans"/>
      <p:regular r:id="rId33"/>
      <p:bold r:id="rId34"/>
    </p:embeddedFont>
    <p:embeddedFont>
      <p:font typeface="Open Sans Light"/>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B87D63E-8FBA-4B3D-B7DD-D252BA3622DB}">
  <a:tblStyle styleId="{4B87D63E-8FBA-4B3D-B7DD-D252BA3622DB}"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8B0E7DE0-47CD-4BAE-BFB4-CAD22141AD8F}" styleName="Table_1">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Lato-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Lato-italic.fntdata"/><Relationship Id="rId30" Type="http://schemas.openxmlformats.org/officeDocument/2006/relationships/font" Target="fonts/Lato-bold.fntdata"/><Relationship Id="rId11" Type="http://schemas.openxmlformats.org/officeDocument/2006/relationships/slide" Target="slides/slide5.xml"/><Relationship Id="rId33" Type="http://schemas.openxmlformats.org/officeDocument/2006/relationships/font" Target="fonts/GillSans-regular.fntdata"/><Relationship Id="rId10" Type="http://schemas.openxmlformats.org/officeDocument/2006/relationships/slide" Target="slides/slide4.xml"/><Relationship Id="rId32" Type="http://schemas.openxmlformats.org/officeDocument/2006/relationships/font" Target="fonts/Lato-boldItalic.fntdata"/><Relationship Id="rId13" Type="http://schemas.openxmlformats.org/officeDocument/2006/relationships/slide" Target="slides/slide7.xml"/><Relationship Id="rId35" Type="http://schemas.openxmlformats.org/officeDocument/2006/relationships/font" Target="fonts/OpenSansLight-regular.fntdata"/><Relationship Id="rId12" Type="http://schemas.openxmlformats.org/officeDocument/2006/relationships/slide" Target="slides/slide6.xml"/><Relationship Id="rId34" Type="http://schemas.openxmlformats.org/officeDocument/2006/relationships/font" Target="fonts/GillSans-bold.fntdata"/><Relationship Id="rId15" Type="http://schemas.openxmlformats.org/officeDocument/2006/relationships/slide" Target="slides/slide9.xml"/><Relationship Id="rId37" Type="http://schemas.openxmlformats.org/officeDocument/2006/relationships/font" Target="fonts/OpenSansLight-italic.fntdata"/><Relationship Id="rId14" Type="http://schemas.openxmlformats.org/officeDocument/2006/relationships/slide" Target="slides/slide8.xml"/><Relationship Id="rId36" Type="http://schemas.openxmlformats.org/officeDocument/2006/relationships/font" Target="fonts/OpenSansLight-bold.fntdata"/><Relationship Id="rId17" Type="http://schemas.openxmlformats.org/officeDocument/2006/relationships/slide" Target="slides/slide11.xml"/><Relationship Id="rId16" Type="http://schemas.openxmlformats.org/officeDocument/2006/relationships/slide" Target="slides/slide10.xml"/><Relationship Id="rId38" Type="http://schemas.openxmlformats.org/officeDocument/2006/relationships/font" Target="fonts/OpenSansLight-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hescreening.blog.gov.uk/2020/03/13/pregnant-men-best-care/"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hs.uk/conditions/pregnancy-and-baby/health-things-you-should-know-pregnant/"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 name="Google Shape;7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Download the accompanying resources from the PDF: https://www.pshe-association.org.uk/curriculum-and-resources/resources/fertility-and-pregnancy-choices</a:t>
            </a:r>
            <a:endParaRPr/>
          </a:p>
        </p:txBody>
      </p:sp>
      <p:sp>
        <p:nvSpPr>
          <p:cNvPr id="80" name="Google Shape;80;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a:t>Teacher Notes </a:t>
            </a:r>
            <a:endParaRPr/>
          </a:p>
          <a:p>
            <a:pPr indent="0" lvl="0" marL="0" rtl="0" algn="l">
              <a:spcBef>
                <a:spcPts val="0"/>
              </a:spcBef>
              <a:spcAft>
                <a:spcPts val="0"/>
              </a:spcAft>
              <a:buNone/>
            </a:pPr>
            <a:r>
              <a:rPr lang="en-GB"/>
              <a:t>Negotiate or revisit ground rules for the lesson. </a:t>
            </a:r>
            <a:r>
              <a:rPr b="0" lang="en-GB"/>
              <a:t>Use this slide to display your class agreement / ground rules for PSHE education lessons.  See </a:t>
            </a:r>
            <a:r>
              <a:rPr b="1" lang="en-GB"/>
              <a:t>Accompanying Teacher Guidance Notes </a:t>
            </a:r>
            <a:r>
              <a:rPr b="0" lang="en-GB"/>
              <a:t>(separate document). </a:t>
            </a:r>
            <a:endParaRPr b="0"/>
          </a:p>
        </p:txBody>
      </p:sp>
      <p:sp>
        <p:nvSpPr>
          <p:cNvPr id="201" name="Google Shape;201;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Teacher Notes – Learning objective and outcomes</a:t>
            </a:r>
            <a:endParaRPr b="1"/>
          </a:p>
          <a:p>
            <a:pPr indent="0" lvl="0" marL="0" rtl="0" algn="l">
              <a:spcBef>
                <a:spcPts val="0"/>
              </a:spcBef>
              <a:spcAft>
                <a:spcPts val="0"/>
              </a:spcAft>
              <a:buNone/>
            </a:pPr>
            <a:r>
              <a:rPr lang="en-GB" sz="1200">
                <a:solidFill>
                  <a:schemeClr val="dk1"/>
                </a:solidFill>
                <a:latin typeface="Calibri"/>
                <a:ea typeface="Calibri"/>
                <a:cs typeface="Calibri"/>
                <a:sym typeface="Calibri"/>
              </a:rPr>
              <a:t>Introduce the learning objective and outcomes. Explain that although students might not be thinking about parenthood yet, it is important for them to have the knowledge to make an informed decision about when, if and how to start a family in the future.</a:t>
            </a:r>
            <a:endParaRPr/>
          </a:p>
        </p:txBody>
      </p:sp>
      <p:sp>
        <p:nvSpPr>
          <p:cNvPr id="211" name="Google Shape;211;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Teacher Notes - Baseline assessment (10 mins)</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Ask students to complete a mind map with ‘fertility’ in the middle. Use the prompts to guide them.</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As this is a baseline assessment, they should work on their own, without any prompting or examples.</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Afterwards, ask students to share their ideas as a class with you. This will allow you to gauge students’ current knowledge, understanding  and beliefs, as well as what they can remember from their Science lessons. Once completed, make sure students have added their names to their mind maps and put them to one side, as these will be revisited at the end of the lesson to demonstrate progress.</a:t>
            </a:r>
            <a:r>
              <a:rPr lang="en-GB" sz="1200"/>
              <a:t>  </a:t>
            </a:r>
            <a:endParaRPr/>
          </a:p>
        </p:txBody>
      </p:sp>
      <p:sp>
        <p:nvSpPr>
          <p:cNvPr id="222" name="Google Shape;222;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Teacher Notes – Fertility changes (5 mins)</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Explain that fertility relates to a person or couple’s ability to conceive a child. Show students the graph showing how fertility changes over time. In pairs, ask them to discuss the questions.</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Take feedback, drawing out key learning on next slide.</a:t>
            </a:r>
            <a:endParaRPr/>
          </a:p>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a:p>
            <a:pPr indent="0" lvl="0" marL="0" rtl="0" algn="l">
              <a:spcBef>
                <a:spcPts val="0"/>
              </a:spcBef>
              <a:spcAft>
                <a:spcPts val="0"/>
              </a:spcAft>
              <a:buNone/>
            </a:pPr>
            <a:r>
              <a:rPr b="1" lang="en-GB" sz="1200">
                <a:solidFill>
                  <a:schemeClr val="dk1"/>
                </a:solidFill>
                <a:latin typeface="Calibri"/>
                <a:ea typeface="Calibri"/>
                <a:cs typeface="Calibri"/>
                <a:sym typeface="Calibri"/>
              </a:rPr>
              <a:t>Support: </a:t>
            </a:r>
            <a:r>
              <a:rPr lang="en-GB" sz="1200">
                <a:solidFill>
                  <a:schemeClr val="dk1"/>
                </a:solidFill>
                <a:latin typeface="Calibri"/>
                <a:ea typeface="Calibri"/>
                <a:cs typeface="Calibri"/>
                <a:sym typeface="Calibri"/>
              </a:rPr>
              <a:t> Provide students with Resource 1:</a:t>
            </a:r>
            <a:r>
              <a:rPr i="1" lang="en-GB" sz="1200">
                <a:solidFill>
                  <a:schemeClr val="dk1"/>
                </a:solidFill>
                <a:latin typeface="Calibri"/>
                <a:ea typeface="Calibri"/>
                <a:cs typeface="Calibri"/>
                <a:sym typeface="Calibri"/>
              </a:rPr>
              <a:t> Graph</a:t>
            </a:r>
            <a:r>
              <a:rPr lang="en-GB" sz="1200">
                <a:solidFill>
                  <a:schemeClr val="dk1"/>
                </a:solidFill>
                <a:latin typeface="Calibri"/>
                <a:ea typeface="Calibri"/>
                <a:cs typeface="Calibri"/>
                <a:sym typeface="Calibri"/>
              </a:rPr>
              <a:t> and ask them to complete the accompanying questions.</a:t>
            </a:r>
            <a:endParaRPr/>
          </a:p>
          <a:p>
            <a:pPr indent="0" lvl="0" marL="0" rtl="0" algn="l">
              <a:spcBef>
                <a:spcPts val="0"/>
              </a:spcBef>
              <a:spcAft>
                <a:spcPts val="0"/>
              </a:spcAft>
              <a:buNone/>
            </a:pPr>
            <a:r>
              <a:t/>
            </a:r>
            <a:endParaRPr b="1"/>
          </a:p>
          <a:p>
            <a:pPr indent="0" lvl="0" marL="0" marR="0" rtl="0" algn="l">
              <a:lnSpc>
                <a:spcPct val="100000"/>
              </a:lnSpc>
              <a:spcBef>
                <a:spcPts val="0"/>
              </a:spcBef>
              <a:spcAft>
                <a:spcPts val="0"/>
              </a:spcAft>
              <a:buClr>
                <a:schemeClr val="dk1"/>
              </a:buClr>
              <a:buSzPts val="1200"/>
              <a:buFont typeface="Calibri"/>
              <a:buNone/>
            </a:pPr>
            <a:r>
              <a:rPr b="1" lang="en-GB"/>
              <a:t>*</a:t>
            </a:r>
            <a:r>
              <a:rPr lang="en-GB"/>
              <a:t>Download the accompanying resources from the PDF: https://www.pshe-association.org.uk/curriculum-and-resources/resources/fertility-and-pregnancy-choices</a:t>
            </a:r>
            <a:endParaRPr/>
          </a:p>
          <a:p>
            <a:pPr indent="0" lvl="0" marL="0" rtl="0" algn="l">
              <a:spcBef>
                <a:spcPts val="0"/>
              </a:spcBef>
              <a:spcAft>
                <a:spcPts val="0"/>
              </a:spcAft>
              <a:buNone/>
            </a:pPr>
            <a:r>
              <a:t/>
            </a:r>
            <a:endParaRPr b="1"/>
          </a:p>
        </p:txBody>
      </p:sp>
      <p:sp>
        <p:nvSpPr>
          <p:cNvPr id="238" name="Google Shape;238;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Teacher Notes – Fertility changes (5 mins)</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Take feedback, drawing out key learning:</a:t>
            </a:r>
            <a:endParaRPr/>
          </a:p>
          <a:p>
            <a:pPr indent="0" lvl="0" marL="0" rtl="0" algn="l">
              <a:spcBef>
                <a:spcPts val="0"/>
              </a:spcBef>
              <a:spcAft>
                <a:spcPts val="0"/>
              </a:spcAft>
              <a:buNone/>
            </a:pPr>
            <a:r>
              <a:rPr i="1" lang="en-GB" sz="1200">
                <a:solidFill>
                  <a:schemeClr val="dk1"/>
                </a:solidFill>
                <a:latin typeface="Calibri"/>
                <a:ea typeface="Calibri"/>
                <a:cs typeface="Calibri"/>
                <a:sym typeface="Calibri"/>
              </a:rPr>
              <a:t>1. Fertility decreases with age. Female fertility gradually declines in the 30s, particularly after the age of 35 years old. After menopause (when menstruation stops) they are no longer able to conceive. The menopause usually occurs between 45 and 55 years of age as oestrogen levels fall. Menopausal symptoms can begin months or years before periods stop and can sometimes last for years after periods stop. Symptoms can include hot flushes, night sweats, difficulty sleeping, low mood or anxiety, reduced sex drive, vaginal dryness and discomfort during sex.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i="1" lang="en-GB" sz="1200">
                <a:solidFill>
                  <a:schemeClr val="dk1"/>
                </a:solidFill>
                <a:latin typeface="Calibri"/>
                <a:ea typeface="Calibri"/>
                <a:cs typeface="Calibri"/>
                <a:sym typeface="Calibri"/>
              </a:rPr>
              <a:t>2. While male and female fertility both decline with age, the decline in female fertility happens earlier in life and the decline is more rapid than male fertility.</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i="1" lang="en-GB" sz="1200">
                <a:solidFill>
                  <a:schemeClr val="dk1"/>
                </a:solidFill>
                <a:latin typeface="Calibri"/>
                <a:ea typeface="Calibri"/>
                <a:cs typeface="Calibri"/>
                <a:sym typeface="Calibri"/>
              </a:rPr>
              <a:t>3. If a woman (or trans man) wants to conceive a baby naturally, they have an increased chance of doing so before they reach their mid-30s. A trans man can become pregnant if he did not transition physically (i.e. he transitioned socially but did not have surgery), or he transitioned physically but retained his ovaries and uterus when he had surgery (</a:t>
            </a:r>
            <a:r>
              <a:rPr lang="en-GB" sz="1200" u="sng">
                <a:solidFill>
                  <a:schemeClr val="dk1"/>
                </a:solidFill>
                <a:latin typeface="Calibri"/>
                <a:ea typeface="Calibri"/>
                <a:cs typeface="Calibri"/>
                <a:sym typeface="Calibri"/>
                <a:hlinkClick r:id="rId2">
                  <a:extLst>
                    <a:ext uri="{A12FA001-AC4F-418D-AE19-62706E023703}">
                      <ahyp:hlinkClr val="tx"/>
                    </a:ext>
                  </a:extLst>
                </a:hlinkClick>
              </a:rPr>
              <a:t>https://phescreening.blog.gov.uk/2020/03/13/pregnant-men-best-care/</a:t>
            </a:r>
            <a:r>
              <a:rPr i="0" lang="en-GB" sz="1200" u="sng">
                <a:solidFill>
                  <a:schemeClr val="dk1"/>
                </a:solidFill>
                <a:latin typeface="Calibri"/>
                <a:ea typeface="Calibri"/>
                <a:cs typeface="Calibri"/>
                <a:sym typeface="Calibri"/>
              </a:rPr>
              <a:t>)</a:t>
            </a:r>
            <a:r>
              <a:rPr i="1" lang="en-GB" sz="1200">
                <a:solidFill>
                  <a:schemeClr val="dk1"/>
                </a:solidFill>
                <a:latin typeface="Calibri"/>
                <a:ea typeface="Calibri"/>
                <a:cs typeface="Calibri"/>
                <a:sym typeface="Calibri"/>
              </a:rPr>
              <a:t>. While male fertility does decrease with age, this decline is not to the same extent as female fertility. However, both need to think about if or when they would like to have a family and take their fertility into account when they plan for the future.</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i="1" lang="en-GB" sz="1200">
                <a:solidFill>
                  <a:schemeClr val="dk1"/>
                </a:solidFill>
                <a:latin typeface="Calibri"/>
                <a:ea typeface="Calibri"/>
                <a:cs typeface="Calibri"/>
                <a:sym typeface="Calibri"/>
              </a:rPr>
              <a:t>4. Other factors to consider when making choices in relation to fertility and when to start a family might include: impact on lifestyle; financial considerations; career aspirations; family or other support networks; religious or cultural beliefs; other life goals, such as travel; that it may take a long time to conceive a baby, even before fertility starts to decline (therefore if someone desires a large family, they may need to start trying to have a baby earlier on in their life).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i="1" lang="en-GB"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b="1"/>
          </a:p>
        </p:txBody>
      </p:sp>
      <p:sp>
        <p:nvSpPr>
          <p:cNvPr id="254" name="Google Shape;254;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Teacher Notes – What affects fertility? (10 mins)</a:t>
            </a:r>
            <a:endParaRPr b="1"/>
          </a:p>
          <a:p>
            <a:pPr indent="0" lvl="0" marL="0" rtl="0" algn="l">
              <a:spcBef>
                <a:spcPts val="0"/>
              </a:spcBef>
              <a:spcAft>
                <a:spcPts val="0"/>
              </a:spcAft>
              <a:buNone/>
            </a:pPr>
            <a:r>
              <a:rPr lang="en-GB" sz="1200">
                <a:solidFill>
                  <a:schemeClr val="dk1"/>
                </a:solidFill>
                <a:latin typeface="Calibri"/>
                <a:ea typeface="Calibri"/>
                <a:cs typeface="Calibri"/>
                <a:sym typeface="Calibri"/>
              </a:rPr>
              <a:t>Divide the class into small groups and give each some flipchart paper and pens. Give them 30 seconds to write down everything they can think of that might affect someone’s fertility. After 30 seconds has passed, read the following list/project it for students to see (click picture to reveal – also on next slide). Tell them that they get a point for every factor listed. Once they have added up their points, briefly explain how each factor affects fertility:</a:t>
            </a:r>
            <a:endParaRPr/>
          </a:p>
          <a:p>
            <a:pPr indent="0" lvl="0" marL="0" rtl="0" algn="l">
              <a:spcBef>
                <a:spcPts val="0"/>
              </a:spcBef>
              <a:spcAft>
                <a:spcPts val="0"/>
              </a:spcAft>
              <a:buNone/>
            </a:pPr>
            <a:r>
              <a:rPr b="1" lang="en-GB" sz="1200">
                <a:solidFill>
                  <a:schemeClr val="dk1"/>
                </a:solidFill>
                <a:latin typeface="Calibri"/>
                <a:ea typeface="Calibri"/>
                <a:cs typeface="Calibri"/>
                <a:sym typeface="Calibri"/>
              </a:rPr>
              <a:t>Age</a:t>
            </a:r>
            <a:r>
              <a:rPr lang="en-GB" sz="1200">
                <a:solidFill>
                  <a:schemeClr val="dk1"/>
                </a:solidFill>
                <a:latin typeface="Calibri"/>
                <a:ea typeface="Calibri"/>
                <a:cs typeface="Calibri"/>
                <a:sym typeface="Calibri"/>
              </a:rPr>
              <a:t> – [fertility declines with age]</a:t>
            </a:r>
            <a:endParaRPr/>
          </a:p>
          <a:p>
            <a:pPr indent="0" lvl="0" marL="0" rtl="0" algn="l">
              <a:spcBef>
                <a:spcPts val="0"/>
              </a:spcBef>
              <a:spcAft>
                <a:spcPts val="0"/>
              </a:spcAft>
              <a:buNone/>
            </a:pPr>
            <a:r>
              <a:rPr b="1" lang="en-GB" sz="1200">
                <a:solidFill>
                  <a:schemeClr val="dk1"/>
                </a:solidFill>
                <a:latin typeface="Calibri"/>
                <a:ea typeface="Calibri"/>
                <a:cs typeface="Calibri"/>
                <a:sym typeface="Calibri"/>
              </a:rPr>
              <a:t>Sexually Transmitted Infections (STIs)</a:t>
            </a:r>
            <a:r>
              <a:rPr lang="en-GB" sz="1200">
                <a:solidFill>
                  <a:schemeClr val="dk1"/>
                </a:solidFill>
                <a:latin typeface="Calibri"/>
                <a:ea typeface="Calibri"/>
                <a:cs typeface="Calibri"/>
                <a:sym typeface="Calibri"/>
              </a:rPr>
              <a:t> – [left unchecked and untreated, some STIs can have a lasting impact on fertility, particularly chlamydia and gonorrhoea]</a:t>
            </a:r>
            <a:endParaRPr/>
          </a:p>
          <a:p>
            <a:pPr indent="0" lvl="0" marL="0" rtl="0" algn="l">
              <a:spcBef>
                <a:spcPts val="0"/>
              </a:spcBef>
              <a:spcAft>
                <a:spcPts val="0"/>
              </a:spcAft>
              <a:buNone/>
            </a:pPr>
            <a:r>
              <a:rPr b="1" lang="en-GB" sz="1200">
                <a:solidFill>
                  <a:schemeClr val="dk1"/>
                </a:solidFill>
                <a:latin typeface="Calibri"/>
                <a:ea typeface="Calibri"/>
                <a:cs typeface="Calibri"/>
                <a:sym typeface="Calibri"/>
              </a:rPr>
              <a:t>Smoking</a:t>
            </a:r>
            <a:r>
              <a:rPr lang="en-GB" sz="1200">
                <a:solidFill>
                  <a:schemeClr val="dk1"/>
                </a:solidFill>
                <a:latin typeface="Calibri"/>
                <a:ea typeface="Calibri"/>
                <a:cs typeface="Calibri"/>
                <a:sym typeface="Calibri"/>
              </a:rPr>
              <a:t> – [affects someone’s chances of conceiving and can reduce semen quality] </a:t>
            </a:r>
            <a:endParaRPr/>
          </a:p>
          <a:p>
            <a:pPr indent="0" lvl="0" marL="0" rtl="0" algn="l">
              <a:spcBef>
                <a:spcPts val="0"/>
              </a:spcBef>
              <a:spcAft>
                <a:spcPts val="0"/>
              </a:spcAft>
              <a:buNone/>
            </a:pPr>
            <a:r>
              <a:rPr b="1" lang="en-GB" sz="1200">
                <a:solidFill>
                  <a:schemeClr val="dk1"/>
                </a:solidFill>
                <a:latin typeface="Calibri"/>
                <a:ea typeface="Calibri"/>
                <a:cs typeface="Calibri"/>
                <a:sym typeface="Calibri"/>
              </a:rPr>
              <a:t>Alcohol</a:t>
            </a:r>
            <a:r>
              <a:rPr lang="en-GB" sz="1200">
                <a:solidFill>
                  <a:schemeClr val="dk1"/>
                </a:solidFill>
                <a:latin typeface="Calibri"/>
                <a:ea typeface="Calibri"/>
                <a:cs typeface="Calibri"/>
                <a:sym typeface="Calibri"/>
              </a:rPr>
              <a:t> – [excess or binge drinking can affect sperm and egg production, making it harder to conceive]</a:t>
            </a:r>
            <a:endParaRPr/>
          </a:p>
          <a:p>
            <a:pPr indent="0" lvl="0" marL="0" rtl="0" algn="l">
              <a:spcBef>
                <a:spcPts val="0"/>
              </a:spcBef>
              <a:spcAft>
                <a:spcPts val="0"/>
              </a:spcAft>
              <a:buNone/>
            </a:pPr>
            <a:r>
              <a:rPr b="1" lang="en-GB" sz="1200">
                <a:solidFill>
                  <a:schemeClr val="dk1"/>
                </a:solidFill>
                <a:latin typeface="Calibri"/>
                <a:ea typeface="Calibri"/>
                <a:cs typeface="Calibri"/>
                <a:sym typeface="Calibri"/>
              </a:rPr>
              <a:t>Anabolic steroids</a:t>
            </a:r>
            <a:r>
              <a:rPr lang="en-GB" sz="1200">
                <a:solidFill>
                  <a:schemeClr val="dk1"/>
                </a:solidFill>
                <a:latin typeface="Calibri"/>
                <a:ea typeface="Calibri"/>
                <a:cs typeface="Calibri"/>
                <a:sym typeface="Calibri"/>
              </a:rPr>
              <a:t> – [long-term misuse of anabolic steroids can reduce sperm count and sperm mobility] </a:t>
            </a:r>
            <a:endParaRPr/>
          </a:p>
          <a:p>
            <a:pPr indent="0" lvl="0" marL="0" rtl="0" algn="l">
              <a:spcBef>
                <a:spcPts val="0"/>
              </a:spcBef>
              <a:spcAft>
                <a:spcPts val="0"/>
              </a:spcAft>
              <a:buNone/>
            </a:pPr>
            <a:r>
              <a:rPr b="1" lang="en-GB" sz="1200">
                <a:solidFill>
                  <a:schemeClr val="dk1"/>
                </a:solidFill>
                <a:latin typeface="Calibri"/>
                <a:ea typeface="Calibri"/>
                <a:cs typeface="Calibri"/>
                <a:sym typeface="Calibri"/>
              </a:rPr>
              <a:t>Other drugs or medicines</a:t>
            </a:r>
            <a:r>
              <a:rPr lang="en-GB" sz="1200">
                <a:solidFill>
                  <a:schemeClr val="dk1"/>
                </a:solidFill>
                <a:latin typeface="Calibri"/>
                <a:ea typeface="Calibri"/>
                <a:cs typeface="Calibri"/>
                <a:sym typeface="Calibri"/>
              </a:rPr>
              <a:t> – [medicines, such as those used in chemotherapy, can sometimes severely reduce sperm production. Illegal drugs, such as cannabis and cocaine, can seriously affect fertility and make ovulation more difficult]</a:t>
            </a:r>
            <a:endParaRPr/>
          </a:p>
          <a:p>
            <a:pPr indent="0" lvl="0" marL="0" rtl="0" algn="l">
              <a:spcBef>
                <a:spcPts val="0"/>
              </a:spcBef>
              <a:spcAft>
                <a:spcPts val="0"/>
              </a:spcAft>
              <a:buNone/>
            </a:pPr>
            <a:r>
              <a:rPr b="1" lang="en-GB" sz="1200">
                <a:solidFill>
                  <a:schemeClr val="dk1"/>
                </a:solidFill>
                <a:latin typeface="Calibri"/>
                <a:ea typeface="Calibri"/>
                <a:cs typeface="Calibri"/>
                <a:sym typeface="Calibri"/>
              </a:rPr>
              <a:t>Weight</a:t>
            </a:r>
            <a:r>
              <a:rPr lang="en-GB" sz="1200">
                <a:solidFill>
                  <a:schemeClr val="dk1"/>
                </a:solidFill>
                <a:latin typeface="Calibri"/>
                <a:ea typeface="Calibri"/>
                <a:cs typeface="Calibri"/>
                <a:sym typeface="Calibri"/>
              </a:rPr>
              <a:t> – [being overweight or obese reduces fertility; in females, being overweight or severely underweight can affect ovulation. A healthy diet and exercise regime can contribute towards maintaining a healthy weight]</a:t>
            </a:r>
            <a:endParaRPr/>
          </a:p>
          <a:p>
            <a:pPr indent="0" lvl="0" marL="0" rtl="0" algn="l">
              <a:spcBef>
                <a:spcPts val="0"/>
              </a:spcBef>
              <a:spcAft>
                <a:spcPts val="0"/>
              </a:spcAft>
              <a:buNone/>
            </a:pPr>
            <a:r>
              <a:rPr b="1" lang="en-GB" sz="1200">
                <a:solidFill>
                  <a:schemeClr val="dk1"/>
                </a:solidFill>
                <a:latin typeface="Calibri"/>
                <a:ea typeface="Calibri"/>
                <a:cs typeface="Calibri"/>
                <a:sym typeface="Calibri"/>
              </a:rPr>
              <a:t>Environmental factors</a:t>
            </a:r>
            <a:r>
              <a:rPr lang="en-GB" sz="1200">
                <a:solidFill>
                  <a:schemeClr val="dk1"/>
                </a:solidFill>
                <a:latin typeface="Calibri"/>
                <a:ea typeface="Calibri"/>
                <a:cs typeface="Calibri"/>
                <a:sym typeface="Calibri"/>
              </a:rPr>
              <a:t> – [exposure to certain pesticides, solvents and metals has been shown to affect fertility, particularly in males]</a:t>
            </a:r>
            <a:endParaRPr/>
          </a:p>
          <a:p>
            <a:pPr indent="0" lvl="0" marL="0" rtl="0" algn="l">
              <a:spcBef>
                <a:spcPts val="0"/>
              </a:spcBef>
              <a:spcAft>
                <a:spcPts val="0"/>
              </a:spcAft>
              <a:buNone/>
            </a:pPr>
            <a:r>
              <a:rPr b="1" lang="en-GB" sz="1200">
                <a:solidFill>
                  <a:schemeClr val="dk1"/>
                </a:solidFill>
                <a:latin typeface="Calibri"/>
                <a:ea typeface="Calibri"/>
                <a:cs typeface="Calibri"/>
                <a:sym typeface="Calibri"/>
              </a:rPr>
              <a:t>Stress</a:t>
            </a:r>
            <a:r>
              <a:rPr lang="en-GB" sz="1200">
                <a:solidFill>
                  <a:schemeClr val="dk1"/>
                </a:solidFill>
                <a:latin typeface="Calibri"/>
                <a:ea typeface="Calibri"/>
                <a:cs typeface="Calibri"/>
                <a:sym typeface="Calibri"/>
              </a:rPr>
              <a:t> – [in severe cases, stress may affect ovulation and sperm production]</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Although students may suggest caffeine consumption as a factor, there is no evidence to suggest caffeinated drinks are associated with fertility problems. Similarly, men also sometimes try wearing loose‑fitting underwear to help fertility because higher temperatures in the scrotum can reduce semen quality. However, it is not clear whether wearing loose‑fitting underwear improves fertility. Some studies suggest that sperm quality is affected by mobile phones carried in trouser pockets, however, the evidence for this is inconclusive.</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Additionally, female fertility problems may be due to conditions such as endometriosis, or because the ovaries do not produce eggs regularly, or because the fallopian tubes are damaged or blocked and the sperm cannot reach the eggs. Medical or surgical interventions may be required in such circumstances.</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263" name="Google Shape;263;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Teacher Notes – What affects fertility? (10 mins)</a:t>
            </a:r>
            <a:endParaRPr b="1"/>
          </a:p>
          <a:p>
            <a:pPr indent="0" lvl="0" marL="0" rtl="0" algn="l">
              <a:spcBef>
                <a:spcPts val="0"/>
              </a:spcBef>
              <a:spcAft>
                <a:spcPts val="0"/>
              </a:spcAft>
              <a:buNone/>
            </a:pPr>
            <a:r>
              <a:rPr lang="en-GB" sz="1200">
                <a:solidFill>
                  <a:schemeClr val="dk1"/>
                </a:solidFill>
                <a:latin typeface="Calibri"/>
                <a:ea typeface="Calibri"/>
                <a:cs typeface="Calibri"/>
                <a:sym typeface="Calibri"/>
              </a:rPr>
              <a:t>Ask students to think-pair-share which of these factors might also affect the healthy development of a pregnancy and take some feedback.</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Then explain that there are various things that can help ensure a healthy pregnancy, for example, avoiding drinking alcohol, smoking, taking certain medicines or other drugs. Regular, low impact exercise and a healthy diet can also support a healthy pregnancy. Some STIs can affect the health of the developing foetus, so it is also recommended to have an STI check. For further information, please visit: </a:t>
            </a:r>
            <a:r>
              <a:rPr lang="en-GB" sz="1200" u="sng">
                <a:solidFill>
                  <a:schemeClr val="dk1"/>
                </a:solidFill>
                <a:latin typeface="Calibri"/>
                <a:ea typeface="Calibri"/>
                <a:cs typeface="Calibri"/>
                <a:sym typeface="Calibri"/>
                <a:hlinkClick r:id="rId2">
                  <a:extLst>
                    <a:ext uri="{A12FA001-AC4F-418D-AE19-62706E023703}">
                      <ahyp:hlinkClr val="tx"/>
                    </a:ext>
                  </a:extLst>
                </a:hlinkClick>
              </a:rPr>
              <a:t>https://www.nhs.uk/conditions/pregnancy-and-baby/health-things-you-should-know-pregnant/</a:t>
            </a:r>
            <a:r>
              <a:rPr lang="en-GB" sz="1200">
                <a:solidFill>
                  <a:schemeClr val="dk1"/>
                </a:solidFill>
                <a:latin typeface="Calibri"/>
                <a:ea typeface="Calibri"/>
                <a:cs typeface="Calibri"/>
                <a:sym typeface="Calibri"/>
              </a:rPr>
              <a:t>.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274" name="Google Shape;274;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Teacher Notes – Routes to parenthood (20 mins)</a:t>
            </a:r>
            <a:endParaRPr b="1"/>
          </a:p>
          <a:p>
            <a:pPr indent="0" lvl="0" marL="0" rtl="0" algn="l">
              <a:spcBef>
                <a:spcPts val="0"/>
              </a:spcBef>
              <a:spcAft>
                <a:spcPts val="0"/>
              </a:spcAft>
              <a:buNone/>
            </a:pPr>
            <a:r>
              <a:rPr lang="en-GB" sz="1200">
                <a:solidFill>
                  <a:schemeClr val="dk1"/>
                </a:solidFill>
                <a:latin typeface="Calibri"/>
                <a:ea typeface="Calibri"/>
                <a:cs typeface="Calibri"/>
                <a:sym typeface="Calibri"/>
              </a:rPr>
              <a:t>In pairs, give students a copy of Resource 2: </a:t>
            </a:r>
            <a:r>
              <a:rPr i="1" lang="en-GB" sz="1200">
                <a:solidFill>
                  <a:schemeClr val="dk1"/>
                </a:solidFill>
                <a:latin typeface="Calibri"/>
                <a:ea typeface="Calibri"/>
                <a:cs typeface="Calibri"/>
                <a:sym typeface="Calibri"/>
              </a:rPr>
              <a:t>Routes to parenthood </a:t>
            </a:r>
            <a:r>
              <a:rPr lang="en-GB" sz="1200">
                <a:solidFill>
                  <a:schemeClr val="dk1"/>
                </a:solidFill>
                <a:latin typeface="Calibri"/>
                <a:ea typeface="Calibri"/>
                <a:cs typeface="Calibri"/>
                <a:sym typeface="Calibri"/>
              </a:rPr>
              <a:t>and Resource 3</a:t>
            </a:r>
            <a:r>
              <a:rPr i="1" lang="en-GB" sz="1200">
                <a:solidFill>
                  <a:schemeClr val="dk1"/>
                </a:solidFill>
                <a:latin typeface="Calibri"/>
                <a:ea typeface="Calibri"/>
                <a:cs typeface="Calibri"/>
                <a:sym typeface="Calibri"/>
              </a:rPr>
              <a:t>: Options. </a:t>
            </a:r>
            <a:r>
              <a:rPr lang="en-GB" sz="1200">
                <a:solidFill>
                  <a:schemeClr val="dk1"/>
                </a:solidFill>
                <a:latin typeface="Calibri"/>
                <a:ea typeface="Calibri"/>
                <a:cs typeface="Calibri"/>
                <a:sym typeface="Calibri"/>
              </a:rPr>
              <a:t>Ask them to use the information about the different options people have for starting a family listed in Resource 3</a:t>
            </a:r>
            <a:r>
              <a:rPr i="1" lang="en-GB" sz="1200">
                <a:solidFill>
                  <a:schemeClr val="dk1"/>
                </a:solidFill>
                <a:latin typeface="Calibri"/>
                <a:ea typeface="Calibri"/>
                <a:cs typeface="Calibri"/>
                <a:sym typeface="Calibri"/>
              </a:rPr>
              <a:t>, </a:t>
            </a:r>
            <a:r>
              <a:rPr lang="en-GB" sz="1200">
                <a:solidFill>
                  <a:schemeClr val="dk1"/>
                </a:solidFill>
                <a:latin typeface="Calibri"/>
                <a:ea typeface="Calibri"/>
                <a:cs typeface="Calibri"/>
                <a:sym typeface="Calibri"/>
              </a:rPr>
              <a:t>to note down what route each character/couple in Resource 1 might take. Ask students for feedback, using the information below and Resource 3a: </a:t>
            </a:r>
            <a:r>
              <a:rPr i="1" lang="en-GB" sz="1200">
                <a:solidFill>
                  <a:schemeClr val="dk1"/>
                </a:solidFill>
                <a:latin typeface="Calibri"/>
                <a:ea typeface="Calibri"/>
                <a:cs typeface="Calibri"/>
                <a:sym typeface="Calibri"/>
              </a:rPr>
              <a:t>Additional notes</a:t>
            </a:r>
            <a:r>
              <a:rPr lang="en-GB" sz="1200">
                <a:solidFill>
                  <a:schemeClr val="dk1"/>
                </a:solidFill>
                <a:latin typeface="Calibri"/>
                <a:ea typeface="Calibri"/>
                <a:cs typeface="Calibri"/>
                <a:sym typeface="Calibri"/>
              </a:rPr>
              <a:t> (printed) to help you guide the discussions and respond to questions.</a:t>
            </a:r>
            <a:endParaRPr/>
          </a:p>
          <a:p>
            <a:pPr indent="0" lvl="0" marL="0" rtl="0" algn="l">
              <a:spcBef>
                <a:spcPts val="0"/>
              </a:spcBef>
              <a:spcAft>
                <a:spcPts val="0"/>
              </a:spcAft>
              <a:buNone/>
            </a:pPr>
            <a:r>
              <a:rPr i="1" lang="en-GB" sz="1200">
                <a:solidFill>
                  <a:schemeClr val="dk1"/>
                </a:solidFill>
                <a:latin typeface="Calibri"/>
                <a:ea typeface="Calibri"/>
                <a:cs typeface="Calibri"/>
                <a:sym typeface="Calibri"/>
              </a:rPr>
              <a:t>Key learning:</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i="1" lang="en-GB" sz="1200">
                <a:solidFill>
                  <a:schemeClr val="dk1"/>
                </a:solidFill>
                <a:latin typeface="Calibri"/>
                <a:ea typeface="Calibri"/>
                <a:cs typeface="Calibri"/>
                <a:sym typeface="Calibri"/>
              </a:rPr>
              <a:t>Rachel and Steven might consider IUI, IVF, adoption, fostering, deciding not to have a child</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i="1" lang="en-GB" sz="1200">
                <a:solidFill>
                  <a:schemeClr val="dk1"/>
                </a:solidFill>
                <a:latin typeface="Calibri"/>
                <a:ea typeface="Calibri"/>
                <a:cs typeface="Calibri"/>
                <a:sym typeface="Calibri"/>
              </a:rPr>
              <a:t>Oliver and Zane might consider adoption, fostering, surrogacy, co-parenting</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i="1" lang="en-GB" sz="1200">
                <a:solidFill>
                  <a:schemeClr val="dk1"/>
                </a:solidFill>
                <a:latin typeface="Calibri"/>
                <a:ea typeface="Calibri"/>
                <a:cs typeface="Calibri"/>
                <a:sym typeface="Calibri"/>
              </a:rPr>
              <a:t>Graham might consider adoption, fostering, surrogacy</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i="1" lang="en-GB" sz="1200">
                <a:solidFill>
                  <a:schemeClr val="dk1"/>
                </a:solidFill>
                <a:latin typeface="Calibri"/>
                <a:ea typeface="Calibri"/>
                <a:cs typeface="Calibri"/>
                <a:sym typeface="Calibri"/>
              </a:rPr>
              <a:t>Asha and Chidi might consider natural conception, deciding not to have a child</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i="1" lang="en-GB" sz="1200">
                <a:solidFill>
                  <a:schemeClr val="dk1"/>
                </a:solidFill>
                <a:latin typeface="Calibri"/>
                <a:ea typeface="Calibri"/>
                <a:cs typeface="Calibri"/>
                <a:sym typeface="Calibri"/>
              </a:rPr>
              <a:t>Lian might decide not to have a child, or might consider co-parenting, IUI, or freezing her eggs</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i="1" lang="en-GB" sz="1200">
                <a:solidFill>
                  <a:schemeClr val="dk1"/>
                </a:solidFill>
                <a:latin typeface="Calibri"/>
                <a:ea typeface="Calibri"/>
                <a:cs typeface="Calibri"/>
                <a:sym typeface="Calibri"/>
              </a:rPr>
              <a:t>Mariam and Zara might consider IUI, IVF, adoption, fostering, co-parenting</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It is important that students understand that there is no ‘right’ way to start a family and that there is no guarantee that any of the routes to parenthood will always successfully lead to parenthood (see Resource 3a: </a:t>
            </a:r>
            <a:r>
              <a:rPr i="1" lang="en-GB" sz="1200">
                <a:solidFill>
                  <a:schemeClr val="dk1"/>
                </a:solidFill>
                <a:latin typeface="Calibri"/>
                <a:ea typeface="Calibri"/>
                <a:cs typeface="Calibri"/>
                <a:sym typeface="Calibri"/>
              </a:rPr>
              <a:t>Additional notes)</a:t>
            </a:r>
            <a:r>
              <a:rPr lang="en-GB" sz="1200">
                <a:solidFill>
                  <a:schemeClr val="dk1"/>
                </a:solidFill>
                <a:latin typeface="Calibri"/>
                <a:ea typeface="Calibri"/>
                <a:cs typeface="Calibri"/>
                <a:sym typeface="Calibri"/>
              </a:rPr>
              <a:t>. The route that individuals or couples take is entirely up to them and dependent on personal circumstances and preferences. Deciding not to have a child is also just as valid a choice as choosing to become a parent. Sharing the statistics in Resource 3a: </a:t>
            </a:r>
            <a:r>
              <a:rPr i="1" lang="en-GB" sz="1200">
                <a:solidFill>
                  <a:schemeClr val="dk1"/>
                </a:solidFill>
                <a:latin typeface="Calibri"/>
                <a:ea typeface="Calibri"/>
                <a:cs typeface="Calibri"/>
                <a:sym typeface="Calibri"/>
              </a:rPr>
              <a:t>Additional notes</a:t>
            </a:r>
            <a:r>
              <a:rPr lang="en-GB" sz="1200">
                <a:solidFill>
                  <a:schemeClr val="dk1"/>
                </a:solidFill>
                <a:latin typeface="Calibri"/>
                <a:ea typeface="Calibri"/>
                <a:cs typeface="Calibri"/>
                <a:sym typeface="Calibri"/>
              </a:rPr>
              <a:t> will help to highlight this.</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b="1" lang="en-GB" sz="1200">
                <a:solidFill>
                  <a:schemeClr val="dk1"/>
                </a:solidFill>
                <a:latin typeface="Calibri"/>
                <a:ea typeface="Calibri"/>
                <a:cs typeface="Calibri"/>
                <a:sym typeface="Calibri"/>
              </a:rPr>
              <a:t>Support:</a:t>
            </a:r>
            <a:r>
              <a:rPr lang="en-GB" sz="1200">
                <a:solidFill>
                  <a:schemeClr val="dk1"/>
                </a:solidFill>
                <a:latin typeface="Calibri"/>
                <a:ea typeface="Calibri"/>
                <a:cs typeface="Calibri"/>
                <a:sym typeface="Calibri"/>
              </a:rPr>
              <a:t> Ask students to focus on scenarios 1, 2 and 5 – these will ensure a range of routes to parenthood are explored. </a:t>
            </a:r>
            <a:endParaRPr/>
          </a:p>
          <a:p>
            <a:pPr indent="0" lvl="0" marL="0" rtl="0" algn="l">
              <a:spcBef>
                <a:spcPts val="0"/>
              </a:spcBef>
              <a:spcAft>
                <a:spcPts val="0"/>
              </a:spcAft>
              <a:buNone/>
            </a:pPr>
            <a:r>
              <a:rPr b="1" lang="en-GB" sz="1200">
                <a:solidFill>
                  <a:schemeClr val="dk1"/>
                </a:solidFill>
                <a:latin typeface="Calibri"/>
                <a:ea typeface="Calibri"/>
                <a:cs typeface="Calibri"/>
                <a:sym typeface="Calibri"/>
              </a:rPr>
              <a:t>Challenge: </a:t>
            </a:r>
            <a:r>
              <a:rPr lang="en-GB" sz="1200">
                <a:solidFill>
                  <a:schemeClr val="dk1"/>
                </a:solidFill>
                <a:latin typeface="Calibri"/>
                <a:ea typeface="Calibri"/>
                <a:cs typeface="Calibri"/>
                <a:sym typeface="Calibri"/>
              </a:rPr>
              <a:t>Ask students to consider what they think the biggest factor in influencing the decision in each scenario might be (e.g. lifestyle, desire to be a biological parent, age of couple)</a:t>
            </a:r>
            <a:endParaRPr/>
          </a:p>
          <a:p>
            <a:pPr indent="0" lvl="0" marL="0" rtl="0" algn="l">
              <a:spcBef>
                <a:spcPts val="0"/>
              </a:spcBef>
              <a:spcAft>
                <a:spcPts val="0"/>
              </a:spcAft>
              <a:buNone/>
            </a:pPr>
            <a:r>
              <a:t/>
            </a:r>
            <a:endParaRPr/>
          </a:p>
        </p:txBody>
      </p:sp>
      <p:sp>
        <p:nvSpPr>
          <p:cNvPr id="285" name="Google Shape;285;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6" name="Google Shape;296;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Teacher Notes – Routes to parenthood (20 mins)</a:t>
            </a:r>
            <a:endParaRPr b="1"/>
          </a:p>
          <a:p>
            <a:pPr indent="0" lvl="0" marL="0" rtl="0" algn="l">
              <a:spcBef>
                <a:spcPts val="0"/>
              </a:spcBef>
              <a:spcAft>
                <a:spcPts val="0"/>
              </a:spcAft>
              <a:buNone/>
            </a:pPr>
            <a:r>
              <a:rPr lang="en-GB" sz="1200">
                <a:solidFill>
                  <a:schemeClr val="dk1"/>
                </a:solidFill>
                <a:latin typeface="Calibri"/>
                <a:ea typeface="Calibri"/>
                <a:cs typeface="Calibri"/>
                <a:sym typeface="Calibri"/>
              </a:rPr>
              <a:t>Finally, ask each pair to list at least five sources of support: who or where might the people in the scenarios go to in order to find out more information or to seek help, guidance and support? </a:t>
            </a:r>
            <a:endParaRPr/>
          </a:p>
          <a:p>
            <a:pPr indent="0" lvl="0" marL="0" marR="0" rtl="0" algn="l">
              <a:lnSpc>
                <a:spcPct val="100000"/>
              </a:lnSpc>
              <a:spcBef>
                <a:spcPts val="0"/>
              </a:spcBef>
              <a:spcAft>
                <a:spcPts val="0"/>
              </a:spcAft>
              <a:buClr>
                <a:schemeClr val="dk1"/>
              </a:buClr>
              <a:buSzPts val="1200"/>
              <a:buFont typeface="Calibri"/>
              <a:buNone/>
            </a:pPr>
            <a:r>
              <a:rPr i="1" lang="en-GB" sz="1200">
                <a:solidFill>
                  <a:schemeClr val="dk1"/>
                </a:solidFill>
                <a:latin typeface="Calibri"/>
                <a:ea typeface="Calibri"/>
                <a:cs typeface="Calibri"/>
                <a:sym typeface="Calibri"/>
              </a:rPr>
              <a:t>Examples are on the next slide.</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297" name="Google Shape;297;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6" name="Google Shape;306;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Teacher Notes – Routes to parenthood (20 mins)</a:t>
            </a:r>
            <a:endParaRPr b="1"/>
          </a:p>
          <a:p>
            <a:pPr indent="0" lvl="0" marL="0" rtl="0" algn="l">
              <a:spcBef>
                <a:spcPts val="0"/>
              </a:spcBef>
              <a:spcAft>
                <a:spcPts val="0"/>
              </a:spcAft>
              <a:buNone/>
            </a:pPr>
            <a:r>
              <a:rPr lang="en-GB" sz="1200">
                <a:solidFill>
                  <a:schemeClr val="dk1"/>
                </a:solidFill>
                <a:latin typeface="Calibri"/>
                <a:ea typeface="Calibri"/>
                <a:cs typeface="Calibri"/>
                <a:sym typeface="Calibri"/>
              </a:rPr>
              <a:t>Finally, ask each pair to list at least five sources of support: who or where might the people in the scenarios go to in order to find out more information or to seek help, guidance and support? </a:t>
            </a:r>
            <a:endParaRPr/>
          </a:p>
          <a:p>
            <a:pPr indent="0" lvl="0" marL="0" marR="0" rtl="0" algn="l">
              <a:lnSpc>
                <a:spcPct val="100000"/>
              </a:lnSpc>
              <a:spcBef>
                <a:spcPts val="0"/>
              </a:spcBef>
              <a:spcAft>
                <a:spcPts val="0"/>
              </a:spcAft>
              <a:buClr>
                <a:schemeClr val="dk1"/>
              </a:buClr>
              <a:buSzPts val="1200"/>
              <a:buFont typeface="Calibri"/>
              <a:buNone/>
            </a:pPr>
            <a:r>
              <a:rPr i="1" lang="en-GB" sz="1200">
                <a:solidFill>
                  <a:schemeClr val="dk1"/>
                </a:solidFill>
                <a:latin typeface="Calibri"/>
                <a:ea typeface="Calibri"/>
                <a:cs typeface="Calibri"/>
                <a:sym typeface="Calibri"/>
              </a:rPr>
              <a:t>Examples might include family, friends, support groups, online resources (e.g. NHS website), GP, fertility clinics, local council (e.g. regarding fostering), adoption services, etc.</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307" name="Google Shape;307;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6" name="Google Shape;316;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Teacher Notes – End-point assessment (5 mins)</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Ask students to revisit the answers they wrote to the four prompt questions about fertility at the start of the lesson. Using a different colour pen, ask students to add any additional information they have learnt in response to each question. They may also want to edit their original ideas as a result of the lesson. This will provide information about students’ progress and identify any gaps in learning that still need to be addressed in future lessons.</a:t>
            </a:r>
            <a:endParaRPr/>
          </a:p>
          <a:p>
            <a:pPr indent="0" lvl="0" marL="0" marR="0" rtl="0" algn="l">
              <a:lnSpc>
                <a:spcPct val="100000"/>
              </a:lnSpc>
              <a:spcBef>
                <a:spcPts val="0"/>
              </a:spcBef>
              <a:spcAft>
                <a:spcPts val="0"/>
              </a:spcAft>
              <a:buClr>
                <a:schemeClr val="dk1"/>
              </a:buClr>
              <a:buSzPts val="1200"/>
              <a:buFont typeface="Calibri"/>
              <a:buNone/>
            </a:pPr>
            <a:r>
              <a:t/>
            </a:r>
            <a:endParaRPr i="1"/>
          </a:p>
        </p:txBody>
      </p:sp>
      <p:sp>
        <p:nvSpPr>
          <p:cNvPr id="317" name="Google Shape;317;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6" name="Google Shape;326;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Calibri"/>
              <a:buNone/>
            </a:pPr>
            <a:r>
              <a:rPr b="1" i="0" lang="en-GB" sz="1200" u="none" cap="none" strike="noStrike">
                <a:solidFill>
                  <a:srgbClr val="000000"/>
                </a:solidFill>
                <a:latin typeface="Calibri"/>
                <a:ea typeface="Calibri"/>
                <a:cs typeface="Calibri"/>
                <a:sym typeface="Calibri"/>
              </a:rPr>
              <a:t>Teacher Notes – Signposting support (5 mins)</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Ensure that students know where they can seek help and advice both now and in the future if they are concerned about fertility or becoming a parent. </a:t>
            </a:r>
            <a:endParaRPr i="1"/>
          </a:p>
        </p:txBody>
      </p:sp>
      <p:sp>
        <p:nvSpPr>
          <p:cNvPr id="327" name="Google Shape;327;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6" name="Google Shape;336;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Calibri"/>
              <a:buNone/>
            </a:pPr>
            <a:r>
              <a:rPr b="1" i="0" lang="en-GB" sz="1200" u="none" cap="none" strike="noStrike">
                <a:solidFill>
                  <a:srgbClr val="000000"/>
                </a:solidFill>
                <a:latin typeface="Calibri"/>
                <a:ea typeface="Calibri"/>
                <a:cs typeface="Calibri"/>
                <a:sym typeface="Calibri"/>
              </a:rPr>
              <a:t>Teacher Notes – Extension activities</a:t>
            </a:r>
            <a:endParaRPr b="0" i="1" sz="1200" u="none" cap="none" strike="noStrike">
              <a:solidFill>
                <a:srgbClr val="000000"/>
              </a:solidFill>
              <a:latin typeface="Calibri"/>
              <a:ea typeface="Calibri"/>
              <a:cs typeface="Calibri"/>
              <a:sym typeface="Calibri"/>
            </a:endParaRPr>
          </a:p>
          <a:p>
            <a:pPr indent="0" lvl="0" marL="0" rtl="0" algn="l">
              <a:lnSpc>
                <a:spcPct val="115000"/>
              </a:lnSpc>
              <a:spcBef>
                <a:spcPts val="0"/>
              </a:spcBef>
              <a:spcAft>
                <a:spcPts val="0"/>
              </a:spcAft>
              <a:buNone/>
            </a:pPr>
            <a:r>
              <a:rPr lang="en-GB" sz="1200">
                <a:solidFill>
                  <a:schemeClr val="dk1"/>
                </a:solidFill>
                <a:latin typeface="Calibri"/>
                <a:ea typeface="Calibri"/>
                <a:cs typeface="Calibri"/>
                <a:sym typeface="Calibri"/>
              </a:rPr>
              <a:t>Ask students to choose two of the 'routes to parenthood’ and explain why they feel the characters should choose or not choose any of the options available to them. Alternatively, ask students to choose one of the characters above and advise them what they think would be their best option and why.</a:t>
            </a:r>
            <a:endParaRPr sz="1200" u="sng"/>
          </a:p>
        </p:txBody>
      </p:sp>
      <p:sp>
        <p:nvSpPr>
          <p:cNvPr id="337" name="Google Shape;337;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The knowledge organiser, teacher guidance &amp; accompanying resources are available from the PDF lesson pack: https://www.pshe-association.org.uk/curriculum-and-resources/resources/fertility-and-pregnancy-choices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33" name="Google Shape;13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The accompanying resources are available from the PDF: https://www.pshe-association.org.uk/curriculum-and-resources/resources/fertility-and-pregnancy-choices</a:t>
            </a:r>
            <a:endParaRPr/>
          </a:p>
          <a:p>
            <a:pPr indent="0" lvl="0" marL="0" rtl="0" algn="l">
              <a:spcBef>
                <a:spcPts val="0"/>
              </a:spcBef>
              <a:spcAft>
                <a:spcPts val="0"/>
              </a:spcAft>
              <a:buNone/>
            </a:pPr>
            <a:r>
              <a:t/>
            </a:r>
            <a:endParaRPr/>
          </a:p>
        </p:txBody>
      </p:sp>
      <p:sp>
        <p:nvSpPr>
          <p:cNvPr id="162" name="Google Shape;162;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1"/>
          </a:p>
        </p:txBody>
      </p:sp>
      <p:sp>
        <p:nvSpPr>
          <p:cNvPr id="192" name="Google Shape;192;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bg>
      <p:bgPr>
        <a:solidFill>
          <a:srgbClr val="95519E"/>
        </a:solidFill>
      </p:bgPr>
    </p:bg>
    <p:spTree>
      <p:nvGrpSpPr>
        <p:cNvPr id="11" name="Shape 11"/>
        <p:cNvGrpSpPr/>
        <p:nvPr/>
      </p:nvGrpSpPr>
      <p:grpSpPr>
        <a:xfrm>
          <a:off x="0" y="0"/>
          <a:ext cx="0" cy="0"/>
          <a:chOff x="0" y="0"/>
          <a:chExt cx="0" cy="0"/>
        </a:xfrm>
      </p:grpSpPr>
      <p:sp>
        <p:nvSpPr>
          <p:cNvPr id="12" name="Google Shape;12;p2"/>
          <p:cNvSpPr txBox="1"/>
          <p:nvPr>
            <p:ph idx="12" type="sldNum"/>
          </p:nvPr>
        </p:nvSpPr>
        <p:spPr>
          <a:xfrm>
            <a:off x="11769436" y="6567015"/>
            <a:ext cx="422564"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400" u="none" cap="none" strike="noStrike">
                <a:solidFill>
                  <a:schemeClr val="lt1"/>
                </a:solidFill>
                <a:latin typeface="Open Sans Light"/>
                <a:ea typeface="Open Sans Light"/>
                <a:cs typeface="Open Sans Light"/>
                <a:sym typeface="Open Sans Light"/>
              </a:defRPr>
            </a:lvl1pPr>
            <a:lvl2pPr indent="0" lvl="1" marL="0" marR="0" rtl="0" algn="l">
              <a:spcBef>
                <a:spcPts val="0"/>
              </a:spcBef>
              <a:buNone/>
              <a:defRPr b="0" i="0" sz="1400" u="none" cap="none" strike="noStrike">
                <a:solidFill>
                  <a:schemeClr val="lt1"/>
                </a:solidFill>
                <a:latin typeface="Open Sans Light"/>
                <a:ea typeface="Open Sans Light"/>
                <a:cs typeface="Open Sans Light"/>
                <a:sym typeface="Open Sans Light"/>
              </a:defRPr>
            </a:lvl2pPr>
            <a:lvl3pPr indent="0" lvl="2" marL="0" marR="0" rtl="0" algn="l">
              <a:spcBef>
                <a:spcPts val="0"/>
              </a:spcBef>
              <a:buNone/>
              <a:defRPr b="0" i="0" sz="1400" u="none" cap="none" strike="noStrike">
                <a:solidFill>
                  <a:schemeClr val="lt1"/>
                </a:solidFill>
                <a:latin typeface="Open Sans Light"/>
                <a:ea typeface="Open Sans Light"/>
                <a:cs typeface="Open Sans Light"/>
                <a:sym typeface="Open Sans Light"/>
              </a:defRPr>
            </a:lvl3pPr>
            <a:lvl4pPr indent="0" lvl="3" marL="0" marR="0" rtl="0" algn="l">
              <a:spcBef>
                <a:spcPts val="0"/>
              </a:spcBef>
              <a:buNone/>
              <a:defRPr b="0" i="0" sz="1400" u="none" cap="none" strike="noStrike">
                <a:solidFill>
                  <a:schemeClr val="lt1"/>
                </a:solidFill>
                <a:latin typeface="Open Sans Light"/>
                <a:ea typeface="Open Sans Light"/>
                <a:cs typeface="Open Sans Light"/>
                <a:sym typeface="Open Sans Light"/>
              </a:defRPr>
            </a:lvl4pPr>
            <a:lvl5pPr indent="0" lvl="4" marL="0" marR="0" rtl="0" algn="l">
              <a:spcBef>
                <a:spcPts val="0"/>
              </a:spcBef>
              <a:buNone/>
              <a:defRPr b="0" i="0" sz="1400" u="none" cap="none" strike="noStrike">
                <a:solidFill>
                  <a:schemeClr val="lt1"/>
                </a:solidFill>
                <a:latin typeface="Open Sans Light"/>
                <a:ea typeface="Open Sans Light"/>
                <a:cs typeface="Open Sans Light"/>
                <a:sym typeface="Open Sans Light"/>
              </a:defRPr>
            </a:lvl5pPr>
            <a:lvl6pPr indent="0" lvl="5" marL="0" marR="0" rtl="0" algn="l">
              <a:spcBef>
                <a:spcPts val="0"/>
              </a:spcBef>
              <a:buNone/>
              <a:defRPr b="0" i="0" sz="1400" u="none" cap="none" strike="noStrike">
                <a:solidFill>
                  <a:schemeClr val="lt1"/>
                </a:solidFill>
                <a:latin typeface="Open Sans Light"/>
                <a:ea typeface="Open Sans Light"/>
                <a:cs typeface="Open Sans Light"/>
                <a:sym typeface="Open Sans Light"/>
              </a:defRPr>
            </a:lvl6pPr>
            <a:lvl7pPr indent="0" lvl="6" marL="0" marR="0" rtl="0" algn="l">
              <a:spcBef>
                <a:spcPts val="0"/>
              </a:spcBef>
              <a:buNone/>
              <a:defRPr b="0" i="0" sz="1400" u="none" cap="none" strike="noStrike">
                <a:solidFill>
                  <a:schemeClr val="lt1"/>
                </a:solidFill>
                <a:latin typeface="Open Sans Light"/>
                <a:ea typeface="Open Sans Light"/>
                <a:cs typeface="Open Sans Light"/>
                <a:sym typeface="Open Sans Light"/>
              </a:defRPr>
            </a:lvl7pPr>
            <a:lvl8pPr indent="0" lvl="7" marL="0" marR="0" rtl="0" algn="l">
              <a:spcBef>
                <a:spcPts val="0"/>
              </a:spcBef>
              <a:buNone/>
              <a:defRPr b="0" i="0" sz="1400" u="none" cap="none" strike="noStrike">
                <a:solidFill>
                  <a:schemeClr val="lt1"/>
                </a:solidFill>
                <a:latin typeface="Open Sans Light"/>
                <a:ea typeface="Open Sans Light"/>
                <a:cs typeface="Open Sans Light"/>
                <a:sym typeface="Open Sans Light"/>
              </a:defRPr>
            </a:lvl8pPr>
            <a:lvl9pPr indent="0" lvl="8" marL="0" marR="0" rtl="0" algn="l">
              <a:spcBef>
                <a:spcPts val="0"/>
              </a:spcBef>
              <a:buNone/>
              <a:defRPr b="0" i="0" sz="1400" u="none" cap="none" strike="noStrike">
                <a:solidFill>
                  <a:schemeClr val="lt1"/>
                </a:solidFill>
                <a:latin typeface="Open Sans Light"/>
                <a:ea typeface="Open Sans Light"/>
                <a:cs typeface="Open Sans Light"/>
                <a:sym typeface="Open Sans Light"/>
              </a:defRPr>
            </a:lvl9pPr>
          </a:lstStyle>
          <a:p>
            <a:pPr indent="0" lvl="0" marL="0" rtl="0" algn="l">
              <a:spcBef>
                <a:spcPts val="0"/>
              </a:spcBef>
              <a:spcAft>
                <a:spcPts val="0"/>
              </a:spcAft>
              <a:buNone/>
            </a:pPr>
            <a:fld id="{00000000-1234-1234-1234-123412341234}" type="slidenum">
              <a:rPr lang="en-GB"/>
              <a:t>‹#›</a:t>
            </a:fld>
            <a:endParaRPr/>
          </a:p>
        </p:txBody>
      </p:sp>
      <p:sp>
        <p:nvSpPr>
          <p:cNvPr id="13" name="Google Shape;13;p2"/>
          <p:cNvSpPr/>
          <p:nvPr>
            <p:ph idx="2" type="pic"/>
          </p:nvPr>
        </p:nvSpPr>
        <p:spPr>
          <a:xfrm>
            <a:off x="9448199" y="980303"/>
            <a:ext cx="1854200" cy="283368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 name="Google Shape;14;p2"/>
          <p:cNvSpPr/>
          <p:nvPr>
            <p:ph idx="3" type="pic"/>
          </p:nvPr>
        </p:nvSpPr>
        <p:spPr>
          <a:xfrm>
            <a:off x="2817813" y="1152525"/>
            <a:ext cx="1828800" cy="18288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5" name="Shape 65"/>
        <p:cNvGrpSpPr/>
        <p:nvPr/>
      </p:nvGrpSpPr>
      <p:grpSpPr>
        <a:xfrm>
          <a:off x="0" y="0"/>
          <a:ext cx="0" cy="0"/>
          <a:chOff x="0" y="0"/>
          <a:chExt cx="0" cy="0"/>
        </a:xfrm>
      </p:grpSpPr>
      <p:sp>
        <p:nvSpPr>
          <p:cNvPr id="66" name="Google Shape;66;p11"/>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7" name="Google Shape;67;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 name="Google Shape;68;p1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9" name="Google Shape;69;p11"/>
          <p:cNvSpPr txBox="1"/>
          <p:nvPr>
            <p:ph idx="11" type="ftr"/>
          </p:nvPr>
        </p:nvSpPr>
        <p:spPr>
          <a:xfrm>
            <a:off x="0" y="6581516"/>
            <a:ext cx="121920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1"/>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1" name="Shape 71"/>
        <p:cNvGrpSpPr/>
        <p:nvPr/>
      </p:nvGrpSpPr>
      <p:grpSpPr>
        <a:xfrm>
          <a:off x="0" y="0"/>
          <a:ext cx="0" cy="0"/>
          <a:chOff x="0" y="0"/>
          <a:chExt cx="0" cy="0"/>
        </a:xfrm>
      </p:grpSpPr>
      <p:sp>
        <p:nvSpPr>
          <p:cNvPr id="72" name="Google Shape;72;p12"/>
          <p:cNvSpPr txBox="1"/>
          <p:nvPr>
            <p:ph type="title"/>
          </p:nvPr>
        </p:nvSpPr>
        <p:spPr>
          <a:xfrm rot="5400000">
            <a:off x="7133431" y="1956594"/>
            <a:ext cx="5811838" cy="2628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3" name="Google Shape;73;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 name="Google Shape;74;p1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5" name="Google Shape;75;p12"/>
          <p:cNvSpPr txBox="1"/>
          <p:nvPr>
            <p:ph idx="11" type="ftr"/>
          </p:nvPr>
        </p:nvSpPr>
        <p:spPr>
          <a:xfrm>
            <a:off x="0" y="6581516"/>
            <a:ext cx="121920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2"/>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3"/>
          <p:cNvSpPr txBox="1"/>
          <p:nvPr>
            <p:ph idx="11" type="ftr"/>
          </p:nvPr>
        </p:nvSpPr>
        <p:spPr>
          <a:xfrm>
            <a:off x="0" y="6581516"/>
            <a:ext cx="121920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1400">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3"/>
          <p:cNvSpPr txBox="1"/>
          <p:nvPr>
            <p:ph idx="12" type="sldNum"/>
          </p:nvPr>
        </p:nvSpPr>
        <p:spPr>
          <a:xfrm>
            <a:off x="11769436" y="6567015"/>
            <a:ext cx="422564"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400">
                <a:solidFill>
                  <a:schemeClr val="dk1"/>
                </a:solidFill>
                <a:latin typeface="Open Sans Light"/>
                <a:ea typeface="Open Sans Light"/>
                <a:cs typeface="Open Sans Light"/>
                <a:sym typeface="Open Sans Light"/>
              </a:defRPr>
            </a:lvl1pPr>
            <a:lvl2pPr indent="0" lvl="1" marL="0" marR="0" rtl="0" algn="l">
              <a:spcBef>
                <a:spcPts val="0"/>
              </a:spcBef>
              <a:buNone/>
              <a:defRPr sz="1400">
                <a:solidFill>
                  <a:schemeClr val="dk1"/>
                </a:solidFill>
                <a:latin typeface="Open Sans Light"/>
                <a:ea typeface="Open Sans Light"/>
                <a:cs typeface="Open Sans Light"/>
                <a:sym typeface="Open Sans Light"/>
              </a:defRPr>
            </a:lvl2pPr>
            <a:lvl3pPr indent="0" lvl="2" marL="0" marR="0" rtl="0" algn="l">
              <a:spcBef>
                <a:spcPts val="0"/>
              </a:spcBef>
              <a:buNone/>
              <a:defRPr sz="1400">
                <a:solidFill>
                  <a:schemeClr val="dk1"/>
                </a:solidFill>
                <a:latin typeface="Open Sans Light"/>
                <a:ea typeface="Open Sans Light"/>
                <a:cs typeface="Open Sans Light"/>
                <a:sym typeface="Open Sans Light"/>
              </a:defRPr>
            </a:lvl3pPr>
            <a:lvl4pPr indent="0" lvl="3" marL="0" marR="0" rtl="0" algn="l">
              <a:spcBef>
                <a:spcPts val="0"/>
              </a:spcBef>
              <a:buNone/>
              <a:defRPr sz="1400">
                <a:solidFill>
                  <a:schemeClr val="dk1"/>
                </a:solidFill>
                <a:latin typeface="Open Sans Light"/>
                <a:ea typeface="Open Sans Light"/>
                <a:cs typeface="Open Sans Light"/>
                <a:sym typeface="Open Sans Light"/>
              </a:defRPr>
            </a:lvl4pPr>
            <a:lvl5pPr indent="0" lvl="4" marL="0" marR="0" rtl="0" algn="l">
              <a:spcBef>
                <a:spcPts val="0"/>
              </a:spcBef>
              <a:buNone/>
              <a:defRPr sz="1400">
                <a:solidFill>
                  <a:schemeClr val="dk1"/>
                </a:solidFill>
                <a:latin typeface="Open Sans Light"/>
                <a:ea typeface="Open Sans Light"/>
                <a:cs typeface="Open Sans Light"/>
                <a:sym typeface="Open Sans Light"/>
              </a:defRPr>
            </a:lvl5pPr>
            <a:lvl6pPr indent="0" lvl="5" marL="0" marR="0" rtl="0" algn="l">
              <a:spcBef>
                <a:spcPts val="0"/>
              </a:spcBef>
              <a:buNone/>
              <a:defRPr sz="1400">
                <a:solidFill>
                  <a:schemeClr val="dk1"/>
                </a:solidFill>
                <a:latin typeface="Open Sans Light"/>
                <a:ea typeface="Open Sans Light"/>
                <a:cs typeface="Open Sans Light"/>
                <a:sym typeface="Open Sans Light"/>
              </a:defRPr>
            </a:lvl6pPr>
            <a:lvl7pPr indent="0" lvl="6" marL="0" marR="0" rtl="0" algn="l">
              <a:spcBef>
                <a:spcPts val="0"/>
              </a:spcBef>
              <a:buNone/>
              <a:defRPr sz="1400">
                <a:solidFill>
                  <a:schemeClr val="dk1"/>
                </a:solidFill>
                <a:latin typeface="Open Sans Light"/>
                <a:ea typeface="Open Sans Light"/>
                <a:cs typeface="Open Sans Light"/>
                <a:sym typeface="Open Sans Light"/>
              </a:defRPr>
            </a:lvl7pPr>
            <a:lvl8pPr indent="0" lvl="7" marL="0" marR="0" rtl="0" algn="l">
              <a:spcBef>
                <a:spcPts val="0"/>
              </a:spcBef>
              <a:buNone/>
              <a:defRPr sz="1400">
                <a:solidFill>
                  <a:schemeClr val="dk1"/>
                </a:solidFill>
                <a:latin typeface="Open Sans Light"/>
                <a:ea typeface="Open Sans Light"/>
                <a:cs typeface="Open Sans Light"/>
                <a:sym typeface="Open Sans Light"/>
              </a:defRPr>
            </a:lvl8pPr>
            <a:lvl9pPr indent="0" lvl="8" marL="0" marR="0" rtl="0" algn="l">
              <a:spcBef>
                <a:spcPts val="0"/>
              </a:spcBef>
              <a:buNone/>
              <a:defRPr sz="1400">
                <a:solidFill>
                  <a:schemeClr val="dk1"/>
                </a:solidFill>
                <a:latin typeface="Open Sans Light"/>
                <a:ea typeface="Open Sans Light"/>
                <a:cs typeface="Open Sans Light"/>
                <a:sym typeface="Open Sans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 name="Shape 18"/>
        <p:cNvGrpSpPr/>
        <p:nvPr/>
      </p:nvGrpSpPr>
      <p:grpSpPr>
        <a:xfrm>
          <a:off x="0" y="0"/>
          <a:ext cx="0" cy="0"/>
          <a:chOff x="0" y="0"/>
          <a:chExt cx="0" cy="0"/>
        </a:xfrm>
      </p:grpSpPr>
      <p:sp>
        <p:nvSpPr>
          <p:cNvPr id="19" name="Google Shape;19;p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0" name="Google Shape;20;p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21" name="Google Shape;21;p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 name="Google Shape;22;p4"/>
          <p:cNvSpPr txBox="1"/>
          <p:nvPr>
            <p:ph idx="11" type="ftr"/>
          </p:nvPr>
        </p:nvSpPr>
        <p:spPr>
          <a:xfrm>
            <a:off x="0" y="6581516"/>
            <a:ext cx="121920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4"/>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 name="Shape 24"/>
        <p:cNvGrpSpPr/>
        <p:nvPr/>
      </p:nvGrpSpPr>
      <p:grpSpPr>
        <a:xfrm>
          <a:off x="0" y="0"/>
          <a:ext cx="0" cy="0"/>
          <a:chOff x="0" y="0"/>
          <a:chExt cx="0" cy="0"/>
        </a:xfrm>
      </p:grpSpPr>
      <p:sp>
        <p:nvSpPr>
          <p:cNvPr id="25" name="Google Shape;25;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6" name="Google Shape;26;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27" name="Google Shape;27;p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 name="Google Shape;28;p5"/>
          <p:cNvSpPr txBox="1"/>
          <p:nvPr>
            <p:ph idx="11" type="ftr"/>
          </p:nvPr>
        </p:nvSpPr>
        <p:spPr>
          <a:xfrm>
            <a:off x="0" y="6581516"/>
            <a:ext cx="121920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5"/>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0" name="Shape 30"/>
        <p:cNvGrpSpPr/>
        <p:nvPr/>
      </p:nvGrpSpPr>
      <p:grpSpPr>
        <a:xfrm>
          <a:off x="0" y="0"/>
          <a:ext cx="0" cy="0"/>
          <a:chOff x="0" y="0"/>
          <a:chExt cx="0" cy="0"/>
        </a:xfrm>
      </p:grpSpPr>
      <p:sp>
        <p:nvSpPr>
          <p:cNvPr id="31" name="Google Shape;31;p6"/>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2" name="Google Shape;32;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Google Shape;33;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 name="Google Shape;34;p6"/>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Google Shape;35;p6"/>
          <p:cNvSpPr txBox="1"/>
          <p:nvPr>
            <p:ph idx="11" type="ftr"/>
          </p:nvPr>
        </p:nvSpPr>
        <p:spPr>
          <a:xfrm>
            <a:off x="0" y="6581516"/>
            <a:ext cx="121920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6"/>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7" name="Shape 37"/>
        <p:cNvGrpSpPr/>
        <p:nvPr/>
      </p:nvGrpSpPr>
      <p:grpSpPr>
        <a:xfrm>
          <a:off x="0" y="0"/>
          <a:ext cx="0" cy="0"/>
          <a:chOff x="0" y="0"/>
          <a:chExt cx="0" cy="0"/>
        </a:xfrm>
      </p:grpSpPr>
      <p:sp>
        <p:nvSpPr>
          <p:cNvPr id="38" name="Google Shape;38;p7"/>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9" name="Google Shape;39;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0" name="Google Shape;40;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 name="Google Shape;41;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2" name="Google Shape;42;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 name="Google Shape;43;p7"/>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4" name="Google Shape;44;p7"/>
          <p:cNvSpPr txBox="1"/>
          <p:nvPr>
            <p:ph idx="11" type="ftr"/>
          </p:nvPr>
        </p:nvSpPr>
        <p:spPr>
          <a:xfrm>
            <a:off x="0" y="6581516"/>
            <a:ext cx="121920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7"/>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6" name="Shape 46"/>
        <p:cNvGrpSpPr/>
        <p:nvPr/>
      </p:nvGrpSpPr>
      <p:grpSpPr>
        <a:xfrm>
          <a:off x="0" y="0"/>
          <a:ext cx="0" cy="0"/>
          <a:chOff x="0" y="0"/>
          <a:chExt cx="0" cy="0"/>
        </a:xfrm>
      </p:grpSpPr>
      <p:sp>
        <p:nvSpPr>
          <p:cNvPr id="47" name="Google Shape;47;p8"/>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8" name="Google Shape;48;p8"/>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9" name="Google Shape;49;p8"/>
          <p:cNvSpPr txBox="1"/>
          <p:nvPr>
            <p:ph idx="11" type="ftr"/>
          </p:nvPr>
        </p:nvSpPr>
        <p:spPr>
          <a:xfrm>
            <a:off x="0" y="6581516"/>
            <a:ext cx="121920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8"/>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1" name="Shape 51"/>
        <p:cNvGrpSpPr/>
        <p:nvPr/>
      </p:nvGrpSpPr>
      <p:grpSpPr>
        <a:xfrm>
          <a:off x="0" y="0"/>
          <a:ext cx="0" cy="0"/>
          <a:chOff x="0" y="0"/>
          <a:chExt cx="0" cy="0"/>
        </a:xfrm>
      </p:grpSpPr>
      <p:sp>
        <p:nvSpPr>
          <p:cNvPr id="52" name="Google Shape;52;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3" name="Google Shape;53;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4" name="Google Shape;54;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55" name="Google Shape;55;p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6" name="Google Shape;56;p9"/>
          <p:cNvSpPr txBox="1"/>
          <p:nvPr>
            <p:ph idx="11" type="ftr"/>
          </p:nvPr>
        </p:nvSpPr>
        <p:spPr>
          <a:xfrm>
            <a:off x="0" y="6581516"/>
            <a:ext cx="121920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8" name="Shape 58"/>
        <p:cNvGrpSpPr/>
        <p:nvPr/>
      </p:nvGrpSpPr>
      <p:grpSpPr>
        <a:xfrm>
          <a:off x="0" y="0"/>
          <a:ext cx="0" cy="0"/>
          <a:chOff x="0" y="0"/>
          <a:chExt cx="0" cy="0"/>
        </a:xfrm>
      </p:grpSpPr>
      <p:sp>
        <p:nvSpPr>
          <p:cNvPr id="59" name="Google Shape;59;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 name="Google Shape;60;p1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1" name="Google Shape;61;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2" name="Google Shape;62;p10"/>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 name="Google Shape;63;p10"/>
          <p:cNvSpPr txBox="1"/>
          <p:nvPr>
            <p:ph idx="11" type="ftr"/>
          </p:nvPr>
        </p:nvSpPr>
        <p:spPr>
          <a:xfrm>
            <a:off x="0" y="6581516"/>
            <a:ext cx="121920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0"/>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idx="11" type="ftr"/>
          </p:nvPr>
        </p:nvSpPr>
        <p:spPr>
          <a:xfrm>
            <a:off x="0" y="6581516"/>
            <a:ext cx="121920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400" u="none" cap="none" strike="noStrike">
                <a:solidFill>
                  <a:schemeClr val="lt1"/>
                </a:solidFill>
                <a:latin typeface="Open Sans Light"/>
                <a:ea typeface="Open Sans Light"/>
                <a:cs typeface="Open Sans Light"/>
                <a:sym typeface="Open Sans Light"/>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pshe-association.org.uk/curriculum-and-resources/resources/fertility-and-pregnancy-choices" TargetMode="External"/><Relationship Id="rId4" Type="http://schemas.openxmlformats.org/officeDocument/2006/relationships/image" Target="../media/image6.png"/><Relationship Id="rId5"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hyperlink" Target="https://www.britishfertilitysociety.org.uk/fei/at-what-age-does-fertility-begin-to-decreas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png"/><Relationship Id="rId4" Type="http://schemas.openxmlformats.org/officeDocument/2006/relationships/image" Target="../media/image22.png"/><Relationship Id="rId5"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www.childline.org.uk/" TargetMode="External"/><Relationship Id="rId4" Type="http://schemas.openxmlformats.org/officeDocument/2006/relationships/hyperlink" Target="about:blank" TargetMode="External"/><Relationship Id="rId5"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9.png"/><Relationship Id="rId5"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s://www.pshe-association.org.uk/curriculum-and-resources/resources/fertility-and-pregnancy-choices" TargetMode="External"/><Relationship Id="rId4" Type="http://schemas.openxmlformats.org/officeDocument/2006/relationships/hyperlink" Target="https://www.pshe-association.org.uk/curriculum-and-resources/resources/fertility-and-pregnancy-choice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8.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10.png"/><Relationship Id="rId6" Type="http://schemas.openxmlformats.org/officeDocument/2006/relationships/hyperlink" Target="http://www.pshe-association.org.uk/" TargetMode="External"/><Relationship Id="rId7"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1" name="Shape 81"/>
        <p:cNvGrpSpPr/>
        <p:nvPr/>
      </p:nvGrpSpPr>
      <p:grpSpPr>
        <a:xfrm>
          <a:off x="0" y="0"/>
          <a:ext cx="0" cy="0"/>
          <a:chOff x="0" y="0"/>
          <a:chExt cx="0" cy="0"/>
        </a:xfrm>
      </p:grpSpPr>
      <p:pic>
        <p:nvPicPr>
          <p:cNvPr id="82" name="Google Shape;82;p13">
            <a:hlinkClick r:id="rId3"/>
          </p:cNvPr>
          <p:cNvPicPr preferRelativeResize="0"/>
          <p:nvPr/>
        </p:nvPicPr>
        <p:blipFill rotWithShape="1">
          <a:blip r:embed="rId4">
            <a:alphaModFix/>
          </a:blip>
          <a:srcRect b="0" l="0" r="0" t="0"/>
          <a:stretch/>
        </p:blipFill>
        <p:spPr>
          <a:xfrm>
            <a:off x="9108489" y="2669697"/>
            <a:ext cx="2618814" cy="3704355"/>
          </a:xfrm>
          <a:prstGeom prst="rect">
            <a:avLst/>
          </a:prstGeom>
          <a:noFill/>
          <a:ln>
            <a:noFill/>
          </a:ln>
          <a:effectLst>
            <a:outerShdw blurRad="292100" rotWithShape="0" algn="tl" dir="2700000" dist="139700">
              <a:srgbClr val="333333">
                <a:alpha val="64705"/>
              </a:srgbClr>
            </a:outerShdw>
          </a:effectLst>
        </p:spPr>
      </p:pic>
      <p:sp>
        <p:nvSpPr>
          <p:cNvPr id="83" name="Google Shape;83;p13"/>
          <p:cNvSpPr txBox="1"/>
          <p:nvPr/>
        </p:nvSpPr>
        <p:spPr>
          <a:xfrm>
            <a:off x="826968" y="4847773"/>
            <a:ext cx="7601921" cy="19389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4000" u="none" cap="none" strike="noStrike">
                <a:solidFill>
                  <a:schemeClr val="lt1"/>
                </a:solidFill>
                <a:latin typeface="Spartan"/>
                <a:ea typeface="Spartan"/>
                <a:cs typeface="Spartan"/>
                <a:sym typeface="Spartan"/>
              </a:rPr>
              <a:t>Lesson 1: Fertility and routes to parenthood</a:t>
            </a:r>
            <a:endParaRPr b="1" i="0" sz="4000" u="none" cap="none" strike="noStrike">
              <a:solidFill>
                <a:schemeClr val="dk1"/>
              </a:solidFill>
              <a:latin typeface="Spartan"/>
              <a:ea typeface="Spartan"/>
              <a:cs typeface="Spartan"/>
              <a:sym typeface="Spartan"/>
            </a:endParaRPr>
          </a:p>
          <a:p>
            <a:pPr indent="0" lvl="0" marL="0" marR="0" rtl="0" algn="ctr">
              <a:spcBef>
                <a:spcPts val="0"/>
              </a:spcBef>
              <a:spcAft>
                <a:spcPts val="0"/>
              </a:spcAft>
              <a:buNone/>
            </a:pPr>
            <a:r>
              <a:t/>
            </a:r>
            <a:endParaRPr b="1" i="0" sz="4000" u="none" cap="none" strike="noStrike">
              <a:solidFill>
                <a:srgbClr val="7F7F7F"/>
              </a:solidFill>
              <a:latin typeface="Spartan"/>
              <a:ea typeface="Spartan"/>
              <a:cs typeface="Spartan"/>
              <a:sym typeface="Spartan"/>
            </a:endParaRPr>
          </a:p>
        </p:txBody>
      </p:sp>
      <p:sp>
        <p:nvSpPr>
          <p:cNvPr id="84" name="Google Shape;84;p13"/>
          <p:cNvSpPr/>
          <p:nvPr/>
        </p:nvSpPr>
        <p:spPr>
          <a:xfrm>
            <a:off x="331325" y="590433"/>
            <a:ext cx="1250731" cy="1034540"/>
          </a:xfrm>
          <a:prstGeom prst="rect">
            <a:avLst/>
          </a:prstGeom>
          <a:solidFill>
            <a:srgbClr val="95519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5" name="Google Shape;85;p13"/>
          <p:cNvSpPr txBox="1"/>
          <p:nvPr/>
        </p:nvSpPr>
        <p:spPr>
          <a:xfrm>
            <a:off x="147369" y="2447448"/>
            <a:ext cx="8961120" cy="2215991"/>
          </a:xfrm>
          <a:prstGeom prst="rect">
            <a:avLst/>
          </a:prstGeom>
          <a:solidFill>
            <a:srgbClr val="95519E"/>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4600" u="none" cap="none" strike="noStrike">
                <a:solidFill>
                  <a:schemeClr val="lt1"/>
                </a:solidFill>
                <a:latin typeface="Spartan"/>
                <a:ea typeface="Spartan"/>
                <a:cs typeface="Spartan"/>
                <a:sym typeface="Spartan"/>
              </a:rPr>
              <a:t>Fertility and pregnancy choices</a:t>
            </a:r>
            <a:endParaRPr/>
          </a:p>
          <a:p>
            <a:pPr indent="0" lvl="0" marL="0" marR="0" rtl="0" algn="ctr">
              <a:spcBef>
                <a:spcPts val="0"/>
              </a:spcBef>
              <a:spcAft>
                <a:spcPts val="0"/>
              </a:spcAft>
              <a:buNone/>
            </a:pPr>
            <a:r>
              <a:rPr b="0" i="0" lang="en-GB" sz="4600" u="none" cap="none" strike="noStrike">
                <a:solidFill>
                  <a:schemeClr val="lt1"/>
                </a:solidFill>
                <a:latin typeface="Spartan"/>
                <a:ea typeface="Spartan"/>
                <a:cs typeface="Spartan"/>
                <a:sym typeface="Spartan"/>
              </a:rPr>
              <a:t>KS4/5</a:t>
            </a:r>
            <a:endParaRPr b="0" i="0" sz="4600" u="none" cap="none" strike="noStrike">
              <a:solidFill>
                <a:schemeClr val="lt1"/>
              </a:solidFill>
              <a:latin typeface="Spartan"/>
              <a:ea typeface="Spartan"/>
              <a:cs typeface="Spartan"/>
              <a:sym typeface="Spartan"/>
            </a:endParaRPr>
          </a:p>
        </p:txBody>
      </p:sp>
      <p:sp>
        <p:nvSpPr>
          <p:cNvPr id="86" name="Google Shape;86;p13"/>
          <p:cNvSpPr txBox="1"/>
          <p:nvPr>
            <p:ph idx="12" type="sldNum"/>
          </p:nvPr>
        </p:nvSpPr>
        <p:spPr>
          <a:xfrm>
            <a:off x="11769436" y="6567015"/>
            <a:ext cx="422564"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87" name="Google Shape;87;p13"/>
          <p:cNvSpPr txBox="1"/>
          <p:nvPr>
            <p:ph idx="4294967295" type="ftr"/>
          </p:nvPr>
        </p:nvSpPr>
        <p:spPr>
          <a:xfrm>
            <a:off x="0" y="6558386"/>
            <a:ext cx="12192000" cy="30797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solidFill>
                  <a:schemeClr val="lt1"/>
                </a:solidFill>
              </a:rPr>
              <a:t>© PSHE Association 2021</a:t>
            </a:r>
            <a:endParaRPr/>
          </a:p>
        </p:txBody>
      </p:sp>
      <p:sp>
        <p:nvSpPr>
          <p:cNvPr id="88" name="Google Shape;88;p13"/>
          <p:cNvSpPr/>
          <p:nvPr/>
        </p:nvSpPr>
        <p:spPr>
          <a:xfrm>
            <a:off x="5909731" y="195939"/>
            <a:ext cx="3697080" cy="1932775"/>
          </a:xfrm>
          <a:prstGeom prst="cloudCallout">
            <a:avLst>
              <a:gd fmla="val 60191" name="adj1"/>
              <a:gd fmla="val 121116" name="adj2"/>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2000" u="none" cap="none" strike="noStrike">
                <a:solidFill>
                  <a:schemeClr val="dk1"/>
                </a:solidFill>
                <a:latin typeface="Spartan"/>
                <a:ea typeface="Spartan"/>
                <a:cs typeface="Spartan"/>
                <a:sym typeface="Spartan"/>
              </a:rPr>
              <a:t>Ensure you read the guidance before teaching the lesson</a:t>
            </a:r>
            <a:endParaRPr/>
          </a:p>
        </p:txBody>
      </p:sp>
      <p:pic>
        <p:nvPicPr>
          <p:cNvPr id="89" name="Google Shape;89;p13"/>
          <p:cNvPicPr preferRelativeResize="0"/>
          <p:nvPr/>
        </p:nvPicPr>
        <p:blipFill rotWithShape="1">
          <a:blip r:embed="rId5">
            <a:alphaModFix/>
          </a:blip>
          <a:srcRect b="0" l="0" r="0" t="0"/>
          <a:stretch/>
        </p:blipFill>
        <p:spPr>
          <a:xfrm>
            <a:off x="327393" y="363207"/>
            <a:ext cx="1814538" cy="1024390"/>
          </a:xfrm>
          <a:prstGeom prst="rect">
            <a:avLst/>
          </a:prstGeom>
          <a:noFill/>
          <a:ln>
            <a:noFill/>
          </a:ln>
        </p:spPr>
      </p:pic>
      <p:sp>
        <p:nvSpPr>
          <p:cNvPr id="90" name="Google Shape;90;p13"/>
          <p:cNvSpPr txBox="1"/>
          <p:nvPr/>
        </p:nvSpPr>
        <p:spPr>
          <a:xfrm>
            <a:off x="9869891" y="257494"/>
            <a:ext cx="2110827" cy="954107"/>
          </a:xfrm>
          <a:prstGeom prst="rect">
            <a:avLst/>
          </a:prstGeom>
          <a:solidFill>
            <a:srgbClr val="95519E"/>
          </a:solidFill>
          <a:ln cap="flat" cmpd="sng" w="9525">
            <a:solidFill>
              <a:schemeClr val="lt1"/>
            </a:solidFill>
            <a:prstDash val="dash"/>
            <a:round/>
            <a:headEnd len="sm" w="sm" type="none"/>
            <a:tailEnd len="sm" w="sm" type="none"/>
          </a:ln>
        </p:spPr>
        <p:txBody>
          <a:bodyPr anchorCtr="1" anchor="ctr" bIns="45700" lIns="91425" spcFirstLastPara="1" rIns="91425" wrap="square" tIns="45700">
            <a:spAutoFit/>
          </a:bodyPr>
          <a:lstStyle/>
          <a:p>
            <a:pPr indent="0" lvl="0" marL="0" marR="0" rtl="0" algn="l">
              <a:spcBef>
                <a:spcPts val="0"/>
              </a:spcBef>
              <a:spcAft>
                <a:spcPts val="0"/>
              </a:spcAft>
              <a:buNone/>
            </a:pPr>
            <a:r>
              <a:rPr b="0" i="0" lang="en-GB" sz="2800" u="none" cap="none" strike="noStrike">
                <a:solidFill>
                  <a:schemeClr val="lt1"/>
                </a:solidFill>
                <a:latin typeface="Spartan"/>
                <a:ea typeface="Spartan"/>
                <a:cs typeface="Spartan"/>
                <a:sym typeface="Spartan"/>
              </a:rPr>
              <a:t>Teacher </a:t>
            </a:r>
            <a:endParaRPr/>
          </a:p>
          <a:p>
            <a:pPr indent="0" lvl="0" marL="0" marR="0" rtl="0" algn="l">
              <a:spcBef>
                <a:spcPts val="0"/>
              </a:spcBef>
              <a:spcAft>
                <a:spcPts val="0"/>
              </a:spcAft>
              <a:buNone/>
            </a:pPr>
            <a:r>
              <a:rPr lang="en-GB" sz="2800">
                <a:solidFill>
                  <a:schemeClr val="lt1"/>
                </a:solidFill>
                <a:latin typeface="Spartan"/>
                <a:ea typeface="Spartan"/>
                <a:cs typeface="Spartan"/>
                <a:sym typeface="Spartan"/>
              </a:rPr>
              <a:t>slide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id="203" name="Google Shape;203;p22"/>
          <p:cNvPicPr preferRelativeResize="0"/>
          <p:nvPr/>
        </p:nvPicPr>
        <p:blipFill rotWithShape="1">
          <a:blip r:embed="rId3">
            <a:alphaModFix/>
          </a:blip>
          <a:srcRect b="0" l="0" r="0" t="0"/>
          <a:stretch/>
        </p:blipFill>
        <p:spPr>
          <a:xfrm>
            <a:off x="419100" y="141327"/>
            <a:ext cx="11353800" cy="6215023"/>
          </a:xfrm>
          <a:prstGeom prst="rect">
            <a:avLst/>
          </a:prstGeom>
          <a:noFill/>
          <a:ln>
            <a:noFill/>
          </a:ln>
        </p:spPr>
      </p:pic>
      <p:sp>
        <p:nvSpPr>
          <p:cNvPr id="204" name="Google Shape;204;p22"/>
          <p:cNvSpPr txBox="1"/>
          <p:nvPr/>
        </p:nvSpPr>
        <p:spPr>
          <a:xfrm>
            <a:off x="738909" y="555375"/>
            <a:ext cx="10714182"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4400">
                <a:solidFill>
                  <a:schemeClr val="dk1"/>
                </a:solidFill>
                <a:latin typeface="Spartan"/>
                <a:ea typeface="Spartan"/>
                <a:cs typeface="Spartan"/>
                <a:sym typeface="Spartan"/>
              </a:rPr>
              <a:t>Ground rules</a:t>
            </a:r>
            <a:endParaRPr/>
          </a:p>
        </p:txBody>
      </p:sp>
      <p:sp>
        <p:nvSpPr>
          <p:cNvPr id="205" name="Google Shape;205;p22"/>
          <p:cNvSpPr txBox="1"/>
          <p:nvPr/>
        </p:nvSpPr>
        <p:spPr>
          <a:xfrm>
            <a:off x="2228849" y="1333236"/>
            <a:ext cx="7696201" cy="48320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800">
                <a:solidFill>
                  <a:schemeClr val="dk1"/>
                </a:solidFill>
                <a:latin typeface="Lato"/>
                <a:ea typeface="Lato"/>
                <a:cs typeface="Lato"/>
                <a:sym typeface="Lato"/>
              </a:rPr>
              <a:t>[Add your class rules here]</a:t>
            </a:r>
            <a:endParaRPr/>
          </a:p>
          <a:p>
            <a:pPr indent="0" lvl="0" marL="0" marR="0" rtl="0" algn="l">
              <a:spcBef>
                <a:spcPts val="0"/>
              </a:spcBef>
              <a:spcAft>
                <a:spcPts val="0"/>
              </a:spcAft>
              <a:buNone/>
            </a:pPr>
            <a:r>
              <a:t/>
            </a:r>
            <a:endParaRPr b="1" sz="2800">
              <a:solidFill>
                <a:srgbClr val="CC99FF"/>
              </a:solidFill>
              <a:latin typeface="Calibri"/>
              <a:ea typeface="Calibri"/>
              <a:cs typeface="Calibri"/>
              <a:sym typeface="Calibri"/>
            </a:endParaRPr>
          </a:p>
          <a:p>
            <a:pPr indent="0" lvl="0" marL="0" marR="0" rtl="0" algn="l">
              <a:spcBef>
                <a:spcPts val="0"/>
              </a:spcBef>
              <a:spcAft>
                <a:spcPts val="0"/>
              </a:spcAft>
              <a:buNone/>
            </a:pPr>
            <a:r>
              <a:t/>
            </a:r>
            <a:endParaRPr b="1" sz="2800">
              <a:solidFill>
                <a:srgbClr val="CC99FF"/>
              </a:solidFill>
              <a:latin typeface="Calibri"/>
              <a:ea typeface="Calibri"/>
              <a:cs typeface="Calibri"/>
              <a:sym typeface="Calibri"/>
            </a:endParaRPr>
          </a:p>
          <a:p>
            <a:pPr indent="0" lvl="0" marL="0" marR="0" rtl="0" algn="l">
              <a:spcBef>
                <a:spcPts val="0"/>
              </a:spcBef>
              <a:spcAft>
                <a:spcPts val="0"/>
              </a:spcAft>
              <a:buNone/>
            </a:pPr>
            <a:r>
              <a:t/>
            </a:r>
            <a:endParaRPr b="1" sz="2800">
              <a:solidFill>
                <a:srgbClr val="CC99FF"/>
              </a:solidFill>
              <a:latin typeface="Calibri"/>
              <a:ea typeface="Calibri"/>
              <a:cs typeface="Calibri"/>
              <a:sym typeface="Calibri"/>
            </a:endParaRPr>
          </a:p>
          <a:p>
            <a:pPr indent="0" lvl="0" marL="0" marR="0" rtl="0" algn="l">
              <a:spcBef>
                <a:spcPts val="0"/>
              </a:spcBef>
              <a:spcAft>
                <a:spcPts val="0"/>
              </a:spcAft>
              <a:buNone/>
            </a:pPr>
            <a:r>
              <a:t/>
            </a:r>
            <a:endParaRPr b="1" sz="2800">
              <a:solidFill>
                <a:srgbClr val="CC99FF"/>
              </a:solidFill>
              <a:latin typeface="Calibri"/>
              <a:ea typeface="Calibri"/>
              <a:cs typeface="Calibri"/>
              <a:sym typeface="Calibri"/>
            </a:endParaRPr>
          </a:p>
          <a:p>
            <a:pPr indent="0" lvl="0" marL="0" marR="0" rtl="0" algn="l">
              <a:spcBef>
                <a:spcPts val="0"/>
              </a:spcBef>
              <a:spcAft>
                <a:spcPts val="0"/>
              </a:spcAft>
              <a:buNone/>
            </a:pPr>
            <a:r>
              <a:t/>
            </a:r>
            <a:endParaRPr b="1" sz="2800">
              <a:solidFill>
                <a:srgbClr val="CC99FF"/>
              </a:solidFill>
              <a:latin typeface="Calibri"/>
              <a:ea typeface="Calibri"/>
              <a:cs typeface="Calibri"/>
              <a:sym typeface="Calibri"/>
            </a:endParaRPr>
          </a:p>
          <a:p>
            <a:pPr indent="0" lvl="0" marL="0" marR="0" rtl="0" algn="l">
              <a:spcBef>
                <a:spcPts val="0"/>
              </a:spcBef>
              <a:spcAft>
                <a:spcPts val="0"/>
              </a:spcAft>
              <a:buNone/>
            </a:pPr>
            <a:r>
              <a:t/>
            </a:r>
            <a:endParaRPr b="1" sz="2800">
              <a:solidFill>
                <a:srgbClr val="CC99FF"/>
              </a:solidFill>
              <a:latin typeface="Calibri"/>
              <a:ea typeface="Calibri"/>
              <a:cs typeface="Calibri"/>
              <a:sym typeface="Calibri"/>
            </a:endParaRPr>
          </a:p>
          <a:p>
            <a:pPr indent="0" lvl="0" marL="0" marR="0" rtl="0" algn="l">
              <a:spcBef>
                <a:spcPts val="0"/>
              </a:spcBef>
              <a:spcAft>
                <a:spcPts val="0"/>
              </a:spcAft>
              <a:buNone/>
            </a:pPr>
            <a:r>
              <a:t/>
            </a:r>
            <a:endParaRPr b="1" sz="2800">
              <a:solidFill>
                <a:srgbClr val="CC99FF"/>
              </a:solidFill>
              <a:latin typeface="Calibri"/>
              <a:ea typeface="Calibri"/>
              <a:cs typeface="Calibri"/>
              <a:sym typeface="Calibri"/>
            </a:endParaRPr>
          </a:p>
          <a:p>
            <a:pPr indent="0" lvl="0" marL="0" marR="0" rtl="0" algn="l">
              <a:spcBef>
                <a:spcPts val="0"/>
              </a:spcBef>
              <a:spcAft>
                <a:spcPts val="0"/>
              </a:spcAft>
              <a:buNone/>
            </a:pPr>
            <a:r>
              <a:t/>
            </a:r>
            <a:endParaRPr b="1" sz="2800">
              <a:solidFill>
                <a:srgbClr val="CC99FF"/>
              </a:solidFill>
              <a:latin typeface="Calibri"/>
              <a:ea typeface="Calibri"/>
              <a:cs typeface="Calibri"/>
              <a:sym typeface="Calibri"/>
            </a:endParaRPr>
          </a:p>
          <a:p>
            <a:pPr indent="0" lvl="0" marL="0" marR="0" rtl="0" algn="l">
              <a:spcBef>
                <a:spcPts val="0"/>
              </a:spcBef>
              <a:spcAft>
                <a:spcPts val="0"/>
              </a:spcAft>
              <a:buNone/>
            </a:pPr>
            <a:r>
              <a:t/>
            </a:r>
            <a:endParaRPr b="1" sz="2800">
              <a:solidFill>
                <a:srgbClr val="CC99FF"/>
              </a:solidFill>
              <a:latin typeface="Calibri"/>
              <a:ea typeface="Calibri"/>
              <a:cs typeface="Calibri"/>
              <a:sym typeface="Calibri"/>
            </a:endParaRPr>
          </a:p>
          <a:p>
            <a:pPr indent="0" lvl="0" marL="0" marR="0" rtl="0" algn="l">
              <a:spcBef>
                <a:spcPts val="0"/>
              </a:spcBef>
              <a:spcAft>
                <a:spcPts val="0"/>
              </a:spcAft>
              <a:buNone/>
            </a:pPr>
            <a:r>
              <a:t/>
            </a:r>
            <a:endParaRPr b="1" sz="2800">
              <a:solidFill>
                <a:srgbClr val="CC99FF"/>
              </a:solidFill>
              <a:latin typeface="Calibri"/>
              <a:ea typeface="Calibri"/>
              <a:cs typeface="Calibri"/>
              <a:sym typeface="Calibri"/>
            </a:endParaRPr>
          </a:p>
        </p:txBody>
      </p:sp>
      <p:sp>
        <p:nvSpPr>
          <p:cNvPr id="206" name="Google Shape;206;p22"/>
          <p:cNvSpPr txBox="1"/>
          <p:nvPr>
            <p:ph idx="12" type="sldNum"/>
          </p:nvPr>
        </p:nvSpPr>
        <p:spPr>
          <a:xfrm>
            <a:off x="11217875" y="6479919"/>
            <a:ext cx="644611"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207" name="Google Shape;207;p22"/>
          <p:cNvSpPr txBox="1"/>
          <p:nvPr>
            <p:ph idx="11" type="ftr"/>
          </p:nvPr>
        </p:nvSpPr>
        <p:spPr>
          <a:xfrm>
            <a:off x="-4412" y="6391510"/>
            <a:ext cx="121920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050"/>
              <a:t>© PSHE Association 2021</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3"/>
          <p:cNvSpPr txBox="1"/>
          <p:nvPr/>
        </p:nvSpPr>
        <p:spPr>
          <a:xfrm>
            <a:off x="613049" y="2680270"/>
            <a:ext cx="10965901" cy="3097130"/>
          </a:xfrm>
          <a:prstGeom prst="rect">
            <a:avLst/>
          </a:prstGeom>
          <a:solidFill>
            <a:schemeClr val="lt1"/>
          </a:solidFill>
          <a:ln>
            <a:noFill/>
          </a:ln>
        </p:spPr>
        <p:txBody>
          <a:bodyPr anchorCtr="0" anchor="t" bIns="45700" lIns="91425" spcFirstLastPara="1" rIns="91425" wrap="square" tIns="45700">
            <a:spAutoFit/>
          </a:bodyPr>
          <a:lstStyle/>
          <a:p>
            <a:pPr indent="0" lvl="3" marL="1371600" marR="0" rtl="0" algn="l">
              <a:spcBef>
                <a:spcPts val="0"/>
              </a:spcBef>
              <a:spcAft>
                <a:spcPts val="0"/>
              </a:spcAft>
              <a:buNone/>
            </a:pPr>
            <a:r>
              <a:rPr b="1" i="0" lang="en-GB" sz="3200" u="none" cap="none" strike="noStrike">
                <a:solidFill>
                  <a:schemeClr val="dk1"/>
                </a:solidFill>
                <a:latin typeface="Spartan"/>
                <a:ea typeface="Spartan"/>
                <a:cs typeface="Spartan"/>
                <a:sym typeface="Spartan"/>
              </a:rPr>
              <a:t>We will be able to: </a:t>
            </a:r>
            <a:endParaRPr/>
          </a:p>
          <a:p>
            <a:pPr indent="0" lvl="3" marL="1371600" marR="0" rtl="0" algn="l">
              <a:spcBef>
                <a:spcPts val="0"/>
              </a:spcBef>
              <a:spcAft>
                <a:spcPts val="0"/>
              </a:spcAft>
              <a:buNone/>
            </a:pPr>
            <a:r>
              <a:t/>
            </a:r>
            <a:endParaRPr b="1" i="0" sz="2400" u="none" cap="none" strike="noStrike">
              <a:solidFill>
                <a:schemeClr val="dk1"/>
              </a:solidFill>
              <a:latin typeface="Lato"/>
              <a:ea typeface="Lato"/>
              <a:cs typeface="Lato"/>
              <a:sym typeface="Lato"/>
            </a:endParaRPr>
          </a:p>
          <a:p>
            <a:pPr indent="-457200" lvl="1" marL="914400" marR="0" rtl="0" algn="l">
              <a:lnSpc>
                <a:spcPct val="150000"/>
              </a:lnSpc>
              <a:spcBef>
                <a:spcPts val="0"/>
              </a:spcBef>
              <a:spcAft>
                <a:spcPts val="0"/>
              </a:spcAft>
              <a:buClr>
                <a:schemeClr val="dk1"/>
              </a:buClr>
              <a:buSzPts val="4848"/>
              <a:buFont typeface="Lato"/>
              <a:buChar char="•"/>
            </a:pPr>
            <a:r>
              <a:rPr b="0" i="0" lang="en-GB" sz="2400" u="none" cap="none" strike="noStrike">
                <a:solidFill>
                  <a:schemeClr val="dk1"/>
                </a:solidFill>
                <a:latin typeface="Lato"/>
                <a:ea typeface="Lato"/>
                <a:cs typeface="Lato"/>
                <a:sym typeface="Lato"/>
              </a:rPr>
              <a:t>explain how fertility changes over a person’s lifetime and some of the factors affecting this</a:t>
            </a:r>
            <a:endParaRPr/>
          </a:p>
          <a:p>
            <a:pPr indent="-457200" lvl="1" marL="914400" marR="0" rtl="0" algn="l">
              <a:lnSpc>
                <a:spcPct val="150000"/>
              </a:lnSpc>
              <a:spcBef>
                <a:spcPts val="0"/>
              </a:spcBef>
              <a:spcAft>
                <a:spcPts val="0"/>
              </a:spcAft>
              <a:buClr>
                <a:schemeClr val="dk1"/>
              </a:buClr>
              <a:buSzPts val="4848"/>
              <a:buFont typeface="Lato"/>
              <a:buChar char="•"/>
            </a:pPr>
            <a:r>
              <a:rPr b="0" i="0" lang="en-GB" sz="2400" u="none" cap="none" strike="noStrike">
                <a:solidFill>
                  <a:schemeClr val="dk1"/>
                </a:solidFill>
                <a:latin typeface="Lato"/>
                <a:ea typeface="Lato"/>
                <a:cs typeface="Lato"/>
                <a:sym typeface="Lato"/>
              </a:rPr>
              <a:t>explain how to maintain a healthy pregnancy</a:t>
            </a:r>
            <a:endParaRPr/>
          </a:p>
          <a:p>
            <a:pPr indent="-457200" lvl="1" marL="914400" marR="0" rtl="0" algn="l">
              <a:lnSpc>
                <a:spcPct val="150000"/>
              </a:lnSpc>
              <a:spcBef>
                <a:spcPts val="0"/>
              </a:spcBef>
              <a:spcAft>
                <a:spcPts val="0"/>
              </a:spcAft>
              <a:buClr>
                <a:schemeClr val="dk1"/>
              </a:buClr>
              <a:buSzPts val="4848"/>
              <a:buFont typeface="Lato"/>
              <a:buChar char="•"/>
            </a:pPr>
            <a:r>
              <a:rPr b="0" i="0" lang="en-GB" sz="2400" u="none" cap="none" strike="noStrike">
                <a:solidFill>
                  <a:schemeClr val="dk1"/>
                </a:solidFill>
                <a:latin typeface="Lato"/>
                <a:ea typeface="Lato"/>
                <a:cs typeface="Lato"/>
                <a:sym typeface="Lato"/>
              </a:rPr>
              <a:t>describe different routes to parenthood </a:t>
            </a:r>
            <a:endParaRPr/>
          </a:p>
        </p:txBody>
      </p:sp>
      <p:sp>
        <p:nvSpPr>
          <p:cNvPr id="214" name="Google Shape;214;p23"/>
          <p:cNvSpPr txBox="1"/>
          <p:nvPr>
            <p:ph idx="12" type="sldNum"/>
          </p:nvPr>
        </p:nvSpPr>
        <p:spPr>
          <a:xfrm>
            <a:off x="11217875" y="6479919"/>
            <a:ext cx="644611"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215" name="Google Shape;215;p23"/>
          <p:cNvSpPr txBox="1"/>
          <p:nvPr/>
        </p:nvSpPr>
        <p:spPr>
          <a:xfrm>
            <a:off x="2028297" y="563605"/>
            <a:ext cx="9585369" cy="89255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600">
                <a:solidFill>
                  <a:schemeClr val="dk1"/>
                </a:solidFill>
                <a:latin typeface="Spartan"/>
                <a:ea typeface="Spartan"/>
                <a:cs typeface="Spartan"/>
                <a:sym typeface="Spartan"/>
              </a:rPr>
              <a:t>We are learning about how fertility changes over time and about the different routes to becoming a parent</a:t>
            </a:r>
            <a:endParaRPr sz="2600">
              <a:solidFill>
                <a:schemeClr val="dk1"/>
              </a:solidFill>
              <a:latin typeface="Spartan"/>
              <a:ea typeface="Spartan"/>
              <a:cs typeface="Spartan"/>
              <a:sym typeface="Spartan"/>
            </a:endParaRPr>
          </a:p>
        </p:txBody>
      </p:sp>
      <p:pic>
        <p:nvPicPr>
          <p:cNvPr id="216" name="Google Shape;216;p23"/>
          <p:cNvPicPr preferRelativeResize="0"/>
          <p:nvPr/>
        </p:nvPicPr>
        <p:blipFill rotWithShape="1">
          <a:blip r:embed="rId3">
            <a:alphaModFix/>
          </a:blip>
          <a:srcRect b="0" l="0" r="0" t="0"/>
          <a:stretch/>
        </p:blipFill>
        <p:spPr>
          <a:xfrm>
            <a:off x="1059676" y="471725"/>
            <a:ext cx="968621" cy="1076313"/>
          </a:xfrm>
          <a:prstGeom prst="rect">
            <a:avLst/>
          </a:prstGeom>
          <a:noFill/>
          <a:ln>
            <a:noFill/>
          </a:ln>
        </p:spPr>
      </p:pic>
      <p:pic>
        <p:nvPicPr>
          <p:cNvPr id="217" name="Google Shape;217;p23"/>
          <p:cNvPicPr preferRelativeResize="0"/>
          <p:nvPr/>
        </p:nvPicPr>
        <p:blipFill rotWithShape="1">
          <a:blip r:embed="rId4">
            <a:alphaModFix/>
          </a:blip>
          <a:srcRect b="0" l="10502" r="10174" t="0"/>
          <a:stretch/>
        </p:blipFill>
        <p:spPr>
          <a:xfrm>
            <a:off x="1059676" y="2386833"/>
            <a:ext cx="877333" cy="1001704"/>
          </a:xfrm>
          <a:prstGeom prst="rect">
            <a:avLst/>
          </a:prstGeom>
          <a:noFill/>
          <a:ln>
            <a:noFill/>
          </a:ln>
        </p:spPr>
      </p:pic>
      <p:sp>
        <p:nvSpPr>
          <p:cNvPr id="218" name="Google Shape;218;p23"/>
          <p:cNvSpPr txBox="1"/>
          <p:nvPr>
            <p:ph idx="11" type="ftr"/>
          </p:nvPr>
        </p:nvSpPr>
        <p:spPr>
          <a:xfrm>
            <a:off x="-4412" y="6391510"/>
            <a:ext cx="121920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050"/>
              <a:t>© PSHE Association 2021</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4"/>
          <p:cNvSpPr txBox="1"/>
          <p:nvPr/>
        </p:nvSpPr>
        <p:spPr>
          <a:xfrm>
            <a:off x="457200" y="425237"/>
            <a:ext cx="10714182"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4400">
                <a:solidFill>
                  <a:srgbClr val="95519E"/>
                </a:solidFill>
                <a:latin typeface="Spartan"/>
                <a:ea typeface="Spartan"/>
                <a:cs typeface="Spartan"/>
                <a:sym typeface="Spartan"/>
              </a:rPr>
              <a:t>Mind map</a:t>
            </a:r>
            <a:endParaRPr/>
          </a:p>
        </p:txBody>
      </p:sp>
      <p:sp>
        <p:nvSpPr>
          <p:cNvPr id="225" name="Google Shape;225;p24"/>
          <p:cNvSpPr txBox="1"/>
          <p:nvPr/>
        </p:nvSpPr>
        <p:spPr>
          <a:xfrm>
            <a:off x="607557" y="1283087"/>
            <a:ext cx="10968062"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200">
                <a:solidFill>
                  <a:schemeClr val="dk1"/>
                </a:solidFill>
                <a:latin typeface="Lato"/>
                <a:ea typeface="Lato"/>
                <a:cs typeface="Lato"/>
                <a:sym typeface="Lato"/>
              </a:rPr>
              <a:t>Draw and complete the mind map below, writing down everything you know or believe in relation to the questions.</a:t>
            </a:r>
            <a:endParaRPr/>
          </a:p>
        </p:txBody>
      </p:sp>
      <p:sp>
        <p:nvSpPr>
          <p:cNvPr id="226" name="Google Shape;226;p24"/>
          <p:cNvSpPr txBox="1"/>
          <p:nvPr>
            <p:ph idx="12" type="sldNum"/>
          </p:nvPr>
        </p:nvSpPr>
        <p:spPr>
          <a:xfrm>
            <a:off x="11217875" y="6479919"/>
            <a:ext cx="644611"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227" name="Google Shape;227;p24"/>
          <p:cNvSpPr txBox="1"/>
          <p:nvPr>
            <p:ph idx="11" type="ftr"/>
          </p:nvPr>
        </p:nvSpPr>
        <p:spPr>
          <a:xfrm>
            <a:off x="-4412" y="6391510"/>
            <a:ext cx="121920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050"/>
              <a:t>© PSHE Association 2021</a:t>
            </a:r>
            <a:endParaRPr/>
          </a:p>
        </p:txBody>
      </p:sp>
      <p:sp>
        <p:nvSpPr>
          <p:cNvPr id="228" name="Google Shape;228;p24"/>
          <p:cNvSpPr/>
          <p:nvPr/>
        </p:nvSpPr>
        <p:spPr>
          <a:xfrm>
            <a:off x="5293423" y="2537099"/>
            <a:ext cx="6779755" cy="3185487"/>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600"/>
              <a:buFont typeface="Arial"/>
              <a:buChar char="•"/>
            </a:pPr>
            <a:r>
              <a:rPr lang="en-GB" sz="2600">
                <a:solidFill>
                  <a:schemeClr val="dk1"/>
                </a:solidFill>
                <a:latin typeface="Lato"/>
                <a:ea typeface="Lato"/>
                <a:cs typeface="Lato"/>
                <a:sym typeface="Lato"/>
              </a:rPr>
              <a:t>What is fertility?</a:t>
            </a:r>
            <a:endParaRPr/>
          </a:p>
          <a:p>
            <a:pPr indent="-342900" lvl="0" marL="342900" marR="0" rtl="0" algn="l">
              <a:spcBef>
                <a:spcPts val="1800"/>
              </a:spcBef>
              <a:spcAft>
                <a:spcPts val="0"/>
              </a:spcAft>
              <a:buClr>
                <a:schemeClr val="dk1"/>
              </a:buClr>
              <a:buSzPts val="2600"/>
              <a:buFont typeface="Arial"/>
              <a:buChar char="•"/>
            </a:pPr>
            <a:r>
              <a:rPr lang="en-GB" sz="2600">
                <a:solidFill>
                  <a:schemeClr val="dk1"/>
                </a:solidFill>
                <a:latin typeface="Lato"/>
                <a:ea typeface="Lato"/>
                <a:cs typeface="Lato"/>
                <a:sym typeface="Lato"/>
              </a:rPr>
              <a:t>What might increase a person’s fertility?</a:t>
            </a:r>
            <a:endParaRPr/>
          </a:p>
          <a:p>
            <a:pPr indent="-342900" lvl="0" marL="342900" marR="0" rtl="0" algn="l">
              <a:spcBef>
                <a:spcPts val="1800"/>
              </a:spcBef>
              <a:spcAft>
                <a:spcPts val="0"/>
              </a:spcAft>
              <a:buClr>
                <a:schemeClr val="dk1"/>
              </a:buClr>
              <a:buSzPts val="2600"/>
              <a:buFont typeface="Arial"/>
              <a:buChar char="•"/>
            </a:pPr>
            <a:r>
              <a:rPr lang="en-GB" sz="2600">
                <a:solidFill>
                  <a:schemeClr val="dk1"/>
                </a:solidFill>
                <a:latin typeface="Lato"/>
                <a:ea typeface="Lato"/>
                <a:cs typeface="Lato"/>
                <a:sym typeface="Lato"/>
              </a:rPr>
              <a:t>What might decrease a person’s fertility?</a:t>
            </a:r>
            <a:endParaRPr/>
          </a:p>
          <a:p>
            <a:pPr indent="-342900" lvl="0" marL="342900" marR="0" rtl="0" algn="l">
              <a:spcBef>
                <a:spcPts val="1800"/>
              </a:spcBef>
              <a:spcAft>
                <a:spcPts val="0"/>
              </a:spcAft>
              <a:buClr>
                <a:schemeClr val="dk1"/>
              </a:buClr>
              <a:buSzPts val="2600"/>
              <a:buFont typeface="Arial"/>
              <a:buChar char="•"/>
            </a:pPr>
            <a:r>
              <a:rPr lang="en-GB" sz="2600">
                <a:solidFill>
                  <a:schemeClr val="dk1"/>
                </a:solidFill>
                <a:latin typeface="Lato"/>
                <a:ea typeface="Lato"/>
                <a:cs typeface="Lato"/>
                <a:sym typeface="Lato"/>
              </a:rPr>
              <a:t>What help is available for someone who requires advice and support in relation to their fertility?</a:t>
            </a:r>
            <a:endParaRPr/>
          </a:p>
        </p:txBody>
      </p:sp>
      <p:sp>
        <p:nvSpPr>
          <p:cNvPr id="229" name="Google Shape;229;p24"/>
          <p:cNvSpPr/>
          <p:nvPr/>
        </p:nvSpPr>
        <p:spPr>
          <a:xfrm>
            <a:off x="1394847" y="3298775"/>
            <a:ext cx="2479729" cy="2154264"/>
          </a:xfrm>
          <a:prstGeom prst="ellipse">
            <a:avLst/>
          </a:prstGeom>
          <a:solidFill>
            <a:srgbClr val="B000DA"/>
          </a:solidFill>
          <a:ln cap="flat" cmpd="sng" w="1270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3000">
                <a:solidFill>
                  <a:schemeClr val="lt1"/>
                </a:solidFill>
                <a:latin typeface="Lato"/>
                <a:ea typeface="Lato"/>
                <a:cs typeface="Lato"/>
                <a:sym typeface="Lato"/>
              </a:rPr>
              <a:t>Fertility</a:t>
            </a:r>
            <a:endParaRPr/>
          </a:p>
        </p:txBody>
      </p:sp>
      <p:cxnSp>
        <p:nvCxnSpPr>
          <p:cNvPr id="230" name="Google Shape;230;p24"/>
          <p:cNvCxnSpPr>
            <a:stCxn id="229" idx="1"/>
          </p:cNvCxnSpPr>
          <p:nvPr/>
        </p:nvCxnSpPr>
        <p:spPr>
          <a:xfrm rot="10800000">
            <a:off x="945295" y="3061360"/>
            <a:ext cx="812700" cy="552900"/>
          </a:xfrm>
          <a:prstGeom prst="straightConnector1">
            <a:avLst/>
          </a:prstGeom>
          <a:noFill/>
          <a:ln cap="flat" cmpd="sng" w="12700">
            <a:solidFill>
              <a:srgbClr val="CC66FF"/>
            </a:solidFill>
            <a:prstDash val="solid"/>
            <a:miter lim="800000"/>
            <a:headEnd len="sm" w="sm" type="none"/>
            <a:tailEnd len="med" w="med" type="triangle"/>
          </a:ln>
        </p:spPr>
      </p:cxnSp>
      <p:cxnSp>
        <p:nvCxnSpPr>
          <p:cNvPr id="231" name="Google Shape;231;p24"/>
          <p:cNvCxnSpPr/>
          <p:nvPr/>
        </p:nvCxnSpPr>
        <p:spPr>
          <a:xfrm flipH="1">
            <a:off x="607557" y="4881590"/>
            <a:ext cx="937647" cy="242588"/>
          </a:xfrm>
          <a:prstGeom prst="straightConnector1">
            <a:avLst/>
          </a:prstGeom>
          <a:noFill/>
          <a:ln cap="flat" cmpd="sng" w="9525">
            <a:solidFill>
              <a:srgbClr val="CC66FF"/>
            </a:solidFill>
            <a:prstDash val="solid"/>
            <a:miter lim="800000"/>
            <a:headEnd len="sm" w="sm" type="none"/>
            <a:tailEnd len="med" w="med" type="triangle"/>
          </a:ln>
        </p:spPr>
      </p:cxnSp>
      <p:cxnSp>
        <p:nvCxnSpPr>
          <p:cNvPr id="232" name="Google Shape;232;p24"/>
          <p:cNvCxnSpPr>
            <a:stCxn id="229" idx="7"/>
          </p:cNvCxnSpPr>
          <p:nvPr/>
        </p:nvCxnSpPr>
        <p:spPr>
          <a:xfrm flipH="1" rot="10800000">
            <a:off x="3511428" y="3061360"/>
            <a:ext cx="642000" cy="552900"/>
          </a:xfrm>
          <a:prstGeom prst="straightConnector1">
            <a:avLst/>
          </a:prstGeom>
          <a:noFill/>
          <a:ln cap="flat" cmpd="sng" w="9525">
            <a:solidFill>
              <a:srgbClr val="CC66FF"/>
            </a:solidFill>
            <a:prstDash val="solid"/>
            <a:miter lim="800000"/>
            <a:headEnd len="sm" w="sm" type="none"/>
            <a:tailEnd len="med" w="med" type="triangle"/>
          </a:ln>
        </p:spPr>
      </p:cxnSp>
      <p:cxnSp>
        <p:nvCxnSpPr>
          <p:cNvPr id="233" name="Google Shape;233;p24"/>
          <p:cNvCxnSpPr/>
          <p:nvPr/>
        </p:nvCxnSpPr>
        <p:spPr>
          <a:xfrm>
            <a:off x="3740405" y="4794489"/>
            <a:ext cx="983080" cy="416791"/>
          </a:xfrm>
          <a:prstGeom prst="straightConnector1">
            <a:avLst/>
          </a:prstGeom>
          <a:noFill/>
          <a:ln cap="flat" cmpd="sng" w="9525">
            <a:solidFill>
              <a:srgbClr val="CC66FF"/>
            </a:solidFill>
            <a:prstDash val="solid"/>
            <a:miter lim="800000"/>
            <a:headEnd len="sm" w="sm" type="none"/>
            <a:tailEnd len="med" w="med" type="triangle"/>
          </a:ln>
        </p:spPr>
      </p:cxnSp>
      <p:cxnSp>
        <p:nvCxnSpPr>
          <p:cNvPr id="234" name="Google Shape;234;p24"/>
          <p:cNvCxnSpPr>
            <a:stCxn id="229" idx="4"/>
          </p:cNvCxnSpPr>
          <p:nvPr/>
        </p:nvCxnSpPr>
        <p:spPr>
          <a:xfrm>
            <a:off x="2634712" y="5453039"/>
            <a:ext cx="30300" cy="938400"/>
          </a:xfrm>
          <a:prstGeom prst="straightConnector1">
            <a:avLst/>
          </a:prstGeom>
          <a:noFill/>
          <a:ln cap="flat" cmpd="sng" w="9525">
            <a:solidFill>
              <a:srgbClr val="CC66FF"/>
            </a:solidFill>
            <a:prstDash val="solid"/>
            <a:miter lim="800000"/>
            <a:headEnd len="sm" w="sm" type="none"/>
            <a:tailEnd len="med" w="med" type="triangl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25"/>
          <p:cNvSpPr txBox="1"/>
          <p:nvPr/>
        </p:nvSpPr>
        <p:spPr>
          <a:xfrm>
            <a:off x="285267" y="289413"/>
            <a:ext cx="10714182"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4400">
                <a:solidFill>
                  <a:srgbClr val="95519E"/>
                </a:solidFill>
                <a:latin typeface="Spartan"/>
                <a:ea typeface="Spartan"/>
                <a:cs typeface="Spartan"/>
                <a:sym typeface="Spartan"/>
              </a:rPr>
              <a:t>Fertility changes</a:t>
            </a:r>
            <a:endParaRPr/>
          </a:p>
        </p:txBody>
      </p:sp>
      <p:sp>
        <p:nvSpPr>
          <p:cNvPr id="241" name="Google Shape;241;p25"/>
          <p:cNvSpPr txBox="1"/>
          <p:nvPr>
            <p:ph idx="12" type="sldNum"/>
          </p:nvPr>
        </p:nvSpPr>
        <p:spPr>
          <a:xfrm>
            <a:off x="11217875" y="6479919"/>
            <a:ext cx="644611"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242" name="Google Shape;242;p25"/>
          <p:cNvSpPr txBox="1"/>
          <p:nvPr>
            <p:ph idx="11" type="ftr"/>
          </p:nvPr>
        </p:nvSpPr>
        <p:spPr>
          <a:xfrm>
            <a:off x="-4412" y="6391510"/>
            <a:ext cx="121920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050"/>
              <a:t>© PSHE Association 2021</a:t>
            </a:r>
            <a:endParaRPr/>
          </a:p>
        </p:txBody>
      </p:sp>
      <p:pic>
        <p:nvPicPr>
          <p:cNvPr id="243" name="Google Shape;243;p25"/>
          <p:cNvPicPr preferRelativeResize="0"/>
          <p:nvPr/>
        </p:nvPicPr>
        <p:blipFill rotWithShape="1">
          <a:blip r:embed="rId3">
            <a:alphaModFix/>
          </a:blip>
          <a:srcRect b="0" l="0" r="0" t="0"/>
          <a:stretch/>
        </p:blipFill>
        <p:spPr>
          <a:xfrm>
            <a:off x="469934" y="1945104"/>
            <a:ext cx="7973123" cy="4047399"/>
          </a:xfrm>
          <a:prstGeom prst="rect">
            <a:avLst/>
          </a:prstGeom>
          <a:noFill/>
          <a:ln>
            <a:noFill/>
          </a:ln>
        </p:spPr>
      </p:pic>
      <p:sp>
        <p:nvSpPr>
          <p:cNvPr id="244" name="Google Shape;244;p25"/>
          <p:cNvSpPr txBox="1"/>
          <p:nvPr/>
        </p:nvSpPr>
        <p:spPr>
          <a:xfrm flipH="1" rot="-5400000">
            <a:off x="-864626" y="3339039"/>
            <a:ext cx="229978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Relative fertility rate*</a:t>
            </a:r>
            <a:endParaRPr/>
          </a:p>
        </p:txBody>
      </p:sp>
      <p:sp>
        <p:nvSpPr>
          <p:cNvPr id="245" name="Google Shape;245;p25"/>
          <p:cNvSpPr txBox="1"/>
          <p:nvPr/>
        </p:nvSpPr>
        <p:spPr>
          <a:xfrm flipH="1">
            <a:off x="4101675" y="5704898"/>
            <a:ext cx="111587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Age </a:t>
            </a:r>
            <a:endParaRPr/>
          </a:p>
        </p:txBody>
      </p:sp>
      <p:sp>
        <p:nvSpPr>
          <p:cNvPr id="246" name="Google Shape;246;p25"/>
          <p:cNvSpPr/>
          <p:nvPr/>
        </p:nvSpPr>
        <p:spPr>
          <a:xfrm>
            <a:off x="8270240" y="134142"/>
            <a:ext cx="3821159" cy="5324535"/>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chemeClr val="dk1"/>
              </a:buClr>
              <a:buSzPts val="2000"/>
              <a:buFont typeface="Lato"/>
              <a:buAutoNum type="arabicPeriod"/>
            </a:pPr>
            <a:r>
              <a:rPr lang="en-GB" sz="2000">
                <a:solidFill>
                  <a:schemeClr val="dk1"/>
                </a:solidFill>
                <a:latin typeface="Lato"/>
                <a:ea typeface="Lato"/>
                <a:cs typeface="Lato"/>
                <a:sym typeface="Lato"/>
              </a:rPr>
              <a:t>What does this graph** suggest about someone’s fertility?</a:t>
            </a:r>
            <a:endParaRPr/>
          </a:p>
          <a:p>
            <a:pPr indent="-330200" lvl="0" marL="457200" marR="0" rtl="0" algn="l">
              <a:spcBef>
                <a:spcPts val="0"/>
              </a:spcBef>
              <a:spcAft>
                <a:spcPts val="0"/>
              </a:spcAft>
              <a:buClr>
                <a:schemeClr val="dk1"/>
              </a:buClr>
              <a:buSzPts val="2000"/>
              <a:buFont typeface="Calibri"/>
              <a:buNone/>
            </a:pPr>
            <a:r>
              <a:t/>
            </a:r>
            <a:endParaRPr sz="2000">
              <a:solidFill>
                <a:schemeClr val="dk1"/>
              </a:solidFill>
              <a:latin typeface="Lato"/>
              <a:ea typeface="Lato"/>
              <a:cs typeface="Lato"/>
              <a:sym typeface="Lato"/>
            </a:endParaRPr>
          </a:p>
          <a:p>
            <a:pPr indent="-457200" lvl="0" marL="457200" marR="0" rtl="0" algn="l">
              <a:spcBef>
                <a:spcPts val="0"/>
              </a:spcBef>
              <a:spcAft>
                <a:spcPts val="0"/>
              </a:spcAft>
              <a:buClr>
                <a:schemeClr val="dk1"/>
              </a:buClr>
              <a:buSzPts val="2000"/>
              <a:buFont typeface="Lato"/>
              <a:buAutoNum type="arabicPeriod"/>
            </a:pPr>
            <a:r>
              <a:rPr lang="en-GB" sz="2000">
                <a:solidFill>
                  <a:schemeClr val="dk1"/>
                </a:solidFill>
                <a:latin typeface="Lato"/>
                <a:ea typeface="Lato"/>
                <a:cs typeface="Lato"/>
                <a:sym typeface="Lato"/>
              </a:rPr>
              <a:t>What similarities and differences are there between male and female fertility?</a:t>
            </a:r>
            <a:endParaRPr/>
          </a:p>
          <a:p>
            <a:pPr indent="-330200" lvl="0" marL="457200" marR="0" rtl="0" algn="l">
              <a:spcBef>
                <a:spcPts val="0"/>
              </a:spcBef>
              <a:spcAft>
                <a:spcPts val="0"/>
              </a:spcAft>
              <a:buClr>
                <a:schemeClr val="dk1"/>
              </a:buClr>
              <a:buSzPts val="2000"/>
              <a:buFont typeface="Calibri"/>
              <a:buNone/>
            </a:pPr>
            <a:r>
              <a:t/>
            </a:r>
            <a:endParaRPr sz="2000">
              <a:solidFill>
                <a:schemeClr val="dk1"/>
              </a:solidFill>
              <a:latin typeface="Lato"/>
              <a:ea typeface="Lato"/>
              <a:cs typeface="Lato"/>
              <a:sym typeface="Lato"/>
            </a:endParaRPr>
          </a:p>
          <a:p>
            <a:pPr indent="-457200" lvl="0" marL="457200" marR="0" rtl="0" algn="l">
              <a:spcBef>
                <a:spcPts val="0"/>
              </a:spcBef>
              <a:spcAft>
                <a:spcPts val="0"/>
              </a:spcAft>
              <a:buClr>
                <a:schemeClr val="dk1"/>
              </a:buClr>
              <a:buSzPts val="2000"/>
              <a:buFont typeface="Lato"/>
              <a:buAutoNum type="arabicPeriod"/>
            </a:pPr>
            <a:r>
              <a:rPr lang="en-GB" sz="2000">
                <a:solidFill>
                  <a:schemeClr val="dk1"/>
                </a:solidFill>
                <a:latin typeface="Lato"/>
                <a:ea typeface="Lato"/>
                <a:cs typeface="Lato"/>
                <a:sym typeface="Lato"/>
              </a:rPr>
              <a:t>How might this impact someone’s choices around becoming a parent?</a:t>
            </a:r>
            <a:endParaRPr/>
          </a:p>
          <a:p>
            <a:pPr indent="-330200" lvl="0" marL="457200" marR="0" rtl="0" algn="l">
              <a:spcBef>
                <a:spcPts val="0"/>
              </a:spcBef>
              <a:spcAft>
                <a:spcPts val="0"/>
              </a:spcAft>
              <a:buClr>
                <a:schemeClr val="dk1"/>
              </a:buClr>
              <a:buSzPts val="2000"/>
              <a:buFont typeface="Calibri"/>
              <a:buNone/>
            </a:pPr>
            <a:r>
              <a:t/>
            </a:r>
            <a:endParaRPr sz="2000">
              <a:solidFill>
                <a:schemeClr val="dk1"/>
              </a:solidFill>
              <a:latin typeface="Lato"/>
              <a:ea typeface="Lato"/>
              <a:cs typeface="Lato"/>
              <a:sym typeface="Lato"/>
            </a:endParaRPr>
          </a:p>
          <a:p>
            <a:pPr indent="-457200" lvl="0" marL="457200" marR="0" rtl="0" algn="l">
              <a:spcBef>
                <a:spcPts val="0"/>
              </a:spcBef>
              <a:spcAft>
                <a:spcPts val="0"/>
              </a:spcAft>
              <a:buClr>
                <a:schemeClr val="dk1"/>
              </a:buClr>
              <a:buSzPts val="2000"/>
              <a:buFont typeface="Lato"/>
              <a:buAutoNum type="arabicPeriod"/>
            </a:pPr>
            <a:r>
              <a:rPr lang="en-GB" sz="2000">
                <a:solidFill>
                  <a:schemeClr val="dk1"/>
                </a:solidFill>
                <a:latin typeface="Lato"/>
                <a:ea typeface="Lato"/>
                <a:cs typeface="Lato"/>
                <a:sym typeface="Lato"/>
              </a:rPr>
              <a:t>What else should people keep in mind when making decisions in relation to fertility in the future? </a:t>
            </a:r>
            <a:endParaRPr/>
          </a:p>
        </p:txBody>
      </p:sp>
      <p:sp>
        <p:nvSpPr>
          <p:cNvPr id="247" name="Google Shape;247;p25"/>
          <p:cNvSpPr txBox="1"/>
          <p:nvPr/>
        </p:nvSpPr>
        <p:spPr>
          <a:xfrm>
            <a:off x="100601" y="1115211"/>
            <a:ext cx="8258330"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200">
                <a:solidFill>
                  <a:schemeClr val="dk1"/>
                </a:solidFill>
                <a:latin typeface="Lato"/>
                <a:ea typeface="Lato"/>
                <a:cs typeface="Lato"/>
                <a:sym typeface="Lato"/>
              </a:rPr>
              <a:t>Fertility relates to a person or couple’s ability to conceive a child.</a:t>
            </a:r>
            <a:endParaRPr/>
          </a:p>
        </p:txBody>
      </p:sp>
      <p:pic>
        <p:nvPicPr>
          <p:cNvPr id="248" name="Google Shape;248;p25"/>
          <p:cNvPicPr preferRelativeResize="0"/>
          <p:nvPr/>
        </p:nvPicPr>
        <p:blipFill rotWithShape="1">
          <a:blip r:embed="rId4">
            <a:alphaModFix/>
          </a:blip>
          <a:srcRect b="0" l="0" r="0" t="0"/>
          <a:stretch/>
        </p:blipFill>
        <p:spPr>
          <a:xfrm rot="860697">
            <a:off x="333355" y="6146158"/>
            <a:ext cx="273159" cy="641874"/>
          </a:xfrm>
          <a:prstGeom prst="rect">
            <a:avLst/>
          </a:prstGeom>
          <a:noFill/>
          <a:ln>
            <a:noFill/>
          </a:ln>
        </p:spPr>
      </p:pic>
      <p:sp>
        <p:nvSpPr>
          <p:cNvPr id="249" name="Google Shape;249;p25"/>
          <p:cNvSpPr txBox="1"/>
          <p:nvPr/>
        </p:nvSpPr>
        <p:spPr>
          <a:xfrm flipH="1">
            <a:off x="1034251" y="6113432"/>
            <a:ext cx="4801599"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Calibri"/>
                <a:ea typeface="Calibri"/>
                <a:cs typeface="Calibri"/>
                <a:sym typeface="Calibri"/>
              </a:rPr>
              <a:t>*relative fertility rate indicates likelihood of conception</a:t>
            </a:r>
            <a:endParaRPr/>
          </a:p>
        </p:txBody>
      </p:sp>
      <p:sp>
        <p:nvSpPr>
          <p:cNvPr id="250" name="Google Shape;250;p25"/>
          <p:cNvSpPr/>
          <p:nvPr/>
        </p:nvSpPr>
        <p:spPr>
          <a:xfrm>
            <a:off x="8064849" y="5897989"/>
            <a:ext cx="4404758" cy="73866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400">
                <a:solidFill>
                  <a:schemeClr val="dk1"/>
                </a:solidFill>
                <a:latin typeface="Calibri"/>
                <a:ea typeface="Calibri"/>
                <a:cs typeface="Calibri"/>
                <a:sym typeface="Calibri"/>
              </a:rPr>
              <a:t>**visual representation created using data from </a:t>
            </a:r>
            <a:r>
              <a:rPr lang="en-GB" sz="1400" u="sng">
                <a:solidFill>
                  <a:schemeClr val="dk1"/>
                </a:solidFill>
                <a:latin typeface="Calibri"/>
                <a:ea typeface="Calibri"/>
                <a:cs typeface="Calibri"/>
                <a:sym typeface="Calibri"/>
                <a:hlinkClick r:id="rId5">
                  <a:extLst>
                    <a:ext uri="{A12FA001-AC4F-418D-AE19-62706E023703}">
                      <ahyp:hlinkClr val="tx"/>
                    </a:ext>
                  </a:extLst>
                </a:hlinkClick>
              </a:rPr>
              <a:t>https://www.britishfertilitysociety.org.uk/fei/at-what-age-does-fertility-begin-to-decrease</a:t>
            </a:r>
            <a:r>
              <a:rPr lang="en-GB" sz="1400">
                <a:solidFill>
                  <a:schemeClr val="dk1"/>
                </a:solidFill>
                <a:latin typeface="Calibri"/>
                <a:ea typeface="Calibri"/>
                <a:cs typeface="Calibri"/>
                <a:sym typeface="Calibri"/>
              </a:rPr>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248"/>
                                        </p:tgtEl>
                                        <p:attrNameLst>
                                          <p:attrName>style.visibility</p:attrName>
                                        </p:attrNameLst>
                                      </p:cBhvr>
                                      <p:to>
                                        <p:strVal val="visible"/>
                                      </p:to>
                                    </p:set>
                                    <p:anim calcmode="lin" valueType="num">
                                      <p:cBhvr additive="base">
                                        <p:cTn dur="500"/>
                                        <p:tgtEl>
                                          <p:spTgt spid="24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26"/>
          <p:cNvSpPr txBox="1"/>
          <p:nvPr/>
        </p:nvSpPr>
        <p:spPr>
          <a:xfrm>
            <a:off x="285267" y="289413"/>
            <a:ext cx="10714182"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4400">
                <a:solidFill>
                  <a:srgbClr val="95519E"/>
                </a:solidFill>
                <a:latin typeface="Spartan"/>
                <a:ea typeface="Spartan"/>
                <a:cs typeface="Spartan"/>
                <a:sym typeface="Spartan"/>
              </a:rPr>
              <a:t>Fertility changes: answers</a:t>
            </a:r>
            <a:endParaRPr/>
          </a:p>
        </p:txBody>
      </p:sp>
      <p:sp>
        <p:nvSpPr>
          <p:cNvPr id="257" name="Google Shape;257;p26"/>
          <p:cNvSpPr txBox="1"/>
          <p:nvPr>
            <p:ph idx="12" type="sldNum"/>
          </p:nvPr>
        </p:nvSpPr>
        <p:spPr>
          <a:xfrm>
            <a:off x="11217875" y="6479919"/>
            <a:ext cx="644611"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258" name="Google Shape;258;p26"/>
          <p:cNvSpPr txBox="1"/>
          <p:nvPr>
            <p:ph idx="11" type="ftr"/>
          </p:nvPr>
        </p:nvSpPr>
        <p:spPr>
          <a:xfrm>
            <a:off x="-4412" y="6391510"/>
            <a:ext cx="121920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050"/>
              <a:t>© PSHE Association 2021</a:t>
            </a:r>
            <a:endParaRPr/>
          </a:p>
        </p:txBody>
      </p:sp>
      <p:sp>
        <p:nvSpPr>
          <p:cNvPr id="259" name="Google Shape;259;p26"/>
          <p:cNvSpPr/>
          <p:nvPr/>
        </p:nvSpPr>
        <p:spPr>
          <a:xfrm>
            <a:off x="285267" y="1058854"/>
            <a:ext cx="11719499" cy="5093702"/>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chemeClr val="dk1"/>
              </a:buClr>
              <a:buSzPts val="2500"/>
              <a:buFont typeface="Lato"/>
              <a:buAutoNum type="arabicPeriod"/>
            </a:pPr>
            <a:r>
              <a:rPr lang="en-GB" sz="2500">
                <a:solidFill>
                  <a:schemeClr val="dk1"/>
                </a:solidFill>
                <a:latin typeface="Lato"/>
                <a:ea typeface="Lato"/>
                <a:cs typeface="Lato"/>
                <a:sym typeface="Lato"/>
              </a:rPr>
              <a:t>Fertility decreases with age. Female fertility gradually declines after 35 years old. After menopause (when menstruation stops) they are no longer able to conceive. </a:t>
            </a:r>
            <a:endParaRPr/>
          </a:p>
          <a:p>
            <a:pPr indent="-298450" lvl="0" marL="457200" marR="0" rtl="0" algn="l">
              <a:spcBef>
                <a:spcPts val="0"/>
              </a:spcBef>
              <a:spcAft>
                <a:spcPts val="0"/>
              </a:spcAft>
              <a:buClr>
                <a:schemeClr val="dk1"/>
              </a:buClr>
              <a:buSzPts val="2500"/>
              <a:buFont typeface="Calibri"/>
              <a:buNone/>
            </a:pPr>
            <a:r>
              <a:t/>
            </a:r>
            <a:endParaRPr sz="2500">
              <a:solidFill>
                <a:schemeClr val="dk1"/>
              </a:solidFill>
              <a:latin typeface="Lato"/>
              <a:ea typeface="Lato"/>
              <a:cs typeface="Lato"/>
              <a:sym typeface="Lato"/>
            </a:endParaRPr>
          </a:p>
          <a:p>
            <a:pPr indent="-457200" lvl="0" marL="457200" marR="0" rtl="0" algn="l">
              <a:spcBef>
                <a:spcPts val="0"/>
              </a:spcBef>
              <a:spcAft>
                <a:spcPts val="0"/>
              </a:spcAft>
              <a:buClr>
                <a:schemeClr val="dk1"/>
              </a:buClr>
              <a:buSzPts val="2500"/>
              <a:buFont typeface="Lato"/>
              <a:buAutoNum type="arabicPeriod"/>
            </a:pPr>
            <a:r>
              <a:rPr lang="en-GB" sz="2500">
                <a:solidFill>
                  <a:schemeClr val="dk1"/>
                </a:solidFill>
                <a:latin typeface="Lato"/>
                <a:ea typeface="Lato"/>
                <a:cs typeface="Lato"/>
                <a:sym typeface="Lato"/>
              </a:rPr>
              <a:t>While male and female fertility both decline with age, the decline in female fertility happens earlier in life and the decline is more rapid than male fertility.</a:t>
            </a:r>
            <a:endParaRPr/>
          </a:p>
          <a:p>
            <a:pPr indent="-298450" lvl="0" marL="457200" marR="0" rtl="0" algn="l">
              <a:spcBef>
                <a:spcPts val="0"/>
              </a:spcBef>
              <a:spcAft>
                <a:spcPts val="0"/>
              </a:spcAft>
              <a:buClr>
                <a:schemeClr val="dk1"/>
              </a:buClr>
              <a:buSzPts val="2500"/>
              <a:buFont typeface="Calibri"/>
              <a:buNone/>
            </a:pPr>
            <a:r>
              <a:t/>
            </a:r>
            <a:endParaRPr sz="2500">
              <a:solidFill>
                <a:schemeClr val="dk1"/>
              </a:solidFill>
              <a:latin typeface="Lato"/>
              <a:ea typeface="Lato"/>
              <a:cs typeface="Lato"/>
              <a:sym typeface="Lato"/>
            </a:endParaRPr>
          </a:p>
          <a:p>
            <a:pPr indent="-457200" lvl="0" marL="457200" marR="0" rtl="0" algn="l">
              <a:spcBef>
                <a:spcPts val="0"/>
              </a:spcBef>
              <a:spcAft>
                <a:spcPts val="0"/>
              </a:spcAft>
              <a:buClr>
                <a:schemeClr val="dk1"/>
              </a:buClr>
              <a:buSzPts val="2500"/>
              <a:buFont typeface="Lato"/>
              <a:buAutoNum type="arabicPeriod"/>
            </a:pPr>
            <a:r>
              <a:rPr lang="en-GB" sz="2500">
                <a:solidFill>
                  <a:schemeClr val="dk1"/>
                </a:solidFill>
                <a:latin typeface="Lato"/>
                <a:ea typeface="Lato"/>
                <a:cs typeface="Lato"/>
                <a:sym typeface="Lato"/>
              </a:rPr>
              <a:t>Females have an increased chance of conceiving naturally before they reach their mid-30s.</a:t>
            </a:r>
            <a:r>
              <a:rPr lang="en-GB" sz="2500">
                <a:solidFill>
                  <a:srgbClr val="FF0000"/>
                </a:solidFill>
                <a:latin typeface="Lato"/>
                <a:ea typeface="Lato"/>
                <a:cs typeface="Lato"/>
                <a:sym typeface="Lato"/>
              </a:rPr>
              <a:t> </a:t>
            </a:r>
            <a:r>
              <a:rPr lang="en-GB" sz="2500">
                <a:solidFill>
                  <a:schemeClr val="dk1"/>
                </a:solidFill>
                <a:latin typeface="Lato"/>
                <a:ea typeface="Lato"/>
                <a:cs typeface="Lato"/>
                <a:sym typeface="Lato"/>
              </a:rPr>
              <a:t>While male fertility does decrease with age, this decline is not to the same extent as female fertility. </a:t>
            </a:r>
            <a:endParaRPr/>
          </a:p>
          <a:p>
            <a:pPr indent="-298450" lvl="0" marL="457200" marR="0" rtl="0" algn="l">
              <a:spcBef>
                <a:spcPts val="0"/>
              </a:spcBef>
              <a:spcAft>
                <a:spcPts val="0"/>
              </a:spcAft>
              <a:buClr>
                <a:schemeClr val="dk1"/>
              </a:buClr>
              <a:buSzPts val="2500"/>
              <a:buFont typeface="Calibri"/>
              <a:buNone/>
            </a:pPr>
            <a:r>
              <a:t/>
            </a:r>
            <a:endParaRPr sz="2500">
              <a:solidFill>
                <a:schemeClr val="dk1"/>
              </a:solidFill>
              <a:latin typeface="Lato"/>
              <a:ea typeface="Lato"/>
              <a:cs typeface="Lato"/>
              <a:sym typeface="Lato"/>
            </a:endParaRPr>
          </a:p>
          <a:p>
            <a:pPr indent="-457200" lvl="0" marL="457200" marR="0" rtl="0" algn="l">
              <a:spcBef>
                <a:spcPts val="0"/>
              </a:spcBef>
              <a:spcAft>
                <a:spcPts val="0"/>
              </a:spcAft>
              <a:buClr>
                <a:schemeClr val="dk1"/>
              </a:buClr>
              <a:buSzPts val="2500"/>
              <a:buFont typeface="Lato"/>
              <a:buAutoNum type="arabicPeriod"/>
            </a:pPr>
            <a:r>
              <a:rPr lang="en-GB" sz="2500">
                <a:solidFill>
                  <a:schemeClr val="dk1"/>
                </a:solidFill>
                <a:latin typeface="Lato"/>
                <a:ea typeface="Lato"/>
                <a:cs typeface="Lato"/>
                <a:sym typeface="Lato"/>
              </a:rPr>
              <a:t>Lifestyle; finances; career; family; religion or culture; other life goals; the time it takes to conceive a baby.</a:t>
            </a:r>
            <a:endParaRPr sz="2500">
              <a:solidFill>
                <a:srgbClr val="FF0000"/>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9">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27"/>
          <p:cNvSpPr txBox="1"/>
          <p:nvPr/>
        </p:nvSpPr>
        <p:spPr>
          <a:xfrm>
            <a:off x="276201" y="382612"/>
            <a:ext cx="10714182"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4400">
                <a:solidFill>
                  <a:srgbClr val="95519E"/>
                </a:solidFill>
                <a:latin typeface="Spartan"/>
                <a:ea typeface="Spartan"/>
                <a:cs typeface="Spartan"/>
                <a:sym typeface="Spartan"/>
              </a:rPr>
              <a:t>What affects fertility?</a:t>
            </a:r>
            <a:endParaRPr/>
          </a:p>
        </p:txBody>
      </p:sp>
      <p:sp>
        <p:nvSpPr>
          <p:cNvPr id="266" name="Google Shape;266;p27"/>
          <p:cNvSpPr txBox="1"/>
          <p:nvPr>
            <p:ph idx="12" type="sldNum"/>
          </p:nvPr>
        </p:nvSpPr>
        <p:spPr>
          <a:xfrm>
            <a:off x="11217875" y="6479919"/>
            <a:ext cx="644611"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267" name="Google Shape;267;p27"/>
          <p:cNvSpPr txBox="1"/>
          <p:nvPr/>
        </p:nvSpPr>
        <p:spPr>
          <a:xfrm>
            <a:off x="7102259" y="1645842"/>
            <a:ext cx="4760227" cy="4254563"/>
          </a:xfrm>
          <a:prstGeom prst="rect">
            <a:avLst/>
          </a:prstGeom>
          <a:noFill/>
          <a:ln>
            <a:noFill/>
          </a:ln>
        </p:spPr>
        <p:txBody>
          <a:bodyPr anchorCtr="0" anchor="t" bIns="45700" lIns="91425" spcFirstLastPara="1" rIns="91425" wrap="square" tIns="45700">
            <a:spAutoFit/>
          </a:bodyPr>
          <a:lstStyle/>
          <a:p>
            <a:pPr indent="0" lvl="0" marL="0" marR="0" rtl="0" algn="l">
              <a:lnSpc>
                <a:spcPct val="128125"/>
              </a:lnSpc>
              <a:spcBef>
                <a:spcPts val="0"/>
              </a:spcBef>
              <a:spcAft>
                <a:spcPts val="0"/>
              </a:spcAft>
              <a:buNone/>
            </a:pPr>
            <a:r>
              <a:rPr lang="en-GB" sz="3200">
                <a:solidFill>
                  <a:schemeClr val="dk1"/>
                </a:solidFill>
                <a:latin typeface="Lato"/>
                <a:ea typeface="Lato"/>
                <a:cs typeface="Lato"/>
                <a:sym typeface="Lato"/>
              </a:rPr>
              <a:t>In your groups, you have 30 seconds to write down everything you can think of that might affect someone’s fertility — you’ll get a point for every correct factor you list!</a:t>
            </a:r>
            <a:endParaRPr/>
          </a:p>
        </p:txBody>
      </p:sp>
      <p:sp>
        <p:nvSpPr>
          <p:cNvPr id="268" name="Google Shape;268;p27"/>
          <p:cNvSpPr txBox="1"/>
          <p:nvPr>
            <p:ph idx="11" type="ftr"/>
          </p:nvPr>
        </p:nvSpPr>
        <p:spPr>
          <a:xfrm>
            <a:off x="-4412" y="6391510"/>
            <a:ext cx="121920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050"/>
              <a:t>© PSHE Association 2021</a:t>
            </a:r>
            <a:endParaRPr/>
          </a:p>
        </p:txBody>
      </p:sp>
      <p:sp>
        <p:nvSpPr>
          <p:cNvPr id="269" name="Google Shape;269;p27"/>
          <p:cNvSpPr/>
          <p:nvPr/>
        </p:nvSpPr>
        <p:spPr>
          <a:xfrm>
            <a:off x="1331360" y="1404992"/>
            <a:ext cx="4760228" cy="4890552"/>
          </a:xfrm>
          <a:prstGeom prst="ellipse">
            <a:avLst/>
          </a:prstGeom>
          <a:solidFill>
            <a:srgbClr val="E6CDFF"/>
          </a:solid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chemeClr val="dk1"/>
              </a:buClr>
              <a:buSzPts val="2200"/>
              <a:buFont typeface="Arial"/>
              <a:buChar char="•"/>
            </a:pPr>
            <a:r>
              <a:rPr lang="en-GB" sz="2200">
                <a:solidFill>
                  <a:schemeClr val="dk1"/>
                </a:solidFill>
                <a:latin typeface="Lato"/>
                <a:ea typeface="Lato"/>
                <a:cs typeface="Lato"/>
                <a:sym typeface="Lato"/>
              </a:rPr>
              <a:t>Age</a:t>
            </a:r>
            <a:endParaRPr/>
          </a:p>
          <a:p>
            <a:pPr indent="-457200" lvl="0" marL="457200" marR="0" rtl="0" algn="l">
              <a:spcBef>
                <a:spcPts val="0"/>
              </a:spcBef>
              <a:spcAft>
                <a:spcPts val="0"/>
              </a:spcAft>
              <a:buClr>
                <a:schemeClr val="dk1"/>
              </a:buClr>
              <a:buSzPts val="2200"/>
              <a:buFont typeface="Arial"/>
              <a:buChar char="•"/>
            </a:pPr>
            <a:r>
              <a:rPr lang="en-GB" sz="2200">
                <a:solidFill>
                  <a:schemeClr val="dk1"/>
                </a:solidFill>
                <a:latin typeface="Lato"/>
                <a:ea typeface="Lato"/>
                <a:cs typeface="Lato"/>
                <a:sym typeface="Lato"/>
              </a:rPr>
              <a:t>STIs</a:t>
            </a:r>
            <a:endParaRPr/>
          </a:p>
          <a:p>
            <a:pPr indent="-457200" lvl="0" marL="457200" marR="0" rtl="0" algn="l">
              <a:spcBef>
                <a:spcPts val="0"/>
              </a:spcBef>
              <a:spcAft>
                <a:spcPts val="0"/>
              </a:spcAft>
              <a:buClr>
                <a:schemeClr val="dk1"/>
              </a:buClr>
              <a:buSzPts val="2200"/>
              <a:buFont typeface="Arial"/>
              <a:buChar char="•"/>
            </a:pPr>
            <a:r>
              <a:rPr lang="en-GB" sz="2200">
                <a:solidFill>
                  <a:schemeClr val="dk1"/>
                </a:solidFill>
                <a:latin typeface="Lato"/>
                <a:ea typeface="Lato"/>
                <a:cs typeface="Lato"/>
                <a:sym typeface="Lato"/>
              </a:rPr>
              <a:t>Smoking</a:t>
            </a:r>
            <a:endParaRPr/>
          </a:p>
          <a:p>
            <a:pPr indent="-457200" lvl="0" marL="457200" marR="0" rtl="0" algn="l">
              <a:spcBef>
                <a:spcPts val="0"/>
              </a:spcBef>
              <a:spcAft>
                <a:spcPts val="0"/>
              </a:spcAft>
              <a:buClr>
                <a:schemeClr val="dk1"/>
              </a:buClr>
              <a:buSzPts val="2200"/>
              <a:buFont typeface="Arial"/>
              <a:buChar char="•"/>
            </a:pPr>
            <a:r>
              <a:rPr lang="en-GB" sz="2200">
                <a:solidFill>
                  <a:schemeClr val="dk1"/>
                </a:solidFill>
                <a:latin typeface="Lato"/>
                <a:ea typeface="Lato"/>
                <a:cs typeface="Lato"/>
                <a:sym typeface="Lato"/>
              </a:rPr>
              <a:t>Alcohol</a:t>
            </a:r>
            <a:endParaRPr/>
          </a:p>
          <a:p>
            <a:pPr indent="-457200" lvl="0" marL="457200" marR="0" rtl="0" algn="l">
              <a:spcBef>
                <a:spcPts val="0"/>
              </a:spcBef>
              <a:spcAft>
                <a:spcPts val="0"/>
              </a:spcAft>
              <a:buClr>
                <a:schemeClr val="dk1"/>
              </a:buClr>
              <a:buSzPts val="2200"/>
              <a:buFont typeface="Arial"/>
              <a:buChar char="•"/>
            </a:pPr>
            <a:r>
              <a:rPr lang="en-GB" sz="2200">
                <a:solidFill>
                  <a:schemeClr val="dk1"/>
                </a:solidFill>
                <a:latin typeface="Lato"/>
                <a:ea typeface="Lato"/>
                <a:cs typeface="Lato"/>
                <a:sym typeface="Lato"/>
              </a:rPr>
              <a:t>Anabolic steroids</a:t>
            </a:r>
            <a:endParaRPr/>
          </a:p>
          <a:p>
            <a:pPr indent="-457200" lvl="0" marL="457200" marR="0" rtl="0" algn="l">
              <a:spcBef>
                <a:spcPts val="0"/>
              </a:spcBef>
              <a:spcAft>
                <a:spcPts val="0"/>
              </a:spcAft>
              <a:buClr>
                <a:schemeClr val="dk1"/>
              </a:buClr>
              <a:buSzPts val="2200"/>
              <a:buFont typeface="Arial"/>
              <a:buChar char="•"/>
            </a:pPr>
            <a:r>
              <a:rPr lang="en-GB" sz="2200">
                <a:solidFill>
                  <a:schemeClr val="dk1"/>
                </a:solidFill>
                <a:latin typeface="Lato"/>
                <a:ea typeface="Lato"/>
                <a:cs typeface="Lato"/>
                <a:sym typeface="Lato"/>
              </a:rPr>
              <a:t>Other drugs or medicines</a:t>
            </a:r>
            <a:endParaRPr/>
          </a:p>
          <a:p>
            <a:pPr indent="-457200" lvl="0" marL="457200" marR="0" rtl="0" algn="l">
              <a:spcBef>
                <a:spcPts val="0"/>
              </a:spcBef>
              <a:spcAft>
                <a:spcPts val="0"/>
              </a:spcAft>
              <a:buClr>
                <a:schemeClr val="dk1"/>
              </a:buClr>
              <a:buSzPts val="2200"/>
              <a:buFont typeface="Arial"/>
              <a:buChar char="•"/>
            </a:pPr>
            <a:r>
              <a:rPr lang="en-GB" sz="2200">
                <a:solidFill>
                  <a:schemeClr val="dk1"/>
                </a:solidFill>
                <a:latin typeface="Lato"/>
                <a:ea typeface="Lato"/>
                <a:cs typeface="Lato"/>
                <a:sym typeface="Lato"/>
              </a:rPr>
              <a:t>Weight</a:t>
            </a:r>
            <a:endParaRPr/>
          </a:p>
          <a:p>
            <a:pPr indent="-457200" lvl="0" marL="457200" marR="0" rtl="0" algn="l">
              <a:spcBef>
                <a:spcPts val="0"/>
              </a:spcBef>
              <a:spcAft>
                <a:spcPts val="0"/>
              </a:spcAft>
              <a:buClr>
                <a:schemeClr val="dk1"/>
              </a:buClr>
              <a:buSzPts val="2200"/>
              <a:buFont typeface="Arial"/>
              <a:buChar char="•"/>
            </a:pPr>
            <a:r>
              <a:rPr lang="en-GB" sz="2200">
                <a:solidFill>
                  <a:schemeClr val="dk1"/>
                </a:solidFill>
                <a:latin typeface="Lato"/>
                <a:ea typeface="Lato"/>
                <a:cs typeface="Lato"/>
                <a:sym typeface="Lato"/>
              </a:rPr>
              <a:t>Environmental factors</a:t>
            </a:r>
            <a:endParaRPr/>
          </a:p>
          <a:p>
            <a:pPr indent="-457200" lvl="0" marL="457200" marR="0" rtl="0" algn="l">
              <a:spcBef>
                <a:spcPts val="0"/>
              </a:spcBef>
              <a:spcAft>
                <a:spcPts val="0"/>
              </a:spcAft>
              <a:buClr>
                <a:schemeClr val="dk1"/>
              </a:buClr>
              <a:buSzPts val="2200"/>
              <a:buFont typeface="Arial"/>
              <a:buChar char="•"/>
            </a:pPr>
            <a:r>
              <a:rPr lang="en-GB" sz="2200">
                <a:solidFill>
                  <a:schemeClr val="dk1"/>
                </a:solidFill>
                <a:latin typeface="Lato"/>
                <a:ea typeface="Lato"/>
                <a:cs typeface="Lato"/>
                <a:sym typeface="Lato"/>
              </a:rPr>
              <a:t>Stress</a:t>
            </a:r>
            <a:endParaRPr/>
          </a:p>
        </p:txBody>
      </p:sp>
      <p:pic>
        <p:nvPicPr>
          <p:cNvPr id="270" name="Google Shape;270;p27"/>
          <p:cNvPicPr preferRelativeResize="0"/>
          <p:nvPr/>
        </p:nvPicPr>
        <p:blipFill rotWithShape="1">
          <a:blip r:embed="rId3">
            <a:alphaModFix/>
          </a:blip>
          <a:srcRect b="0" l="0" r="0" t="0"/>
          <a:stretch/>
        </p:blipFill>
        <p:spPr>
          <a:xfrm>
            <a:off x="-4413" y="876401"/>
            <a:ext cx="7433203" cy="57413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266"/>
                                        </p:tgtEl>
                                        <p:attrNameLst>
                                          <p:attrName>style.visibility</p:attrName>
                                        </p:attrNameLst>
                                      </p:cBhvr>
                                      <p:to>
                                        <p:strVal val="visible"/>
                                      </p:to>
                                    </p:set>
                                    <p:anim calcmode="lin" valueType="num">
                                      <p:cBhvr additive="base">
                                        <p:cTn dur="500"/>
                                        <p:tgtEl>
                                          <p:spTgt spid="26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7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28"/>
          <p:cNvSpPr txBox="1"/>
          <p:nvPr/>
        </p:nvSpPr>
        <p:spPr>
          <a:xfrm>
            <a:off x="276201" y="382612"/>
            <a:ext cx="10714182"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4000">
                <a:solidFill>
                  <a:srgbClr val="95519E"/>
                </a:solidFill>
                <a:latin typeface="Spartan"/>
                <a:ea typeface="Spartan"/>
                <a:cs typeface="Spartan"/>
                <a:sym typeface="Spartan"/>
              </a:rPr>
              <a:t>What affects the healthy development of a pregnancy?</a:t>
            </a:r>
            <a:endParaRPr/>
          </a:p>
        </p:txBody>
      </p:sp>
      <p:sp>
        <p:nvSpPr>
          <p:cNvPr id="277" name="Google Shape;277;p28"/>
          <p:cNvSpPr txBox="1"/>
          <p:nvPr>
            <p:ph idx="12" type="sldNum"/>
          </p:nvPr>
        </p:nvSpPr>
        <p:spPr>
          <a:xfrm>
            <a:off x="11217875" y="6479919"/>
            <a:ext cx="644611"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278" name="Google Shape;278;p28"/>
          <p:cNvSpPr txBox="1"/>
          <p:nvPr/>
        </p:nvSpPr>
        <p:spPr>
          <a:xfrm>
            <a:off x="5951349" y="1914688"/>
            <a:ext cx="5911138"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000">
                <a:solidFill>
                  <a:schemeClr val="dk1"/>
                </a:solidFill>
                <a:latin typeface="Lato"/>
                <a:ea typeface="Lato"/>
                <a:cs typeface="Lato"/>
                <a:sym typeface="Lato"/>
              </a:rPr>
              <a:t>Which of these factors might also affect the healthy development of a pregnancy?</a:t>
            </a:r>
            <a:endParaRPr/>
          </a:p>
        </p:txBody>
      </p:sp>
      <p:sp>
        <p:nvSpPr>
          <p:cNvPr id="279" name="Google Shape;279;p28"/>
          <p:cNvSpPr txBox="1"/>
          <p:nvPr>
            <p:ph idx="11" type="ftr"/>
          </p:nvPr>
        </p:nvSpPr>
        <p:spPr>
          <a:xfrm>
            <a:off x="-4412" y="6391510"/>
            <a:ext cx="121920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050"/>
              <a:t>© PSHE Association 2021</a:t>
            </a:r>
            <a:endParaRPr/>
          </a:p>
        </p:txBody>
      </p:sp>
      <p:pic>
        <p:nvPicPr>
          <p:cNvPr id="280" name="Google Shape;280;p28"/>
          <p:cNvPicPr preferRelativeResize="0"/>
          <p:nvPr/>
        </p:nvPicPr>
        <p:blipFill rotWithShape="1">
          <a:blip r:embed="rId3">
            <a:alphaModFix/>
          </a:blip>
          <a:srcRect b="0" l="0" r="0" t="0"/>
          <a:stretch/>
        </p:blipFill>
        <p:spPr>
          <a:xfrm>
            <a:off x="7269360" y="3565630"/>
            <a:ext cx="3721023" cy="2652265"/>
          </a:xfrm>
          <a:prstGeom prst="rect">
            <a:avLst/>
          </a:prstGeom>
          <a:noFill/>
          <a:ln>
            <a:noFill/>
          </a:ln>
        </p:spPr>
      </p:pic>
      <p:sp>
        <p:nvSpPr>
          <p:cNvPr id="281" name="Google Shape;281;p28"/>
          <p:cNvSpPr txBox="1"/>
          <p:nvPr/>
        </p:nvSpPr>
        <p:spPr>
          <a:xfrm>
            <a:off x="511714" y="1914688"/>
            <a:ext cx="4911511" cy="4308872"/>
          </a:xfrm>
          <a:prstGeom prst="rect">
            <a:avLst/>
          </a:prstGeom>
          <a:solidFill>
            <a:srgbClr val="E6CDFF"/>
          </a:solid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1"/>
              </a:buClr>
              <a:buSzPts val="2600"/>
              <a:buFont typeface="Arial"/>
              <a:buChar char="•"/>
            </a:pPr>
            <a:r>
              <a:rPr lang="en-GB" sz="2600">
                <a:solidFill>
                  <a:schemeClr val="dk1"/>
                </a:solidFill>
                <a:latin typeface="Lato"/>
                <a:ea typeface="Lato"/>
                <a:cs typeface="Lato"/>
                <a:sym typeface="Lato"/>
              </a:rPr>
              <a:t>Age</a:t>
            </a:r>
            <a:endParaRPr/>
          </a:p>
          <a:p>
            <a:pPr indent="-457200" lvl="0" marL="457200" marR="0" rtl="0" algn="l">
              <a:spcBef>
                <a:spcPts val="600"/>
              </a:spcBef>
              <a:spcAft>
                <a:spcPts val="0"/>
              </a:spcAft>
              <a:buClr>
                <a:schemeClr val="dk1"/>
              </a:buClr>
              <a:buSzPts val="2600"/>
              <a:buFont typeface="Arial"/>
              <a:buChar char="•"/>
            </a:pPr>
            <a:r>
              <a:rPr lang="en-GB" sz="2600">
                <a:solidFill>
                  <a:schemeClr val="dk1"/>
                </a:solidFill>
                <a:latin typeface="Lato"/>
                <a:ea typeface="Lato"/>
                <a:cs typeface="Lato"/>
                <a:sym typeface="Lato"/>
              </a:rPr>
              <a:t>STIs</a:t>
            </a:r>
            <a:endParaRPr/>
          </a:p>
          <a:p>
            <a:pPr indent="-457200" lvl="0" marL="457200" marR="0" rtl="0" algn="l">
              <a:spcBef>
                <a:spcPts val="600"/>
              </a:spcBef>
              <a:spcAft>
                <a:spcPts val="0"/>
              </a:spcAft>
              <a:buClr>
                <a:schemeClr val="dk1"/>
              </a:buClr>
              <a:buSzPts val="2600"/>
              <a:buFont typeface="Arial"/>
              <a:buChar char="•"/>
            </a:pPr>
            <a:r>
              <a:rPr lang="en-GB" sz="2600">
                <a:solidFill>
                  <a:schemeClr val="dk1"/>
                </a:solidFill>
                <a:latin typeface="Lato"/>
                <a:ea typeface="Lato"/>
                <a:cs typeface="Lato"/>
                <a:sym typeface="Lato"/>
              </a:rPr>
              <a:t>Smoking</a:t>
            </a:r>
            <a:endParaRPr/>
          </a:p>
          <a:p>
            <a:pPr indent="-457200" lvl="0" marL="457200" marR="0" rtl="0" algn="l">
              <a:spcBef>
                <a:spcPts val="600"/>
              </a:spcBef>
              <a:spcAft>
                <a:spcPts val="0"/>
              </a:spcAft>
              <a:buClr>
                <a:schemeClr val="dk1"/>
              </a:buClr>
              <a:buSzPts val="2600"/>
              <a:buFont typeface="Arial"/>
              <a:buChar char="•"/>
            </a:pPr>
            <a:r>
              <a:rPr lang="en-GB" sz="2600">
                <a:solidFill>
                  <a:schemeClr val="dk1"/>
                </a:solidFill>
                <a:latin typeface="Lato"/>
                <a:ea typeface="Lato"/>
                <a:cs typeface="Lato"/>
                <a:sym typeface="Lato"/>
              </a:rPr>
              <a:t>Alcohol</a:t>
            </a:r>
            <a:endParaRPr/>
          </a:p>
          <a:p>
            <a:pPr indent="-457200" lvl="0" marL="457200" marR="0" rtl="0" algn="l">
              <a:spcBef>
                <a:spcPts val="600"/>
              </a:spcBef>
              <a:spcAft>
                <a:spcPts val="0"/>
              </a:spcAft>
              <a:buClr>
                <a:schemeClr val="dk1"/>
              </a:buClr>
              <a:buSzPts val="2600"/>
              <a:buFont typeface="Arial"/>
              <a:buChar char="•"/>
            </a:pPr>
            <a:r>
              <a:rPr lang="en-GB" sz="2600">
                <a:solidFill>
                  <a:schemeClr val="dk1"/>
                </a:solidFill>
                <a:latin typeface="Lato"/>
                <a:ea typeface="Lato"/>
                <a:cs typeface="Lato"/>
                <a:sym typeface="Lato"/>
              </a:rPr>
              <a:t>Anabolic steroids</a:t>
            </a:r>
            <a:endParaRPr/>
          </a:p>
          <a:p>
            <a:pPr indent="-457200" lvl="0" marL="457200" marR="0" rtl="0" algn="l">
              <a:spcBef>
                <a:spcPts val="600"/>
              </a:spcBef>
              <a:spcAft>
                <a:spcPts val="0"/>
              </a:spcAft>
              <a:buClr>
                <a:schemeClr val="dk1"/>
              </a:buClr>
              <a:buSzPts val="2600"/>
              <a:buFont typeface="Arial"/>
              <a:buChar char="•"/>
            </a:pPr>
            <a:r>
              <a:rPr lang="en-GB" sz="2600">
                <a:solidFill>
                  <a:schemeClr val="dk1"/>
                </a:solidFill>
                <a:latin typeface="Lato"/>
                <a:ea typeface="Lato"/>
                <a:cs typeface="Lato"/>
                <a:sym typeface="Lato"/>
              </a:rPr>
              <a:t>Other drugs or medicines</a:t>
            </a:r>
            <a:endParaRPr/>
          </a:p>
          <a:p>
            <a:pPr indent="-457200" lvl="0" marL="457200" marR="0" rtl="0" algn="l">
              <a:spcBef>
                <a:spcPts val="600"/>
              </a:spcBef>
              <a:spcAft>
                <a:spcPts val="0"/>
              </a:spcAft>
              <a:buClr>
                <a:schemeClr val="dk1"/>
              </a:buClr>
              <a:buSzPts val="2600"/>
              <a:buFont typeface="Arial"/>
              <a:buChar char="•"/>
            </a:pPr>
            <a:r>
              <a:rPr lang="en-GB" sz="2600">
                <a:solidFill>
                  <a:schemeClr val="dk1"/>
                </a:solidFill>
                <a:latin typeface="Lato"/>
                <a:ea typeface="Lato"/>
                <a:cs typeface="Lato"/>
                <a:sym typeface="Lato"/>
              </a:rPr>
              <a:t>Weight</a:t>
            </a:r>
            <a:endParaRPr/>
          </a:p>
          <a:p>
            <a:pPr indent="-457200" lvl="0" marL="457200" marR="0" rtl="0" algn="l">
              <a:spcBef>
                <a:spcPts val="600"/>
              </a:spcBef>
              <a:spcAft>
                <a:spcPts val="0"/>
              </a:spcAft>
              <a:buClr>
                <a:schemeClr val="dk1"/>
              </a:buClr>
              <a:buSzPts val="2600"/>
              <a:buFont typeface="Arial"/>
              <a:buChar char="•"/>
            </a:pPr>
            <a:r>
              <a:rPr lang="en-GB" sz="2600">
                <a:solidFill>
                  <a:schemeClr val="dk1"/>
                </a:solidFill>
                <a:latin typeface="Lato"/>
                <a:ea typeface="Lato"/>
                <a:cs typeface="Lato"/>
                <a:sym typeface="Lato"/>
              </a:rPr>
              <a:t>Environmental factors</a:t>
            </a:r>
            <a:endParaRPr/>
          </a:p>
          <a:p>
            <a:pPr indent="-457200" lvl="0" marL="457200" marR="0" rtl="0" algn="l">
              <a:spcBef>
                <a:spcPts val="600"/>
              </a:spcBef>
              <a:spcAft>
                <a:spcPts val="0"/>
              </a:spcAft>
              <a:buClr>
                <a:schemeClr val="dk1"/>
              </a:buClr>
              <a:buSzPts val="2600"/>
              <a:buFont typeface="Arial"/>
              <a:buChar char="•"/>
            </a:pPr>
            <a:r>
              <a:rPr lang="en-GB" sz="2600">
                <a:solidFill>
                  <a:schemeClr val="dk1"/>
                </a:solidFill>
                <a:latin typeface="Lato"/>
                <a:ea typeface="Lato"/>
                <a:cs typeface="Lato"/>
                <a:sym typeface="Lato"/>
              </a:rPr>
              <a:t>Stress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277"/>
                                        </p:tgtEl>
                                        <p:attrNameLst>
                                          <p:attrName>style.visibility</p:attrName>
                                        </p:attrNameLst>
                                      </p:cBhvr>
                                      <p:to>
                                        <p:strVal val="visible"/>
                                      </p:to>
                                    </p:set>
                                    <p:anim calcmode="lin" valueType="num">
                                      <p:cBhvr additive="base">
                                        <p:cTn dur="500"/>
                                        <p:tgtEl>
                                          <p:spTgt spid="27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29"/>
          <p:cNvSpPr txBox="1"/>
          <p:nvPr/>
        </p:nvSpPr>
        <p:spPr>
          <a:xfrm>
            <a:off x="276201" y="382612"/>
            <a:ext cx="10714182"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4400">
                <a:solidFill>
                  <a:srgbClr val="95519E"/>
                </a:solidFill>
                <a:latin typeface="Spartan"/>
                <a:ea typeface="Spartan"/>
                <a:cs typeface="Spartan"/>
                <a:sym typeface="Spartan"/>
              </a:rPr>
              <a:t>Routes to parenthood</a:t>
            </a:r>
            <a:endParaRPr/>
          </a:p>
        </p:txBody>
      </p:sp>
      <p:sp>
        <p:nvSpPr>
          <p:cNvPr id="288" name="Google Shape;288;p29"/>
          <p:cNvSpPr txBox="1"/>
          <p:nvPr>
            <p:ph idx="12" type="sldNum"/>
          </p:nvPr>
        </p:nvSpPr>
        <p:spPr>
          <a:xfrm>
            <a:off x="11217875" y="6479919"/>
            <a:ext cx="644611"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pic>
        <p:nvPicPr>
          <p:cNvPr id="289" name="Google Shape;289;p29"/>
          <p:cNvPicPr preferRelativeResize="0"/>
          <p:nvPr/>
        </p:nvPicPr>
        <p:blipFill rotWithShape="1">
          <a:blip r:embed="rId3">
            <a:alphaModFix/>
          </a:blip>
          <a:srcRect b="0" l="0" r="0" t="0"/>
          <a:stretch/>
        </p:blipFill>
        <p:spPr>
          <a:xfrm rot="860697">
            <a:off x="447320" y="5959574"/>
            <a:ext cx="273159" cy="641874"/>
          </a:xfrm>
          <a:prstGeom prst="rect">
            <a:avLst/>
          </a:prstGeom>
          <a:noFill/>
          <a:ln>
            <a:noFill/>
          </a:ln>
        </p:spPr>
      </p:pic>
      <p:pic>
        <p:nvPicPr>
          <p:cNvPr id="290" name="Google Shape;290;p29"/>
          <p:cNvPicPr preferRelativeResize="0"/>
          <p:nvPr/>
        </p:nvPicPr>
        <p:blipFill rotWithShape="1">
          <a:blip r:embed="rId4">
            <a:alphaModFix/>
          </a:blip>
          <a:srcRect b="0" l="0" r="0" t="0"/>
          <a:stretch/>
        </p:blipFill>
        <p:spPr>
          <a:xfrm>
            <a:off x="873292" y="6015204"/>
            <a:ext cx="522892" cy="575794"/>
          </a:xfrm>
          <a:prstGeom prst="rect">
            <a:avLst/>
          </a:prstGeom>
          <a:noFill/>
          <a:ln>
            <a:noFill/>
          </a:ln>
        </p:spPr>
      </p:pic>
      <p:sp>
        <p:nvSpPr>
          <p:cNvPr id="291" name="Google Shape;291;p29"/>
          <p:cNvSpPr/>
          <p:nvPr/>
        </p:nvSpPr>
        <p:spPr>
          <a:xfrm>
            <a:off x="381409" y="1458580"/>
            <a:ext cx="5547105" cy="397031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2800">
                <a:solidFill>
                  <a:schemeClr val="dk1"/>
                </a:solidFill>
                <a:latin typeface="Lato"/>
                <a:ea typeface="Lato"/>
                <a:cs typeface="Lato"/>
                <a:sym typeface="Lato"/>
              </a:rPr>
              <a:t>Read the scenarios in the </a:t>
            </a:r>
            <a:r>
              <a:rPr i="1" lang="en-GB" sz="2800">
                <a:solidFill>
                  <a:schemeClr val="dk1"/>
                </a:solidFill>
                <a:latin typeface="Lato"/>
                <a:ea typeface="Lato"/>
                <a:cs typeface="Lato"/>
                <a:sym typeface="Lato"/>
              </a:rPr>
              <a:t>Routes to parenthood </a:t>
            </a:r>
            <a:r>
              <a:rPr lang="en-GB" sz="2800">
                <a:solidFill>
                  <a:schemeClr val="dk1"/>
                </a:solidFill>
                <a:latin typeface="Lato"/>
                <a:ea typeface="Lato"/>
                <a:cs typeface="Lato"/>
                <a:sym typeface="Lato"/>
              </a:rPr>
              <a:t>handout. Then, in pairs, use the information given in the </a:t>
            </a:r>
            <a:r>
              <a:rPr i="1" lang="en-GB" sz="2800">
                <a:solidFill>
                  <a:schemeClr val="dk1"/>
                </a:solidFill>
                <a:latin typeface="Lato"/>
                <a:ea typeface="Lato"/>
                <a:cs typeface="Lato"/>
                <a:sym typeface="Lato"/>
              </a:rPr>
              <a:t>Options </a:t>
            </a:r>
            <a:r>
              <a:rPr lang="en-GB" sz="2800">
                <a:solidFill>
                  <a:schemeClr val="dk1"/>
                </a:solidFill>
                <a:latin typeface="Lato"/>
                <a:ea typeface="Lato"/>
                <a:cs typeface="Lato"/>
                <a:sym typeface="Lato"/>
              </a:rPr>
              <a:t>handout to note down what route each character/couple might take. </a:t>
            </a:r>
            <a:endParaRPr/>
          </a:p>
          <a:p>
            <a:pPr indent="0" lvl="0" marL="0" marR="0" rtl="0" algn="l">
              <a:spcBef>
                <a:spcPts val="0"/>
              </a:spcBef>
              <a:spcAft>
                <a:spcPts val="0"/>
              </a:spcAft>
              <a:buNone/>
            </a:pPr>
            <a:r>
              <a:t/>
            </a:r>
            <a:endParaRPr sz="2800">
              <a:solidFill>
                <a:schemeClr val="dk1"/>
              </a:solidFill>
              <a:latin typeface="Lato"/>
              <a:ea typeface="Lato"/>
              <a:cs typeface="Lato"/>
              <a:sym typeface="Lato"/>
            </a:endParaRPr>
          </a:p>
          <a:p>
            <a:pPr indent="0" lvl="0" marL="0" marR="0" rtl="0" algn="l">
              <a:spcBef>
                <a:spcPts val="0"/>
              </a:spcBef>
              <a:spcAft>
                <a:spcPts val="0"/>
              </a:spcAft>
              <a:buNone/>
            </a:pPr>
            <a:r>
              <a:rPr lang="en-GB" sz="2800">
                <a:solidFill>
                  <a:schemeClr val="dk1"/>
                </a:solidFill>
                <a:latin typeface="Lato"/>
                <a:ea typeface="Lato"/>
                <a:cs typeface="Lato"/>
                <a:sym typeface="Lato"/>
              </a:rPr>
              <a:t>(There might be multiple options for each scenario in the table!)</a:t>
            </a:r>
            <a:endParaRPr/>
          </a:p>
        </p:txBody>
      </p:sp>
      <p:sp>
        <p:nvSpPr>
          <p:cNvPr id="292" name="Google Shape;292;p29"/>
          <p:cNvSpPr txBox="1"/>
          <p:nvPr>
            <p:ph idx="11" type="ftr"/>
          </p:nvPr>
        </p:nvSpPr>
        <p:spPr>
          <a:xfrm>
            <a:off x="-4412" y="6391510"/>
            <a:ext cx="121920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050"/>
              <a:t>© PSHE Association 2021</a:t>
            </a:r>
            <a:endParaRPr/>
          </a:p>
        </p:txBody>
      </p:sp>
      <p:pic>
        <p:nvPicPr>
          <p:cNvPr id="293" name="Google Shape;293;p29"/>
          <p:cNvPicPr preferRelativeResize="0"/>
          <p:nvPr/>
        </p:nvPicPr>
        <p:blipFill rotWithShape="1">
          <a:blip r:embed="rId5">
            <a:alphaModFix/>
          </a:blip>
          <a:srcRect b="0" l="0" r="0" t="0"/>
          <a:stretch/>
        </p:blipFill>
        <p:spPr>
          <a:xfrm>
            <a:off x="6272832" y="1679753"/>
            <a:ext cx="5547105" cy="369807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288"/>
                                        </p:tgtEl>
                                        <p:attrNameLst>
                                          <p:attrName>style.visibility</p:attrName>
                                        </p:attrNameLst>
                                      </p:cBhvr>
                                      <p:to>
                                        <p:strVal val="visible"/>
                                      </p:to>
                                    </p:set>
                                    <p:anim calcmode="lin" valueType="num">
                                      <p:cBhvr additive="base">
                                        <p:cTn dur="500"/>
                                        <p:tgtEl>
                                          <p:spTgt spid="28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89"/>
                                        </p:tgtEl>
                                        <p:attrNameLst>
                                          <p:attrName>style.visibility</p:attrName>
                                        </p:attrNameLst>
                                      </p:cBhvr>
                                      <p:to>
                                        <p:strVal val="visible"/>
                                      </p:to>
                                    </p:set>
                                    <p:anim calcmode="lin" valueType="num">
                                      <p:cBhvr additive="base">
                                        <p:cTn dur="500"/>
                                        <p:tgtEl>
                                          <p:spTgt spid="28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90"/>
                                        </p:tgtEl>
                                        <p:attrNameLst>
                                          <p:attrName>style.visibility</p:attrName>
                                        </p:attrNameLst>
                                      </p:cBhvr>
                                      <p:to>
                                        <p:strVal val="visible"/>
                                      </p:to>
                                    </p:set>
                                    <p:anim calcmode="lin" valueType="num">
                                      <p:cBhvr additive="base">
                                        <p:cTn dur="500"/>
                                        <p:tgtEl>
                                          <p:spTgt spid="29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1">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30"/>
          <p:cNvSpPr txBox="1"/>
          <p:nvPr/>
        </p:nvSpPr>
        <p:spPr>
          <a:xfrm>
            <a:off x="276201" y="382612"/>
            <a:ext cx="10714182"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4400">
                <a:solidFill>
                  <a:srgbClr val="95519E"/>
                </a:solidFill>
                <a:latin typeface="Spartan"/>
                <a:ea typeface="Spartan"/>
                <a:cs typeface="Spartan"/>
                <a:sym typeface="Spartan"/>
              </a:rPr>
              <a:t>Routes to parenthood: support</a:t>
            </a:r>
            <a:endParaRPr/>
          </a:p>
        </p:txBody>
      </p:sp>
      <p:sp>
        <p:nvSpPr>
          <p:cNvPr id="300" name="Google Shape;300;p30"/>
          <p:cNvSpPr txBox="1"/>
          <p:nvPr>
            <p:ph idx="12" type="sldNum"/>
          </p:nvPr>
        </p:nvSpPr>
        <p:spPr>
          <a:xfrm>
            <a:off x="11217875" y="6479919"/>
            <a:ext cx="644611"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301" name="Google Shape;301;p30"/>
          <p:cNvSpPr/>
          <p:nvPr/>
        </p:nvSpPr>
        <p:spPr>
          <a:xfrm>
            <a:off x="527047" y="1767006"/>
            <a:ext cx="6493686" cy="35394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3200">
                <a:solidFill>
                  <a:schemeClr val="dk1"/>
                </a:solidFill>
                <a:latin typeface="Lato"/>
                <a:ea typeface="Lato"/>
                <a:cs typeface="Lato"/>
                <a:sym typeface="Lato"/>
              </a:rPr>
              <a:t>Who or where might the people in the scenarios go to in order to find out more information or to seek help, guidance and support? </a:t>
            </a:r>
            <a:endParaRPr/>
          </a:p>
          <a:p>
            <a:pPr indent="0" lvl="0" marL="0" marR="0" rtl="0" algn="l">
              <a:spcBef>
                <a:spcPts val="0"/>
              </a:spcBef>
              <a:spcAft>
                <a:spcPts val="0"/>
              </a:spcAft>
              <a:buNone/>
            </a:pPr>
            <a:r>
              <a:t/>
            </a:r>
            <a:endParaRPr sz="3200">
              <a:solidFill>
                <a:schemeClr val="dk1"/>
              </a:solidFill>
              <a:latin typeface="Lato"/>
              <a:ea typeface="Lato"/>
              <a:cs typeface="Lato"/>
              <a:sym typeface="Lato"/>
            </a:endParaRPr>
          </a:p>
          <a:p>
            <a:pPr indent="0" lvl="0" marL="0" marR="0" rtl="0" algn="l">
              <a:spcBef>
                <a:spcPts val="0"/>
              </a:spcBef>
              <a:spcAft>
                <a:spcPts val="0"/>
              </a:spcAft>
              <a:buNone/>
            </a:pPr>
            <a:r>
              <a:rPr lang="en-GB" sz="3200">
                <a:solidFill>
                  <a:schemeClr val="dk1"/>
                </a:solidFill>
                <a:latin typeface="Lato"/>
                <a:ea typeface="Lato"/>
                <a:cs typeface="Lato"/>
                <a:sym typeface="Lato"/>
              </a:rPr>
              <a:t>In your pairs, try to list at least five possible sources of support.</a:t>
            </a:r>
            <a:endParaRPr/>
          </a:p>
        </p:txBody>
      </p:sp>
      <p:sp>
        <p:nvSpPr>
          <p:cNvPr id="302" name="Google Shape;302;p30"/>
          <p:cNvSpPr txBox="1"/>
          <p:nvPr>
            <p:ph idx="11" type="ftr"/>
          </p:nvPr>
        </p:nvSpPr>
        <p:spPr>
          <a:xfrm>
            <a:off x="-4412" y="6391510"/>
            <a:ext cx="121920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050"/>
              <a:t>© PSHE Association 2021</a:t>
            </a:r>
            <a:endParaRPr/>
          </a:p>
        </p:txBody>
      </p:sp>
      <p:pic>
        <p:nvPicPr>
          <p:cNvPr id="303" name="Google Shape;303;p30"/>
          <p:cNvPicPr preferRelativeResize="0"/>
          <p:nvPr/>
        </p:nvPicPr>
        <p:blipFill rotWithShape="1">
          <a:blip r:embed="rId3">
            <a:alphaModFix/>
          </a:blip>
          <a:srcRect b="0" l="0" r="0" t="0"/>
          <a:stretch/>
        </p:blipFill>
        <p:spPr>
          <a:xfrm>
            <a:off x="7715337" y="1348803"/>
            <a:ext cx="3634468" cy="48459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300"/>
                                        </p:tgtEl>
                                        <p:attrNameLst>
                                          <p:attrName>style.visibility</p:attrName>
                                        </p:attrNameLst>
                                      </p:cBhvr>
                                      <p:to>
                                        <p:strVal val="visible"/>
                                      </p:to>
                                    </p:set>
                                    <p:anim calcmode="lin" valueType="num">
                                      <p:cBhvr additive="base">
                                        <p:cTn dur="500"/>
                                        <p:tgtEl>
                                          <p:spTgt spid="30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31"/>
          <p:cNvSpPr txBox="1"/>
          <p:nvPr/>
        </p:nvSpPr>
        <p:spPr>
          <a:xfrm>
            <a:off x="276201" y="382612"/>
            <a:ext cx="10714182"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4400">
                <a:solidFill>
                  <a:srgbClr val="95519E"/>
                </a:solidFill>
                <a:latin typeface="Spartan"/>
                <a:ea typeface="Spartan"/>
                <a:cs typeface="Spartan"/>
                <a:sym typeface="Spartan"/>
              </a:rPr>
              <a:t>Routes to parenthood: support</a:t>
            </a:r>
            <a:endParaRPr/>
          </a:p>
        </p:txBody>
      </p:sp>
      <p:sp>
        <p:nvSpPr>
          <p:cNvPr id="310" name="Google Shape;310;p31"/>
          <p:cNvSpPr txBox="1"/>
          <p:nvPr>
            <p:ph idx="12" type="sldNum"/>
          </p:nvPr>
        </p:nvSpPr>
        <p:spPr>
          <a:xfrm>
            <a:off x="11217875" y="6479919"/>
            <a:ext cx="644611"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311" name="Google Shape;311;p31"/>
          <p:cNvSpPr/>
          <p:nvPr/>
        </p:nvSpPr>
        <p:spPr>
          <a:xfrm>
            <a:off x="449556" y="1335844"/>
            <a:ext cx="7431224" cy="506292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3200">
                <a:solidFill>
                  <a:schemeClr val="dk1"/>
                </a:solidFill>
                <a:latin typeface="Lato"/>
                <a:ea typeface="Lato"/>
                <a:cs typeface="Lato"/>
                <a:sym typeface="Lato"/>
              </a:rPr>
              <a:t>Examples might include:</a:t>
            </a:r>
            <a:endParaRPr/>
          </a:p>
          <a:p>
            <a:pPr indent="-457200" lvl="0" marL="457200" marR="0" rtl="0" algn="l">
              <a:spcBef>
                <a:spcPts val="0"/>
              </a:spcBef>
              <a:spcAft>
                <a:spcPts val="0"/>
              </a:spcAft>
              <a:buClr>
                <a:schemeClr val="dk1"/>
              </a:buClr>
              <a:buSzPts val="3200"/>
              <a:buFont typeface="Arial"/>
              <a:buChar char="•"/>
            </a:pPr>
            <a:r>
              <a:rPr lang="en-GB" sz="3200">
                <a:solidFill>
                  <a:schemeClr val="dk1"/>
                </a:solidFill>
                <a:latin typeface="Lato"/>
                <a:ea typeface="Lato"/>
                <a:cs typeface="Lato"/>
                <a:sym typeface="Lato"/>
              </a:rPr>
              <a:t>Family</a:t>
            </a:r>
            <a:endParaRPr/>
          </a:p>
          <a:p>
            <a:pPr indent="-457200" lvl="0" marL="457200" marR="0" rtl="0" algn="l">
              <a:spcBef>
                <a:spcPts val="600"/>
              </a:spcBef>
              <a:spcAft>
                <a:spcPts val="0"/>
              </a:spcAft>
              <a:buClr>
                <a:schemeClr val="dk1"/>
              </a:buClr>
              <a:buSzPts val="3200"/>
              <a:buFont typeface="Arial"/>
              <a:buChar char="•"/>
            </a:pPr>
            <a:r>
              <a:rPr lang="en-GB" sz="3200">
                <a:solidFill>
                  <a:schemeClr val="dk1"/>
                </a:solidFill>
                <a:latin typeface="Lato"/>
                <a:ea typeface="Lato"/>
                <a:cs typeface="Lato"/>
                <a:sym typeface="Lato"/>
              </a:rPr>
              <a:t>Friends</a:t>
            </a:r>
            <a:endParaRPr/>
          </a:p>
          <a:p>
            <a:pPr indent="-457200" lvl="0" marL="457200" marR="0" rtl="0" algn="l">
              <a:spcBef>
                <a:spcPts val="600"/>
              </a:spcBef>
              <a:spcAft>
                <a:spcPts val="0"/>
              </a:spcAft>
              <a:buClr>
                <a:schemeClr val="dk1"/>
              </a:buClr>
              <a:buSzPts val="3200"/>
              <a:buFont typeface="Arial"/>
              <a:buChar char="•"/>
            </a:pPr>
            <a:r>
              <a:rPr lang="en-GB" sz="3200">
                <a:solidFill>
                  <a:schemeClr val="dk1"/>
                </a:solidFill>
                <a:latin typeface="Lato"/>
                <a:ea typeface="Lato"/>
                <a:cs typeface="Lato"/>
                <a:sym typeface="Lato"/>
              </a:rPr>
              <a:t>Support groups</a:t>
            </a:r>
            <a:endParaRPr/>
          </a:p>
          <a:p>
            <a:pPr indent="-457200" lvl="0" marL="457200" marR="0" rtl="0" algn="l">
              <a:spcBef>
                <a:spcPts val="600"/>
              </a:spcBef>
              <a:spcAft>
                <a:spcPts val="0"/>
              </a:spcAft>
              <a:buClr>
                <a:schemeClr val="dk1"/>
              </a:buClr>
              <a:buSzPts val="3200"/>
              <a:buFont typeface="Arial"/>
              <a:buChar char="•"/>
            </a:pPr>
            <a:r>
              <a:rPr lang="en-GB" sz="3200">
                <a:solidFill>
                  <a:schemeClr val="dk1"/>
                </a:solidFill>
                <a:latin typeface="Lato"/>
                <a:ea typeface="Lato"/>
                <a:cs typeface="Lato"/>
                <a:sym typeface="Lato"/>
              </a:rPr>
              <a:t>Online resources (e.g. NHS website)</a:t>
            </a:r>
            <a:endParaRPr/>
          </a:p>
          <a:p>
            <a:pPr indent="-457200" lvl="0" marL="457200" marR="0" rtl="0" algn="l">
              <a:spcBef>
                <a:spcPts val="600"/>
              </a:spcBef>
              <a:spcAft>
                <a:spcPts val="0"/>
              </a:spcAft>
              <a:buClr>
                <a:schemeClr val="dk1"/>
              </a:buClr>
              <a:buSzPts val="3200"/>
              <a:buFont typeface="Arial"/>
              <a:buChar char="•"/>
            </a:pPr>
            <a:r>
              <a:rPr lang="en-GB" sz="3200">
                <a:solidFill>
                  <a:schemeClr val="dk1"/>
                </a:solidFill>
                <a:latin typeface="Lato"/>
                <a:ea typeface="Lato"/>
                <a:cs typeface="Lato"/>
                <a:sym typeface="Lato"/>
              </a:rPr>
              <a:t>GP</a:t>
            </a:r>
            <a:endParaRPr/>
          </a:p>
          <a:p>
            <a:pPr indent="-457200" lvl="0" marL="457200" marR="0" rtl="0" algn="l">
              <a:spcBef>
                <a:spcPts val="600"/>
              </a:spcBef>
              <a:spcAft>
                <a:spcPts val="0"/>
              </a:spcAft>
              <a:buClr>
                <a:schemeClr val="dk1"/>
              </a:buClr>
              <a:buSzPts val="3200"/>
              <a:buFont typeface="Arial"/>
              <a:buChar char="•"/>
            </a:pPr>
            <a:r>
              <a:rPr lang="en-GB" sz="3200">
                <a:solidFill>
                  <a:schemeClr val="dk1"/>
                </a:solidFill>
                <a:latin typeface="Lato"/>
                <a:ea typeface="Lato"/>
                <a:cs typeface="Lato"/>
                <a:sym typeface="Lato"/>
              </a:rPr>
              <a:t>Fertility clinics</a:t>
            </a:r>
            <a:endParaRPr/>
          </a:p>
          <a:p>
            <a:pPr indent="-457200" lvl="0" marL="457200" marR="0" rtl="0" algn="l">
              <a:spcBef>
                <a:spcPts val="600"/>
              </a:spcBef>
              <a:spcAft>
                <a:spcPts val="0"/>
              </a:spcAft>
              <a:buClr>
                <a:schemeClr val="dk1"/>
              </a:buClr>
              <a:buSzPts val="3200"/>
              <a:buFont typeface="Arial"/>
              <a:buChar char="•"/>
            </a:pPr>
            <a:r>
              <a:rPr lang="en-GB" sz="3200">
                <a:solidFill>
                  <a:schemeClr val="dk1"/>
                </a:solidFill>
                <a:latin typeface="Lato"/>
                <a:ea typeface="Lato"/>
                <a:cs typeface="Lato"/>
                <a:sym typeface="Lato"/>
              </a:rPr>
              <a:t>Local council (e.g. regarding fostering)</a:t>
            </a:r>
            <a:endParaRPr/>
          </a:p>
          <a:p>
            <a:pPr indent="-457200" lvl="0" marL="457200" marR="0" rtl="0" algn="l">
              <a:spcBef>
                <a:spcPts val="600"/>
              </a:spcBef>
              <a:spcAft>
                <a:spcPts val="0"/>
              </a:spcAft>
              <a:buClr>
                <a:schemeClr val="dk1"/>
              </a:buClr>
              <a:buSzPts val="3200"/>
              <a:buFont typeface="Arial"/>
              <a:buChar char="•"/>
            </a:pPr>
            <a:r>
              <a:rPr lang="en-GB" sz="3200">
                <a:solidFill>
                  <a:schemeClr val="dk1"/>
                </a:solidFill>
                <a:latin typeface="Lato"/>
                <a:ea typeface="Lato"/>
                <a:cs typeface="Lato"/>
                <a:sym typeface="Lato"/>
              </a:rPr>
              <a:t>Adoption services</a:t>
            </a:r>
            <a:endParaRPr/>
          </a:p>
        </p:txBody>
      </p:sp>
      <p:sp>
        <p:nvSpPr>
          <p:cNvPr id="312" name="Google Shape;312;p31"/>
          <p:cNvSpPr txBox="1"/>
          <p:nvPr>
            <p:ph idx="11" type="ftr"/>
          </p:nvPr>
        </p:nvSpPr>
        <p:spPr>
          <a:xfrm>
            <a:off x="-4412" y="6391510"/>
            <a:ext cx="121920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050"/>
              <a:t>© PSHE Association 2021</a:t>
            </a:r>
            <a:endParaRPr/>
          </a:p>
        </p:txBody>
      </p:sp>
      <p:pic>
        <p:nvPicPr>
          <p:cNvPr id="313" name="Google Shape;313;p31"/>
          <p:cNvPicPr preferRelativeResize="0"/>
          <p:nvPr/>
        </p:nvPicPr>
        <p:blipFill rotWithShape="1">
          <a:blip r:embed="rId3">
            <a:alphaModFix/>
          </a:blip>
          <a:srcRect b="0" l="0" r="0" t="0"/>
          <a:stretch/>
        </p:blipFill>
        <p:spPr>
          <a:xfrm>
            <a:off x="8205882" y="1240462"/>
            <a:ext cx="3634468" cy="48459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310"/>
                                        </p:tgtEl>
                                        <p:attrNameLst>
                                          <p:attrName>style.visibility</p:attrName>
                                        </p:attrNameLst>
                                      </p:cBhvr>
                                      <p:to>
                                        <p:strVal val="visible"/>
                                      </p:to>
                                    </p:set>
                                    <p:anim calcmode="lin" valueType="num">
                                      <p:cBhvr additive="base">
                                        <p:cTn dur="500"/>
                                        <p:tgtEl>
                                          <p:spTgt spid="31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5" name="Shape 95"/>
        <p:cNvGrpSpPr/>
        <p:nvPr/>
      </p:nvGrpSpPr>
      <p:grpSpPr>
        <a:xfrm>
          <a:off x="0" y="0"/>
          <a:ext cx="0" cy="0"/>
          <a:chOff x="0" y="0"/>
          <a:chExt cx="0" cy="0"/>
        </a:xfrm>
      </p:grpSpPr>
      <p:sp>
        <p:nvSpPr>
          <p:cNvPr id="96" name="Google Shape;96;p14"/>
          <p:cNvSpPr txBox="1"/>
          <p:nvPr>
            <p:ph idx="12" type="sldNum"/>
          </p:nvPr>
        </p:nvSpPr>
        <p:spPr>
          <a:xfrm>
            <a:off x="11769436" y="6567015"/>
            <a:ext cx="422564"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97" name="Google Shape;97;p14"/>
          <p:cNvSpPr txBox="1"/>
          <p:nvPr/>
        </p:nvSpPr>
        <p:spPr>
          <a:xfrm>
            <a:off x="434893" y="515456"/>
            <a:ext cx="9177913" cy="830997"/>
          </a:xfrm>
          <a:prstGeom prst="rect">
            <a:avLst/>
          </a:prstGeom>
          <a:solidFill>
            <a:srgbClr val="95519E"/>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800">
                <a:solidFill>
                  <a:schemeClr val="lt1"/>
                </a:solidFill>
                <a:latin typeface="Spartan"/>
                <a:ea typeface="Spartan"/>
                <a:cs typeface="Spartan"/>
                <a:sym typeface="Spartan"/>
              </a:rPr>
              <a:t>Using this PowerPoint</a:t>
            </a:r>
            <a:endParaRPr/>
          </a:p>
        </p:txBody>
      </p:sp>
      <p:sp>
        <p:nvSpPr>
          <p:cNvPr id="98" name="Google Shape;98;p14"/>
          <p:cNvSpPr txBox="1"/>
          <p:nvPr/>
        </p:nvSpPr>
        <p:spPr>
          <a:xfrm>
            <a:off x="9869891" y="257494"/>
            <a:ext cx="2110827" cy="954107"/>
          </a:xfrm>
          <a:prstGeom prst="rect">
            <a:avLst/>
          </a:prstGeom>
          <a:solidFill>
            <a:srgbClr val="95519E"/>
          </a:solidFill>
          <a:ln cap="flat" cmpd="sng" w="9525">
            <a:solidFill>
              <a:schemeClr val="lt1"/>
            </a:solidFill>
            <a:prstDash val="dash"/>
            <a:round/>
            <a:headEnd len="sm" w="sm" type="none"/>
            <a:tailEnd len="sm" w="sm" type="none"/>
          </a:ln>
        </p:spPr>
        <p:txBody>
          <a:bodyPr anchorCtr="1" anchor="ctr" bIns="45700" lIns="91425" spcFirstLastPara="1" rIns="91425" wrap="square" tIns="45700">
            <a:spAutoFit/>
          </a:bodyPr>
          <a:lstStyle/>
          <a:p>
            <a:pPr indent="0" lvl="0" marL="0" marR="0" rtl="0" algn="l">
              <a:spcBef>
                <a:spcPts val="0"/>
              </a:spcBef>
              <a:spcAft>
                <a:spcPts val="0"/>
              </a:spcAft>
              <a:buNone/>
            </a:pPr>
            <a:r>
              <a:rPr lang="en-GB" sz="2800">
                <a:solidFill>
                  <a:schemeClr val="lt1"/>
                </a:solidFill>
                <a:latin typeface="Spartan"/>
                <a:ea typeface="Spartan"/>
                <a:cs typeface="Spartan"/>
                <a:sym typeface="Spartan"/>
              </a:rPr>
              <a:t>Teacher </a:t>
            </a:r>
            <a:endParaRPr/>
          </a:p>
          <a:p>
            <a:pPr indent="0" lvl="0" marL="0" marR="0" rtl="0" algn="l">
              <a:spcBef>
                <a:spcPts val="0"/>
              </a:spcBef>
              <a:spcAft>
                <a:spcPts val="0"/>
              </a:spcAft>
              <a:buNone/>
            </a:pPr>
            <a:r>
              <a:rPr lang="en-GB" sz="2800">
                <a:solidFill>
                  <a:schemeClr val="lt1"/>
                </a:solidFill>
                <a:latin typeface="Spartan"/>
                <a:ea typeface="Spartan"/>
                <a:cs typeface="Spartan"/>
                <a:sym typeface="Spartan"/>
              </a:rPr>
              <a:t>slide</a:t>
            </a:r>
            <a:endParaRPr/>
          </a:p>
        </p:txBody>
      </p:sp>
      <p:sp>
        <p:nvSpPr>
          <p:cNvPr id="99" name="Google Shape;99;p14"/>
          <p:cNvSpPr txBox="1"/>
          <p:nvPr/>
        </p:nvSpPr>
        <p:spPr>
          <a:xfrm>
            <a:off x="523052" y="1635158"/>
            <a:ext cx="11246384" cy="489364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lt1"/>
                </a:solidFill>
                <a:latin typeface="Lato"/>
                <a:ea typeface="Lato"/>
                <a:cs typeface="Lato"/>
                <a:sym typeface="Lato"/>
              </a:rPr>
              <a:t>The slides in this presentation are divided into two sections:</a:t>
            </a:r>
            <a:endParaRPr/>
          </a:p>
          <a:p>
            <a:pPr indent="-514350" lvl="0" marL="514350" marR="0" rtl="0" algn="l">
              <a:lnSpc>
                <a:spcPct val="150000"/>
              </a:lnSpc>
              <a:spcBef>
                <a:spcPts val="0"/>
              </a:spcBef>
              <a:spcAft>
                <a:spcPts val="0"/>
              </a:spcAft>
              <a:buClr>
                <a:schemeClr val="lt1"/>
              </a:buClr>
              <a:buSzPts val="2400"/>
              <a:buFont typeface="Lato"/>
              <a:buAutoNum type="romanLcParenBoth"/>
            </a:pPr>
            <a:r>
              <a:rPr b="1" lang="en-GB" sz="2400">
                <a:solidFill>
                  <a:schemeClr val="lt1"/>
                </a:solidFill>
                <a:latin typeface="Lato"/>
                <a:ea typeface="Lato"/>
                <a:cs typeface="Lato"/>
                <a:sym typeface="Lato"/>
              </a:rPr>
              <a:t>Teacher slides </a:t>
            </a:r>
            <a:r>
              <a:rPr lang="en-GB" sz="2400">
                <a:solidFill>
                  <a:schemeClr val="lt1"/>
                </a:solidFill>
                <a:latin typeface="Lato"/>
                <a:ea typeface="Lato"/>
                <a:cs typeface="Lato"/>
                <a:sym typeface="Lato"/>
              </a:rPr>
              <a:t>(purple) – provide key information regarding lesson preparation</a:t>
            </a:r>
            <a:endParaRPr/>
          </a:p>
          <a:p>
            <a:pPr indent="-514350" lvl="0" marL="514350" marR="0" rtl="0" algn="l">
              <a:lnSpc>
                <a:spcPct val="150000"/>
              </a:lnSpc>
              <a:spcBef>
                <a:spcPts val="0"/>
              </a:spcBef>
              <a:spcAft>
                <a:spcPts val="0"/>
              </a:spcAft>
              <a:buClr>
                <a:schemeClr val="lt1"/>
              </a:buClr>
              <a:buSzPts val="2400"/>
              <a:buFont typeface="Lato"/>
              <a:buAutoNum type="romanLcParenBoth"/>
            </a:pPr>
            <a:r>
              <a:rPr b="1" lang="en-GB" sz="2400">
                <a:solidFill>
                  <a:schemeClr val="lt1"/>
                </a:solidFill>
                <a:latin typeface="Lato"/>
                <a:ea typeface="Lato"/>
                <a:cs typeface="Lato"/>
                <a:sym typeface="Lato"/>
              </a:rPr>
              <a:t>Pupil slides </a:t>
            </a:r>
            <a:r>
              <a:rPr lang="en-GB" sz="2400">
                <a:solidFill>
                  <a:schemeClr val="lt1"/>
                </a:solidFill>
                <a:latin typeface="Lato"/>
                <a:ea typeface="Lato"/>
                <a:cs typeface="Lato"/>
                <a:sym typeface="Lato"/>
              </a:rPr>
              <a:t>(white) – provide a visual focus point for pupils during the lesson and delivery notes for teachers about the activities.  Click ‘notes’ to view these. </a:t>
            </a:r>
            <a:endParaRPr/>
          </a:p>
          <a:p>
            <a:pPr indent="-361950" lvl="0" marL="514350" marR="0" rtl="0" algn="l">
              <a:lnSpc>
                <a:spcPct val="150000"/>
              </a:lnSpc>
              <a:spcBef>
                <a:spcPts val="0"/>
              </a:spcBef>
              <a:spcAft>
                <a:spcPts val="0"/>
              </a:spcAft>
              <a:buClr>
                <a:schemeClr val="dk1"/>
              </a:buClr>
              <a:buSzPts val="2400"/>
              <a:buFont typeface="Calibri"/>
              <a:buNone/>
            </a:pPr>
            <a:r>
              <a:t/>
            </a:r>
            <a:endParaRPr sz="2400">
              <a:solidFill>
                <a:schemeClr val="lt1"/>
              </a:solidFill>
              <a:latin typeface="Lato"/>
              <a:ea typeface="Lato"/>
              <a:cs typeface="Lato"/>
              <a:sym typeface="Lato"/>
            </a:endParaRPr>
          </a:p>
          <a:p>
            <a:pPr indent="0" lvl="0" marL="0" marR="0" rtl="0" algn="l">
              <a:lnSpc>
                <a:spcPct val="150000"/>
              </a:lnSpc>
              <a:spcBef>
                <a:spcPts val="0"/>
              </a:spcBef>
              <a:spcAft>
                <a:spcPts val="0"/>
              </a:spcAft>
              <a:buNone/>
            </a:pPr>
            <a:r>
              <a:rPr lang="en-GB" sz="2400">
                <a:solidFill>
                  <a:schemeClr val="lt1"/>
                </a:solidFill>
                <a:latin typeface="Lato"/>
                <a:ea typeface="Lato"/>
                <a:cs typeface="Lato"/>
                <a:sym typeface="Lato"/>
              </a:rPr>
              <a:t>Ensure that you select ‘Use Presenter View’ under the ‘Slide Show’ tab – this will allow you to preview the teaching notes on your monitor while the main presentation is displayed on a screen/smartboard.</a:t>
            </a:r>
            <a:endParaRPr/>
          </a:p>
        </p:txBody>
      </p:sp>
      <p:sp>
        <p:nvSpPr>
          <p:cNvPr id="100" name="Google Shape;100;p14"/>
          <p:cNvSpPr txBox="1"/>
          <p:nvPr/>
        </p:nvSpPr>
        <p:spPr>
          <a:xfrm>
            <a:off x="0" y="6558386"/>
            <a:ext cx="12192000" cy="30797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400">
                <a:solidFill>
                  <a:schemeClr val="lt1"/>
                </a:solidFill>
                <a:latin typeface="Open Sans Light"/>
                <a:ea typeface="Open Sans Light"/>
                <a:cs typeface="Open Sans Light"/>
                <a:sym typeface="Open Sans Light"/>
              </a:rPr>
              <a:t>© PSHE Association 2021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32"/>
          <p:cNvSpPr txBox="1"/>
          <p:nvPr/>
        </p:nvSpPr>
        <p:spPr>
          <a:xfrm>
            <a:off x="398135" y="540709"/>
            <a:ext cx="10714182"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4400">
                <a:solidFill>
                  <a:srgbClr val="95519E"/>
                </a:solidFill>
                <a:latin typeface="Spartan"/>
                <a:ea typeface="Spartan"/>
                <a:cs typeface="Spartan"/>
                <a:sym typeface="Spartan"/>
              </a:rPr>
              <a:t>What has been learnt?</a:t>
            </a:r>
            <a:endParaRPr/>
          </a:p>
        </p:txBody>
      </p:sp>
      <p:sp>
        <p:nvSpPr>
          <p:cNvPr id="320" name="Google Shape;320;p32"/>
          <p:cNvSpPr txBox="1"/>
          <p:nvPr/>
        </p:nvSpPr>
        <p:spPr>
          <a:xfrm>
            <a:off x="359412" y="1389519"/>
            <a:ext cx="11464351" cy="21236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700">
                <a:solidFill>
                  <a:schemeClr val="dk1"/>
                </a:solidFill>
                <a:latin typeface="Lato"/>
                <a:ea typeface="Lato"/>
                <a:cs typeface="Lato"/>
                <a:sym typeface="Lato"/>
              </a:rPr>
              <a:t>Return to your mind map from the start of the lesson.</a:t>
            </a:r>
            <a:endParaRPr/>
          </a:p>
          <a:p>
            <a:pPr indent="-457200" lvl="0" marL="457200" marR="0" rtl="0" algn="l">
              <a:spcBef>
                <a:spcPts val="0"/>
              </a:spcBef>
              <a:spcAft>
                <a:spcPts val="0"/>
              </a:spcAft>
              <a:buClr>
                <a:schemeClr val="dk1"/>
              </a:buClr>
              <a:buSzPts val="2700"/>
              <a:buFont typeface="Courier New"/>
              <a:buChar char="o"/>
            </a:pPr>
            <a:r>
              <a:rPr lang="en-GB" sz="2700">
                <a:solidFill>
                  <a:schemeClr val="dk1"/>
                </a:solidFill>
                <a:latin typeface="Lato"/>
                <a:ea typeface="Lato"/>
                <a:cs typeface="Lato"/>
                <a:sym typeface="Lato"/>
              </a:rPr>
              <a:t>Is there anything you would like to change?</a:t>
            </a:r>
            <a:endParaRPr/>
          </a:p>
          <a:p>
            <a:pPr indent="-457200" lvl="0" marL="457200" marR="0" rtl="0" algn="l">
              <a:spcBef>
                <a:spcPts val="600"/>
              </a:spcBef>
              <a:spcAft>
                <a:spcPts val="0"/>
              </a:spcAft>
              <a:buClr>
                <a:schemeClr val="dk1"/>
              </a:buClr>
              <a:buSzPts val="2700"/>
              <a:buFont typeface="Courier New"/>
              <a:buChar char="o"/>
            </a:pPr>
            <a:r>
              <a:rPr lang="en-GB" sz="2700">
                <a:solidFill>
                  <a:schemeClr val="dk1"/>
                </a:solidFill>
                <a:latin typeface="Lato"/>
                <a:ea typeface="Lato"/>
                <a:cs typeface="Lato"/>
                <a:sym typeface="Lato"/>
              </a:rPr>
              <a:t>Is there anything you would like to add?</a:t>
            </a:r>
            <a:endParaRPr/>
          </a:p>
          <a:p>
            <a:pPr indent="-400050" lvl="0" marL="457200" marR="0" rtl="0" algn="l">
              <a:spcBef>
                <a:spcPts val="600"/>
              </a:spcBef>
              <a:spcAft>
                <a:spcPts val="0"/>
              </a:spcAft>
              <a:buClr>
                <a:schemeClr val="dk1"/>
              </a:buClr>
              <a:buSzPts val="900"/>
              <a:buFont typeface="Courier New"/>
              <a:buNone/>
            </a:pPr>
            <a:r>
              <a:t/>
            </a:r>
            <a:endParaRPr sz="900">
              <a:solidFill>
                <a:schemeClr val="dk1"/>
              </a:solidFill>
              <a:latin typeface="Lato"/>
              <a:ea typeface="Lato"/>
              <a:cs typeface="Lato"/>
              <a:sym typeface="Lato"/>
            </a:endParaRPr>
          </a:p>
          <a:p>
            <a:pPr indent="0" lvl="0" marL="0" marR="0" rtl="0" algn="l">
              <a:spcBef>
                <a:spcPts val="0"/>
              </a:spcBef>
              <a:spcAft>
                <a:spcPts val="0"/>
              </a:spcAft>
              <a:buNone/>
            </a:pPr>
            <a:r>
              <a:rPr lang="en-GB" sz="2700">
                <a:solidFill>
                  <a:schemeClr val="dk1"/>
                </a:solidFill>
                <a:latin typeface="Lato"/>
                <a:ea typeface="Lato"/>
                <a:cs typeface="Lato"/>
                <a:sym typeface="Lato"/>
              </a:rPr>
              <a:t>Use a different colour pen or pencil to add to or to amend your mind map.</a:t>
            </a:r>
            <a:endParaRPr sz="2700">
              <a:solidFill>
                <a:schemeClr val="dk1"/>
              </a:solidFill>
              <a:latin typeface="Lato"/>
              <a:ea typeface="Lato"/>
              <a:cs typeface="Lato"/>
              <a:sym typeface="Lato"/>
            </a:endParaRPr>
          </a:p>
        </p:txBody>
      </p:sp>
      <p:sp>
        <p:nvSpPr>
          <p:cNvPr id="321" name="Google Shape;321;p32"/>
          <p:cNvSpPr txBox="1"/>
          <p:nvPr>
            <p:ph idx="12" type="sldNum"/>
          </p:nvPr>
        </p:nvSpPr>
        <p:spPr>
          <a:xfrm>
            <a:off x="11217875" y="6479919"/>
            <a:ext cx="644611"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322" name="Google Shape;322;p32"/>
          <p:cNvSpPr txBox="1"/>
          <p:nvPr>
            <p:ph idx="11" type="ftr"/>
          </p:nvPr>
        </p:nvSpPr>
        <p:spPr>
          <a:xfrm>
            <a:off x="-4412" y="6391510"/>
            <a:ext cx="121920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050"/>
              <a:t>© PSHE Association 2021</a:t>
            </a:r>
            <a:endParaRPr/>
          </a:p>
        </p:txBody>
      </p:sp>
      <p:pic>
        <p:nvPicPr>
          <p:cNvPr id="323" name="Google Shape;323;p32"/>
          <p:cNvPicPr preferRelativeResize="0"/>
          <p:nvPr/>
        </p:nvPicPr>
        <p:blipFill rotWithShape="1">
          <a:blip r:embed="rId3">
            <a:alphaModFix/>
          </a:blip>
          <a:srcRect b="0" l="0" r="0" t="0"/>
          <a:stretch/>
        </p:blipFill>
        <p:spPr>
          <a:xfrm>
            <a:off x="1041413" y="3429000"/>
            <a:ext cx="9427625" cy="307913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320"/>
                                        </p:tgtEl>
                                        <p:attrNameLst>
                                          <p:attrName>style.visibility</p:attrName>
                                        </p:attrNameLst>
                                      </p:cBhvr>
                                      <p:to>
                                        <p:strVal val="visible"/>
                                      </p:to>
                                    </p:set>
                                    <p:anim calcmode="lin" valueType="num">
                                      <p:cBhvr additive="base">
                                        <p:cTn dur="500"/>
                                        <p:tgtEl>
                                          <p:spTgt spid="32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21"/>
                                        </p:tgtEl>
                                        <p:attrNameLst>
                                          <p:attrName>style.visibility</p:attrName>
                                        </p:attrNameLst>
                                      </p:cBhvr>
                                      <p:to>
                                        <p:strVal val="visible"/>
                                      </p:to>
                                    </p:set>
                                    <p:anim calcmode="lin" valueType="num">
                                      <p:cBhvr additive="base">
                                        <p:cTn dur="500"/>
                                        <p:tgtEl>
                                          <p:spTgt spid="32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33"/>
          <p:cNvSpPr txBox="1"/>
          <p:nvPr/>
        </p:nvSpPr>
        <p:spPr>
          <a:xfrm>
            <a:off x="568697" y="524058"/>
            <a:ext cx="10714182"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4400">
                <a:solidFill>
                  <a:srgbClr val="95519E"/>
                </a:solidFill>
                <a:latin typeface="Spartan"/>
                <a:ea typeface="Spartan"/>
                <a:cs typeface="Spartan"/>
                <a:sym typeface="Spartan"/>
              </a:rPr>
              <a:t>Further support</a:t>
            </a:r>
            <a:endParaRPr/>
          </a:p>
        </p:txBody>
      </p:sp>
      <p:sp>
        <p:nvSpPr>
          <p:cNvPr id="330" name="Google Shape;330;p33"/>
          <p:cNvSpPr txBox="1"/>
          <p:nvPr/>
        </p:nvSpPr>
        <p:spPr>
          <a:xfrm>
            <a:off x="568697" y="1876406"/>
            <a:ext cx="6901413" cy="398756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800">
                <a:solidFill>
                  <a:schemeClr val="dk1"/>
                </a:solidFill>
                <a:latin typeface="Lato"/>
                <a:ea typeface="Lato"/>
                <a:cs typeface="Lato"/>
                <a:sym typeface="Lato"/>
              </a:rPr>
              <a:t>Speak to a tutor, head of year or other trusted member of staff in the school</a:t>
            </a:r>
            <a:endParaRPr/>
          </a:p>
          <a:p>
            <a:pPr indent="0" lvl="0" marL="0" marR="0" rtl="0" algn="l">
              <a:spcBef>
                <a:spcPts val="0"/>
              </a:spcBef>
              <a:spcAft>
                <a:spcPts val="0"/>
              </a:spcAft>
              <a:buNone/>
            </a:pPr>
            <a:r>
              <a:t/>
            </a:r>
            <a:endParaRPr sz="2800">
              <a:solidFill>
                <a:schemeClr val="dk1"/>
              </a:solidFill>
              <a:latin typeface="Lato"/>
              <a:ea typeface="Lato"/>
              <a:cs typeface="Lato"/>
              <a:sym typeface="Lato"/>
            </a:endParaRPr>
          </a:p>
          <a:p>
            <a:pPr indent="0" lvl="0" marL="0" marR="0" rtl="0" algn="l">
              <a:spcBef>
                <a:spcPts val="0"/>
              </a:spcBef>
              <a:spcAft>
                <a:spcPts val="0"/>
              </a:spcAft>
              <a:buNone/>
            </a:pPr>
            <a:r>
              <a:rPr lang="en-GB" sz="2800">
                <a:solidFill>
                  <a:schemeClr val="dk1"/>
                </a:solidFill>
                <a:latin typeface="Lato"/>
                <a:ea typeface="Lato"/>
                <a:cs typeface="Lato"/>
                <a:sym typeface="Lato"/>
              </a:rPr>
              <a:t>Contact Childline </a:t>
            </a:r>
            <a:r>
              <a:rPr lang="en-GB" sz="2800" u="sng">
                <a:solidFill>
                  <a:schemeClr val="dk1"/>
                </a:solidFill>
                <a:latin typeface="Lato"/>
                <a:ea typeface="Lato"/>
                <a:cs typeface="Lato"/>
                <a:sym typeface="Lato"/>
                <a:hlinkClick r:id="rId3">
                  <a:extLst>
                    <a:ext uri="{A12FA001-AC4F-418D-AE19-62706E023703}">
                      <ahyp:hlinkClr val="tx"/>
                    </a:ext>
                  </a:extLst>
                </a:hlinkClick>
              </a:rPr>
              <a:t>www.childline.org.uk</a:t>
            </a:r>
            <a:r>
              <a:rPr lang="en-GB" sz="2800">
                <a:solidFill>
                  <a:schemeClr val="dk1"/>
                </a:solidFill>
                <a:latin typeface="Lato"/>
                <a:ea typeface="Lato"/>
                <a:cs typeface="Lato"/>
                <a:sym typeface="Lato"/>
              </a:rPr>
              <a:t> 0800 1111</a:t>
            </a:r>
            <a:endParaRPr/>
          </a:p>
          <a:p>
            <a:pPr indent="0" lvl="0" marL="0" marR="0" rtl="0" algn="l">
              <a:spcBef>
                <a:spcPts val="0"/>
              </a:spcBef>
              <a:spcAft>
                <a:spcPts val="0"/>
              </a:spcAft>
              <a:buNone/>
            </a:pPr>
            <a:r>
              <a:t/>
            </a:r>
            <a:endParaRPr sz="2800">
              <a:solidFill>
                <a:schemeClr val="dk1"/>
              </a:solidFill>
              <a:latin typeface="Lato"/>
              <a:ea typeface="Lato"/>
              <a:cs typeface="Lato"/>
              <a:sym typeface="Lato"/>
            </a:endParaRPr>
          </a:p>
          <a:p>
            <a:pPr indent="0" lvl="0" marL="0" marR="0" rtl="0" algn="l">
              <a:spcBef>
                <a:spcPts val="0"/>
              </a:spcBef>
              <a:spcAft>
                <a:spcPts val="0"/>
              </a:spcAft>
              <a:buNone/>
            </a:pPr>
            <a:r>
              <a:rPr lang="en-GB" sz="2800">
                <a:solidFill>
                  <a:schemeClr val="dk1"/>
                </a:solidFill>
                <a:latin typeface="Lato"/>
                <a:ea typeface="Lato"/>
                <a:cs typeface="Lato"/>
                <a:sym typeface="Lato"/>
              </a:rPr>
              <a:t>Visit </a:t>
            </a:r>
            <a:r>
              <a:rPr lang="en-GB" sz="2800" u="sng">
                <a:solidFill>
                  <a:schemeClr val="dk1"/>
                </a:solidFill>
                <a:latin typeface="Lato"/>
                <a:ea typeface="Lato"/>
                <a:cs typeface="Lato"/>
                <a:sym typeface="Lato"/>
                <a:hlinkClick r:id="rId4">
                  <a:extLst>
                    <a:ext uri="{A12FA001-AC4F-418D-AE19-62706E023703}">
                      <ahyp:hlinkClr val="tx"/>
                    </a:ext>
                  </a:extLst>
                </a:hlinkClick>
              </a:rPr>
              <a:t>www.nhs.uk/conditions/infertility</a:t>
            </a:r>
            <a:r>
              <a:rPr lang="en-GB" sz="2800">
                <a:solidFill>
                  <a:schemeClr val="dk1"/>
                </a:solidFill>
                <a:latin typeface="Lato"/>
                <a:ea typeface="Lato"/>
                <a:cs typeface="Lato"/>
                <a:sym typeface="Lato"/>
              </a:rPr>
              <a:t> </a:t>
            </a:r>
            <a:endParaRPr/>
          </a:p>
          <a:p>
            <a:pPr indent="0" lvl="0" marL="0" marR="0" rtl="0" algn="l">
              <a:spcBef>
                <a:spcPts val="0"/>
              </a:spcBef>
              <a:spcAft>
                <a:spcPts val="0"/>
              </a:spcAft>
              <a:buNone/>
            </a:pPr>
            <a:r>
              <a:t/>
            </a:r>
            <a:endParaRPr sz="2800">
              <a:solidFill>
                <a:schemeClr val="dk1"/>
              </a:solidFill>
              <a:latin typeface="Lato"/>
              <a:ea typeface="Lato"/>
              <a:cs typeface="Lato"/>
              <a:sym typeface="Lato"/>
            </a:endParaRPr>
          </a:p>
          <a:p>
            <a:pPr indent="0" lvl="0" marL="0" marR="0" rtl="0" algn="l">
              <a:lnSpc>
                <a:spcPct val="115000"/>
              </a:lnSpc>
              <a:spcBef>
                <a:spcPts val="0"/>
              </a:spcBef>
              <a:spcAft>
                <a:spcPts val="0"/>
              </a:spcAft>
              <a:buNone/>
            </a:pPr>
            <a:r>
              <a:t/>
            </a:r>
            <a:endParaRPr sz="2800">
              <a:solidFill>
                <a:schemeClr val="dk1"/>
              </a:solidFill>
              <a:latin typeface="Lato"/>
              <a:ea typeface="Lato"/>
              <a:cs typeface="Lato"/>
              <a:sym typeface="Lato"/>
            </a:endParaRPr>
          </a:p>
        </p:txBody>
      </p:sp>
      <p:sp>
        <p:nvSpPr>
          <p:cNvPr id="331" name="Google Shape;331;p33"/>
          <p:cNvSpPr txBox="1"/>
          <p:nvPr>
            <p:ph idx="12" type="sldNum"/>
          </p:nvPr>
        </p:nvSpPr>
        <p:spPr>
          <a:xfrm>
            <a:off x="11217875" y="6479919"/>
            <a:ext cx="644611"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332" name="Google Shape;332;p33"/>
          <p:cNvSpPr txBox="1"/>
          <p:nvPr>
            <p:ph idx="11" type="ftr"/>
          </p:nvPr>
        </p:nvSpPr>
        <p:spPr>
          <a:xfrm>
            <a:off x="-4412" y="6391510"/>
            <a:ext cx="121920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050"/>
              <a:t>© PSHE Association 2021</a:t>
            </a:r>
            <a:endParaRPr/>
          </a:p>
        </p:txBody>
      </p:sp>
      <p:pic>
        <p:nvPicPr>
          <p:cNvPr id="333" name="Google Shape;333;p33"/>
          <p:cNvPicPr preferRelativeResize="0"/>
          <p:nvPr/>
        </p:nvPicPr>
        <p:blipFill rotWithShape="1">
          <a:blip r:embed="rId5">
            <a:alphaModFix/>
          </a:blip>
          <a:srcRect b="0" l="0" r="0" t="0"/>
          <a:stretch/>
        </p:blipFill>
        <p:spPr>
          <a:xfrm>
            <a:off x="8029526" y="1920810"/>
            <a:ext cx="3253353" cy="325335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34"/>
          <p:cNvSpPr txBox="1"/>
          <p:nvPr/>
        </p:nvSpPr>
        <p:spPr>
          <a:xfrm>
            <a:off x="329514" y="355493"/>
            <a:ext cx="10714182"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4400">
                <a:solidFill>
                  <a:srgbClr val="95519E"/>
                </a:solidFill>
                <a:latin typeface="Spartan"/>
                <a:ea typeface="Spartan"/>
                <a:cs typeface="Spartan"/>
                <a:sym typeface="Spartan"/>
              </a:rPr>
              <a:t>More activities</a:t>
            </a:r>
            <a:endParaRPr/>
          </a:p>
        </p:txBody>
      </p:sp>
      <p:sp>
        <p:nvSpPr>
          <p:cNvPr id="340" name="Google Shape;340;p34"/>
          <p:cNvSpPr txBox="1"/>
          <p:nvPr/>
        </p:nvSpPr>
        <p:spPr>
          <a:xfrm>
            <a:off x="329514" y="1281444"/>
            <a:ext cx="8225550" cy="4504631"/>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GB" sz="2800">
                <a:solidFill>
                  <a:schemeClr val="dk1"/>
                </a:solidFill>
                <a:latin typeface="Lato"/>
                <a:ea typeface="Lato"/>
                <a:cs typeface="Lato"/>
                <a:sym typeface="Lato"/>
              </a:rPr>
              <a:t>Either:</a:t>
            </a:r>
            <a:endParaRPr/>
          </a:p>
          <a:p>
            <a:pPr indent="0" lvl="0" marL="0" marR="0" rtl="0" algn="l">
              <a:lnSpc>
                <a:spcPct val="115000"/>
              </a:lnSpc>
              <a:spcBef>
                <a:spcPts val="0"/>
              </a:spcBef>
              <a:spcAft>
                <a:spcPts val="0"/>
              </a:spcAft>
              <a:buNone/>
            </a:pPr>
            <a:r>
              <a:rPr lang="en-GB" sz="2800">
                <a:solidFill>
                  <a:schemeClr val="dk1"/>
                </a:solidFill>
                <a:latin typeface="Lato"/>
                <a:ea typeface="Lato"/>
                <a:cs typeface="Lato"/>
                <a:sym typeface="Lato"/>
              </a:rPr>
              <a:t>Choose two of the 'routes to parenthood’ and explain why you feel the characters should choose or not choose any of the options available to them. </a:t>
            </a:r>
            <a:endParaRPr/>
          </a:p>
          <a:p>
            <a:pPr indent="0" lvl="0" marL="0" marR="0" rtl="0" algn="l">
              <a:lnSpc>
                <a:spcPct val="115000"/>
              </a:lnSpc>
              <a:spcBef>
                <a:spcPts val="0"/>
              </a:spcBef>
              <a:spcAft>
                <a:spcPts val="0"/>
              </a:spcAft>
              <a:buNone/>
            </a:pPr>
            <a:r>
              <a:t/>
            </a:r>
            <a:endParaRPr sz="2800">
              <a:solidFill>
                <a:schemeClr val="dk1"/>
              </a:solidFill>
              <a:latin typeface="Lato"/>
              <a:ea typeface="Lato"/>
              <a:cs typeface="Lato"/>
              <a:sym typeface="Lato"/>
            </a:endParaRPr>
          </a:p>
          <a:p>
            <a:pPr indent="0" lvl="0" marL="0" marR="0" rtl="0" algn="l">
              <a:lnSpc>
                <a:spcPct val="115000"/>
              </a:lnSpc>
              <a:spcBef>
                <a:spcPts val="0"/>
              </a:spcBef>
              <a:spcAft>
                <a:spcPts val="0"/>
              </a:spcAft>
              <a:buNone/>
            </a:pPr>
            <a:r>
              <a:rPr b="1" lang="en-GB" sz="2800">
                <a:solidFill>
                  <a:schemeClr val="dk1"/>
                </a:solidFill>
                <a:latin typeface="Lato"/>
                <a:ea typeface="Lato"/>
                <a:cs typeface="Lato"/>
                <a:sym typeface="Lato"/>
              </a:rPr>
              <a:t>Or:</a:t>
            </a:r>
            <a:endParaRPr/>
          </a:p>
          <a:p>
            <a:pPr indent="0" lvl="0" marL="0" marR="0" rtl="0" algn="l">
              <a:lnSpc>
                <a:spcPct val="115000"/>
              </a:lnSpc>
              <a:spcBef>
                <a:spcPts val="0"/>
              </a:spcBef>
              <a:spcAft>
                <a:spcPts val="0"/>
              </a:spcAft>
              <a:buNone/>
            </a:pPr>
            <a:r>
              <a:rPr lang="en-GB" sz="2800">
                <a:solidFill>
                  <a:schemeClr val="dk1"/>
                </a:solidFill>
                <a:latin typeface="Lato"/>
                <a:ea typeface="Lato"/>
                <a:cs typeface="Lato"/>
                <a:sym typeface="Lato"/>
              </a:rPr>
              <a:t>Choose one of the characters and advise them what you think would be their best option and why.</a:t>
            </a:r>
            <a:endParaRPr sz="2800">
              <a:solidFill>
                <a:srgbClr val="7F7F7F"/>
              </a:solidFill>
              <a:latin typeface="Lato"/>
              <a:ea typeface="Lato"/>
              <a:cs typeface="Lato"/>
              <a:sym typeface="Lato"/>
            </a:endParaRPr>
          </a:p>
        </p:txBody>
      </p:sp>
      <p:sp>
        <p:nvSpPr>
          <p:cNvPr id="341" name="Google Shape;341;p34"/>
          <p:cNvSpPr txBox="1"/>
          <p:nvPr>
            <p:ph idx="12" type="sldNum"/>
          </p:nvPr>
        </p:nvSpPr>
        <p:spPr>
          <a:xfrm>
            <a:off x="11217875" y="6479919"/>
            <a:ext cx="644611"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342" name="Google Shape;342;p34"/>
          <p:cNvSpPr txBox="1"/>
          <p:nvPr>
            <p:ph idx="11" type="ftr"/>
          </p:nvPr>
        </p:nvSpPr>
        <p:spPr>
          <a:xfrm>
            <a:off x="-4412" y="6391510"/>
            <a:ext cx="121920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050"/>
              <a:t>© PSHE Association 2021</a:t>
            </a:r>
            <a:endParaRPr/>
          </a:p>
        </p:txBody>
      </p:sp>
      <p:pic>
        <p:nvPicPr>
          <p:cNvPr id="343" name="Google Shape;343;p34"/>
          <p:cNvPicPr preferRelativeResize="0"/>
          <p:nvPr/>
        </p:nvPicPr>
        <p:blipFill rotWithShape="1">
          <a:blip r:embed="rId3">
            <a:alphaModFix/>
          </a:blip>
          <a:srcRect b="0" l="0" r="0" t="0"/>
          <a:stretch/>
        </p:blipFill>
        <p:spPr>
          <a:xfrm>
            <a:off x="8794327" y="2142523"/>
            <a:ext cx="4847096" cy="323139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340"/>
                                        </p:tgtEl>
                                        <p:attrNameLst>
                                          <p:attrName>style.visibility</p:attrName>
                                        </p:attrNameLst>
                                      </p:cBhvr>
                                      <p:to>
                                        <p:strVal val="visible"/>
                                      </p:to>
                                    </p:set>
                                    <p:anim calcmode="lin" valueType="num">
                                      <p:cBhvr additive="base">
                                        <p:cTn dur="500"/>
                                        <p:tgtEl>
                                          <p:spTgt spid="34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41"/>
                                        </p:tgtEl>
                                        <p:attrNameLst>
                                          <p:attrName>style.visibility</p:attrName>
                                        </p:attrNameLst>
                                      </p:cBhvr>
                                      <p:to>
                                        <p:strVal val="visible"/>
                                      </p:to>
                                    </p:set>
                                    <p:anim calcmode="lin" valueType="num">
                                      <p:cBhvr additive="base">
                                        <p:cTn dur="500"/>
                                        <p:tgtEl>
                                          <p:spTgt spid="34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05" name="Shape 105"/>
        <p:cNvGrpSpPr/>
        <p:nvPr/>
      </p:nvGrpSpPr>
      <p:grpSpPr>
        <a:xfrm>
          <a:off x="0" y="0"/>
          <a:ext cx="0" cy="0"/>
          <a:chOff x="0" y="0"/>
          <a:chExt cx="0" cy="0"/>
        </a:xfrm>
      </p:grpSpPr>
      <p:pic>
        <p:nvPicPr>
          <p:cNvPr id="106" name="Google Shape;106;p15"/>
          <p:cNvPicPr preferRelativeResize="0"/>
          <p:nvPr/>
        </p:nvPicPr>
        <p:blipFill rotWithShape="1">
          <a:blip r:embed="rId3">
            <a:alphaModFix/>
          </a:blip>
          <a:srcRect b="0" l="0" r="0" t="0"/>
          <a:stretch/>
        </p:blipFill>
        <p:spPr>
          <a:xfrm rot="-7110453">
            <a:off x="9938657" y="3310406"/>
            <a:ext cx="1966668" cy="1660913"/>
          </a:xfrm>
          <a:prstGeom prst="rect">
            <a:avLst/>
          </a:prstGeom>
          <a:noFill/>
          <a:ln>
            <a:noFill/>
          </a:ln>
        </p:spPr>
      </p:pic>
      <p:pic>
        <p:nvPicPr>
          <p:cNvPr id="107" name="Google Shape;107;p15"/>
          <p:cNvPicPr preferRelativeResize="0"/>
          <p:nvPr/>
        </p:nvPicPr>
        <p:blipFill rotWithShape="1">
          <a:blip r:embed="rId3">
            <a:alphaModFix/>
          </a:blip>
          <a:srcRect b="0" l="0" r="0" t="0"/>
          <a:stretch/>
        </p:blipFill>
        <p:spPr>
          <a:xfrm rot="450099">
            <a:off x="6386645" y="4148281"/>
            <a:ext cx="1966668" cy="1660913"/>
          </a:xfrm>
          <a:prstGeom prst="rect">
            <a:avLst/>
          </a:prstGeom>
          <a:noFill/>
          <a:ln>
            <a:noFill/>
          </a:ln>
        </p:spPr>
      </p:pic>
      <p:sp>
        <p:nvSpPr>
          <p:cNvPr id="108" name="Google Shape;108;p15"/>
          <p:cNvSpPr txBox="1"/>
          <p:nvPr>
            <p:ph idx="12" type="sldNum"/>
          </p:nvPr>
        </p:nvSpPr>
        <p:spPr>
          <a:xfrm>
            <a:off x="11769436" y="6567015"/>
            <a:ext cx="422564"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109" name="Google Shape;109;p15"/>
          <p:cNvSpPr txBox="1"/>
          <p:nvPr/>
        </p:nvSpPr>
        <p:spPr>
          <a:xfrm>
            <a:off x="408980" y="356720"/>
            <a:ext cx="9177913" cy="830997"/>
          </a:xfrm>
          <a:prstGeom prst="rect">
            <a:avLst/>
          </a:prstGeom>
          <a:solidFill>
            <a:srgbClr val="95519E"/>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800">
                <a:solidFill>
                  <a:schemeClr val="lt1"/>
                </a:solidFill>
                <a:latin typeface="Spartan"/>
                <a:ea typeface="Spartan"/>
                <a:cs typeface="Spartan"/>
                <a:sym typeface="Spartan"/>
              </a:rPr>
              <a:t>Challenge and support</a:t>
            </a:r>
            <a:endParaRPr sz="4800" strike="sngStrike">
              <a:solidFill>
                <a:schemeClr val="lt1"/>
              </a:solidFill>
              <a:latin typeface="Spartan"/>
              <a:ea typeface="Spartan"/>
              <a:cs typeface="Spartan"/>
              <a:sym typeface="Spartan"/>
            </a:endParaRPr>
          </a:p>
        </p:txBody>
      </p:sp>
      <p:sp>
        <p:nvSpPr>
          <p:cNvPr id="110" name="Google Shape;110;p15"/>
          <p:cNvSpPr txBox="1"/>
          <p:nvPr/>
        </p:nvSpPr>
        <p:spPr>
          <a:xfrm>
            <a:off x="9869891" y="257494"/>
            <a:ext cx="2110827" cy="954107"/>
          </a:xfrm>
          <a:prstGeom prst="rect">
            <a:avLst/>
          </a:prstGeom>
          <a:solidFill>
            <a:srgbClr val="95519E"/>
          </a:solidFill>
          <a:ln cap="flat" cmpd="sng" w="9525">
            <a:solidFill>
              <a:schemeClr val="lt1"/>
            </a:solidFill>
            <a:prstDash val="dash"/>
            <a:round/>
            <a:headEnd len="sm" w="sm" type="none"/>
            <a:tailEnd len="sm" w="sm" type="none"/>
          </a:ln>
        </p:spPr>
        <p:txBody>
          <a:bodyPr anchorCtr="1" anchor="ctr" bIns="45700" lIns="91425" spcFirstLastPara="1" rIns="91425" wrap="square" tIns="45700">
            <a:spAutoFit/>
          </a:bodyPr>
          <a:lstStyle/>
          <a:p>
            <a:pPr indent="0" lvl="0" marL="0" marR="0" rtl="0" algn="l">
              <a:spcBef>
                <a:spcPts val="0"/>
              </a:spcBef>
              <a:spcAft>
                <a:spcPts val="0"/>
              </a:spcAft>
              <a:buNone/>
            </a:pPr>
            <a:r>
              <a:rPr lang="en-GB" sz="2800">
                <a:solidFill>
                  <a:schemeClr val="lt1"/>
                </a:solidFill>
                <a:latin typeface="Spartan"/>
                <a:ea typeface="Spartan"/>
                <a:cs typeface="Spartan"/>
                <a:sym typeface="Spartan"/>
              </a:rPr>
              <a:t>Teacher </a:t>
            </a:r>
            <a:endParaRPr/>
          </a:p>
          <a:p>
            <a:pPr indent="0" lvl="0" marL="0" marR="0" rtl="0" algn="l">
              <a:spcBef>
                <a:spcPts val="0"/>
              </a:spcBef>
              <a:spcAft>
                <a:spcPts val="0"/>
              </a:spcAft>
              <a:buNone/>
            </a:pPr>
            <a:r>
              <a:rPr lang="en-GB" sz="2800">
                <a:solidFill>
                  <a:schemeClr val="lt1"/>
                </a:solidFill>
                <a:latin typeface="Spartan"/>
                <a:ea typeface="Spartan"/>
                <a:cs typeface="Spartan"/>
                <a:sym typeface="Spartan"/>
              </a:rPr>
              <a:t>slide</a:t>
            </a:r>
            <a:endParaRPr/>
          </a:p>
        </p:txBody>
      </p:sp>
      <p:sp>
        <p:nvSpPr>
          <p:cNvPr id="111" name="Google Shape;111;p15"/>
          <p:cNvSpPr txBox="1"/>
          <p:nvPr/>
        </p:nvSpPr>
        <p:spPr>
          <a:xfrm>
            <a:off x="605868" y="1535587"/>
            <a:ext cx="5352510" cy="526297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lt1"/>
                </a:solidFill>
                <a:latin typeface="Lato"/>
                <a:ea typeface="Lato"/>
                <a:cs typeface="Lato"/>
                <a:sym typeface="Lato"/>
              </a:rPr>
              <a:t>The lesson includes suggestions for  challenge and support activities, to help you differentiate appropriately for your class.  </a:t>
            </a:r>
            <a:endParaRPr/>
          </a:p>
          <a:p>
            <a:pPr indent="0" lvl="0" marL="0" marR="0" rtl="0" algn="l">
              <a:spcBef>
                <a:spcPts val="0"/>
              </a:spcBef>
              <a:spcAft>
                <a:spcPts val="0"/>
              </a:spcAft>
              <a:buNone/>
            </a:pPr>
            <a:r>
              <a:t/>
            </a:r>
            <a:endParaRPr sz="2400">
              <a:solidFill>
                <a:schemeClr val="lt1"/>
              </a:solidFill>
              <a:latin typeface="Lato"/>
              <a:ea typeface="Lato"/>
              <a:cs typeface="Lato"/>
              <a:sym typeface="Lato"/>
            </a:endParaRPr>
          </a:p>
          <a:p>
            <a:pPr indent="0" lvl="0" marL="0" marR="0" rtl="0" algn="l">
              <a:spcBef>
                <a:spcPts val="0"/>
              </a:spcBef>
              <a:spcAft>
                <a:spcPts val="0"/>
              </a:spcAft>
              <a:buNone/>
            </a:pPr>
            <a:r>
              <a:rPr b="1" lang="en-GB" sz="2400">
                <a:solidFill>
                  <a:schemeClr val="lt1"/>
                </a:solidFill>
                <a:latin typeface="Lato"/>
                <a:ea typeface="Lato"/>
                <a:cs typeface="Lato"/>
                <a:sym typeface="Lato"/>
              </a:rPr>
              <a:t>Challenge activities </a:t>
            </a:r>
            <a:r>
              <a:rPr lang="en-GB" sz="2400">
                <a:solidFill>
                  <a:schemeClr val="lt1"/>
                </a:solidFill>
                <a:latin typeface="Lato"/>
                <a:ea typeface="Lato"/>
                <a:cs typeface="Lato"/>
                <a:sym typeface="Lato"/>
              </a:rPr>
              <a:t>deepen and extend the learning for those who need more challenge or who finish the activity quickly. </a:t>
            </a:r>
            <a:endParaRPr/>
          </a:p>
          <a:p>
            <a:pPr indent="0" lvl="0" marL="0" marR="0" rtl="0" algn="l">
              <a:spcBef>
                <a:spcPts val="0"/>
              </a:spcBef>
              <a:spcAft>
                <a:spcPts val="0"/>
              </a:spcAft>
              <a:buNone/>
            </a:pPr>
            <a:r>
              <a:t/>
            </a:r>
            <a:endParaRPr sz="2400">
              <a:solidFill>
                <a:schemeClr val="lt1"/>
              </a:solidFill>
              <a:latin typeface="Lato"/>
              <a:ea typeface="Lato"/>
              <a:cs typeface="Lato"/>
              <a:sym typeface="Lato"/>
            </a:endParaRPr>
          </a:p>
          <a:p>
            <a:pPr indent="0" lvl="0" marL="0" marR="0" rtl="0" algn="l">
              <a:spcBef>
                <a:spcPts val="0"/>
              </a:spcBef>
              <a:spcAft>
                <a:spcPts val="0"/>
              </a:spcAft>
              <a:buNone/>
            </a:pPr>
            <a:r>
              <a:rPr b="1" lang="en-GB" sz="2400">
                <a:solidFill>
                  <a:schemeClr val="lt1"/>
                </a:solidFill>
                <a:latin typeface="Lato"/>
                <a:ea typeface="Lato"/>
                <a:cs typeface="Lato"/>
                <a:sym typeface="Lato"/>
              </a:rPr>
              <a:t>Support activities </a:t>
            </a:r>
            <a:r>
              <a:rPr lang="en-GB" sz="2400">
                <a:solidFill>
                  <a:schemeClr val="lt1"/>
                </a:solidFill>
                <a:latin typeface="Lato"/>
                <a:ea typeface="Lato"/>
                <a:cs typeface="Lato"/>
                <a:sym typeface="Lato"/>
              </a:rPr>
              <a:t>are adapted to be more accessible for those who need it.</a:t>
            </a:r>
            <a:endParaRPr/>
          </a:p>
          <a:p>
            <a:pPr indent="0" lvl="0" marL="0" marR="0" rtl="0" algn="l">
              <a:spcBef>
                <a:spcPts val="0"/>
              </a:spcBef>
              <a:spcAft>
                <a:spcPts val="0"/>
              </a:spcAft>
              <a:buNone/>
            </a:pPr>
            <a:r>
              <a:t/>
            </a:r>
            <a:endParaRPr sz="2400">
              <a:solidFill>
                <a:schemeClr val="lt1"/>
              </a:solidFill>
              <a:latin typeface="Lato"/>
              <a:ea typeface="Lato"/>
              <a:cs typeface="Lato"/>
              <a:sym typeface="Lato"/>
            </a:endParaRPr>
          </a:p>
          <a:p>
            <a:pPr indent="0" lvl="0" marL="0" marR="0" rtl="0" algn="l">
              <a:spcBef>
                <a:spcPts val="0"/>
              </a:spcBef>
              <a:spcAft>
                <a:spcPts val="0"/>
              </a:spcAft>
              <a:buNone/>
            </a:pPr>
            <a:r>
              <a:t/>
            </a:r>
            <a:endParaRPr sz="2400">
              <a:solidFill>
                <a:schemeClr val="lt1"/>
              </a:solidFill>
              <a:latin typeface="Lato"/>
              <a:ea typeface="Lato"/>
              <a:cs typeface="Lato"/>
              <a:sym typeface="Lato"/>
            </a:endParaRPr>
          </a:p>
        </p:txBody>
      </p:sp>
      <p:pic>
        <p:nvPicPr>
          <p:cNvPr id="112" name="Google Shape;112;p15"/>
          <p:cNvPicPr preferRelativeResize="0"/>
          <p:nvPr/>
        </p:nvPicPr>
        <p:blipFill rotWithShape="1">
          <a:blip r:embed="rId4">
            <a:alphaModFix/>
          </a:blip>
          <a:srcRect b="0" l="0" r="0" t="0"/>
          <a:stretch/>
        </p:blipFill>
        <p:spPr>
          <a:xfrm rot="860697">
            <a:off x="9345940" y="2850452"/>
            <a:ext cx="481906" cy="963810"/>
          </a:xfrm>
          <a:prstGeom prst="rect">
            <a:avLst/>
          </a:prstGeom>
          <a:noFill/>
          <a:ln>
            <a:noFill/>
          </a:ln>
        </p:spPr>
      </p:pic>
      <p:pic>
        <p:nvPicPr>
          <p:cNvPr id="113" name="Google Shape;113;p15"/>
          <p:cNvPicPr preferRelativeResize="0"/>
          <p:nvPr/>
        </p:nvPicPr>
        <p:blipFill rotWithShape="1">
          <a:blip r:embed="rId5">
            <a:alphaModFix/>
          </a:blip>
          <a:srcRect b="29919" l="59958" r="0" t="0"/>
          <a:stretch/>
        </p:blipFill>
        <p:spPr>
          <a:xfrm>
            <a:off x="8305007" y="3615731"/>
            <a:ext cx="766525" cy="844077"/>
          </a:xfrm>
          <a:prstGeom prst="rect">
            <a:avLst/>
          </a:prstGeom>
          <a:noFill/>
          <a:ln>
            <a:noFill/>
          </a:ln>
        </p:spPr>
      </p:pic>
      <p:sp>
        <p:nvSpPr>
          <p:cNvPr id="114" name="Google Shape;114;p15"/>
          <p:cNvSpPr txBox="1"/>
          <p:nvPr/>
        </p:nvSpPr>
        <p:spPr>
          <a:xfrm rot="-1721163">
            <a:off x="6614819" y="4783828"/>
            <a:ext cx="1386585" cy="37566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Spartan"/>
                <a:ea typeface="Spartan"/>
                <a:cs typeface="Spartan"/>
                <a:sym typeface="Spartan"/>
              </a:rPr>
              <a:t>Challenge</a:t>
            </a:r>
            <a:endParaRPr/>
          </a:p>
        </p:txBody>
      </p:sp>
      <p:sp>
        <p:nvSpPr>
          <p:cNvPr id="115" name="Google Shape;115;p15"/>
          <p:cNvSpPr txBox="1"/>
          <p:nvPr/>
        </p:nvSpPr>
        <p:spPr>
          <a:xfrm rot="1567822">
            <a:off x="10305885" y="4049209"/>
            <a:ext cx="1386585" cy="37566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Spartan"/>
                <a:ea typeface="Spartan"/>
                <a:cs typeface="Spartan"/>
                <a:sym typeface="Spartan"/>
              </a:rPr>
              <a:t>Support</a:t>
            </a:r>
            <a:endParaRPr/>
          </a:p>
        </p:txBody>
      </p:sp>
      <p:sp>
        <p:nvSpPr>
          <p:cNvPr id="116" name="Google Shape;116;p15"/>
          <p:cNvSpPr txBox="1"/>
          <p:nvPr/>
        </p:nvSpPr>
        <p:spPr>
          <a:xfrm>
            <a:off x="6412422" y="1532883"/>
            <a:ext cx="5291914"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lt1"/>
                </a:solidFill>
                <a:latin typeface="Lato"/>
                <a:ea typeface="Lato"/>
                <a:cs typeface="Lato"/>
                <a:sym typeface="Lato"/>
              </a:rPr>
              <a:t>Look for the logo on the pupil slides.  See delivery notes for details of the activities.</a:t>
            </a:r>
            <a:endParaRPr/>
          </a:p>
        </p:txBody>
      </p:sp>
      <p:sp>
        <p:nvSpPr>
          <p:cNvPr id="117" name="Google Shape;117;p15"/>
          <p:cNvSpPr txBox="1"/>
          <p:nvPr/>
        </p:nvSpPr>
        <p:spPr>
          <a:xfrm>
            <a:off x="0" y="6558386"/>
            <a:ext cx="12192000" cy="30797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400">
                <a:solidFill>
                  <a:schemeClr val="lt1"/>
                </a:solidFill>
                <a:latin typeface="Open Sans Light"/>
                <a:ea typeface="Open Sans Light"/>
                <a:cs typeface="Open Sans Light"/>
                <a:sym typeface="Open Sans Light"/>
              </a:rPr>
              <a:t>© PSHE Association 2021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22" name="Shape 122"/>
        <p:cNvGrpSpPr/>
        <p:nvPr/>
      </p:nvGrpSpPr>
      <p:grpSpPr>
        <a:xfrm>
          <a:off x="0" y="0"/>
          <a:ext cx="0" cy="0"/>
          <a:chOff x="0" y="0"/>
          <a:chExt cx="0" cy="0"/>
        </a:xfrm>
      </p:grpSpPr>
      <p:cxnSp>
        <p:nvCxnSpPr>
          <p:cNvPr id="123" name="Google Shape;123;p16"/>
          <p:cNvCxnSpPr/>
          <p:nvPr/>
        </p:nvCxnSpPr>
        <p:spPr>
          <a:xfrm>
            <a:off x="365767" y="178676"/>
            <a:ext cx="0" cy="6579476"/>
          </a:xfrm>
          <a:prstGeom prst="straightConnector1">
            <a:avLst/>
          </a:prstGeom>
          <a:noFill/>
          <a:ln cap="flat" cmpd="sng" w="47625">
            <a:solidFill>
              <a:srgbClr val="95519E"/>
            </a:solidFill>
            <a:prstDash val="solid"/>
            <a:miter lim="800000"/>
            <a:headEnd len="sm" w="sm" type="none"/>
            <a:tailEnd len="sm" w="sm" type="none"/>
          </a:ln>
        </p:spPr>
      </p:cxnSp>
      <p:sp>
        <p:nvSpPr>
          <p:cNvPr id="124" name="Google Shape;124;p16"/>
          <p:cNvSpPr/>
          <p:nvPr/>
        </p:nvSpPr>
        <p:spPr>
          <a:xfrm>
            <a:off x="6387048" y="1424630"/>
            <a:ext cx="5227036" cy="4464893"/>
          </a:xfrm>
          <a:prstGeom prst="rect">
            <a:avLst/>
          </a:prstGeom>
          <a:noFill/>
          <a:ln cap="flat" cmpd="sng" w="12700">
            <a:solidFill>
              <a:srgbClr val="95519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6"/>
          <p:cNvSpPr txBox="1"/>
          <p:nvPr>
            <p:ph idx="12" type="sldNum"/>
          </p:nvPr>
        </p:nvSpPr>
        <p:spPr>
          <a:xfrm>
            <a:off x="11769436" y="6567015"/>
            <a:ext cx="422564"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126" name="Google Shape;126;p16"/>
          <p:cNvSpPr txBox="1"/>
          <p:nvPr/>
        </p:nvSpPr>
        <p:spPr>
          <a:xfrm>
            <a:off x="764637" y="380604"/>
            <a:ext cx="3155553" cy="830997"/>
          </a:xfrm>
          <a:prstGeom prst="rect">
            <a:avLst/>
          </a:prstGeom>
          <a:solidFill>
            <a:srgbClr val="95519E"/>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800">
                <a:solidFill>
                  <a:schemeClr val="lt1"/>
                </a:solidFill>
                <a:latin typeface="Spartan"/>
                <a:ea typeface="Spartan"/>
                <a:cs typeface="Spartan"/>
                <a:sym typeface="Spartan"/>
              </a:rPr>
              <a:t>Context</a:t>
            </a:r>
            <a:endParaRPr/>
          </a:p>
        </p:txBody>
      </p:sp>
      <p:sp>
        <p:nvSpPr>
          <p:cNvPr id="127" name="Google Shape;127;p16"/>
          <p:cNvSpPr txBox="1"/>
          <p:nvPr/>
        </p:nvSpPr>
        <p:spPr>
          <a:xfrm>
            <a:off x="9869891" y="257494"/>
            <a:ext cx="2110827" cy="954107"/>
          </a:xfrm>
          <a:prstGeom prst="rect">
            <a:avLst/>
          </a:prstGeom>
          <a:solidFill>
            <a:srgbClr val="95519E"/>
          </a:solidFill>
          <a:ln cap="flat" cmpd="sng" w="9525">
            <a:solidFill>
              <a:schemeClr val="lt1"/>
            </a:solidFill>
            <a:prstDash val="dash"/>
            <a:round/>
            <a:headEnd len="sm" w="sm" type="none"/>
            <a:tailEnd len="sm" w="sm" type="none"/>
          </a:ln>
        </p:spPr>
        <p:txBody>
          <a:bodyPr anchorCtr="1" anchor="ctr" bIns="45700" lIns="91425" spcFirstLastPara="1" rIns="91425" wrap="square" tIns="45700">
            <a:spAutoFit/>
          </a:bodyPr>
          <a:lstStyle/>
          <a:p>
            <a:pPr indent="0" lvl="0" marL="0" marR="0" rtl="0" algn="l">
              <a:spcBef>
                <a:spcPts val="0"/>
              </a:spcBef>
              <a:spcAft>
                <a:spcPts val="0"/>
              </a:spcAft>
              <a:buNone/>
            </a:pPr>
            <a:r>
              <a:rPr lang="en-GB" sz="2800">
                <a:solidFill>
                  <a:schemeClr val="lt1"/>
                </a:solidFill>
                <a:latin typeface="Spartan"/>
                <a:ea typeface="Spartan"/>
                <a:cs typeface="Spartan"/>
                <a:sym typeface="Spartan"/>
              </a:rPr>
              <a:t>Teacher </a:t>
            </a:r>
            <a:endParaRPr/>
          </a:p>
          <a:p>
            <a:pPr indent="0" lvl="0" marL="0" marR="0" rtl="0" algn="l">
              <a:spcBef>
                <a:spcPts val="0"/>
              </a:spcBef>
              <a:spcAft>
                <a:spcPts val="0"/>
              </a:spcAft>
              <a:buNone/>
            </a:pPr>
            <a:r>
              <a:rPr lang="en-GB" sz="2800">
                <a:solidFill>
                  <a:schemeClr val="lt1"/>
                </a:solidFill>
                <a:latin typeface="Spartan"/>
                <a:ea typeface="Spartan"/>
                <a:cs typeface="Spartan"/>
                <a:sym typeface="Spartan"/>
              </a:rPr>
              <a:t>slide</a:t>
            </a:r>
            <a:endParaRPr/>
          </a:p>
        </p:txBody>
      </p:sp>
      <p:sp>
        <p:nvSpPr>
          <p:cNvPr id="128" name="Google Shape;128;p16"/>
          <p:cNvSpPr/>
          <p:nvPr/>
        </p:nvSpPr>
        <p:spPr>
          <a:xfrm>
            <a:off x="577916" y="1635505"/>
            <a:ext cx="11138093" cy="397031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2800">
                <a:solidFill>
                  <a:schemeClr val="lt1"/>
                </a:solidFill>
                <a:latin typeface="Lato"/>
                <a:ea typeface="Lato"/>
                <a:cs typeface="Lato"/>
                <a:sym typeface="Lato"/>
              </a:rPr>
              <a:t>This is the first of three lessons for key stage 4 and 5 students focusing on fertility and pregnancy choices. This lesson teaches students about how fertility changes over time, and the different ways that people can become parents. </a:t>
            </a:r>
            <a:endParaRPr/>
          </a:p>
          <a:p>
            <a:pPr indent="0" lvl="0" marL="0" marR="0" rtl="0" algn="l">
              <a:spcBef>
                <a:spcPts val="0"/>
              </a:spcBef>
              <a:spcAft>
                <a:spcPts val="0"/>
              </a:spcAft>
              <a:buNone/>
            </a:pPr>
            <a:r>
              <a:t/>
            </a:r>
            <a:endParaRPr sz="2800">
              <a:solidFill>
                <a:schemeClr val="lt1"/>
              </a:solidFill>
              <a:latin typeface="Lato"/>
              <a:ea typeface="Lato"/>
              <a:cs typeface="Lato"/>
              <a:sym typeface="Lato"/>
            </a:endParaRPr>
          </a:p>
          <a:p>
            <a:pPr indent="0" lvl="0" marL="0" marR="0" rtl="0" algn="l">
              <a:spcBef>
                <a:spcPts val="0"/>
              </a:spcBef>
              <a:spcAft>
                <a:spcPts val="0"/>
              </a:spcAft>
              <a:buNone/>
            </a:pPr>
            <a:r>
              <a:rPr lang="en-GB" sz="2800">
                <a:solidFill>
                  <a:schemeClr val="lt1"/>
                </a:solidFill>
                <a:latin typeface="Lato"/>
                <a:ea typeface="Lato"/>
                <a:cs typeface="Lato"/>
                <a:sym typeface="Lato"/>
              </a:rPr>
              <a:t>Neither this, nor any of the other lessons, is designed to be taught in isolation, but should always form part of a planned, developmental PSHE education programme, as part of wider learning on families and parenting. </a:t>
            </a:r>
            <a:endParaRPr/>
          </a:p>
        </p:txBody>
      </p:sp>
      <p:sp>
        <p:nvSpPr>
          <p:cNvPr id="129" name="Google Shape;129;p16"/>
          <p:cNvSpPr txBox="1"/>
          <p:nvPr/>
        </p:nvSpPr>
        <p:spPr>
          <a:xfrm>
            <a:off x="0" y="6558386"/>
            <a:ext cx="12192000" cy="30797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400">
                <a:solidFill>
                  <a:schemeClr val="lt1"/>
                </a:solidFill>
                <a:latin typeface="Open Sans Light"/>
                <a:ea typeface="Open Sans Light"/>
                <a:cs typeface="Open Sans Light"/>
                <a:sym typeface="Open Sans Light"/>
              </a:rPr>
              <a:t>© PSHE Association 2021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34" name="Shape 134"/>
        <p:cNvGrpSpPr/>
        <p:nvPr/>
      </p:nvGrpSpPr>
      <p:grpSpPr>
        <a:xfrm>
          <a:off x="0" y="0"/>
          <a:ext cx="0" cy="0"/>
          <a:chOff x="0" y="0"/>
          <a:chExt cx="0" cy="0"/>
        </a:xfrm>
      </p:grpSpPr>
      <p:cxnSp>
        <p:nvCxnSpPr>
          <p:cNvPr id="135" name="Google Shape;135;p17"/>
          <p:cNvCxnSpPr/>
          <p:nvPr/>
        </p:nvCxnSpPr>
        <p:spPr>
          <a:xfrm>
            <a:off x="365767" y="178676"/>
            <a:ext cx="0" cy="6579476"/>
          </a:xfrm>
          <a:prstGeom prst="straightConnector1">
            <a:avLst/>
          </a:prstGeom>
          <a:noFill/>
          <a:ln cap="flat" cmpd="sng" w="47625">
            <a:solidFill>
              <a:srgbClr val="95519E"/>
            </a:solidFill>
            <a:prstDash val="solid"/>
            <a:miter lim="800000"/>
            <a:headEnd len="sm" w="sm" type="none"/>
            <a:tailEnd len="sm" w="sm" type="none"/>
          </a:ln>
        </p:spPr>
      </p:cxnSp>
      <p:sp>
        <p:nvSpPr>
          <p:cNvPr id="136" name="Google Shape;136;p17"/>
          <p:cNvSpPr/>
          <p:nvPr/>
        </p:nvSpPr>
        <p:spPr>
          <a:xfrm>
            <a:off x="1088433" y="941302"/>
            <a:ext cx="5227036" cy="4475255"/>
          </a:xfrm>
          <a:prstGeom prst="rect">
            <a:avLst/>
          </a:prstGeom>
          <a:noFill/>
          <a:ln cap="flat" cmpd="sng" w="12700">
            <a:solidFill>
              <a:srgbClr val="95519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17"/>
          <p:cNvSpPr/>
          <p:nvPr/>
        </p:nvSpPr>
        <p:spPr>
          <a:xfrm>
            <a:off x="6387048" y="1424630"/>
            <a:ext cx="5227036" cy="4464893"/>
          </a:xfrm>
          <a:prstGeom prst="rect">
            <a:avLst/>
          </a:prstGeom>
          <a:noFill/>
          <a:ln cap="flat" cmpd="sng" w="12700">
            <a:solidFill>
              <a:srgbClr val="95519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17"/>
          <p:cNvSpPr txBox="1"/>
          <p:nvPr>
            <p:ph idx="12" type="sldNum"/>
          </p:nvPr>
        </p:nvSpPr>
        <p:spPr>
          <a:xfrm>
            <a:off x="11769436" y="6567015"/>
            <a:ext cx="422564"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139" name="Google Shape;139;p17"/>
          <p:cNvSpPr txBox="1"/>
          <p:nvPr/>
        </p:nvSpPr>
        <p:spPr>
          <a:xfrm>
            <a:off x="475656" y="361944"/>
            <a:ext cx="9284346" cy="769441"/>
          </a:xfrm>
          <a:prstGeom prst="rect">
            <a:avLst/>
          </a:prstGeom>
          <a:solidFill>
            <a:srgbClr val="95519E"/>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lt1"/>
                </a:solidFill>
                <a:latin typeface="Spartan"/>
                <a:ea typeface="Spartan"/>
                <a:cs typeface="Spartan"/>
                <a:sym typeface="Spartan"/>
              </a:rPr>
              <a:t>Developing subject  knowledge</a:t>
            </a:r>
            <a:endParaRPr/>
          </a:p>
        </p:txBody>
      </p:sp>
      <p:sp>
        <p:nvSpPr>
          <p:cNvPr id="140" name="Google Shape;140;p17"/>
          <p:cNvSpPr txBox="1"/>
          <p:nvPr/>
        </p:nvSpPr>
        <p:spPr>
          <a:xfrm>
            <a:off x="9869891" y="257494"/>
            <a:ext cx="2110827" cy="954107"/>
          </a:xfrm>
          <a:prstGeom prst="rect">
            <a:avLst/>
          </a:prstGeom>
          <a:solidFill>
            <a:srgbClr val="95519E"/>
          </a:solidFill>
          <a:ln cap="flat" cmpd="sng" w="9525">
            <a:solidFill>
              <a:schemeClr val="lt1"/>
            </a:solidFill>
            <a:prstDash val="dash"/>
            <a:round/>
            <a:headEnd len="sm" w="sm" type="none"/>
            <a:tailEnd len="sm" w="sm" type="none"/>
          </a:ln>
        </p:spPr>
        <p:txBody>
          <a:bodyPr anchorCtr="1" anchor="ctr" bIns="45700" lIns="91425" spcFirstLastPara="1" rIns="91425" wrap="square" tIns="45700">
            <a:spAutoFit/>
          </a:bodyPr>
          <a:lstStyle/>
          <a:p>
            <a:pPr indent="0" lvl="0" marL="0" marR="0" rtl="0" algn="l">
              <a:spcBef>
                <a:spcPts val="0"/>
              </a:spcBef>
              <a:spcAft>
                <a:spcPts val="0"/>
              </a:spcAft>
              <a:buNone/>
            </a:pPr>
            <a:r>
              <a:rPr lang="en-GB" sz="2800">
                <a:solidFill>
                  <a:schemeClr val="lt1"/>
                </a:solidFill>
                <a:latin typeface="Spartan"/>
                <a:ea typeface="Spartan"/>
                <a:cs typeface="Spartan"/>
                <a:sym typeface="Spartan"/>
              </a:rPr>
              <a:t>Teacher </a:t>
            </a:r>
            <a:endParaRPr/>
          </a:p>
          <a:p>
            <a:pPr indent="0" lvl="0" marL="0" marR="0" rtl="0" algn="l">
              <a:spcBef>
                <a:spcPts val="0"/>
              </a:spcBef>
              <a:spcAft>
                <a:spcPts val="0"/>
              </a:spcAft>
              <a:buNone/>
            </a:pPr>
            <a:r>
              <a:rPr lang="en-GB" sz="2800">
                <a:solidFill>
                  <a:schemeClr val="lt1"/>
                </a:solidFill>
                <a:latin typeface="Spartan"/>
                <a:ea typeface="Spartan"/>
                <a:cs typeface="Spartan"/>
                <a:sym typeface="Spartan"/>
              </a:rPr>
              <a:t>slide</a:t>
            </a:r>
            <a:endParaRPr/>
          </a:p>
        </p:txBody>
      </p:sp>
      <p:sp>
        <p:nvSpPr>
          <p:cNvPr id="141" name="Google Shape;141;p17"/>
          <p:cNvSpPr txBox="1"/>
          <p:nvPr/>
        </p:nvSpPr>
        <p:spPr>
          <a:xfrm>
            <a:off x="0" y="6558386"/>
            <a:ext cx="12192000" cy="30797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400">
                <a:solidFill>
                  <a:schemeClr val="lt1"/>
                </a:solidFill>
                <a:latin typeface="Open Sans Light"/>
                <a:ea typeface="Open Sans Light"/>
                <a:cs typeface="Open Sans Light"/>
                <a:sym typeface="Open Sans Light"/>
              </a:rPr>
              <a:t>© PSHE Association 2021 	 </a:t>
            </a:r>
            <a:endParaRPr/>
          </a:p>
        </p:txBody>
      </p:sp>
      <p:sp>
        <p:nvSpPr>
          <p:cNvPr id="142" name="Google Shape;142;p17"/>
          <p:cNvSpPr txBox="1"/>
          <p:nvPr/>
        </p:nvSpPr>
        <p:spPr>
          <a:xfrm>
            <a:off x="384820" y="1654707"/>
            <a:ext cx="8018400"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000">
                <a:solidFill>
                  <a:schemeClr val="lt1"/>
                </a:solidFill>
                <a:latin typeface="Lato"/>
                <a:ea typeface="Lato"/>
                <a:cs typeface="Lato"/>
                <a:sym typeface="Lato"/>
              </a:rPr>
              <a:t>Key information on content related to these lessons can be found in the </a:t>
            </a:r>
            <a:r>
              <a:rPr i="1" lang="en-GB" sz="3000" u="sng">
                <a:solidFill>
                  <a:schemeClr val="lt1"/>
                </a:solidFill>
                <a:latin typeface="Lato"/>
                <a:ea typeface="Lato"/>
                <a:cs typeface="Lato"/>
                <a:sym typeface="Lato"/>
                <a:hlinkClick r:id="rId3">
                  <a:extLst>
                    <a:ext uri="{A12FA001-AC4F-418D-AE19-62706E023703}">
                      <ahyp:hlinkClr val="tx"/>
                    </a:ext>
                  </a:extLst>
                </a:hlinkClick>
              </a:rPr>
              <a:t>Knowledge Organiser</a:t>
            </a:r>
            <a:r>
              <a:rPr i="1" lang="en-GB" sz="3000">
                <a:solidFill>
                  <a:schemeClr val="lt1"/>
                </a:solidFill>
                <a:latin typeface="Lato"/>
                <a:ea typeface="Lato"/>
                <a:cs typeface="Lato"/>
                <a:sym typeface="Lato"/>
              </a:rPr>
              <a:t>.</a:t>
            </a:r>
            <a:endParaRPr/>
          </a:p>
        </p:txBody>
      </p:sp>
      <p:sp>
        <p:nvSpPr>
          <p:cNvPr id="143" name="Google Shape;143;p17"/>
          <p:cNvSpPr txBox="1"/>
          <p:nvPr/>
        </p:nvSpPr>
        <p:spPr>
          <a:xfrm>
            <a:off x="443384" y="4039317"/>
            <a:ext cx="8399671"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000">
                <a:solidFill>
                  <a:schemeClr val="lt1"/>
                </a:solidFill>
                <a:latin typeface="Lato"/>
                <a:ea typeface="Lato"/>
                <a:cs typeface="Lato"/>
                <a:sym typeface="Lato"/>
              </a:rPr>
              <a:t>Advice on safe practice, ensuring inclusivity and other important information can be found in the </a:t>
            </a:r>
            <a:r>
              <a:rPr i="1" lang="en-GB" sz="3000" u="sng">
                <a:solidFill>
                  <a:schemeClr val="lt1"/>
                </a:solidFill>
                <a:latin typeface="Lato"/>
                <a:ea typeface="Lato"/>
                <a:cs typeface="Lato"/>
                <a:sym typeface="Lato"/>
                <a:hlinkClick r:id="rId4">
                  <a:extLst>
                    <a:ext uri="{A12FA001-AC4F-418D-AE19-62706E023703}">
                      <ahyp:hlinkClr val="tx"/>
                    </a:ext>
                  </a:extLst>
                </a:hlinkClick>
              </a:rPr>
              <a:t>Teacher Guidance</a:t>
            </a:r>
            <a:r>
              <a:rPr i="1" lang="en-GB" sz="3000">
                <a:solidFill>
                  <a:schemeClr val="lt1"/>
                </a:solidFill>
                <a:latin typeface="Lato"/>
                <a:ea typeface="Lato"/>
                <a:cs typeface="Lato"/>
                <a:sym typeface="Lato"/>
              </a:rPr>
              <a:t>.</a:t>
            </a:r>
            <a:endParaRPr sz="3000">
              <a:solidFill>
                <a:schemeClr val="lt1"/>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48" name="Shape 148"/>
        <p:cNvGrpSpPr/>
        <p:nvPr/>
      </p:nvGrpSpPr>
      <p:grpSpPr>
        <a:xfrm>
          <a:off x="0" y="0"/>
          <a:ext cx="0" cy="0"/>
          <a:chOff x="0" y="0"/>
          <a:chExt cx="0" cy="0"/>
        </a:xfrm>
      </p:grpSpPr>
      <p:cxnSp>
        <p:nvCxnSpPr>
          <p:cNvPr id="149" name="Google Shape;149;p18"/>
          <p:cNvCxnSpPr/>
          <p:nvPr/>
        </p:nvCxnSpPr>
        <p:spPr>
          <a:xfrm>
            <a:off x="365767" y="136634"/>
            <a:ext cx="0" cy="6721366"/>
          </a:xfrm>
          <a:prstGeom prst="straightConnector1">
            <a:avLst/>
          </a:prstGeom>
          <a:noFill/>
          <a:ln cap="flat" cmpd="sng" w="47625">
            <a:solidFill>
              <a:srgbClr val="95519E"/>
            </a:solidFill>
            <a:prstDash val="solid"/>
            <a:miter lim="800000"/>
            <a:headEnd len="sm" w="sm" type="none"/>
            <a:tailEnd len="sm" w="sm" type="none"/>
          </a:ln>
        </p:spPr>
      </p:cxnSp>
      <p:graphicFrame>
        <p:nvGraphicFramePr>
          <p:cNvPr id="150" name="Google Shape;150;p18"/>
          <p:cNvGraphicFramePr/>
          <p:nvPr/>
        </p:nvGraphicFramePr>
        <p:xfrm>
          <a:off x="218449" y="66561"/>
          <a:ext cx="3000000" cy="3000000"/>
        </p:xfrm>
        <a:graphic>
          <a:graphicData uri="http://schemas.openxmlformats.org/drawingml/2006/table">
            <a:tbl>
              <a:tblPr>
                <a:noFill/>
                <a:tableStyleId>{4B87D63E-8FBA-4B3D-B7DD-D252BA3622DB}</a:tableStyleId>
              </a:tblPr>
              <a:tblGrid>
                <a:gridCol w="4922850"/>
                <a:gridCol w="4864125"/>
              </a:tblGrid>
              <a:tr h="1049725">
                <a:tc gridSpan="2">
                  <a:txBody>
                    <a:bodyPr/>
                    <a:lstStyle/>
                    <a:p>
                      <a:pPr indent="0" lvl="0" marL="107950" marR="109854" rtl="0" algn="l">
                        <a:lnSpc>
                          <a:spcPct val="107000"/>
                        </a:lnSpc>
                        <a:spcBef>
                          <a:spcPts val="0"/>
                        </a:spcBef>
                        <a:spcAft>
                          <a:spcPts val="0"/>
                        </a:spcAft>
                        <a:buNone/>
                      </a:pPr>
                      <a:r>
                        <a:t/>
                      </a:r>
                      <a:endParaRPr b="0" sz="5400" u="none" cap="none" strike="noStrike">
                        <a:solidFill>
                          <a:schemeClr val="lt1"/>
                        </a:solidFill>
                        <a:latin typeface="Spartan"/>
                        <a:ea typeface="Spartan"/>
                        <a:cs typeface="Spartan"/>
                        <a:sym typeface="Spartan"/>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95519E"/>
                      </a:solidFill>
                      <a:prstDash val="solid"/>
                      <a:round/>
                      <a:headEnd len="sm" w="sm" type="none"/>
                      <a:tailEnd len="sm" w="sm" type="none"/>
                    </a:lnB>
                  </a:tcPr>
                </a:tc>
                <a:tc hMerge="1"/>
              </a:tr>
              <a:tr h="220075">
                <a:tc>
                  <a:txBody>
                    <a:bodyPr/>
                    <a:lstStyle/>
                    <a:p>
                      <a:pPr indent="0" lvl="0" marL="107950" marR="109854" rtl="0" algn="ctr">
                        <a:lnSpc>
                          <a:spcPct val="107000"/>
                        </a:lnSpc>
                        <a:spcBef>
                          <a:spcPts val="0"/>
                        </a:spcBef>
                        <a:spcAft>
                          <a:spcPts val="0"/>
                        </a:spcAft>
                        <a:buNone/>
                      </a:pPr>
                      <a:r>
                        <a:t/>
                      </a:r>
                      <a:endParaRPr sz="1800" u="none" cap="none" strike="noStrike">
                        <a:solidFill>
                          <a:srgbClr val="95519E"/>
                        </a:solidFill>
                        <a:latin typeface="Lato"/>
                        <a:ea typeface="Lato"/>
                        <a:cs typeface="Lato"/>
                        <a:sym typeface="Lato"/>
                      </a:endParaRPr>
                    </a:p>
                  </a:txBody>
                  <a:tcPr marT="0" marB="0" marR="68575" marL="68575" anchor="ctr">
                    <a:lnL cap="flat" cmpd="sng" w="9525">
                      <a:solidFill>
                        <a:srgbClr val="000000">
                          <a:alpha val="0"/>
                        </a:srgbClr>
                      </a:solidFill>
                      <a:prstDash val="solid"/>
                      <a:round/>
                      <a:headEnd len="sm" w="sm" type="none"/>
                      <a:tailEnd len="sm" w="sm" type="none"/>
                    </a:lnL>
                    <a:lnR cap="flat" cmpd="sng" w="12700">
                      <a:solidFill>
                        <a:srgbClr val="95519E"/>
                      </a:solidFill>
                      <a:prstDash val="solid"/>
                      <a:round/>
                      <a:headEnd len="sm" w="sm" type="none"/>
                      <a:tailEnd len="sm" w="sm" type="none"/>
                    </a:lnR>
                    <a:lnT cap="flat" cmpd="sng" w="12700">
                      <a:solidFill>
                        <a:srgbClr val="95519E"/>
                      </a:solidFill>
                      <a:prstDash val="solid"/>
                      <a:round/>
                      <a:headEnd len="sm" w="sm" type="none"/>
                      <a:tailEnd len="sm" w="sm" type="none"/>
                    </a:lnT>
                    <a:lnB cap="flat" cmpd="sng" w="12700">
                      <a:solidFill>
                        <a:srgbClr val="95519E"/>
                      </a:solidFill>
                      <a:prstDash val="solid"/>
                      <a:round/>
                      <a:headEnd len="sm" w="sm" type="none"/>
                      <a:tailEnd len="sm" w="sm" type="none"/>
                    </a:lnB>
                  </a:tcPr>
                </a:tc>
                <a:tc>
                  <a:txBody>
                    <a:bodyPr/>
                    <a:lstStyle/>
                    <a:p>
                      <a:pPr indent="0" lvl="0" marL="107950" marR="109854" rtl="0" algn="ctr">
                        <a:lnSpc>
                          <a:spcPct val="107000"/>
                        </a:lnSpc>
                        <a:spcBef>
                          <a:spcPts val="0"/>
                        </a:spcBef>
                        <a:spcAft>
                          <a:spcPts val="0"/>
                        </a:spcAft>
                        <a:buNone/>
                      </a:pPr>
                      <a:r>
                        <a:t/>
                      </a:r>
                      <a:endParaRPr sz="1800" u="none" cap="none" strike="noStrike">
                        <a:solidFill>
                          <a:srgbClr val="95519E"/>
                        </a:solidFill>
                        <a:latin typeface="Lato"/>
                        <a:ea typeface="Lato"/>
                        <a:cs typeface="Lato"/>
                        <a:sym typeface="Lato"/>
                      </a:endParaRPr>
                    </a:p>
                  </a:txBody>
                  <a:tcPr marT="0" marB="0" marR="68575" marL="68575" anchor="ctr">
                    <a:lnL cap="flat" cmpd="sng" w="12700">
                      <a:solidFill>
                        <a:srgbClr val="95519E"/>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5519E"/>
                      </a:solidFill>
                      <a:prstDash val="solid"/>
                      <a:round/>
                      <a:headEnd len="sm" w="sm" type="none"/>
                      <a:tailEnd len="sm" w="sm" type="none"/>
                    </a:lnT>
                    <a:lnB cap="flat" cmpd="sng" w="12700">
                      <a:solidFill>
                        <a:srgbClr val="95519E"/>
                      </a:solidFill>
                      <a:prstDash val="solid"/>
                      <a:round/>
                      <a:headEnd len="sm" w="sm" type="none"/>
                      <a:tailEnd len="sm" w="sm" type="none"/>
                    </a:lnB>
                  </a:tcPr>
                </a:tc>
              </a:tr>
              <a:tr h="264175">
                <a:tc>
                  <a:txBody>
                    <a:bodyPr/>
                    <a:lstStyle/>
                    <a:p>
                      <a:pPr indent="0" lvl="0" marL="228600" marR="109854" rtl="0" algn="just">
                        <a:lnSpc>
                          <a:spcPct val="107000"/>
                        </a:lnSpc>
                        <a:spcBef>
                          <a:spcPts val="0"/>
                        </a:spcBef>
                        <a:spcAft>
                          <a:spcPts val="0"/>
                        </a:spcAft>
                        <a:buNone/>
                      </a:pPr>
                      <a:r>
                        <a:t/>
                      </a:r>
                      <a:endParaRPr sz="1100" u="none" cap="none" strike="noStrike">
                        <a:solidFill>
                          <a:srgbClr val="95519E"/>
                        </a:solidFill>
                        <a:latin typeface="Calibri"/>
                        <a:ea typeface="Calibri"/>
                        <a:cs typeface="Calibri"/>
                        <a:sym typeface="Calibri"/>
                      </a:endParaRPr>
                    </a:p>
                  </a:txBody>
                  <a:tcPr marT="144000" marB="0" marR="68575" marL="180000">
                    <a:lnL cap="flat" cmpd="sng" w="9525">
                      <a:solidFill>
                        <a:srgbClr val="000000">
                          <a:alpha val="0"/>
                        </a:srgbClr>
                      </a:solidFill>
                      <a:prstDash val="solid"/>
                      <a:round/>
                      <a:headEnd len="sm" w="sm" type="none"/>
                      <a:tailEnd len="sm" w="sm" type="none"/>
                    </a:lnL>
                    <a:lnR cap="flat" cmpd="sng" w="12700">
                      <a:solidFill>
                        <a:srgbClr val="95519E"/>
                      </a:solidFill>
                      <a:prstDash val="solid"/>
                      <a:round/>
                      <a:headEnd len="sm" w="sm" type="none"/>
                      <a:tailEnd len="sm" w="sm" type="none"/>
                    </a:lnR>
                    <a:lnT cap="flat" cmpd="sng" w="12700">
                      <a:solidFill>
                        <a:srgbClr val="95519E"/>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107950" rtl="0" algn="l">
                        <a:lnSpc>
                          <a:spcPct val="107000"/>
                        </a:lnSpc>
                        <a:spcBef>
                          <a:spcPts val="0"/>
                        </a:spcBef>
                        <a:spcAft>
                          <a:spcPts val="0"/>
                        </a:spcAft>
                        <a:buClr>
                          <a:srgbClr val="9865AF"/>
                        </a:buClr>
                        <a:buSzPts val="1100"/>
                        <a:buFont typeface="Calibri"/>
                        <a:buNone/>
                      </a:pPr>
                      <a:r>
                        <a:t/>
                      </a:r>
                      <a:endParaRPr sz="1100" u="none" cap="none" strike="noStrike">
                        <a:solidFill>
                          <a:srgbClr val="95519E"/>
                        </a:solidFill>
                        <a:latin typeface="Calibri"/>
                        <a:ea typeface="Calibri"/>
                        <a:cs typeface="Calibri"/>
                        <a:sym typeface="Calibri"/>
                      </a:endParaRPr>
                    </a:p>
                  </a:txBody>
                  <a:tcPr marT="144000" marB="0" marR="68575" marL="180000">
                    <a:lnL cap="flat" cmpd="sng" w="12700">
                      <a:solidFill>
                        <a:srgbClr val="95519E"/>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5519E"/>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151" name="Google Shape;151;p18"/>
          <p:cNvSpPr/>
          <p:nvPr/>
        </p:nvSpPr>
        <p:spPr>
          <a:xfrm>
            <a:off x="0" y="864013"/>
            <a:ext cx="12192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br>
              <a:rPr b="0" i="0" lang="en-GB"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
        <p:nvSpPr>
          <p:cNvPr id="152" name="Google Shape;152;p18"/>
          <p:cNvSpPr txBox="1"/>
          <p:nvPr>
            <p:ph idx="12" type="sldNum"/>
          </p:nvPr>
        </p:nvSpPr>
        <p:spPr>
          <a:xfrm>
            <a:off x="11769436" y="6567015"/>
            <a:ext cx="422564"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153" name="Google Shape;153;p18"/>
          <p:cNvSpPr txBox="1"/>
          <p:nvPr/>
        </p:nvSpPr>
        <p:spPr>
          <a:xfrm>
            <a:off x="513085" y="2800357"/>
            <a:ext cx="9010925" cy="3500125"/>
          </a:xfrm>
          <a:prstGeom prst="rect">
            <a:avLst/>
          </a:prstGeom>
          <a:solidFill>
            <a:schemeClr val="lt1"/>
          </a:solidFill>
          <a:ln>
            <a:noFill/>
          </a:ln>
        </p:spPr>
        <p:txBody>
          <a:bodyPr anchorCtr="0" anchor="t" bIns="45700" lIns="91425" spcFirstLastPara="1" rIns="91425" wrap="square" tIns="45700">
            <a:spAutoFit/>
          </a:bodyPr>
          <a:lstStyle/>
          <a:p>
            <a:pPr indent="0" lvl="3" marL="1371600" marR="0" rtl="0" algn="l">
              <a:spcBef>
                <a:spcPts val="0"/>
              </a:spcBef>
              <a:spcAft>
                <a:spcPts val="0"/>
              </a:spcAft>
              <a:buNone/>
            </a:pPr>
            <a:r>
              <a:t/>
            </a:r>
            <a:endParaRPr b="1" i="0" sz="1600" u="none" cap="none" strike="noStrike">
              <a:solidFill>
                <a:schemeClr val="dk1"/>
              </a:solidFill>
              <a:latin typeface="Gill Sans"/>
              <a:ea typeface="Gill Sans"/>
              <a:cs typeface="Gill Sans"/>
              <a:sym typeface="Gill Sans"/>
            </a:endParaRPr>
          </a:p>
          <a:p>
            <a:pPr indent="0" lvl="3" marL="1371600" marR="0" rtl="0" algn="l">
              <a:spcBef>
                <a:spcPts val="0"/>
              </a:spcBef>
              <a:spcAft>
                <a:spcPts val="0"/>
              </a:spcAft>
              <a:buNone/>
            </a:pPr>
            <a:r>
              <a:rPr b="1" i="0" lang="en-GB" sz="3200" u="none" cap="none" strike="noStrike">
                <a:solidFill>
                  <a:schemeClr val="dk1"/>
                </a:solidFill>
                <a:latin typeface="Spartan"/>
                <a:ea typeface="Spartan"/>
                <a:cs typeface="Spartan"/>
                <a:sym typeface="Spartan"/>
              </a:rPr>
              <a:t>Learning outcomes</a:t>
            </a:r>
            <a:endParaRPr/>
          </a:p>
          <a:p>
            <a:pPr indent="0" lvl="1" marL="457200" marR="0" rtl="0" algn="l">
              <a:spcBef>
                <a:spcPts val="0"/>
              </a:spcBef>
              <a:spcAft>
                <a:spcPts val="0"/>
              </a:spcAft>
              <a:buNone/>
            </a:pPr>
            <a:r>
              <a:t/>
            </a:r>
            <a:endParaRPr b="1" i="0" sz="1100" u="none" cap="none" strike="noStrike">
              <a:solidFill>
                <a:schemeClr val="dk1"/>
              </a:solidFill>
              <a:latin typeface="Gill Sans"/>
              <a:ea typeface="Gill Sans"/>
              <a:cs typeface="Gill Sans"/>
              <a:sym typeface="Gill Sans"/>
            </a:endParaRPr>
          </a:p>
          <a:p>
            <a:pPr indent="0" lvl="1" marL="457200" marR="0" rtl="0" algn="l">
              <a:spcBef>
                <a:spcPts val="0"/>
              </a:spcBef>
              <a:spcAft>
                <a:spcPts val="0"/>
              </a:spcAft>
              <a:buNone/>
            </a:pPr>
            <a:r>
              <a:t/>
            </a:r>
            <a:endParaRPr b="1" i="0" sz="1100" u="none" cap="none" strike="noStrike">
              <a:solidFill>
                <a:schemeClr val="dk1"/>
              </a:solidFill>
              <a:latin typeface="Gill Sans"/>
              <a:ea typeface="Gill Sans"/>
              <a:cs typeface="Gill Sans"/>
              <a:sym typeface="Gill Sans"/>
            </a:endParaRPr>
          </a:p>
          <a:p>
            <a:pPr indent="0" lvl="1" marL="457200" marR="0" rtl="0" algn="l">
              <a:spcBef>
                <a:spcPts val="0"/>
              </a:spcBef>
              <a:spcAft>
                <a:spcPts val="0"/>
              </a:spcAft>
              <a:buNone/>
            </a:pPr>
            <a:r>
              <a:t/>
            </a:r>
            <a:endParaRPr b="1" i="0" sz="1100" u="none" cap="none" strike="noStrike">
              <a:solidFill>
                <a:schemeClr val="dk1"/>
              </a:solidFill>
              <a:latin typeface="Gill Sans"/>
              <a:ea typeface="Gill Sans"/>
              <a:cs typeface="Gill Sans"/>
              <a:sym typeface="Gill Sans"/>
            </a:endParaRPr>
          </a:p>
          <a:p>
            <a:pPr indent="0" lvl="0" marL="0" marR="0" rtl="0" algn="l">
              <a:spcBef>
                <a:spcPts val="0"/>
              </a:spcBef>
              <a:spcAft>
                <a:spcPts val="0"/>
              </a:spcAft>
              <a:buNone/>
            </a:pPr>
            <a:r>
              <a:rPr b="1" lang="en-GB" sz="1800">
                <a:solidFill>
                  <a:schemeClr val="dk1"/>
                </a:solidFill>
                <a:latin typeface="Spartan"/>
                <a:ea typeface="Spartan"/>
                <a:cs typeface="Spartan"/>
                <a:sym typeface="Spartan"/>
              </a:rPr>
              <a:t>Students will be able to:</a:t>
            </a:r>
            <a:endParaRPr/>
          </a:p>
          <a:p>
            <a:pPr indent="0" lvl="3" marL="1371600" marR="0" rtl="0" algn="l">
              <a:spcBef>
                <a:spcPts val="0"/>
              </a:spcBef>
              <a:spcAft>
                <a:spcPts val="0"/>
              </a:spcAft>
              <a:buNone/>
            </a:pPr>
            <a:r>
              <a:t/>
            </a:r>
            <a:endParaRPr b="1" i="0" sz="1800" u="none" cap="none" strike="noStrike">
              <a:solidFill>
                <a:schemeClr val="dk1"/>
              </a:solidFill>
              <a:latin typeface="Lato"/>
              <a:ea typeface="Lato"/>
              <a:cs typeface="Lato"/>
              <a:sym typeface="Lato"/>
            </a:endParaRPr>
          </a:p>
          <a:p>
            <a:pPr indent="-457200" lvl="1" marL="914400" marR="0" rtl="0" algn="l">
              <a:lnSpc>
                <a:spcPct val="150000"/>
              </a:lnSpc>
              <a:spcBef>
                <a:spcPts val="0"/>
              </a:spcBef>
              <a:spcAft>
                <a:spcPts val="0"/>
              </a:spcAft>
              <a:buClr>
                <a:schemeClr val="dk1"/>
              </a:buClr>
              <a:buSzPts val="3636"/>
              <a:buFont typeface="Lato"/>
              <a:buChar char="•"/>
            </a:pPr>
            <a:r>
              <a:rPr b="0" i="0" lang="en-GB" sz="1800" u="none" cap="none" strike="noStrike">
                <a:solidFill>
                  <a:schemeClr val="dk1"/>
                </a:solidFill>
                <a:latin typeface="Lato"/>
                <a:ea typeface="Lato"/>
                <a:cs typeface="Lato"/>
                <a:sym typeface="Lato"/>
              </a:rPr>
              <a:t>explain how fertility changes over a person’s lifetime and some of the factors affecting this</a:t>
            </a:r>
            <a:endParaRPr/>
          </a:p>
          <a:p>
            <a:pPr indent="-457200" lvl="1" marL="914400" marR="0" rtl="0" algn="l">
              <a:lnSpc>
                <a:spcPct val="150000"/>
              </a:lnSpc>
              <a:spcBef>
                <a:spcPts val="0"/>
              </a:spcBef>
              <a:spcAft>
                <a:spcPts val="0"/>
              </a:spcAft>
              <a:buClr>
                <a:schemeClr val="dk1"/>
              </a:buClr>
              <a:buSzPts val="3636"/>
              <a:buFont typeface="Lato"/>
              <a:buChar char="•"/>
            </a:pPr>
            <a:r>
              <a:rPr b="0" i="0" lang="en-GB" sz="1800" u="none" cap="none" strike="noStrike">
                <a:solidFill>
                  <a:schemeClr val="dk1"/>
                </a:solidFill>
                <a:latin typeface="Lato"/>
                <a:ea typeface="Lato"/>
                <a:cs typeface="Lato"/>
                <a:sym typeface="Lato"/>
              </a:rPr>
              <a:t>explain how to maintain a healthy pregnancy</a:t>
            </a:r>
            <a:endParaRPr/>
          </a:p>
          <a:p>
            <a:pPr indent="-457200" lvl="1" marL="914400" marR="0" rtl="0" algn="l">
              <a:lnSpc>
                <a:spcPct val="150000"/>
              </a:lnSpc>
              <a:spcBef>
                <a:spcPts val="0"/>
              </a:spcBef>
              <a:spcAft>
                <a:spcPts val="0"/>
              </a:spcAft>
              <a:buClr>
                <a:schemeClr val="dk1"/>
              </a:buClr>
              <a:buSzPts val="3636"/>
              <a:buFont typeface="Lato"/>
              <a:buChar char="•"/>
            </a:pPr>
            <a:r>
              <a:rPr b="0" i="0" lang="en-GB" sz="1800" u="none" cap="none" strike="noStrike">
                <a:solidFill>
                  <a:schemeClr val="dk1"/>
                </a:solidFill>
                <a:latin typeface="Lato"/>
                <a:ea typeface="Lato"/>
                <a:cs typeface="Lato"/>
                <a:sym typeface="Lato"/>
              </a:rPr>
              <a:t>describe different routes to parenthood </a:t>
            </a:r>
            <a:endParaRPr/>
          </a:p>
        </p:txBody>
      </p:sp>
      <p:sp>
        <p:nvSpPr>
          <p:cNvPr id="154" name="Google Shape;154;p18"/>
          <p:cNvSpPr txBox="1"/>
          <p:nvPr/>
        </p:nvSpPr>
        <p:spPr>
          <a:xfrm>
            <a:off x="513085" y="618082"/>
            <a:ext cx="9010925" cy="1692771"/>
          </a:xfrm>
          <a:prstGeom prst="rect">
            <a:avLst/>
          </a:prstGeom>
          <a:solidFill>
            <a:schemeClr val="lt1"/>
          </a:solidFill>
          <a:ln>
            <a:noFill/>
          </a:ln>
        </p:spPr>
        <p:txBody>
          <a:bodyPr anchorCtr="0" anchor="t" bIns="45700" lIns="91425" spcFirstLastPara="1" rIns="91425" wrap="square" tIns="45700">
            <a:spAutoFit/>
          </a:bodyPr>
          <a:lstStyle/>
          <a:p>
            <a:pPr indent="0" lvl="3" marL="1371600" marR="0" rtl="0" algn="l">
              <a:spcBef>
                <a:spcPts val="0"/>
              </a:spcBef>
              <a:spcAft>
                <a:spcPts val="0"/>
              </a:spcAft>
              <a:buNone/>
            </a:pPr>
            <a:r>
              <a:t/>
            </a:r>
            <a:endParaRPr b="1" i="0" sz="1600" u="none" cap="none" strike="noStrike">
              <a:solidFill>
                <a:schemeClr val="dk1"/>
              </a:solidFill>
              <a:latin typeface="Gill Sans"/>
              <a:ea typeface="Gill Sans"/>
              <a:cs typeface="Gill Sans"/>
              <a:sym typeface="Gill Sans"/>
            </a:endParaRPr>
          </a:p>
          <a:p>
            <a:pPr indent="0" lvl="3" marL="1371600" marR="0" rtl="0" algn="l">
              <a:spcBef>
                <a:spcPts val="0"/>
              </a:spcBef>
              <a:spcAft>
                <a:spcPts val="0"/>
              </a:spcAft>
              <a:buNone/>
            </a:pPr>
            <a:r>
              <a:rPr b="1" i="0" lang="en-GB" sz="3200" u="none" cap="none" strike="noStrike">
                <a:solidFill>
                  <a:schemeClr val="dk1"/>
                </a:solidFill>
                <a:latin typeface="Spartan"/>
                <a:ea typeface="Spartan"/>
                <a:cs typeface="Spartan"/>
                <a:sym typeface="Spartan"/>
              </a:rPr>
              <a:t>Learning objective</a:t>
            </a:r>
            <a:endParaRPr/>
          </a:p>
          <a:p>
            <a:pPr indent="0" lvl="3" marL="1371600" marR="0" rtl="0" algn="l">
              <a:spcBef>
                <a:spcPts val="0"/>
              </a:spcBef>
              <a:spcAft>
                <a:spcPts val="0"/>
              </a:spcAft>
              <a:buNone/>
            </a:pPr>
            <a:r>
              <a:t/>
            </a:r>
            <a:endParaRPr b="1" i="0" sz="1600" u="none" cap="none" strike="noStrike">
              <a:solidFill>
                <a:schemeClr val="dk1"/>
              </a:solidFill>
              <a:latin typeface="Gill Sans"/>
              <a:ea typeface="Gill Sans"/>
              <a:cs typeface="Gill Sans"/>
              <a:sym typeface="Gill Sans"/>
            </a:endParaRPr>
          </a:p>
          <a:p>
            <a:pPr indent="0" lvl="3" marL="1371600" marR="0" rtl="0" algn="l">
              <a:spcBef>
                <a:spcPts val="0"/>
              </a:spcBef>
              <a:spcAft>
                <a:spcPts val="0"/>
              </a:spcAft>
              <a:buNone/>
            </a:pPr>
            <a:r>
              <a:t/>
            </a:r>
            <a:endParaRPr b="1" i="0" sz="400" u="none" cap="none" strike="noStrike">
              <a:solidFill>
                <a:schemeClr val="dk1"/>
              </a:solidFill>
              <a:latin typeface="Gill Sans"/>
              <a:ea typeface="Gill Sans"/>
              <a:cs typeface="Gill Sans"/>
              <a:sym typeface="Gill Sans"/>
            </a:endParaRPr>
          </a:p>
          <a:p>
            <a:pPr indent="-457200" lvl="0" marL="457200" marR="0" rtl="0" algn="l">
              <a:spcBef>
                <a:spcPts val="0"/>
              </a:spcBef>
              <a:spcAft>
                <a:spcPts val="0"/>
              </a:spcAft>
              <a:buClr>
                <a:schemeClr val="dk1"/>
              </a:buClr>
              <a:buSzPts val="3636"/>
              <a:buFont typeface="Spartan"/>
              <a:buChar char="•"/>
            </a:pPr>
            <a:r>
              <a:rPr lang="en-GB" sz="1800">
                <a:solidFill>
                  <a:schemeClr val="dk1"/>
                </a:solidFill>
                <a:latin typeface="Spartan"/>
                <a:ea typeface="Spartan"/>
                <a:cs typeface="Spartan"/>
                <a:sym typeface="Spartan"/>
              </a:rPr>
              <a:t>To learn about how fertility changes over time and about the different routes to becoming a parent</a:t>
            </a:r>
            <a:endParaRPr sz="500">
              <a:solidFill>
                <a:schemeClr val="dk1"/>
              </a:solidFill>
              <a:latin typeface="Spartan"/>
              <a:ea typeface="Spartan"/>
              <a:cs typeface="Spartan"/>
              <a:sym typeface="Spartan"/>
            </a:endParaRPr>
          </a:p>
        </p:txBody>
      </p:sp>
      <p:pic>
        <p:nvPicPr>
          <p:cNvPr id="155" name="Google Shape;155;p18"/>
          <p:cNvPicPr preferRelativeResize="0"/>
          <p:nvPr/>
        </p:nvPicPr>
        <p:blipFill rotWithShape="1">
          <a:blip r:embed="rId3">
            <a:alphaModFix/>
          </a:blip>
          <a:srcRect b="0" l="0" r="0" t="0"/>
          <a:stretch/>
        </p:blipFill>
        <p:spPr>
          <a:xfrm>
            <a:off x="872233" y="633009"/>
            <a:ext cx="962364" cy="962364"/>
          </a:xfrm>
          <a:prstGeom prst="rect">
            <a:avLst/>
          </a:prstGeom>
          <a:noFill/>
          <a:ln>
            <a:noFill/>
          </a:ln>
        </p:spPr>
      </p:pic>
      <p:pic>
        <p:nvPicPr>
          <p:cNvPr id="156" name="Google Shape;156;p18"/>
          <p:cNvPicPr preferRelativeResize="0"/>
          <p:nvPr/>
        </p:nvPicPr>
        <p:blipFill rotWithShape="1">
          <a:blip r:embed="rId4">
            <a:alphaModFix/>
          </a:blip>
          <a:srcRect b="0" l="10502" r="10174" t="0"/>
          <a:stretch/>
        </p:blipFill>
        <p:spPr>
          <a:xfrm>
            <a:off x="687044" y="2800357"/>
            <a:ext cx="877333" cy="1001704"/>
          </a:xfrm>
          <a:prstGeom prst="rect">
            <a:avLst/>
          </a:prstGeom>
          <a:noFill/>
          <a:ln>
            <a:noFill/>
          </a:ln>
        </p:spPr>
      </p:pic>
      <p:sp>
        <p:nvSpPr>
          <p:cNvPr id="157" name="Google Shape;157;p18"/>
          <p:cNvSpPr txBox="1"/>
          <p:nvPr/>
        </p:nvSpPr>
        <p:spPr>
          <a:xfrm>
            <a:off x="9869891" y="257494"/>
            <a:ext cx="2110827" cy="954107"/>
          </a:xfrm>
          <a:prstGeom prst="rect">
            <a:avLst/>
          </a:prstGeom>
          <a:solidFill>
            <a:srgbClr val="95519E"/>
          </a:solidFill>
          <a:ln cap="flat" cmpd="sng" w="9525">
            <a:solidFill>
              <a:schemeClr val="lt1"/>
            </a:solidFill>
            <a:prstDash val="dash"/>
            <a:round/>
            <a:headEnd len="sm" w="sm" type="none"/>
            <a:tailEnd len="sm" w="sm" type="none"/>
          </a:ln>
        </p:spPr>
        <p:txBody>
          <a:bodyPr anchorCtr="1" anchor="ctr" bIns="45700" lIns="91425" spcFirstLastPara="1" rIns="91425" wrap="square" tIns="45700">
            <a:spAutoFit/>
          </a:bodyPr>
          <a:lstStyle/>
          <a:p>
            <a:pPr indent="0" lvl="0" marL="0" marR="0" rtl="0" algn="l">
              <a:spcBef>
                <a:spcPts val="0"/>
              </a:spcBef>
              <a:spcAft>
                <a:spcPts val="0"/>
              </a:spcAft>
              <a:buNone/>
            </a:pPr>
            <a:r>
              <a:rPr lang="en-GB" sz="2800">
                <a:solidFill>
                  <a:schemeClr val="lt1"/>
                </a:solidFill>
                <a:latin typeface="Spartan"/>
                <a:ea typeface="Spartan"/>
                <a:cs typeface="Spartan"/>
                <a:sym typeface="Spartan"/>
              </a:rPr>
              <a:t>Teacher </a:t>
            </a:r>
            <a:endParaRPr/>
          </a:p>
          <a:p>
            <a:pPr indent="0" lvl="0" marL="0" marR="0" rtl="0" algn="l">
              <a:spcBef>
                <a:spcPts val="0"/>
              </a:spcBef>
              <a:spcAft>
                <a:spcPts val="0"/>
              </a:spcAft>
              <a:buNone/>
            </a:pPr>
            <a:r>
              <a:rPr lang="en-GB" sz="2800">
                <a:solidFill>
                  <a:schemeClr val="lt1"/>
                </a:solidFill>
                <a:latin typeface="Spartan"/>
                <a:ea typeface="Spartan"/>
                <a:cs typeface="Spartan"/>
                <a:sym typeface="Spartan"/>
              </a:rPr>
              <a:t>slide</a:t>
            </a:r>
            <a:endParaRPr/>
          </a:p>
        </p:txBody>
      </p:sp>
      <p:sp>
        <p:nvSpPr>
          <p:cNvPr id="158" name="Google Shape;158;p18"/>
          <p:cNvSpPr txBox="1"/>
          <p:nvPr/>
        </p:nvSpPr>
        <p:spPr>
          <a:xfrm>
            <a:off x="0" y="6558386"/>
            <a:ext cx="12192000" cy="30797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400">
                <a:solidFill>
                  <a:schemeClr val="lt1"/>
                </a:solidFill>
                <a:latin typeface="Open Sans Light"/>
                <a:ea typeface="Open Sans Light"/>
                <a:cs typeface="Open Sans Light"/>
                <a:sym typeface="Open Sans Light"/>
              </a:rPr>
              <a:t>© PSHE Association 2021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63" name="Shape 163"/>
        <p:cNvGrpSpPr/>
        <p:nvPr/>
      </p:nvGrpSpPr>
      <p:grpSpPr>
        <a:xfrm>
          <a:off x="0" y="0"/>
          <a:ext cx="0" cy="0"/>
          <a:chOff x="0" y="0"/>
          <a:chExt cx="0" cy="0"/>
        </a:xfrm>
      </p:grpSpPr>
      <p:cxnSp>
        <p:nvCxnSpPr>
          <p:cNvPr id="164" name="Google Shape;164;p19"/>
          <p:cNvCxnSpPr/>
          <p:nvPr/>
        </p:nvCxnSpPr>
        <p:spPr>
          <a:xfrm>
            <a:off x="365767" y="115614"/>
            <a:ext cx="0" cy="6547945"/>
          </a:xfrm>
          <a:prstGeom prst="straightConnector1">
            <a:avLst/>
          </a:prstGeom>
          <a:noFill/>
          <a:ln cap="flat" cmpd="sng" w="47625">
            <a:solidFill>
              <a:srgbClr val="95519E"/>
            </a:solidFill>
            <a:prstDash val="solid"/>
            <a:miter lim="800000"/>
            <a:headEnd len="sm" w="sm" type="none"/>
            <a:tailEnd len="sm" w="sm" type="none"/>
          </a:ln>
        </p:spPr>
      </p:cxnSp>
      <p:sp>
        <p:nvSpPr>
          <p:cNvPr id="165" name="Google Shape;165;p19"/>
          <p:cNvSpPr/>
          <p:nvPr/>
        </p:nvSpPr>
        <p:spPr>
          <a:xfrm>
            <a:off x="0" y="864013"/>
            <a:ext cx="12192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br>
              <a:rPr b="0" i="0" lang="en-GB"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
        <p:nvSpPr>
          <p:cNvPr id="166" name="Google Shape;166;p19"/>
          <p:cNvSpPr txBox="1"/>
          <p:nvPr/>
        </p:nvSpPr>
        <p:spPr>
          <a:xfrm>
            <a:off x="388762" y="417350"/>
            <a:ext cx="754654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800">
                <a:solidFill>
                  <a:schemeClr val="lt1"/>
                </a:solidFill>
                <a:latin typeface="Spartan"/>
                <a:ea typeface="Spartan"/>
                <a:cs typeface="Spartan"/>
                <a:sym typeface="Spartan"/>
              </a:rPr>
              <a:t>Preparing to teach</a:t>
            </a:r>
            <a:endParaRPr/>
          </a:p>
        </p:txBody>
      </p:sp>
      <p:sp>
        <p:nvSpPr>
          <p:cNvPr id="167" name="Google Shape;167;p19"/>
          <p:cNvSpPr txBox="1"/>
          <p:nvPr>
            <p:ph idx="12" type="sldNum"/>
          </p:nvPr>
        </p:nvSpPr>
        <p:spPr>
          <a:xfrm>
            <a:off x="11769436" y="6567015"/>
            <a:ext cx="422564"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168" name="Google Shape;168;p19"/>
          <p:cNvSpPr txBox="1"/>
          <p:nvPr/>
        </p:nvSpPr>
        <p:spPr>
          <a:xfrm>
            <a:off x="388762" y="1442174"/>
            <a:ext cx="5494464" cy="3093154"/>
          </a:xfrm>
          <a:prstGeom prst="rect">
            <a:avLst/>
          </a:prstGeom>
          <a:solidFill>
            <a:schemeClr val="lt1"/>
          </a:solidFill>
          <a:ln>
            <a:noFill/>
          </a:ln>
        </p:spPr>
        <p:txBody>
          <a:bodyPr anchorCtr="0" anchor="t" bIns="45700" lIns="91425" spcFirstLastPara="1" rIns="91425" wrap="square" tIns="45700">
            <a:spAutoFit/>
          </a:bodyPr>
          <a:lstStyle/>
          <a:p>
            <a:pPr indent="0" lvl="3" marL="1371600" marR="0" rtl="0" algn="l">
              <a:spcBef>
                <a:spcPts val="0"/>
              </a:spcBef>
              <a:spcAft>
                <a:spcPts val="0"/>
              </a:spcAft>
              <a:buNone/>
            </a:pPr>
            <a:r>
              <a:t/>
            </a:r>
            <a:endParaRPr b="1" i="0" sz="1600" u="none" cap="none" strike="noStrike">
              <a:solidFill>
                <a:schemeClr val="dk1"/>
              </a:solidFill>
              <a:latin typeface="Gill Sans"/>
              <a:ea typeface="Gill Sans"/>
              <a:cs typeface="Gill Sans"/>
              <a:sym typeface="Gill Sans"/>
            </a:endParaRPr>
          </a:p>
          <a:p>
            <a:pPr indent="0" lvl="3" marL="1371600" marR="0" rtl="0" algn="l">
              <a:spcBef>
                <a:spcPts val="0"/>
              </a:spcBef>
              <a:spcAft>
                <a:spcPts val="0"/>
              </a:spcAft>
              <a:buNone/>
            </a:pPr>
            <a:r>
              <a:rPr b="1" i="0" lang="en-GB" sz="2800" u="none" cap="none" strike="noStrike">
                <a:solidFill>
                  <a:schemeClr val="dk1"/>
                </a:solidFill>
                <a:latin typeface="Spartan"/>
                <a:ea typeface="Spartan"/>
                <a:cs typeface="Spartan"/>
                <a:sym typeface="Spartan"/>
              </a:rPr>
              <a:t>Climate for learning</a:t>
            </a:r>
            <a:endParaRPr/>
          </a:p>
          <a:p>
            <a:pPr indent="0" lvl="3" marL="1371600" marR="0" rtl="0" algn="l">
              <a:spcBef>
                <a:spcPts val="0"/>
              </a:spcBef>
              <a:spcAft>
                <a:spcPts val="0"/>
              </a:spcAft>
              <a:buNone/>
            </a:pPr>
            <a:r>
              <a:t/>
            </a:r>
            <a:endParaRPr b="1" i="0" sz="1100" u="none" cap="none" strike="noStrike">
              <a:solidFill>
                <a:schemeClr val="dk1"/>
              </a:solidFill>
              <a:latin typeface="Gill Sans"/>
              <a:ea typeface="Gill Sans"/>
              <a:cs typeface="Gill Sans"/>
              <a:sym typeface="Gill Sans"/>
            </a:endParaRPr>
          </a:p>
          <a:p>
            <a:pPr indent="0" lvl="3" marL="1371600" marR="0" rtl="0" algn="l">
              <a:spcBef>
                <a:spcPts val="0"/>
              </a:spcBef>
              <a:spcAft>
                <a:spcPts val="0"/>
              </a:spcAft>
              <a:buNone/>
            </a:pPr>
            <a:r>
              <a:t/>
            </a:r>
            <a:endParaRPr b="1" i="0" sz="1600" u="none" cap="none" strike="noStrike">
              <a:solidFill>
                <a:schemeClr val="dk1"/>
              </a:solidFill>
              <a:latin typeface="Gill Sans"/>
              <a:ea typeface="Gill Sans"/>
              <a:cs typeface="Gill Sans"/>
              <a:sym typeface="Gill Sans"/>
            </a:endParaRPr>
          </a:p>
          <a:p>
            <a:pPr indent="0" lvl="3" marL="1371600" marR="0" rtl="0" algn="l">
              <a:spcBef>
                <a:spcPts val="0"/>
              </a:spcBef>
              <a:spcAft>
                <a:spcPts val="0"/>
              </a:spcAft>
              <a:buNone/>
            </a:pPr>
            <a:r>
              <a:t/>
            </a:r>
            <a:endParaRPr b="1" i="0" sz="400" u="none" cap="none" strike="noStrike">
              <a:solidFill>
                <a:schemeClr val="dk1"/>
              </a:solidFill>
              <a:latin typeface="Gill Sans"/>
              <a:ea typeface="Gill Sans"/>
              <a:cs typeface="Gill Sans"/>
              <a:sym typeface="Gill Sans"/>
            </a:endParaRPr>
          </a:p>
          <a:p>
            <a:pPr indent="0" lvl="0" marL="0" marR="0" rtl="0" algn="l">
              <a:spcBef>
                <a:spcPts val="0"/>
              </a:spcBef>
              <a:spcAft>
                <a:spcPts val="0"/>
              </a:spcAft>
              <a:buNone/>
            </a:pPr>
            <a:r>
              <a:rPr lang="en-GB" sz="2000">
                <a:solidFill>
                  <a:schemeClr val="dk1"/>
                </a:solidFill>
                <a:latin typeface="Lato"/>
                <a:ea typeface="Lato"/>
                <a:cs typeface="Lato"/>
                <a:sym typeface="Lato"/>
              </a:rPr>
              <a:t>Make sure you have read the accompanying teacher guidance before teaching this lesson, which includes guidance on establishing ground rules, the limits of confidentiality, inclusion, communication and handling questions effectively.</a:t>
            </a:r>
            <a:endParaRPr/>
          </a:p>
        </p:txBody>
      </p:sp>
      <p:pic>
        <p:nvPicPr>
          <p:cNvPr id="169" name="Google Shape;169;p19"/>
          <p:cNvPicPr preferRelativeResize="0"/>
          <p:nvPr/>
        </p:nvPicPr>
        <p:blipFill rotWithShape="1">
          <a:blip r:embed="rId3">
            <a:alphaModFix/>
          </a:blip>
          <a:srcRect b="0" l="0" r="0" t="0"/>
          <a:stretch/>
        </p:blipFill>
        <p:spPr>
          <a:xfrm>
            <a:off x="510146" y="1559881"/>
            <a:ext cx="887768" cy="887768"/>
          </a:xfrm>
          <a:prstGeom prst="rect">
            <a:avLst/>
          </a:prstGeom>
          <a:noFill/>
          <a:ln>
            <a:noFill/>
          </a:ln>
        </p:spPr>
      </p:pic>
      <p:sp>
        <p:nvSpPr>
          <p:cNvPr id="170" name="Google Shape;170;p19"/>
          <p:cNvSpPr txBox="1"/>
          <p:nvPr/>
        </p:nvSpPr>
        <p:spPr>
          <a:xfrm>
            <a:off x="6078679" y="1436526"/>
            <a:ext cx="5690757" cy="3308598"/>
          </a:xfrm>
          <a:prstGeom prst="rect">
            <a:avLst/>
          </a:prstGeom>
          <a:solidFill>
            <a:schemeClr val="lt1"/>
          </a:solidFill>
          <a:ln>
            <a:noFill/>
          </a:ln>
        </p:spPr>
        <p:txBody>
          <a:bodyPr anchorCtr="0" anchor="t" bIns="45700" lIns="91425" spcFirstLastPara="1" rIns="91425" wrap="square" tIns="45700">
            <a:spAutoFit/>
          </a:bodyPr>
          <a:lstStyle/>
          <a:p>
            <a:pPr indent="0" lvl="3" marL="1371600" marR="0" rtl="0" algn="l">
              <a:spcBef>
                <a:spcPts val="0"/>
              </a:spcBef>
              <a:spcAft>
                <a:spcPts val="0"/>
              </a:spcAft>
              <a:buNone/>
            </a:pPr>
            <a:r>
              <a:t/>
            </a:r>
            <a:endParaRPr b="1" i="0" sz="1600" u="none" cap="none" strike="noStrike">
              <a:solidFill>
                <a:schemeClr val="dk1"/>
              </a:solidFill>
              <a:latin typeface="Gill Sans"/>
              <a:ea typeface="Gill Sans"/>
              <a:cs typeface="Gill Sans"/>
              <a:sym typeface="Gill Sans"/>
            </a:endParaRPr>
          </a:p>
          <a:p>
            <a:pPr indent="0" lvl="3" marL="1371600" marR="0" rtl="0" algn="l">
              <a:spcBef>
                <a:spcPts val="0"/>
              </a:spcBef>
              <a:spcAft>
                <a:spcPts val="0"/>
              </a:spcAft>
              <a:buNone/>
            </a:pPr>
            <a:r>
              <a:rPr b="1" i="0" lang="en-GB" sz="2600" u="none" cap="none" strike="noStrike">
                <a:solidFill>
                  <a:schemeClr val="dk1"/>
                </a:solidFill>
                <a:latin typeface="Spartan"/>
                <a:ea typeface="Spartan"/>
                <a:cs typeface="Spartan"/>
                <a:sym typeface="Spartan"/>
              </a:rPr>
              <a:t>Resources required</a:t>
            </a:r>
            <a:endParaRPr/>
          </a:p>
          <a:p>
            <a:pPr indent="0" lvl="3" marL="1371600" marR="0" rtl="0" algn="l">
              <a:spcBef>
                <a:spcPts val="0"/>
              </a:spcBef>
              <a:spcAft>
                <a:spcPts val="0"/>
              </a:spcAft>
              <a:buNone/>
            </a:pPr>
            <a:r>
              <a:t/>
            </a:r>
            <a:endParaRPr b="0" i="0" sz="1600" u="none" cap="none" strike="noStrike">
              <a:solidFill>
                <a:schemeClr val="dk1"/>
              </a:solidFill>
              <a:latin typeface="Lato"/>
              <a:ea typeface="Lato"/>
              <a:cs typeface="Lato"/>
              <a:sym typeface="Lato"/>
            </a:endParaRPr>
          </a:p>
          <a:p>
            <a:pPr indent="-457200" lvl="0" marL="457200" marR="0" rtl="0" algn="l">
              <a:spcBef>
                <a:spcPts val="0"/>
              </a:spcBef>
              <a:spcAft>
                <a:spcPts val="0"/>
              </a:spcAft>
              <a:buClr>
                <a:schemeClr val="dk1"/>
              </a:buClr>
              <a:buSzPts val="3636"/>
              <a:buFont typeface="Lato"/>
              <a:buChar char="•"/>
            </a:pPr>
            <a:r>
              <a:rPr lang="en-GB" sz="1800">
                <a:solidFill>
                  <a:schemeClr val="dk1"/>
                </a:solidFill>
                <a:latin typeface="Lato"/>
                <a:ea typeface="Lato"/>
                <a:cs typeface="Lato"/>
                <a:sym typeface="Lato"/>
              </a:rPr>
              <a:t>Box or envelope for anonymous questions</a:t>
            </a:r>
            <a:endParaRPr/>
          </a:p>
          <a:p>
            <a:pPr indent="-457200" lvl="0" marL="457200" marR="0" rtl="0" algn="l">
              <a:spcBef>
                <a:spcPts val="600"/>
              </a:spcBef>
              <a:spcAft>
                <a:spcPts val="0"/>
              </a:spcAft>
              <a:buClr>
                <a:schemeClr val="dk1"/>
              </a:buClr>
              <a:buSzPts val="3636"/>
              <a:buFont typeface="Lato"/>
              <a:buChar char="•"/>
            </a:pPr>
            <a:r>
              <a:rPr lang="en-GB" sz="1800">
                <a:solidFill>
                  <a:schemeClr val="dk1"/>
                </a:solidFill>
                <a:latin typeface="Lato"/>
                <a:ea typeface="Lato"/>
                <a:cs typeface="Lato"/>
                <a:sym typeface="Lato"/>
              </a:rPr>
              <a:t>Flip chart paper and pens</a:t>
            </a:r>
            <a:endParaRPr/>
          </a:p>
          <a:p>
            <a:pPr indent="-457200" lvl="0" marL="457200" marR="0" rtl="0" algn="l">
              <a:spcBef>
                <a:spcPts val="600"/>
              </a:spcBef>
              <a:spcAft>
                <a:spcPts val="0"/>
              </a:spcAft>
              <a:buClr>
                <a:schemeClr val="dk1"/>
              </a:buClr>
              <a:buSzPts val="3636"/>
              <a:buFont typeface="Lato"/>
              <a:buChar char="•"/>
            </a:pPr>
            <a:r>
              <a:rPr lang="en-GB" sz="1800">
                <a:solidFill>
                  <a:schemeClr val="dk1"/>
                </a:solidFill>
                <a:latin typeface="Lato"/>
                <a:ea typeface="Lato"/>
                <a:cs typeface="Lato"/>
                <a:sym typeface="Lato"/>
              </a:rPr>
              <a:t>Resource 1: </a:t>
            </a:r>
            <a:r>
              <a:rPr i="1" lang="en-GB" sz="1800">
                <a:solidFill>
                  <a:schemeClr val="dk1"/>
                </a:solidFill>
                <a:latin typeface="Lato"/>
                <a:ea typeface="Lato"/>
                <a:cs typeface="Lato"/>
                <a:sym typeface="Lato"/>
              </a:rPr>
              <a:t>Graph </a:t>
            </a:r>
            <a:r>
              <a:rPr lang="en-GB" sz="1800">
                <a:solidFill>
                  <a:schemeClr val="dk1"/>
                </a:solidFill>
                <a:latin typeface="Lato"/>
                <a:ea typeface="Lato"/>
                <a:cs typeface="Lato"/>
                <a:sym typeface="Lato"/>
              </a:rPr>
              <a:t>[1 per student requiring additional support]</a:t>
            </a:r>
            <a:endParaRPr/>
          </a:p>
          <a:p>
            <a:pPr indent="-457200" lvl="0" marL="457200" marR="0" rtl="0" algn="l">
              <a:spcBef>
                <a:spcPts val="600"/>
              </a:spcBef>
              <a:spcAft>
                <a:spcPts val="0"/>
              </a:spcAft>
              <a:buClr>
                <a:schemeClr val="dk1"/>
              </a:buClr>
              <a:buSzPts val="3636"/>
              <a:buFont typeface="Lato"/>
              <a:buChar char="•"/>
            </a:pPr>
            <a:r>
              <a:rPr lang="en-GB" sz="1800">
                <a:solidFill>
                  <a:schemeClr val="dk1"/>
                </a:solidFill>
                <a:latin typeface="Lato"/>
                <a:ea typeface="Lato"/>
                <a:cs typeface="Lato"/>
                <a:sym typeface="Lato"/>
              </a:rPr>
              <a:t>Resource 2: </a:t>
            </a:r>
            <a:r>
              <a:rPr i="1" lang="en-GB" sz="1800">
                <a:solidFill>
                  <a:schemeClr val="dk1"/>
                </a:solidFill>
                <a:latin typeface="Lato"/>
                <a:ea typeface="Lato"/>
                <a:cs typeface="Lato"/>
                <a:sym typeface="Lato"/>
              </a:rPr>
              <a:t>Routes to parenthood </a:t>
            </a:r>
            <a:r>
              <a:rPr lang="en-GB" sz="1800">
                <a:solidFill>
                  <a:schemeClr val="dk1"/>
                </a:solidFill>
                <a:latin typeface="Lato"/>
                <a:ea typeface="Lato"/>
                <a:cs typeface="Lato"/>
                <a:sym typeface="Lato"/>
              </a:rPr>
              <a:t>[1 per pair]</a:t>
            </a:r>
            <a:endParaRPr/>
          </a:p>
          <a:p>
            <a:pPr indent="-457200" lvl="0" marL="457200" marR="0" rtl="0" algn="l">
              <a:spcBef>
                <a:spcPts val="600"/>
              </a:spcBef>
              <a:spcAft>
                <a:spcPts val="0"/>
              </a:spcAft>
              <a:buClr>
                <a:schemeClr val="dk1"/>
              </a:buClr>
              <a:buSzPts val="3636"/>
              <a:buFont typeface="Lato"/>
              <a:buChar char="•"/>
            </a:pPr>
            <a:r>
              <a:rPr lang="en-GB" sz="1800">
                <a:solidFill>
                  <a:schemeClr val="dk1"/>
                </a:solidFill>
                <a:latin typeface="Lato"/>
                <a:ea typeface="Lato"/>
                <a:cs typeface="Lato"/>
                <a:sym typeface="Lato"/>
              </a:rPr>
              <a:t>Resource 3: </a:t>
            </a:r>
            <a:r>
              <a:rPr i="1" lang="en-GB" sz="1800">
                <a:solidFill>
                  <a:schemeClr val="dk1"/>
                </a:solidFill>
                <a:latin typeface="Lato"/>
                <a:ea typeface="Lato"/>
                <a:cs typeface="Lato"/>
                <a:sym typeface="Lato"/>
              </a:rPr>
              <a:t>Options </a:t>
            </a:r>
            <a:r>
              <a:rPr lang="en-GB" sz="1800">
                <a:solidFill>
                  <a:schemeClr val="dk1"/>
                </a:solidFill>
                <a:latin typeface="Lato"/>
                <a:ea typeface="Lato"/>
                <a:cs typeface="Lato"/>
                <a:sym typeface="Lato"/>
              </a:rPr>
              <a:t>[1 per pair]</a:t>
            </a:r>
            <a:endParaRPr/>
          </a:p>
          <a:p>
            <a:pPr indent="-457200" lvl="0" marL="457200" marR="0" rtl="0" algn="l">
              <a:spcBef>
                <a:spcPts val="600"/>
              </a:spcBef>
              <a:spcAft>
                <a:spcPts val="0"/>
              </a:spcAft>
              <a:buClr>
                <a:schemeClr val="dk1"/>
              </a:buClr>
              <a:buSzPts val="3636"/>
              <a:buFont typeface="Lato"/>
              <a:buChar char="•"/>
            </a:pPr>
            <a:r>
              <a:rPr lang="en-GB" sz="1800">
                <a:solidFill>
                  <a:schemeClr val="dk1"/>
                </a:solidFill>
                <a:latin typeface="Lato"/>
                <a:ea typeface="Lato"/>
                <a:cs typeface="Lato"/>
                <a:sym typeface="Lato"/>
              </a:rPr>
              <a:t>Resource 3a: </a:t>
            </a:r>
            <a:r>
              <a:rPr i="1" lang="en-GB" sz="1800">
                <a:solidFill>
                  <a:schemeClr val="dk1"/>
                </a:solidFill>
                <a:latin typeface="Lato"/>
                <a:ea typeface="Lato"/>
                <a:cs typeface="Lato"/>
                <a:sym typeface="Lato"/>
              </a:rPr>
              <a:t>Additional notes</a:t>
            </a:r>
            <a:endParaRPr/>
          </a:p>
        </p:txBody>
      </p:sp>
      <p:pic>
        <p:nvPicPr>
          <p:cNvPr id="171" name="Google Shape;171;p19"/>
          <p:cNvPicPr preferRelativeResize="0"/>
          <p:nvPr/>
        </p:nvPicPr>
        <p:blipFill rotWithShape="1">
          <a:blip r:embed="rId4">
            <a:alphaModFix/>
          </a:blip>
          <a:srcRect b="0" l="0" r="0" t="0"/>
          <a:stretch/>
        </p:blipFill>
        <p:spPr>
          <a:xfrm>
            <a:off x="6096000" y="1432319"/>
            <a:ext cx="928626" cy="829618"/>
          </a:xfrm>
          <a:prstGeom prst="rect">
            <a:avLst/>
          </a:prstGeom>
          <a:noFill/>
          <a:ln>
            <a:noFill/>
          </a:ln>
        </p:spPr>
      </p:pic>
      <p:sp>
        <p:nvSpPr>
          <p:cNvPr id="172" name="Google Shape;172;p19"/>
          <p:cNvSpPr txBox="1"/>
          <p:nvPr/>
        </p:nvSpPr>
        <p:spPr>
          <a:xfrm>
            <a:off x="365767" y="4729156"/>
            <a:ext cx="5517459" cy="1877437"/>
          </a:xfrm>
          <a:prstGeom prst="rect">
            <a:avLst/>
          </a:prstGeom>
          <a:solidFill>
            <a:schemeClr val="lt1"/>
          </a:solidFill>
          <a:ln>
            <a:noFill/>
          </a:ln>
        </p:spPr>
        <p:txBody>
          <a:bodyPr anchorCtr="0" anchor="t" bIns="45700" lIns="91425" spcFirstLastPara="1" rIns="91425" wrap="square" tIns="45700">
            <a:spAutoFit/>
          </a:bodyPr>
          <a:lstStyle/>
          <a:p>
            <a:pPr indent="0" lvl="3" marL="1371600" marR="0" rtl="0" algn="l">
              <a:spcBef>
                <a:spcPts val="0"/>
              </a:spcBef>
              <a:spcAft>
                <a:spcPts val="0"/>
              </a:spcAft>
              <a:buNone/>
            </a:pPr>
            <a:r>
              <a:t/>
            </a:r>
            <a:endParaRPr b="1" i="0" sz="1600" u="none" cap="none" strike="noStrike">
              <a:solidFill>
                <a:schemeClr val="dk1"/>
              </a:solidFill>
              <a:latin typeface="Gill Sans"/>
              <a:ea typeface="Gill Sans"/>
              <a:cs typeface="Gill Sans"/>
              <a:sym typeface="Gill Sans"/>
            </a:endParaRPr>
          </a:p>
          <a:p>
            <a:pPr indent="0" lvl="3" marL="1371600" marR="0" rtl="0" algn="l">
              <a:spcBef>
                <a:spcPts val="0"/>
              </a:spcBef>
              <a:spcAft>
                <a:spcPts val="0"/>
              </a:spcAft>
              <a:buNone/>
            </a:pPr>
            <a:r>
              <a:rPr b="1" i="0" lang="en-GB" sz="3200" u="none" cap="none" strike="noStrike">
                <a:solidFill>
                  <a:schemeClr val="dk1"/>
                </a:solidFill>
                <a:latin typeface="Gill Sans"/>
                <a:ea typeface="Gill Sans"/>
                <a:cs typeface="Gill Sans"/>
                <a:sym typeface="Gill Sans"/>
              </a:rPr>
              <a:t>Duration</a:t>
            </a:r>
            <a:endParaRPr/>
          </a:p>
          <a:p>
            <a:pPr indent="0" lvl="3" marL="1371600" marR="0" rtl="0" algn="l">
              <a:spcBef>
                <a:spcPts val="0"/>
              </a:spcBef>
              <a:spcAft>
                <a:spcPts val="0"/>
              </a:spcAft>
              <a:buNone/>
            </a:pPr>
            <a:r>
              <a:t/>
            </a:r>
            <a:endParaRPr b="1" i="0" sz="400" u="none" cap="none" strike="noStrike">
              <a:solidFill>
                <a:schemeClr val="dk1"/>
              </a:solidFill>
              <a:latin typeface="Gill Sans"/>
              <a:ea typeface="Gill Sans"/>
              <a:cs typeface="Gill Sans"/>
              <a:sym typeface="Gill Sans"/>
            </a:endParaRPr>
          </a:p>
          <a:p>
            <a:pPr indent="0" lvl="3" marL="1371600" marR="0" rtl="0" algn="l">
              <a:spcBef>
                <a:spcPts val="0"/>
              </a:spcBef>
              <a:spcAft>
                <a:spcPts val="0"/>
              </a:spcAft>
              <a:buNone/>
            </a:pPr>
            <a:r>
              <a:t/>
            </a:r>
            <a:endParaRPr b="1" i="0" sz="400" u="none" cap="none" strike="noStrike">
              <a:solidFill>
                <a:srgbClr val="000000"/>
              </a:solidFill>
              <a:latin typeface="Gill Sans"/>
              <a:ea typeface="Gill Sans"/>
              <a:cs typeface="Gill Sans"/>
              <a:sym typeface="Gill Sans"/>
            </a:endParaRPr>
          </a:p>
          <a:p>
            <a:pPr indent="0" lvl="3" marL="1371600" marR="0" rtl="0" algn="l">
              <a:spcBef>
                <a:spcPts val="0"/>
              </a:spcBef>
              <a:spcAft>
                <a:spcPts val="0"/>
              </a:spcAft>
              <a:buNone/>
            </a:pPr>
            <a:r>
              <a:rPr b="1" i="0" lang="en-GB" sz="1600" u="none" cap="none" strike="noStrike">
                <a:solidFill>
                  <a:srgbClr val="000000"/>
                </a:solidFill>
                <a:latin typeface="Lato"/>
                <a:ea typeface="Lato"/>
                <a:cs typeface="Lato"/>
                <a:sym typeface="Lato"/>
              </a:rPr>
              <a:t>This has been designed to be taught as a sixty minute PSHE education lesson</a:t>
            </a:r>
            <a:endParaRPr b="1" i="0" sz="1600" u="none" cap="none" strike="noStrike">
              <a:solidFill>
                <a:schemeClr val="dk1"/>
              </a:solidFill>
              <a:latin typeface="Lato"/>
              <a:ea typeface="Lato"/>
              <a:cs typeface="Lato"/>
              <a:sym typeface="Lato"/>
            </a:endParaRPr>
          </a:p>
          <a:p>
            <a:pPr indent="0" lvl="3" marL="1371600" marR="0" rtl="0" algn="l">
              <a:spcBef>
                <a:spcPts val="0"/>
              </a:spcBef>
              <a:spcAft>
                <a:spcPts val="0"/>
              </a:spcAft>
              <a:buNone/>
            </a:pPr>
            <a:r>
              <a:t/>
            </a:r>
            <a:endParaRPr b="1" i="0" sz="1200" u="none" cap="none" strike="noStrike">
              <a:solidFill>
                <a:schemeClr val="dk1"/>
              </a:solidFill>
              <a:latin typeface="Lato"/>
              <a:ea typeface="Lato"/>
              <a:cs typeface="Lato"/>
              <a:sym typeface="Lato"/>
            </a:endParaRPr>
          </a:p>
          <a:p>
            <a:pPr indent="0" lvl="3" marL="1371600" marR="0" rtl="0" algn="l">
              <a:spcBef>
                <a:spcPts val="0"/>
              </a:spcBef>
              <a:spcAft>
                <a:spcPts val="0"/>
              </a:spcAft>
              <a:buNone/>
            </a:pPr>
            <a:r>
              <a:t/>
            </a:r>
            <a:endParaRPr b="1" i="0" sz="800" u="none" cap="none" strike="noStrike">
              <a:solidFill>
                <a:schemeClr val="dk1"/>
              </a:solidFill>
              <a:latin typeface="Lato"/>
              <a:ea typeface="Lato"/>
              <a:cs typeface="Lato"/>
              <a:sym typeface="Lato"/>
            </a:endParaRPr>
          </a:p>
          <a:p>
            <a:pPr indent="0" lvl="3" marL="1371600" marR="0" rtl="0" algn="l">
              <a:spcBef>
                <a:spcPts val="0"/>
              </a:spcBef>
              <a:spcAft>
                <a:spcPts val="0"/>
              </a:spcAft>
              <a:buNone/>
            </a:pPr>
            <a:r>
              <a:t/>
            </a:r>
            <a:endParaRPr b="1" i="0" sz="800" u="none" cap="none" strike="noStrike">
              <a:solidFill>
                <a:schemeClr val="dk1"/>
              </a:solidFill>
              <a:latin typeface="Lato"/>
              <a:ea typeface="Lato"/>
              <a:cs typeface="Lato"/>
              <a:sym typeface="Lato"/>
            </a:endParaRPr>
          </a:p>
        </p:txBody>
      </p:sp>
      <p:pic>
        <p:nvPicPr>
          <p:cNvPr id="173" name="Google Shape;173;p19"/>
          <p:cNvPicPr preferRelativeResize="0"/>
          <p:nvPr/>
        </p:nvPicPr>
        <p:blipFill rotWithShape="1">
          <a:blip r:embed="rId5">
            <a:alphaModFix/>
          </a:blip>
          <a:srcRect b="0" l="0" r="0" t="0"/>
          <a:stretch/>
        </p:blipFill>
        <p:spPr>
          <a:xfrm>
            <a:off x="580520" y="4831324"/>
            <a:ext cx="817394" cy="1611545"/>
          </a:xfrm>
          <a:prstGeom prst="rect">
            <a:avLst/>
          </a:prstGeom>
          <a:noFill/>
          <a:ln>
            <a:noFill/>
          </a:ln>
        </p:spPr>
      </p:pic>
      <p:sp>
        <p:nvSpPr>
          <p:cNvPr id="174" name="Google Shape;174;p19"/>
          <p:cNvSpPr txBox="1"/>
          <p:nvPr/>
        </p:nvSpPr>
        <p:spPr>
          <a:xfrm>
            <a:off x="683269" y="5778855"/>
            <a:ext cx="611896"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400">
                <a:solidFill>
                  <a:srgbClr val="95519E"/>
                </a:solidFill>
                <a:latin typeface="Gill Sans"/>
                <a:ea typeface="Gill Sans"/>
                <a:cs typeface="Gill Sans"/>
                <a:sym typeface="Gill Sans"/>
              </a:rPr>
              <a:t>60</a:t>
            </a:r>
            <a:endParaRPr/>
          </a:p>
        </p:txBody>
      </p:sp>
      <p:sp>
        <p:nvSpPr>
          <p:cNvPr id="175" name="Google Shape;175;p19"/>
          <p:cNvSpPr txBox="1"/>
          <p:nvPr/>
        </p:nvSpPr>
        <p:spPr>
          <a:xfrm>
            <a:off x="9801094" y="159208"/>
            <a:ext cx="2110827" cy="954107"/>
          </a:xfrm>
          <a:prstGeom prst="rect">
            <a:avLst/>
          </a:prstGeom>
          <a:solidFill>
            <a:srgbClr val="95519E"/>
          </a:solidFill>
          <a:ln cap="flat" cmpd="sng" w="9525">
            <a:solidFill>
              <a:schemeClr val="lt1"/>
            </a:solidFill>
            <a:prstDash val="dash"/>
            <a:round/>
            <a:headEnd len="sm" w="sm" type="none"/>
            <a:tailEnd len="sm" w="sm" type="none"/>
          </a:ln>
        </p:spPr>
        <p:txBody>
          <a:bodyPr anchorCtr="1" anchor="ctr" bIns="45700" lIns="91425" spcFirstLastPara="1" rIns="91425" wrap="square" tIns="45700">
            <a:spAutoFit/>
          </a:bodyPr>
          <a:lstStyle/>
          <a:p>
            <a:pPr indent="0" lvl="0" marL="0" marR="0" rtl="0" algn="l">
              <a:spcBef>
                <a:spcPts val="0"/>
              </a:spcBef>
              <a:spcAft>
                <a:spcPts val="0"/>
              </a:spcAft>
              <a:buNone/>
            </a:pPr>
            <a:r>
              <a:rPr lang="en-GB" sz="2800">
                <a:solidFill>
                  <a:schemeClr val="lt1"/>
                </a:solidFill>
                <a:latin typeface="Spartan"/>
                <a:ea typeface="Spartan"/>
                <a:cs typeface="Spartan"/>
                <a:sym typeface="Spartan"/>
              </a:rPr>
              <a:t>Teacher </a:t>
            </a:r>
            <a:endParaRPr/>
          </a:p>
          <a:p>
            <a:pPr indent="0" lvl="0" marL="0" marR="0" rtl="0" algn="l">
              <a:spcBef>
                <a:spcPts val="0"/>
              </a:spcBef>
              <a:spcAft>
                <a:spcPts val="0"/>
              </a:spcAft>
              <a:buNone/>
            </a:pPr>
            <a:r>
              <a:rPr lang="en-GB" sz="2800">
                <a:solidFill>
                  <a:schemeClr val="lt1"/>
                </a:solidFill>
                <a:latin typeface="Spartan"/>
                <a:ea typeface="Spartan"/>
                <a:cs typeface="Spartan"/>
                <a:sym typeface="Spartan"/>
              </a:rPr>
              <a:t>slide</a:t>
            </a:r>
            <a:endParaRPr/>
          </a:p>
        </p:txBody>
      </p:sp>
      <p:sp>
        <p:nvSpPr>
          <p:cNvPr id="176" name="Google Shape;176;p19"/>
          <p:cNvSpPr txBox="1"/>
          <p:nvPr/>
        </p:nvSpPr>
        <p:spPr>
          <a:xfrm>
            <a:off x="6078679" y="4891937"/>
            <a:ext cx="5673435" cy="1692771"/>
          </a:xfrm>
          <a:prstGeom prst="rect">
            <a:avLst/>
          </a:prstGeom>
          <a:solidFill>
            <a:schemeClr val="lt1"/>
          </a:solidFill>
          <a:ln>
            <a:noFill/>
          </a:ln>
        </p:spPr>
        <p:txBody>
          <a:bodyPr anchorCtr="0" anchor="t" bIns="45700" lIns="91425" spcFirstLastPara="1" rIns="91425" wrap="square" tIns="45700">
            <a:spAutoFit/>
          </a:bodyPr>
          <a:lstStyle/>
          <a:p>
            <a:pPr indent="0" lvl="3" marL="1371600" marR="0" rtl="0" algn="l">
              <a:spcBef>
                <a:spcPts val="0"/>
              </a:spcBef>
              <a:spcAft>
                <a:spcPts val="0"/>
              </a:spcAft>
              <a:buNone/>
            </a:pPr>
            <a:r>
              <a:rPr b="1" i="0" lang="en-GB" sz="3200" u="none" cap="none" strike="noStrike">
                <a:solidFill>
                  <a:schemeClr val="dk1"/>
                </a:solidFill>
                <a:latin typeface="Gill Sans"/>
                <a:ea typeface="Gill Sans"/>
                <a:cs typeface="Gill Sans"/>
                <a:sym typeface="Gill Sans"/>
              </a:rPr>
              <a:t>Further guidance</a:t>
            </a:r>
            <a:endParaRPr b="1" i="0" sz="1800" u="none" cap="none" strike="noStrike">
              <a:solidFill>
                <a:schemeClr val="dk1"/>
              </a:solidFill>
              <a:latin typeface="Gill Sans"/>
              <a:ea typeface="Gill Sans"/>
              <a:cs typeface="Gill Sans"/>
              <a:sym typeface="Gill Sans"/>
            </a:endParaRPr>
          </a:p>
          <a:p>
            <a:pPr indent="0" lvl="3" marL="1371600" marR="0" rtl="0" algn="l">
              <a:spcBef>
                <a:spcPts val="0"/>
              </a:spcBef>
              <a:spcAft>
                <a:spcPts val="0"/>
              </a:spcAft>
              <a:buNone/>
            </a:pPr>
            <a:r>
              <a:rPr b="1" i="0" lang="en-GB" sz="1800" u="none" cap="none" strike="noStrike">
                <a:solidFill>
                  <a:schemeClr val="dk1"/>
                </a:solidFill>
                <a:latin typeface="Lato"/>
                <a:ea typeface="Lato"/>
                <a:cs typeface="Lato"/>
                <a:sym typeface="Lato"/>
              </a:rPr>
              <a:t>Members of the PSHE Association can access our website for further guidance </a:t>
            </a:r>
            <a:r>
              <a:rPr b="1" i="0" lang="en-GB" sz="1800" u="sng" cap="none" strike="noStrike">
                <a:solidFill>
                  <a:schemeClr val="dk1"/>
                </a:solidFill>
                <a:latin typeface="Lato"/>
                <a:ea typeface="Lato"/>
                <a:cs typeface="Lato"/>
                <a:sym typeface="Lato"/>
                <a:hlinkClick r:id="rId6">
                  <a:extLst>
                    <a:ext uri="{A12FA001-AC4F-418D-AE19-62706E023703}">
                      <ahyp:hlinkClr val="tx"/>
                    </a:ext>
                  </a:extLst>
                </a:hlinkClick>
              </a:rPr>
              <a:t>www.pshe-association.org.uk</a:t>
            </a:r>
            <a:endParaRPr b="1" i="0" sz="1800" u="none" cap="none" strike="noStrike">
              <a:solidFill>
                <a:schemeClr val="dk1"/>
              </a:solidFill>
              <a:latin typeface="Lato"/>
              <a:ea typeface="Lato"/>
              <a:cs typeface="Lato"/>
              <a:sym typeface="Lato"/>
            </a:endParaRPr>
          </a:p>
          <a:p>
            <a:pPr indent="0" lvl="3" marL="1371600" marR="0" rtl="0" algn="l">
              <a:spcBef>
                <a:spcPts val="0"/>
              </a:spcBef>
              <a:spcAft>
                <a:spcPts val="0"/>
              </a:spcAft>
              <a:buNone/>
            </a:pPr>
            <a:r>
              <a:t/>
            </a:r>
            <a:endParaRPr b="1" i="0" sz="1800" u="none" cap="none" strike="noStrike">
              <a:solidFill>
                <a:schemeClr val="dk1"/>
              </a:solidFill>
              <a:latin typeface="Lato"/>
              <a:ea typeface="Lato"/>
              <a:cs typeface="Lato"/>
              <a:sym typeface="Lato"/>
            </a:endParaRPr>
          </a:p>
        </p:txBody>
      </p:sp>
      <p:pic>
        <p:nvPicPr>
          <p:cNvPr id="177" name="Google Shape;177;p19"/>
          <p:cNvPicPr preferRelativeResize="0"/>
          <p:nvPr/>
        </p:nvPicPr>
        <p:blipFill rotWithShape="1">
          <a:blip r:embed="rId7">
            <a:alphaModFix/>
          </a:blip>
          <a:srcRect b="0" l="0" r="0" t="0"/>
          <a:stretch/>
        </p:blipFill>
        <p:spPr>
          <a:xfrm>
            <a:off x="6273636" y="5255070"/>
            <a:ext cx="1094363" cy="710172"/>
          </a:xfrm>
          <a:prstGeom prst="rect">
            <a:avLst/>
          </a:prstGeom>
          <a:noFill/>
          <a:ln>
            <a:noFill/>
          </a:ln>
        </p:spPr>
      </p:pic>
      <p:sp>
        <p:nvSpPr>
          <p:cNvPr id="178" name="Google Shape;178;p19"/>
          <p:cNvSpPr txBox="1"/>
          <p:nvPr/>
        </p:nvSpPr>
        <p:spPr>
          <a:xfrm>
            <a:off x="0" y="6558386"/>
            <a:ext cx="12192000" cy="30797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400">
                <a:solidFill>
                  <a:schemeClr val="lt1"/>
                </a:solidFill>
                <a:latin typeface="Open Sans Light"/>
                <a:ea typeface="Open Sans Light"/>
                <a:cs typeface="Open Sans Light"/>
                <a:sym typeface="Open Sans Light"/>
              </a:rPr>
              <a:t>© PSHE Association 2021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83" name="Shape 183"/>
        <p:cNvGrpSpPr/>
        <p:nvPr/>
      </p:nvGrpSpPr>
      <p:grpSpPr>
        <a:xfrm>
          <a:off x="0" y="0"/>
          <a:ext cx="0" cy="0"/>
          <a:chOff x="0" y="0"/>
          <a:chExt cx="0" cy="0"/>
        </a:xfrm>
      </p:grpSpPr>
      <p:sp>
        <p:nvSpPr>
          <p:cNvPr id="184" name="Google Shape;184;p20"/>
          <p:cNvSpPr txBox="1"/>
          <p:nvPr>
            <p:ph idx="12" type="sldNum"/>
          </p:nvPr>
        </p:nvSpPr>
        <p:spPr>
          <a:xfrm>
            <a:off x="11769436" y="6567015"/>
            <a:ext cx="422564"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185" name="Google Shape;185;p20"/>
          <p:cNvSpPr txBox="1"/>
          <p:nvPr/>
        </p:nvSpPr>
        <p:spPr>
          <a:xfrm>
            <a:off x="445477" y="355734"/>
            <a:ext cx="6377352"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800">
                <a:solidFill>
                  <a:schemeClr val="lt1"/>
                </a:solidFill>
                <a:latin typeface="Spartan"/>
                <a:ea typeface="Spartan"/>
                <a:cs typeface="Spartan"/>
                <a:sym typeface="Spartan"/>
              </a:rPr>
              <a:t>Lesson summary</a:t>
            </a:r>
            <a:endParaRPr/>
          </a:p>
        </p:txBody>
      </p:sp>
      <p:graphicFrame>
        <p:nvGraphicFramePr>
          <p:cNvPr id="186" name="Google Shape;186;p20"/>
          <p:cNvGraphicFramePr/>
          <p:nvPr/>
        </p:nvGraphicFramePr>
        <p:xfrm>
          <a:off x="190005" y="1149508"/>
          <a:ext cx="3000000" cy="3000000"/>
        </p:xfrm>
        <a:graphic>
          <a:graphicData uri="http://schemas.openxmlformats.org/drawingml/2006/table">
            <a:tbl>
              <a:tblPr bandRow="1" firstRow="1">
                <a:noFill/>
                <a:tableStyleId>{8B0E7DE0-47CD-4BAE-BFB4-CAD22141AD8F}</a:tableStyleId>
              </a:tblPr>
              <a:tblGrid>
                <a:gridCol w="3311175"/>
                <a:gridCol w="6785800"/>
                <a:gridCol w="1715000"/>
              </a:tblGrid>
              <a:tr h="472500">
                <a:tc>
                  <a:txBody>
                    <a:bodyPr/>
                    <a:lstStyle/>
                    <a:p>
                      <a:pPr indent="0" lvl="0" marL="0" marR="0" rtl="0" algn="ctr">
                        <a:spcBef>
                          <a:spcPts val="0"/>
                        </a:spcBef>
                        <a:spcAft>
                          <a:spcPts val="0"/>
                        </a:spcAft>
                        <a:buNone/>
                      </a:pPr>
                      <a:r>
                        <a:rPr lang="en-GB" sz="2800" u="none" cap="none" strike="noStrike">
                          <a:latin typeface="Spartan"/>
                          <a:ea typeface="Spartan"/>
                          <a:cs typeface="Spartan"/>
                          <a:sym typeface="Spartan"/>
                        </a:rPr>
                        <a:t>Activity</a:t>
                      </a:r>
                      <a:endParaRPr/>
                    </a:p>
                  </a:txBody>
                  <a:tcPr marT="45725" marB="45725" marR="91450" marL="91450">
                    <a:solidFill>
                      <a:srgbClr val="F2F2F2"/>
                    </a:solidFill>
                  </a:tcPr>
                </a:tc>
                <a:tc>
                  <a:txBody>
                    <a:bodyPr/>
                    <a:lstStyle/>
                    <a:p>
                      <a:pPr indent="0" lvl="0" marL="0" marR="0" rtl="0" algn="ctr">
                        <a:spcBef>
                          <a:spcPts val="0"/>
                        </a:spcBef>
                        <a:spcAft>
                          <a:spcPts val="0"/>
                        </a:spcAft>
                        <a:buNone/>
                      </a:pPr>
                      <a:r>
                        <a:rPr lang="en-GB" sz="2800" u="none" cap="none" strike="noStrike">
                          <a:latin typeface="Spartan"/>
                          <a:ea typeface="Spartan"/>
                          <a:cs typeface="Spartan"/>
                          <a:sym typeface="Spartan"/>
                        </a:rPr>
                        <a:t>Description</a:t>
                      </a:r>
                      <a:endParaRPr/>
                    </a:p>
                  </a:txBody>
                  <a:tcPr marT="45725" marB="45725" marR="91450" marL="91450">
                    <a:solidFill>
                      <a:srgbClr val="F2F2F2"/>
                    </a:solidFill>
                  </a:tcPr>
                </a:tc>
                <a:tc>
                  <a:txBody>
                    <a:bodyPr/>
                    <a:lstStyle/>
                    <a:p>
                      <a:pPr indent="0" lvl="0" marL="0" marR="0" rtl="0" algn="ctr">
                        <a:spcBef>
                          <a:spcPts val="0"/>
                        </a:spcBef>
                        <a:spcAft>
                          <a:spcPts val="0"/>
                        </a:spcAft>
                        <a:buNone/>
                      </a:pPr>
                      <a:r>
                        <a:rPr lang="en-GB" sz="2800" u="none" cap="none" strike="noStrike">
                          <a:latin typeface="Spartan"/>
                          <a:ea typeface="Spartan"/>
                          <a:cs typeface="Spartan"/>
                          <a:sym typeface="Spartan"/>
                        </a:rPr>
                        <a:t>Timing</a:t>
                      </a:r>
                      <a:endParaRPr/>
                    </a:p>
                  </a:txBody>
                  <a:tcPr marT="45725" marB="45725" marR="91450" marL="91450">
                    <a:solidFill>
                      <a:srgbClr val="F2F2F2"/>
                    </a:solidFill>
                  </a:tcPr>
                </a:tc>
              </a:tr>
              <a:tr h="555750">
                <a:tc>
                  <a:txBody>
                    <a:bodyPr/>
                    <a:lstStyle/>
                    <a:p>
                      <a:pPr indent="-342900" lvl="0" marL="342900" marR="0" rtl="0" algn="l">
                        <a:spcBef>
                          <a:spcPts val="0"/>
                        </a:spcBef>
                        <a:spcAft>
                          <a:spcPts val="0"/>
                        </a:spcAft>
                        <a:buClr>
                          <a:schemeClr val="dk1"/>
                        </a:buClr>
                        <a:buSzPts val="1800"/>
                        <a:buFont typeface="Spartan"/>
                        <a:buAutoNum type="arabicPeriod"/>
                      </a:pPr>
                      <a:r>
                        <a:rPr lang="en-GB" sz="1800" u="none" cap="none" strike="noStrike">
                          <a:latin typeface="Spartan"/>
                          <a:ea typeface="Spartan"/>
                          <a:cs typeface="Spartan"/>
                          <a:sym typeface="Spartan"/>
                        </a:rPr>
                        <a:t>Introduction</a:t>
                      </a:r>
                      <a:endParaRPr/>
                    </a:p>
                  </a:txBody>
                  <a:tcPr marT="45725" marB="45725" marR="91450" marL="91450" anchor="ctr">
                    <a:solidFill>
                      <a:srgbClr val="F2F2F2"/>
                    </a:solidFill>
                  </a:tcPr>
                </a:tc>
                <a:tc>
                  <a:txBody>
                    <a:bodyPr/>
                    <a:lstStyle/>
                    <a:p>
                      <a:pPr indent="0" lvl="0" marL="0" marR="0" rtl="0" algn="l">
                        <a:lnSpc>
                          <a:spcPct val="144444"/>
                        </a:lnSpc>
                        <a:spcBef>
                          <a:spcPts val="0"/>
                        </a:spcBef>
                        <a:spcAft>
                          <a:spcPts val="0"/>
                        </a:spcAft>
                        <a:buNone/>
                      </a:pPr>
                      <a:r>
                        <a:rPr lang="en-GB" sz="1800" u="none" cap="none" strike="noStrike">
                          <a:latin typeface="Lato"/>
                          <a:ea typeface="Lato"/>
                          <a:cs typeface="Lato"/>
                          <a:sym typeface="Lato"/>
                        </a:rPr>
                        <a:t>Introduce learning objectives and outcomes and reinforce ground rules.</a:t>
                      </a:r>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GB" sz="1600" u="none" cap="none" strike="noStrike">
                          <a:latin typeface="Lato"/>
                          <a:ea typeface="Lato"/>
                          <a:cs typeface="Lato"/>
                          <a:sym typeface="Lato"/>
                        </a:rPr>
                        <a:t>5 MINS</a:t>
                      </a:r>
                      <a:endParaRPr/>
                    </a:p>
                  </a:txBody>
                  <a:tcPr marT="45725" marB="45725" marR="91450" marL="91450" anchor="ctr">
                    <a:solidFill>
                      <a:schemeClr val="lt1"/>
                    </a:solidFill>
                  </a:tcPr>
                </a:tc>
              </a:tr>
              <a:tr h="546100">
                <a:tc>
                  <a:txBody>
                    <a:bodyPr/>
                    <a:lstStyle/>
                    <a:p>
                      <a:pPr indent="0" lvl="0" marL="0" marR="0" rtl="0" algn="l">
                        <a:spcBef>
                          <a:spcPts val="0"/>
                        </a:spcBef>
                        <a:spcAft>
                          <a:spcPts val="0"/>
                        </a:spcAft>
                        <a:buNone/>
                      </a:pPr>
                      <a:r>
                        <a:rPr lang="en-GB" sz="1800" u="none" cap="none" strike="noStrike">
                          <a:latin typeface="Spartan"/>
                          <a:ea typeface="Spartan"/>
                          <a:cs typeface="Spartan"/>
                          <a:sym typeface="Spartan"/>
                        </a:rPr>
                        <a:t>2. Baseline assessment</a:t>
                      </a:r>
                      <a:endParaRPr/>
                    </a:p>
                  </a:txBody>
                  <a:tcPr marT="45725" marB="45725" marR="91450" marL="91450" anchor="ctr">
                    <a:solidFill>
                      <a:srgbClr val="F2F2F2"/>
                    </a:solidFill>
                  </a:tcPr>
                </a:tc>
                <a:tc>
                  <a:txBody>
                    <a:bodyPr/>
                    <a:lstStyle/>
                    <a:p>
                      <a:pPr indent="0" lvl="0" marL="0" marR="0" rtl="0" algn="l">
                        <a:lnSpc>
                          <a:spcPct val="144444"/>
                        </a:lnSpc>
                        <a:spcBef>
                          <a:spcPts val="0"/>
                        </a:spcBef>
                        <a:spcAft>
                          <a:spcPts val="0"/>
                        </a:spcAft>
                        <a:buClr>
                          <a:schemeClr val="dk1"/>
                        </a:buClr>
                        <a:buSzPts val="1800"/>
                        <a:buFont typeface="Lato"/>
                        <a:buNone/>
                      </a:pPr>
                      <a:r>
                        <a:rPr lang="en-GB" sz="1800">
                          <a:latin typeface="Lato"/>
                          <a:ea typeface="Lato"/>
                          <a:cs typeface="Lato"/>
                          <a:sym typeface="Lato"/>
                        </a:rPr>
                        <a:t>Students complete a mind map about fertility.</a:t>
                      </a:r>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GB" sz="1600">
                          <a:latin typeface="Lato"/>
                          <a:ea typeface="Lato"/>
                          <a:cs typeface="Lato"/>
                          <a:sym typeface="Lato"/>
                        </a:rPr>
                        <a:t>10 MINS</a:t>
                      </a:r>
                      <a:endParaRPr/>
                    </a:p>
                  </a:txBody>
                  <a:tcPr marT="45725" marB="45725" marR="91450" marL="91450" anchor="ctr">
                    <a:solidFill>
                      <a:schemeClr val="lt1"/>
                    </a:solidFill>
                  </a:tcPr>
                </a:tc>
              </a:tr>
              <a:tr h="738625">
                <a:tc>
                  <a:txBody>
                    <a:bodyPr/>
                    <a:lstStyle/>
                    <a:p>
                      <a:pPr indent="0" lvl="0" marL="0" marR="0" rtl="0" algn="l">
                        <a:spcBef>
                          <a:spcPts val="0"/>
                        </a:spcBef>
                        <a:spcAft>
                          <a:spcPts val="0"/>
                        </a:spcAft>
                        <a:buNone/>
                      </a:pPr>
                      <a:r>
                        <a:rPr lang="en-GB" sz="1800">
                          <a:latin typeface="Spartan"/>
                          <a:ea typeface="Spartan"/>
                          <a:cs typeface="Spartan"/>
                          <a:sym typeface="Spartan"/>
                        </a:rPr>
                        <a:t>3. Fertility changes</a:t>
                      </a:r>
                      <a:endParaRPr/>
                    </a:p>
                  </a:txBody>
                  <a:tcPr marT="45725" marB="45725" marR="91450" marL="91450" anchor="ctr">
                    <a:solidFill>
                      <a:srgbClr val="F2F2F2"/>
                    </a:solidFill>
                  </a:tcPr>
                </a:tc>
                <a:tc>
                  <a:txBody>
                    <a:bodyPr/>
                    <a:lstStyle/>
                    <a:p>
                      <a:pPr indent="0" lvl="0" marL="0" marR="0" rtl="0" algn="l">
                        <a:lnSpc>
                          <a:spcPct val="144444"/>
                        </a:lnSpc>
                        <a:spcBef>
                          <a:spcPts val="0"/>
                        </a:spcBef>
                        <a:spcAft>
                          <a:spcPts val="0"/>
                        </a:spcAft>
                        <a:buNone/>
                      </a:pPr>
                      <a:r>
                        <a:rPr lang="en-GB" sz="1800">
                          <a:latin typeface="Lato"/>
                          <a:ea typeface="Lato"/>
                          <a:cs typeface="Lato"/>
                          <a:sym typeface="Lato"/>
                        </a:rPr>
                        <a:t>In pairs, students analyse how fertility changes with age and the impact this might have on someone’s fertility-related choices.</a:t>
                      </a:r>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GB" sz="1600">
                          <a:latin typeface="Lato"/>
                          <a:ea typeface="Lato"/>
                          <a:cs typeface="Lato"/>
                          <a:sym typeface="Lato"/>
                        </a:rPr>
                        <a:t>5 MINS</a:t>
                      </a:r>
                      <a:endParaRPr/>
                    </a:p>
                  </a:txBody>
                  <a:tcPr marT="45725" marB="45725" marR="91450" marL="91450" anchor="ctr">
                    <a:solidFill>
                      <a:schemeClr val="lt1"/>
                    </a:solidFill>
                  </a:tcPr>
                </a:tc>
              </a:tr>
              <a:tr h="519900">
                <a:tc>
                  <a:txBody>
                    <a:bodyPr/>
                    <a:lstStyle/>
                    <a:p>
                      <a:pPr indent="0" lvl="0" marL="0" marR="0" rtl="0" algn="l">
                        <a:spcBef>
                          <a:spcPts val="0"/>
                        </a:spcBef>
                        <a:spcAft>
                          <a:spcPts val="0"/>
                        </a:spcAft>
                        <a:buNone/>
                      </a:pPr>
                      <a:r>
                        <a:rPr lang="en-GB" sz="1800">
                          <a:latin typeface="Spartan"/>
                          <a:ea typeface="Spartan"/>
                          <a:cs typeface="Spartan"/>
                          <a:sym typeface="Spartan"/>
                        </a:rPr>
                        <a:t>4. What affects fertility?</a:t>
                      </a:r>
                      <a:endParaRPr/>
                    </a:p>
                  </a:txBody>
                  <a:tcPr marT="45725" marB="45725" marR="91450" marL="91450" anchor="ctr">
                    <a:solidFill>
                      <a:srgbClr val="F2F2F2"/>
                    </a:solidFill>
                  </a:tcPr>
                </a:tc>
                <a:tc>
                  <a:txBody>
                    <a:bodyPr/>
                    <a:lstStyle/>
                    <a:p>
                      <a:pPr indent="0" lvl="0" marL="0" marR="0" rtl="0" algn="l">
                        <a:lnSpc>
                          <a:spcPct val="144444"/>
                        </a:lnSpc>
                        <a:spcBef>
                          <a:spcPts val="0"/>
                        </a:spcBef>
                        <a:spcAft>
                          <a:spcPts val="0"/>
                        </a:spcAft>
                        <a:buNone/>
                      </a:pPr>
                      <a:r>
                        <a:rPr lang="en-GB" sz="1800">
                          <a:latin typeface="Lato"/>
                          <a:ea typeface="Lato"/>
                          <a:cs typeface="Lato"/>
                          <a:sym typeface="Lato"/>
                        </a:rPr>
                        <a:t>Students identify factors that affect someone’s fertility and discuss how to maintain a healthy pregnancy.</a:t>
                      </a:r>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GB" sz="1600">
                          <a:latin typeface="Lato"/>
                          <a:ea typeface="Lato"/>
                          <a:cs typeface="Lato"/>
                          <a:sym typeface="Lato"/>
                        </a:rPr>
                        <a:t>10 MINS</a:t>
                      </a:r>
                      <a:endParaRPr/>
                    </a:p>
                  </a:txBody>
                  <a:tcPr marT="45725" marB="45725" marR="91450" marL="91450" anchor="ctr">
                    <a:solidFill>
                      <a:schemeClr val="lt1"/>
                    </a:solidFill>
                  </a:tcPr>
                </a:tc>
              </a:tr>
              <a:tr h="738625">
                <a:tc>
                  <a:txBody>
                    <a:bodyPr/>
                    <a:lstStyle/>
                    <a:p>
                      <a:pPr indent="0" lvl="0" marL="0" marR="0" rtl="0" algn="l">
                        <a:spcBef>
                          <a:spcPts val="0"/>
                        </a:spcBef>
                        <a:spcAft>
                          <a:spcPts val="0"/>
                        </a:spcAft>
                        <a:buNone/>
                      </a:pPr>
                      <a:r>
                        <a:rPr lang="en-GB" sz="1800">
                          <a:latin typeface="Spartan"/>
                          <a:ea typeface="Spartan"/>
                          <a:cs typeface="Spartan"/>
                          <a:sym typeface="Spartan"/>
                        </a:rPr>
                        <a:t>5. Routes to parenthood</a:t>
                      </a:r>
                      <a:endParaRPr/>
                    </a:p>
                  </a:txBody>
                  <a:tcPr marT="45725" marB="45725" marR="91450" marL="91450" anchor="ctr">
                    <a:solidFill>
                      <a:srgbClr val="F2F2F2"/>
                    </a:solidFill>
                  </a:tcPr>
                </a:tc>
                <a:tc>
                  <a:txBody>
                    <a:bodyPr/>
                    <a:lstStyle/>
                    <a:p>
                      <a:pPr indent="0" lvl="0" marL="0" marR="0" rtl="0" algn="l">
                        <a:lnSpc>
                          <a:spcPct val="144444"/>
                        </a:lnSpc>
                        <a:spcBef>
                          <a:spcPts val="0"/>
                        </a:spcBef>
                        <a:spcAft>
                          <a:spcPts val="0"/>
                        </a:spcAft>
                        <a:buNone/>
                      </a:pPr>
                      <a:r>
                        <a:rPr lang="en-GB" sz="1800">
                          <a:latin typeface="Lato"/>
                          <a:ea typeface="Lato"/>
                          <a:cs typeface="Lato"/>
                          <a:sym typeface="Lato"/>
                        </a:rPr>
                        <a:t>In groups, students analyse what routes to parenthood different characters might take and consider the support available to them.</a:t>
                      </a:r>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GB" sz="1600">
                          <a:latin typeface="Lato"/>
                          <a:ea typeface="Lato"/>
                          <a:cs typeface="Lato"/>
                          <a:sym typeface="Lato"/>
                        </a:rPr>
                        <a:t>20 MINS</a:t>
                      </a:r>
                      <a:endParaRPr/>
                    </a:p>
                  </a:txBody>
                  <a:tcPr marT="45725" marB="45725" marR="91450" marL="91450" anchor="ctr">
                    <a:solidFill>
                      <a:schemeClr val="lt1"/>
                    </a:solidFill>
                  </a:tcPr>
                </a:tc>
              </a:tr>
              <a:tr h="594350">
                <a:tc>
                  <a:txBody>
                    <a:bodyPr/>
                    <a:lstStyle/>
                    <a:p>
                      <a:pPr indent="0" lvl="0" marL="0" marR="0" rtl="0" algn="l">
                        <a:spcBef>
                          <a:spcPts val="0"/>
                        </a:spcBef>
                        <a:spcAft>
                          <a:spcPts val="0"/>
                        </a:spcAft>
                        <a:buNone/>
                      </a:pPr>
                      <a:r>
                        <a:rPr lang="en-GB" sz="1800">
                          <a:latin typeface="Spartan"/>
                          <a:ea typeface="Spartan"/>
                          <a:cs typeface="Spartan"/>
                          <a:sym typeface="Spartan"/>
                        </a:rPr>
                        <a:t>6. Reflection and endpoint assessment</a:t>
                      </a:r>
                      <a:endParaRPr/>
                    </a:p>
                  </a:txBody>
                  <a:tcPr marT="45725" marB="45725" marR="91450" marL="91450" anchor="ctr">
                    <a:solidFill>
                      <a:srgbClr val="F2F2F2"/>
                    </a:solidFill>
                  </a:tcPr>
                </a:tc>
                <a:tc>
                  <a:txBody>
                    <a:bodyPr/>
                    <a:lstStyle/>
                    <a:p>
                      <a:pPr indent="0" lvl="0" marL="0" marR="0" rtl="0" algn="l">
                        <a:lnSpc>
                          <a:spcPct val="144444"/>
                        </a:lnSpc>
                        <a:spcBef>
                          <a:spcPts val="0"/>
                        </a:spcBef>
                        <a:spcAft>
                          <a:spcPts val="0"/>
                        </a:spcAft>
                        <a:buNone/>
                      </a:pPr>
                      <a:r>
                        <a:rPr lang="en-GB" sz="1800">
                          <a:latin typeface="Lato"/>
                          <a:ea typeface="Lato"/>
                          <a:cs typeface="Lato"/>
                          <a:sym typeface="Lato"/>
                        </a:rPr>
                        <a:t>Students return to their mind maps and add key learning from the lesson.</a:t>
                      </a:r>
                      <a:endParaRPr/>
                    </a:p>
                  </a:txBody>
                  <a:tcPr marT="45725" marB="45725" marR="91450" marL="91450" anchor="ctr">
                    <a:solidFill>
                      <a:schemeClr val="lt1"/>
                    </a:solidFill>
                  </a:tcPr>
                </a:tc>
                <a:tc>
                  <a:txBody>
                    <a:bodyPr/>
                    <a:lstStyle/>
                    <a:p>
                      <a:pPr indent="0" lvl="0" marL="0" marR="0" rtl="0" algn="ctr">
                        <a:lnSpc>
                          <a:spcPct val="100000"/>
                        </a:lnSpc>
                        <a:spcBef>
                          <a:spcPts val="0"/>
                        </a:spcBef>
                        <a:spcAft>
                          <a:spcPts val="0"/>
                        </a:spcAft>
                        <a:buClr>
                          <a:schemeClr val="dk1"/>
                        </a:buClr>
                        <a:buSzPts val="1600"/>
                        <a:buFont typeface="Lato"/>
                        <a:buNone/>
                      </a:pPr>
                      <a:r>
                        <a:rPr lang="en-GB" sz="1600">
                          <a:latin typeface="Lato"/>
                          <a:ea typeface="Lato"/>
                          <a:cs typeface="Lato"/>
                          <a:sym typeface="Lato"/>
                        </a:rPr>
                        <a:t>5 MINS</a:t>
                      </a:r>
                      <a:endParaRPr/>
                    </a:p>
                  </a:txBody>
                  <a:tcPr marT="45725" marB="45725" marR="91450" marL="91450" anchor="ctr">
                    <a:solidFill>
                      <a:schemeClr val="lt1"/>
                    </a:solidFill>
                  </a:tcPr>
                </a:tc>
              </a:tr>
              <a:tr h="738625">
                <a:tc>
                  <a:txBody>
                    <a:bodyPr/>
                    <a:lstStyle/>
                    <a:p>
                      <a:pPr indent="0" lvl="0" marL="0" marR="0" rtl="0" algn="l">
                        <a:spcBef>
                          <a:spcPts val="0"/>
                        </a:spcBef>
                        <a:spcAft>
                          <a:spcPts val="0"/>
                        </a:spcAft>
                        <a:buNone/>
                      </a:pPr>
                      <a:r>
                        <a:rPr lang="en-GB" sz="1800">
                          <a:latin typeface="Spartan"/>
                          <a:ea typeface="Spartan"/>
                          <a:cs typeface="Spartan"/>
                          <a:sym typeface="Spartan"/>
                        </a:rPr>
                        <a:t>7. Signpost support</a:t>
                      </a:r>
                      <a:endParaRPr/>
                    </a:p>
                  </a:txBody>
                  <a:tcPr marT="45725" marB="45725" marR="91450" marL="91450" anchor="ctr">
                    <a:solidFill>
                      <a:srgbClr val="F2F2F2"/>
                    </a:solidFill>
                  </a:tcPr>
                </a:tc>
                <a:tc>
                  <a:txBody>
                    <a:bodyPr/>
                    <a:lstStyle/>
                    <a:p>
                      <a:pPr indent="0" lvl="0" marL="0" marR="0" rtl="0" algn="l">
                        <a:lnSpc>
                          <a:spcPct val="144444"/>
                        </a:lnSpc>
                        <a:spcBef>
                          <a:spcPts val="0"/>
                        </a:spcBef>
                        <a:spcAft>
                          <a:spcPts val="0"/>
                        </a:spcAft>
                        <a:buClr>
                          <a:schemeClr val="dk1"/>
                        </a:buClr>
                        <a:buSzPts val="1800"/>
                        <a:buFont typeface="Lato"/>
                        <a:buNone/>
                      </a:pPr>
                      <a:r>
                        <a:rPr lang="en-GB" sz="1800">
                          <a:latin typeface="Lato"/>
                          <a:ea typeface="Lato"/>
                          <a:cs typeface="Lato"/>
                          <a:sym typeface="Lato"/>
                        </a:rPr>
                        <a:t>Signpost students to relevant support.</a:t>
                      </a:r>
                      <a:endParaRPr/>
                    </a:p>
                  </a:txBody>
                  <a:tcPr marT="45725" marB="45725" marR="91450" marL="91450" anchor="ctr">
                    <a:solidFill>
                      <a:schemeClr val="lt1"/>
                    </a:solidFill>
                  </a:tcPr>
                </a:tc>
                <a:tc>
                  <a:txBody>
                    <a:bodyPr/>
                    <a:lstStyle/>
                    <a:p>
                      <a:pPr indent="0" lvl="0" marL="0" marR="0" rtl="0" algn="ctr">
                        <a:lnSpc>
                          <a:spcPct val="100000"/>
                        </a:lnSpc>
                        <a:spcBef>
                          <a:spcPts val="0"/>
                        </a:spcBef>
                        <a:spcAft>
                          <a:spcPts val="0"/>
                        </a:spcAft>
                        <a:buClr>
                          <a:schemeClr val="dk1"/>
                        </a:buClr>
                        <a:buSzPts val="1600"/>
                        <a:buFont typeface="Lato"/>
                        <a:buNone/>
                      </a:pPr>
                      <a:r>
                        <a:rPr lang="en-GB" sz="1600">
                          <a:latin typeface="Lato"/>
                          <a:ea typeface="Lato"/>
                          <a:cs typeface="Lato"/>
                          <a:sym typeface="Lato"/>
                        </a:rPr>
                        <a:t>5 MINS</a:t>
                      </a:r>
                      <a:endParaRPr/>
                    </a:p>
                    <a:p>
                      <a:pPr indent="0" lvl="0" marL="0" marR="0" rtl="0" algn="ctr">
                        <a:spcBef>
                          <a:spcPts val="0"/>
                        </a:spcBef>
                        <a:spcAft>
                          <a:spcPts val="0"/>
                        </a:spcAft>
                        <a:buNone/>
                      </a:pPr>
                      <a:r>
                        <a:t/>
                      </a:r>
                      <a:endParaRPr sz="1600">
                        <a:latin typeface="Lato"/>
                        <a:ea typeface="Lato"/>
                        <a:cs typeface="Lato"/>
                        <a:sym typeface="Lato"/>
                      </a:endParaRPr>
                    </a:p>
                  </a:txBody>
                  <a:tcPr marT="45725" marB="45725" marR="91450" marL="91450" anchor="ctr">
                    <a:solidFill>
                      <a:schemeClr val="lt1"/>
                    </a:solidFill>
                  </a:tcPr>
                </a:tc>
              </a:tr>
            </a:tbl>
          </a:graphicData>
        </a:graphic>
      </p:graphicFrame>
      <p:sp>
        <p:nvSpPr>
          <p:cNvPr id="187" name="Google Shape;187;p20"/>
          <p:cNvSpPr txBox="1"/>
          <p:nvPr/>
        </p:nvSpPr>
        <p:spPr>
          <a:xfrm>
            <a:off x="9869891" y="86438"/>
            <a:ext cx="2110827" cy="954107"/>
          </a:xfrm>
          <a:prstGeom prst="rect">
            <a:avLst/>
          </a:prstGeom>
          <a:solidFill>
            <a:srgbClr val="95519E"/>
          </a:solidFill>
          <a:ln cap="flat" cmpd="sng" w="9525">
            <a:solidFill>
              <a:schemeClr val="lt1"/>
            </a:solidFill>
            <a:prstDash val="dash"/>
            <a:round/>
            <a:headEnd len="sm" w="sm" type="none"/>
            <a:tailEnd len="sm" w="sm" type="none"/>
          </a:ln>
        </p:spPr>
        <p:txBody>
          <a:bodyPr anchorCtr="1" anchor="ctr" bIns="45700" lIns="91425" spcFirstLastPara="1" rIns="91425" wrap="square" tIns="45700">
            <a:spAutoFit/>
          </a:bodyPr>
          <a:lstStyle/>
          <a:p>
            <a:pPr indent="0" lvl="0" marL="0" marR="0" rtl="0" algn="l">
              <a:spcBef>
                <a:spcPts val="0"/>
              </a:spcBef>
              <a:spcAft>
                <a:spcPts val="0"/>
              </a:spcAft>
              <a:buNone/>
            </a:pPr>
            <a:r>
              <a:rPr lang="en-GB" sz="2800">
                <a:solidFill>
                  <a:schemeClr val="lt1"/>
                </a:solidFill>
                <a:latin typeface="Spartan"/>
                <a:ea typeface="Spartan"/>
                <a:cs typeface="Spartan"/>
                <a:sym typeface="Spartan"/>
              </a:rPr>
              <a:t>Teacher </a:t>
            </a:r>
            <a:endParaRPr/>
          </a:p>
          <a:p>
            <a:pPr indent="0" lvl="0" marL="0" marR="0" rtl="0" algn="l">
              <a:spcBef>
                <a:spcPts val="0"/>
              </a:spcBef>
              <a:spcAft>
                <a:spcPts val="0"/>
              </a:spcAft>
              <a:buNone/>
            </a:pPr>
            <a:r>
              <a:rPr lang="en-GB" sz="2800">
                <a:solidFill>
                  <a:schemeClr val="lt1"/>
                </a:solidFill>
                <a:latin typeface="Spartan"/>
                <a:ea typeface="Spartan"/>
                <a:cs typeface="Spartan"/>
                <a:sym typeface="Spartan"/>
              </a:rPr>
              <a:t>slide</a:t>
            </a:r>
            <a:endParaRPr/>
          </a:p>
        </p:txBody>
      </p:sp>
      <p:sp>
        <p:nvSpPr>
          <p:cNvPr id="188" name="Google Shape;188;p20"/>
          <p:cNvSpPr txBox="1"/>
          <p:nvPr/>
        </p:nvSpPr>
        <p:spPr>
          <a:xfrm>
            <a:off x="0" y="6558386"/>
            <a:ext cx="12192000" cy="30797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400">
                <a:solidFill>
                  <a:schemeClr val="lt1"/>
                </a:solidFill>
                <a:latin typeface="Open Sans Light"/>
                <a:ea typeface="Open Sans Light"/>
                <a:cs typeface="Open Sans Light"/>
                <a:sym typeface="Open Sans Light"/>
              </a:rPr>
              <a:t>© PSHE Association 2021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1"/>
          <p:cNvSpPr txBox="1"/>
          <p:nvPr/>
        </p:nvSpPr>
        <p:spPr>
          <a:xfrm>
            <a:off x="312516" y="4231069"/>
            <a:ext cx="11549970" cy="218521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95519E"/>
              </a:buClr>
              <a:buSzPts val="6000"/>
              <a:buFont typeface="Spartan"/>
              <a:buNone/>
            </a:pPr>
            <a:r>
              <a:rPr b="1" i="0" lang="en-GB" sz="6000" u="none" cap="none" strike="noStrike">
                <a:solidFill>
                  <a:srgbClr val="95519E"/>
                </a:solidFill>
                <a:latin typeface="Spartan"/>
                <a:ea typeface="Spartan"/>
                <a:cs typeface="Spartan"/>
                <a:sym typeface="Spartan"/>
              </a:rPr>
              <a:t>Lesson 1:</a:t>
            </a:r>
            <a:endParaRPr/>
          </a:p>
          <a:p>
            <a:pPr indent="0" lvl="0" marL="0" marR="0" rtl="0" algn="ctr">
              <a:lnSpc>
                <a:spcPct val="100000"/>
              </a:lnSpc>
              <a:spcBef>
                <a:spcPts val="0"/>
              </a:spcBef>
              <a:spcAft>
                <a:spcPts val="0"/>
              </a:spcAft>
              <a:buClr>
                <a:schemeClr val="dk1"/>
              </a:buClr>
              <a:buSzPts val="4800"/>
              <a:buFont typeface="Spartan"/>
              <a:buNone/>
            </a:pPr>
            <a:r>
              <a:rPr b="1" i="0" lang="en-GB" sz="4800" u="none" cap="none" strike="noStrike">
                <a:solidFill>
                  <a:schemeClr val="dk1"/>
                </a:solidFill>
                <a:latin typeface="Spartan"/>
                <a:ea typeface="Spartan"/>
                <a:cs typeface="Spartan"/>
                <a:sym typeface="Spartan"/>
              </a:rPr>
              <a:t>Fertility and routes to parenthood</a:t>
            </a:r>
            <a:endParaRPr/>
          </a:p>
          <a:p>
            <a:pPr indent="0" lvl="0" marL="0" marR="0" rtl="0" algn="ctr">
              <a:lnSpc>
                <a:spcPct val="100000"/>
              </a:lnSpc>
              <a:spcBef>
                <a:spcPts val="0"/>
              </a:spcBef>
              <a:spcAft>
                <a:spcPts val="0"/>
              </a:spcAft>
              <a:buClr>
                <a:schemeClr val="dk1"/>
              </a:buClr>
              <a:buSzPts val="2800"/>
              <a:buFont typeface="Calibri"/>
              <a:buNone/>
            </a:pPr>
            <a:r>
              <a:t/>
            </a:r>
            <a:endParaRPr b="1" i="0" sz="2800" u="none" cap="none" strike="noStrike">
              <a:solidFill>
                <a:schemeClr val="dk1"/>
              </a:solidFill>
              <a:latin typeface="Spartan"/>
              <a:ea typeface="Spartan"/>
              <a:cs typeface="Spartan"/>
              <a:sym typeface="Spartan"/>
            </a:endParaRPr>
          </a:p>
        </p:txBody>
      </p:sp>
      <p:sp>
        <p:nvSpPr>
          <p:cNvPr id="195" name="Google Shape;195;p21"/>
          <p:cNvSpPr txBox="1"/>
          <p:nvPr>
            <p:ph idx="12" type="sldNum"/>
          </p:nvPr>
        </p:nvSpPr>
        <p:spPr>
          <a:xfrm>
            <a:off x="11217875" y="6479919"/>
            <a:ext cx="644611"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196" name="Google Shape;196;p21"/>
          <p:cNvSpPr txBox="1"/>
          <p:nvPr>
            <p:ph idx="11" type="ftr"/>
          </p:nvPr>
        </p:nvSpPr>
        <p:spPr>
          <a:xfrm>
            <a:off x="-4412" y="6391510"/>
            <a:ext cx="121920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050"/>
              <a:t>© PSHE Association 2021</a:t>
            </a:r>
            <a:endParaRPr/>
          </a:p>
        </p:txBody>
      </p:sp>
      <p:pic>
        <p:nvPicPr>
          <p:cNvPr id="197" name="Google Shape;197;p21"/>
          <p:cNvPicPr preferRelativeResize="0"/>
          <p:nvPr/>
        </p:nvPicPr>
        <p:blipFill rotWithShape="1">
          <a:blip r:embed="rId3">
            <a:alphaModFix/>
          </a:blip>
          <a:srcRect b="0" l="0" r="0" t="0"/>
          <a:stretch/>
        </p:blipFill>
        <p:spPr>
          <a:xfrm>
            <a:off x="3376841" y="305350"/>
            <a:ext cx="5421319" cy="359162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