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8" r:id="rId4"/>
    <p:sldMasterId id="2147483709" r:id="rId5"/>
    <p:sldMasterId id="2147483710" r:id="rId6"/>
    <p:sldMasterId id="2147483711" r:id="rId7"/>
    <p:sldMasterId id="2147483712" r:id="rId8"/>
    <p:sldMasterId id="214748371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9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1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9" name="Google Shape;79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1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7" name="Google Shape;117;p32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4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4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35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1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1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2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43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p44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47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7" name="Google Shape;167;p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47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8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2" name="Google Shape;172;p48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0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3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4"/>
          <p:cNvSpPr txBox="1"/>
          <p:nvPr>
            <p:ph type="title"/>
          </p:nvPr>
        </p:nvSpPr>
        <p:spPr>
          <a:xfrm rot="5400000">
            <a:off x="4856783" y="2047256"/>
            <a:ext cx="56026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4"/>
          <p:cNvSpPr txBox="1"/>
          <p:nvPr>
            <p:ph idx="1" type="body"/>
          </p:nvPr>
        </p:nvSpPr>
        <p:spPr>
          <a:xfrm rot="5400000">
            <a:off x="665783" y="66056"/>
            <a:ext cx="56026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5"/>
          <p:cNvSpPr txBox="1"/>
          <p:nvPr>
            <p:ph idx="1" type="body"/>
          </p:nvPr>
        </p:nvSpPr>
        <p:spPr>
          <a:xfrm rot="5400000">
            <a:off x="2469356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6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7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3" name="Google Shape;203;p57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0" name="Google Shape;210;p60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1" name="Google Shape;211;p6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2" name="Google Shape;212;p60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1"/>
          <p:cNvSpPr txBox="1"/>
          <p:nvPr>
            <p:ph idx="1" type="body"/>
          </p:nvPr>
        </p:nvSpPr>
        <p:spPr>
          <a:xfrm>
            <a:off x="457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6" name="Google Shape;216;p61"/>
          <p:cNvSpPr txBox="1"/>
          <p:nvPr>
            <p:ph idx="2" type="body"/>
          </p:nvPr>
        </p:nvSpPr>
        <p:spPr>
          <a:xfrm>
            <a:off x="4648200" y="1600201"/>
            <a:ext cx="4038600" cy="42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63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792288" y="5367338"/>
            <a:ext cx="5486400" cy="50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457200" y="1435101"/>
            <a:ext cx="3008313" cy="44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82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0"/>
          <p:cNvSpPr txBox="1"/>
          <p:nvPr>
            <p:ph idx="4" type="body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6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60.xml"/><Relationship Id="rId5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:\Branding\2017 Brand Refresh\Logos\WW icon and texture\Transparent\WW-Icon-Texture-Coral-CMYK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48487" y="5949950"/>
            <a:ext cx="1997075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2" y="6181725"/>
            <a:ext cx="3479800" cy="228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C8A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36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CEEA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9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827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52"/>
          <p:cNvSpPr txBox="1"/>
          <p:nvPr>
            <p:ph idx="1" type="body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5" name="Google Shape;185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312" y="6181725"/>
            <a:ext cx="345598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2950" y="5972175"/>
            <a:ext cx="1871662" cy="647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5"/>
          <p:cNvPicPr preferRelativeResize="0"/>
          <p:nvPr/>
        </p:nvPicPr>
        <p:blipFill rotWithShape="1">
          <a:blip r:embed="rId1">
            <a:alphaModFix/>
          </a:blip>
          <a:srcRect b="7797" l="1582" r="0" t="0"/>
          <a:stretch/>
        </p:blipFill>
        <p:spPr>
          <a:xfrm>
            <a:off x="0" y="5589587"/>
            <a:ext cx="6750050" cy="126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5"/>
          <p:cNvPicPr preferRelativeResize="0"/>
          <p:nvPr/>
        </p:nvPicPr>
        <p:blipFill rotWithShape="1">
          <a:blip r:embed="rId2">
            <a:alphaModFix/>
          </a:blip>
          <a:srcRect b="6587" l="0" r="63783" t="0"/>
          <a:stretch/>
        </p:blipFill>
        <p:spPr>
          <a:xfrm>
            <a:off x="6659562" y="5572125"/>
            <a:ext cx="2484437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300" y="836612"/>
            <a:ext cx="63754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5"/>
          <p:cNvSpPr txBox="1"/>
          <p:nvPr/>
        </p:nvSpPr>
        <p:spPr>
          <a:xfrm>
            <a:off x="2014537" y="5657850"/>
            <a:ext cx="51133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winstonswish.org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info@winstonswish.org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Freephone Helpline: 08088 020 021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image" Target="../media/image33.png"/><Relationship Id="rId5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Relationship Id="rId5" Type="http://schemas.openxmlformats.org/officeDocument/2006/relationships/image" Target="../media/image24.jpg"/><Relationship Id="rId6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Relationship Id="rId5" Type="http://schemas.openxmlformats.org/officeDocument/2006/relationships/image" Target="../media/image24.jpg"/><Relationship Id="rId6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8273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7"/>
          <p:cNvSpPr txBox="1"/>
          <p:nvPr>
            <p:ph type="ctrTitle"/>
          </p:nvPr>
        </p:nvSpPr>
        <p:spPr>
          <a:xfrm>
            <a:off x="685800" y="27082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about loss and bereavement</a:t>
            </a:r>
            <a:endParaRPr/>
          </a:p>
        </p:txBody>
      </p:sp>
      <p:pic>
        <p:nvPicPr>
          <p:cNvPr descr="U:\Branding\2017 Brand Refresh\Logos\Primary logo\PNG\WW-Anton-Textured-Logo-Black-White-RGB-Tagline.png" id="238" name="Google Shape;23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0225" y="620712"/>
            <a:ext cx="30035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7"/>
          <p:cNvSpPr txBox="1"/>
          <p:nvPr/>
        </p:nvSpPr>
        <p:spPr>
          <a:xfrm>
            <a:off x="1187450" y="4437062"/>
            <a:ext cx="7272337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resource for Key Stage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2 of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Developed in conjunction with Brighton &amp; Hove City Council PSHE Team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73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rPr>
              <a:t>Ways to feel better after a pet dies</a:t>
            </a:r>
            <a:endParaRPr/>
          </a:p>
        </p:txBody>
      </p:sp>
      <p:sp>
        <p:nvSpPr>
          <p:cNvPr id="314" name="Google Shape;314;p76"/>
          <p:cNvSpPr txBox="1"/>
          <p:nvPr>
            <p:ph idx="1" type="body"/>
          </p:nvPr>
        </p:nvSpPr>
        <p:spPr>
          <a:xfrm>
            <a:off x="457200" y="1600200"/>
            <a:ext cx="8002587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when we miss a pet it can help to think of a special memory about that animal.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the softness of the fur; or the funny whiskers; or the noise it makes; or how clever it is; or the games it plays.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 how it would be to stroke, feed or play with this pet.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your idea with your talk-partner.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76"/>
          <p:cNvPicPr preferRelativeResize="0"/>
          <p:nvPr/>
        </p:nvPicPr>
        <p:blipFill rotWithShape="1">
          <a:blip r:embed="rId3">
            <a:alphaModFix/>
          </a:blip>
          <a:srcRect b="7420" l="0" r="0" t="15582"/>
          <a:stretch/>
        </p:blipFill>
        <p:spPr>
          <a:xfrm>
            <a:off x="5795962" y="3979862"/>
            <a:ext cx="3178175" cy="183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Sometimes making something can help us to remember a pet and this can help us to feel better</a:t>
            </a:r>
            <a:endParaRPr/>
          </a:p>
        </p:txBody>
      </p:sp>
      <p:sp>
        <p:nvSpPr>
          <p:cNvPr id="321" name="Google Shape;321;p77"/>
          <p:cNvSpPr txBox="1"/>
          <p:nvPr>
            <p:ph idx="1" type="body"/>
          </p:nvPr>
        </p:nvSpPr>
        <p:spPr>
          <a:xfrm>
            <a:off x="457200" y="1773237"/>
            <a:ext cx="5843587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 in your button with shapes and colours that would show something special about a pet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about:</a:t>
            </a:r>
            <a:endParaRPr/>
          </a:p>
          <a:p>
            <a:pPr indent="-16510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 of its fur or feathers or skin</a:t>
            </a:r>
            <a:endParaRPr/>
          </a:p>
          <a:p>
            <a:pPr indent="-16510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 of its body</a:t>
            </a:r>
            <a:endParaRPr/>
          </a:p>
          <a:p>
            <a:pPr indent="-16510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 of its eyes</a:t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way it moves</a:t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6237" y="1600200"/>
            <a:ext cx="1828800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7" y="3644900"/>
            <a:ext cx="2681287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 are some ideas to inspire you!</a:t>
            </a:r>
            <a:endParaRPr/>
          </a:p>
        </p:txBody>
      </p:sp>
      <p:sp>
        <p:nvSpPr>
          <p:cNvPr id="329" name="Google Shape;329;p78"/>
          <p:cNvSpPr txBox="1"/>
          <p:nvPr>
            <p:ph idx="1" type="body"/>
          </p:nvPr>
        </p:nvSpPr>
        <p:spPr>
          <a:xfrm>
            <a:off x="457200" y="1600200"/>
            <a:ext cx="6059487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 ideas: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for barks or squeaks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for the funny way it plays or moves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for soft fur or smooth skin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for the calm feeling when it is cuddled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for how happy it makes people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78"/>
          <p:cNvPicPr preferRelativeResize="0"/>
          <p:nvPr/>
        </p:nvPicPr>
        <p:blipFill rotWithShape="1">
          <a:blip r:embed="rId3">
            <a:alphaModFix/>
          </a:blip>
          <a:srcRect b="5533" l="6254" r="6253" t="11091"/>
          <a:stretch/>
        </p:blipFill>
        <p:spPr>
          <a:xfrm>
            <a:off x="6269037" y="931862"/>
            <a:ext cx="145891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78"/>
          <p:cNvPicPr preferRelativeResize="0"/>
          <p:nvPr/>
        </p:nvPicPr>
        <p:blipFill rotWithShape="1">
          <a:blip r:embed="rId4">
            <a:alphaModFix/>
          </a:blip>
          <a:srcRect b="8190" l="5363" r="5363" t="11672"/>
          <a:stretch/>
        </p:blipFill>
        <p:spPr>
          <a:xfrm>
            <a:off x="7145337" y="2636837"/>
            <a:ext cx="1541462" cy="136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78"/>
          <p:cNvPicPr preferRelativeResize="0"/>
          <p:nvPr/>
        </p:nvPicPr>
        <p:blipFill rotWithShape="1">
          <a:blip r:embed="rId5">
            <a:alphaModFix/>
          </a:blip>
          <a:srcRect b="5294" l="7457" r="7458" t="12353"/>
          <a:stretch/>
        </p:blipFill>
        <p:spPr>
          <a:xfrm>
            <a:off x="6446837" y="4214812"/>
            <a:ext cx="1397000" cy="143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help a friend?</a:t>
            </a:r>
            <a:endParaRPr/>
          </a:p>
        </p:txBody>
      </p:sp>
      <p:sp>
        <p:nvSpPr>
          <p:cNvPr id="338" name="Google Shape;338;p79"/>
          <p:cNvSpPr txBox="1"/>
          <p:nvPr>
            <p:ph idx="1" type="body"/>
          </p:nvPr>
        </p:nvSpPr>
        <p:spPr>
          <a:xfrm>
            <a:off x="457200" y="1417637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friend’s hamster died last night. They tell you this has happened and they look a bit sad.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think of something kind to say to them? What do you say to them?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don’t know how to say goodbye to their pet hamster. What do you think they could do to say goodbye to their pet?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have we learnt today?</a:t>
            </a:r>
            <a:endParaRPr/>
          </a:p>
        </p:txBody>
      </p:sp>
      <p:sp>
        <p:nvSpPr>
          <p:cNvPr id="344" name="Google Shape;344;p80"/>
          <p:cNvSpPr txBox="1"/>
          <p:nvPr>
            <p:ph idx="1" type="body"/>
          </p:nvPr>
        </p:nvSpPr>
        <p:spPr>
          <a:xfrm>
            <a:off x="323850" y="1479550"/>
            <a:ext cx="7056437" cy="432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comforting action when someone feels sad?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can comfort a friend by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say goodbye to a loved pet?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say goodbye to a pet by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we do to remember a special pet…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would you ask to help if you felt sad?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would ask …</a:t>
            </a:r>
            <a:endParaRPr/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5212" y="1479550"/>
            <a:ext cx="1519237" cy="15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9825" y="4581525"/>
            <a:ext cx="136842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2825" y="3206750"/>
            <a:ext cx="1639887" cy="123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OK to ask for help</a:t>
            </a:r>
            <a:endParaRPr/>
          </a:p>
        </p:txBody>
      </p:sp>
      <p:sp>
        <p:nvSpPr>
          <p:cNvPr id="353" name="Google Shape;353;p81"/>
          <p:cNvSpPr txBox="1"/>
          <p:nvPr>
            <p:ph idx="1" type="body"/>
          </p:nvPr>
        </p:nvSpPr>
        <p:spPr>
          <a:xfrm>
            <a:off x="457200" y="1600200"/>
            <a:ext cx="5770562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helped the child in the story?</a:t>
            </a:r>
            <a:endParaRPr/>
          </a:p>
          <a:p>
            <a:pPr indent="-2921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are left with strong feelings or if you have a question, who could you talk to?</a:t>
            </a:r>
            <a:endParaRPr/>
          </a:p>
          <a:p>
            <a:pPr indent="-2921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could you talk to in school?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81"/>
          <p:cNvPicPr preferRelativeResize="0"/>
          <p:nvPr/>
        </p:nvPicPr>
        <p:blipFill rotWithShape="1">
          <a:blip r:embed="rId3">
            <a:alphaModFix/>
          </a:blip>
          <a:srcRect b="0" l="29283" r="32525" t="0"/>
          <a:stretch/>
        </p:blipFill>
        <p:spPr>
          <a:xfrm>
            <a:off x="6526212" y="2060575"/>
            <a:ext cx="2160587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73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rPr>
              <a:t>Let’s do some more calming breathing to finish our lesson</a:t>
            </a:r>
            <a:endParaRPr/>
          </a:p>
        </p:txBody>
      </p:sp>
      <p:pic>
        <p:nvPicPr>
          <p:cNvPr id="360" name="Google Shape;3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625" y="2263775"/>
            <a:ext cx="367347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82"/>
          <p:cNvSpPr/>
          <p:nvPr/>
        </p:nvSpPr>
        <p:spPr>
          <a:xfrm>
            <a:off x="825500" y="2016125"/>
            <a:ext cx="3646487" cy="3168650"/>
          </a:xfrm>
          <a:custGeom>
            <a:rect b="b" l="l" r="r" t="t"/>
            <a:pathLst>
              <a:path extrusionOk="0" h="3168650" w="3646488">
                <a:moveTo>
                  <a:pt x="4" y="1210314"/>
                </a:moveTo>
                <a:lnTo>
                  <a:pt x="1392842" y="1210322"/>
                </a:lnTo>
                <a:lnTo>
                  <a:pt x="1823244" y="0"/>
                </a:lnTo>
                <a:lnTo>
                  <a:pt x="2253646" y="1210322"/>
                </a:lnTo>
                <a:lnTo>
                  <a:pt x="3646484" y="1210314"/>
                </a:lnTo>
                <a:lnTo>
                  <a:pt x="2519649" y="1958325"/>
                </a:lnTo>
                <a:lnTo>
                  <a:pt x="2950068" y="3168642"/>
                </a:lnTo>
                <a:lnTo>
                  <a:pt x="1823244" y="2420617"/>
                </a:lnTo>
                <a:lnTo>
                  <a:pt x="696420" y="3168642"/>
                </a:lnTo>
                <a:lnTo>
                  <a:pt x="1126839" y="1958325"/>
                </a:lnTo>
                <a:lnTo>
                  <a:pt x="4" y="1210314"/>
                </a:ln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2"/>
          <p:cNvSpPr txBox="1"/>
          <p:nvPr/>
        </p:nvSpPr>
        <p:spPr>
          <a:xfrm>
            <a:off x="2357437" y="1547812"/>
            <a:ext cx="76993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8A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8AA"/>
                </a:solidFill>
                <a:latin typeface="Arial"/>
                <a:ea typeface="Arial"/>
                <a:cs typeface="Arial"/>
                <a:sym typeface="Arial"/>
              </a:rPr>
              <a:t>Hold</a:t>
            </a:r>
            <a:endParaRPr/>
          </a:p>
        </p:txBody>
      </p:sp>
      <p:sp>
        <p:nvSpPr>
          <p:cNvPr id="363" name="Google Shape;363;p82"/>
          <p:cNvSpPr txBox="1"/>
          <p:nvPr/>
        </p:nvSpPr>
        <p:spPr>
          <a:xfrm rot="4080000">
            <a:off x="2397918" y="2453481"/>
            <a:ext cx="15605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6E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C36E"/>
                </a:solidFill>
                <a:latin typeface="Arial"/>
                <a:ea typeface="Arial"/>
                <a:cs typeface="Arial"/>
                <a:sym typeface="Arial"/>
              </a:rPr>
              <a:t>Breathe out</a:t>
            </a:r>
            <a:endParaRPr/>
          </a:p>
        </p:txBody>
      </p:sp>
      <p:sp>
        <p:nvSpPr>
          <p:cNvPr id="364" name="Google Shape;364;p82"/>
          <p:cNvSpPr txBox="1"/>
          <p:nvPr/>
        </p:nvSpPr>
        <p:spPr>
          <a:xfrm>
            <a:off x="3276600" y="2924175"/>
            <a:ext cx="12954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EE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EEA"/>
                </a:solidFill>
                <a:latin typeface="Arial"/>
                <a:ea typeface="Arial"/>
                <a:cs typeface="Arial"/>
                <a:sym typeface="Arial"/>
              </a:rPr>
              <a:t>Breathe in</a:t>
            </a:r>
            <a:endParaRPr/>
          </a:p>
        </p:txBody>
      </p:sp>
      <p:sp>
        <p:nvSpPr>
          <p:cNvPr id="365" name="Google Shape;365;p82"/>
          <p:cNvSpPr txBox="1"/>
          <p:nvPr/>
        </p:nvSpPr>
        <p:spPr>
          <a:xfrm rot="-5400000">
            <a:off x="192087" y="2949575"/>
            <a:ext cx="7683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8A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8AA"/>
                </a:solidFill>
                <a:latin typeface="Arial"/>
                <a:ea typeface="Arial"/>
                <a:cs typeface="Arial"/>
                <a:sym typeface="Arial"/>
              </a:rPr>
              <a:t>Hold</a:t>
            </a:r>
            <a:endParaRPr/>
          </a:p>
        </p:txBody>
      </p:sp>
      <p:sp>
        <p:nvSpPr>
          <p:cNvPr id="366" name="Google Shape;366;p82"/>
          <p:cNvSpPr txBox="1"/>
          <p:nvPr/>
        </p:nvSpPr>
        <p:spPr>
          <a:xfrm rot="1680000">
            <a:off x="998537" y="5291137"/>
            <a:ext cx="7683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8A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8AA"/>
                </a:solidFill>
                <a:latin typeface="Arial"/>
                <a:ea typeface="Arial"/>
                <a:cs typeface="Arial"/>
                <a:sym typeface="Arial"/>
              </a:rPr>
              <a:t>Hold</a:t>
            </a:r>
            <a:endParaRPr/>
          </a:p>
        </p:txBody>
      </p:sp>
      <p:sp>
        <p:nvSpPr>
          <p:cNvPr id="367" name="Google Shape;367;p82"/>
          <p:cNvSpPr txBox="1"/>
          <p:nvPr/>
        </p:nvSpPr>
        <p:spPr>
          <a:xfrm rot="-1680000">
            <a:off x="3609975" y="5224462"/>
            <a:ext cx="76993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8A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8AA"/>
                </a:solidFill>
                <a:latin typeface="Arial"/>
                <a:ea typeface="Arial"/>
                <a:cs typeface="Arial"/>
                <a:sym typeface="Arial"/>
              </a:rPr>
              <a:t>Hold</a:t>
            </a:r>
            <a:endParaRPr/>
          </a:p>
        </p:txBody>
      </p:sp>
      <p:sp>
        <p:nvSpPr>
          <p:cNvPr id="368" name="Google Shape;368;p82"/>
          <p:cNvSpPr txBox="1"/>
          <p:nvPr/>
        </p:nvSpPr>
        <p:spPr>
          <a:xfrm rot="5400000">
            <a:off x="4308475" y="3182937"/>
            <a:ext cx="7683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8A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8AA"/>
                </a:solidFill>
                <a:latin typeface="Arial"/>
                <a:ea typeface="Arial"/>
                <a:cs typeface="Arial"/>
                <a:sym typeface="Arial"/>
              </a:rPr>
              <a:t>Hold</a:t>
            </a:r>
            <a:endParaRPr/>
          </a:p>
        </p:txBody>
      </p:sp>
      <p:sp>
        <p:nvSpPr>
          <p:cNvPr id="369" name="Google Shape;369;p82"/>
          <p:cNvSpPr txBox="1"/>
          <p:nvPr/>
        </p:nvSpPr>
        <p:spPr>
          <a:xfrm>
            <a:off x="909637" y="2798762"/>
            <a:ext cx="1560512" cy="30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6E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C36E"/>
                </a:solidFill>
                <a:latin typeface="Arial"/>
                <a:ea typeface="Arial"/>
                <a:cs typeface="Arial"/>
                <a:sym typeface="Arial"/>
              </a:rPr>
              <a:t>Breathe out</a:t>
            </a:r>
            <a:endParaRPr/>
          </a:p>
        </p:txBody>
      </p:sp>
      <p:sp>
        <p:nvSpPr>
          <p:cNvPr id="370" name="Google Shape;370;p82"/>
          <p:cNvSpPr txBox="1"/>
          <p:nvPr/>
        </p:nvSpPr>
        <p:spPr>
          <a:xfrm rot="-4320000">
            <a:off x="763587" y="4435475"/>
            <a:ext cx="148272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6E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C36E"/>
                </a:solidFill>
                <a:latin typeface="Arial"/>
                <a:ea typeface="Arial"/>
                <a:cs typeface="Arial"/>
                <a:sym typeface="Arial"/>
              </a:rPr>
              <a:t>Breathe out</a:t>
            </a:r>
            <a:endParaRPr/>
          </a:p>
        </p:txBody>
      </p:sp>
      <p:sp>
        <p:nvSpPr>
          <p:cNvPr id="371" name="Google Shape;371;p82"/>
          <p:cNvSpPr txBox="1"/>
          <p:nvPr/>
        </p:nvSpPr>
        <p:spPr>
          <a:xfrm rot="2100000">
            <a:off x="2495550" y="4962525"/>
            <a:ext cx="15605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6E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C36E"/>
                </a:solidFill>
                <a:latin typeface="Arial"/>
                <a:ea typeface="Arial"/>
                <a:cs typeface="Arial"/>
                <a:sym typeface="Arial"/>
              </a:rPr>
              <a:t>Breathe out</a:t>
            </a:r>
            <a:endParaRPr/>
          </a:p>
        </p:txBody>
      </p:sp>
      <p:sp>
        <p:nvSpPr>
          <p:cNvPr id="372" name="Google Shape;372;p82"/>
          <p:cNvSpPr txBox="1"/>
          <p:nvPr/>
        </p:nvSpPr>
        <p:spPr>
          <a:xfrm rot="8700000">
            <a:off x="3182937" y="3719512"/>
            <a:ext cx="15605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6E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C36E"/>
                </a:solidFill>
                <a:latin typeface="Arial"/>
                <a:ea typeface="Arial"/>
                <a:cs typeface="Arial"/>
                <a:sym typeface="Arial"/>
              </a:rPr>
              <a:t>Breathe out</a:t>
            </a:r>
            <a:endParaRPr/>
          </a:p>
        </p:txBody>
      </p:sp>
      <p:sp>
        <p:nvSpPr>
          <p:cNvPr id="373" name="Google Shape;373;p82"/>
          <p:cNvSpPr txBox="1"/>
          <p:nvPr/>
        </p:nvSpPr>
        <p:spPr>
          <a:xfrm rot="-4140000">
            <a:off x="1639093" y="2091531"/>
            <a:ext cx="129698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EE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EEA"/>
                </a:solidFill>
                <a:latin typeface="Arial"/>
                <a:ea typeface="Arial"/>
                <a:cs typeface="Arial"/>
                <a:sym typeface="Arial"/>
              </a:rPr>
              <a:t>Breathe in</a:t>
            </a:r>
            <a:endParaRPr/>
          </a:p>
        </p:txBody>
      </p:sp>
      <p:sp>
        <p:nvSpPr>
          <p:cNvPr id="374" name="Google Shape;374;p82"/>
          <p:cNvSpPr txBox="1"/>
          <p:nvPr/>
        </p:nvSpPr>
        <p:spPr>
          <a:xfrm rot="4020000">
            <a:off x="3244056" y="4533106"/>
            <a:ext cx="129698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EE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EEA"/>
                </a:solidFill>
                <a:latin typeface="Arial"/>
                <a:ea typeface="Arial"/>
                <a:cs typeface="Arial"/>
                <a:sym typeface="Arial"/>
              </a:rPr>
              <a:t>Breathe in</a:t>
            </a:r>
            <a:endParaRPr/>
          </a:p>
        </p:txBody>
      </p:sp>
      <p:sp>
        <p:nvSpPr>
          <p:cNvPr id="375" name="Google Shape;375;p82"/>
          <p:cNvSpPr txBox="1"/>
          <p:nvPr/>
        </p:nvSpPr>
        <p:spPr>
          <a:xfrm rot="-1800000">
            <a:off x="1574800" y="4887912"/>
            <a:ext cx="12954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EE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EEA"/>
                </a:solidFill>
                <a:latin typeface="Arial"/>
                <a:ea typeface="Arial"/>
                <a:cs typeface="Arial"/>
                <a:sym typeface="Arial"/>
              </a:rPr>
              <a:t>Breathe in</a:t>
            </a:r>
            <a:endParaRPr/>
          </a:p>
        </p:txBody>
      </p:sp>
      <p:sp>
        <p:nvSpPr>
          <p:cNvPr id="376" name="Google Shape;376;p82"/>
          <p:cNvSpPr txBox="1"/>
          <p:nvPr/>
        </p:nvSpPr>
        <p:spPr>
          <a:xfrm rot="2040000">
            <a:off x="639762" y="3722687"/>
            <a:ext cx="129698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CEEA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70CEEA"/>
                </a:solidFill>
                <a:latin typeface="Arial"/>
                <a:ea typeface="Arial"/>
                <a:cs typeface="Arial"/>
                <a:sym typeface="Arial"/>
              </a:rPr>
              <a:t>Breathe in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8"/>
          <p:cNvSpPr txBox="1"/>
          <p:nvPr>
            <p:ph idx="4294967295" type="title"/>
          </p:nvPr>
        </p:nvSpPr>
        <p:spPr>
          <a:xfrm>
            <a:off x="395287" y="3921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73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58273"/>
                </a:solidFill>
                <a:latin typeface="Arial"/>
                <a:ea typeface="Arial"/>
                <a:cs typeface="Arial"/>
                <a:sym typeface="Arial"/>
              </a:rPr>
              <a:t>Lesson two: How can we learn well together?</a:t>
            </a:r>
            <a:endParaRPr/>
          </a:p>
        </p:txBody>
      </p:sp>
      <p:sp>
        <p:nvSpPr>
          <p:cNvPr id="245" name="Google Shape;245;p68"/>
          <p:cNvSpPr txBox="1"/>
          <p:nvPr>
            <p:ph idx="4294967295" type="body"/>
          </p:nvPr>
        </p:nvSpPr>
        <p:spPr>
          <a:xfrm>
            <a:off x="395287" y="1731962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Eyes for good looking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Ears for good listening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 for good thinking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Mouths for good talking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Hands and feet are still.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else that would help us do our best learning?</a:t>
            </a:r>
            <a:endParaRPr/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2512" y="1120775"/>
            <a:ext cx="1438275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8"/>
          <p:cNvPicPr preferRelativeResize="0"/>
          <p:nvPr/>
        </p:nvPicPr>
        <p:blipFill rotWithShape="1">
          <a:blip r:embed="rId4">
            <a:alphaModFix/>
          </a:blip>
          <a:srcRect b="-891" l="28507" r="3561" t="892"/>
          <a:stretch/>
        </p:blipFill>
        <p:spPr>
          <a:xfrm>
            <a:off x="7740650" y="1841500"/>
            <a:ext cx="1331912" cy="130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8"/>
          <p:cNvPicPr preferRelativeResize="0"/>
          <p:nvPr/>
        </p:nvPicPr>
        <p:blipFill rotWithShape="1">
          <a:blip r:embed="rId5">
            <a:alphaModFix/>
          </a:blip>
          <a:srcRect b="0" l="11314" r="11859" t="0"/>
          <a:stretch/>
        </p:blipFill>
        <p:spPr>
          <a:xfrm>
            <a:off x="6132512" y="2524125"/>
            <a:ext cx="1439862" cy="12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0787" y="3833812"/>
            <a:ext cx="1433512" cy="9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Ground rules</a:t>
            </a:r>
            <a:endParaRPr/>
          </a:p>
        </p:txBody>
      </p:sp>
      <p:sp>
        <p:nvSpPr>
          <p:cNvPr id="255" name="Google Shape;255;p69"/>
          <p:cNvSpPr txBox="1"/>
          <p:nvPr>
            <p:ph idx="4294967295" type="body"/>
          </p:nvPr>
        </p:nvSpPr>
        <p:spPr>
          <a:xfrm>
            <a:off x="465137" y="1700212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turns to speak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carefully to each other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won’t share the names of our friends or family: say instead </a:t>
            </a:r>
            <a:r>
              <a:rPr b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‘Someone I know…’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‘My friend…’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don’t have to answer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an adult if you feel worried.</a:t>
            </a:r>
            <a:endParaRPr/>
          </a:p>
        </p:txBody>
      </p:sp>
      <p:pic>
        <p:nvPicPr>
          <p:cNvPr id="256" name="Google Shape;25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762" y="274637"/>
            <a:ext cx="2706687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0"/>
          <p:cNvSpPr txBox="1"/>
          <p:nvPr>
            <p:ph type="title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 we are going to think about what can help when someone feels sad</a:t>
            </a:r>
            <a:endParaRPr/>
          </a:p>
        </p:txBody>
      </p:sp>
      <p:sp>
        <p:nvSpPr>
          <p:cNvPr id="262" name="Google Shape;262;p70"/>
          <p:cNvSpPr txBox="1"/>
          <p:nvPr>
            <p:ph idx="4294967295" type="body"/>
          </p:nvPr>
        </p:nvSpPr>
        <p:spPr>
          <a:xfrm>
            <a:off x="539750" y="1628775"/>
            <a:ext cx="5903912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we learn about in our last lesson?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happened in the story?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 we feel in this lesson is OK. Remember feelings come and go.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also OK to ask questions and to ask for help.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3662" y="2276475"/>
            <a:ext cx="240665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1"/>
          <p:cNvSpPr txBox="1"/>
          <p:nvPr>
            <p:ph type="title"/>
          </p:nvPr>
        </p:nvSpPr>
        <p:spPr>
          <a:xfrm>
            <a:off x="431800" y="341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talk about supporting a friend</a:t>
            </a:r>
            <a:endParaRPr/>
          </a:p>
        </p:txBody>
      </p:sp>
      <p:sp>
        <p:nvSpPr>
          <p:cNvPr id="269" name="Google Shape;269;p71"/>
          <p:cNvSpPr txBox="1"/>
          <p:nvPr>
            <p:ph idx="1" type="body"/>
          </p:nvPr>
        </p:nvSpPr>
        <p:spPr>
          <a:xfrm>
            <a:off x="546100" y="1844675"/>
            <a:ext cx="7820025" cy="12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you do or say to a friend who was feeling sad?</a:t>
            </a:r>
            <a:endParaRPr/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71"/>
          <p:cNvPicPr preferRelativeResize="0"/>
          <p:nvPr/>
        </p:nvPicPr>
        <p:blipFill rotWithShape="1">
          <a:blip r:embed="rId3">
            <a:alphaModFix/>
          </a:blip>
          <a:srcRect b="1637" l="15612" r="14127" t="0"/>
          <a:stretch/>
        </p:blipFill>
        <p:spPr>
          <a:xfrm>
            <a:off x="3779837" y="3543300"/>
            <a:ext cx="1584325" cy="221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3517900"/>
            <a:ext cx="1728787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9562" y="3586162"/>
            <a:ext cx="1693862" cy="21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we comfort someone when they are sad?</a:t>
            </a:r>
            <a:endParaRPr/>
          </a:p>
        </p:txBody>
      </p:sp>
      <p:sp>
        <p:nvSpPr>
          <p:cNvPr id="278" name="Google Shape;278;p72"/>
          <p:cNvSpPr txBox="1"/>
          <p:nvPr>
            <p:ph idx="1" type="body"/>
          </p:nvPr>
        </p:nvSpPr>
        <p:spPr>
          <a:xfrm>
            <a:off x="476250" y="1541462"/>
            <a:ext cx="663575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story the grown ups try to help and comfort the child with his sad and cross feelings: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gave him hugs and kisses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stayed close to the child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talked about what had happened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said that they were sorry that Mousie had died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said that they felt sad too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429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3587" y="2163762"/>
            <a:ext cx="1573212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0" y="3327400"/>
            <a:ext cx="1597025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950" y="1011237"/>
            <a:ext cx="1593850" cy="106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32637" y="4762500"/>
            <a:ext cx="1597025" cy="10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we comfort someone when they are sad?</a:t>
            </a:r>
            <a:endParaRPr/>
          </a:p>
        </p:txBody>
      </p:sp>
      <p:sp>
        <p:nvSpPr>
          <p:cNvPr id="288" name="Google Shape;288;p73"/>
          <p:cNvSpPr txBox="1"/>
          <p:nvPr>
            <p:ph idx="1" type="body"/>
          </p:nvPr>
        </p:nvSpPr>
        <p:spPr>
          <a:xfrm>
            <a:off x="457200" y="1557337"/>
            <a:ext cx="663575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comforted the child and helped the child to feel better?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would help or comfort you if you were feeling sad?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could you comfort a friend at-a-distance?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 next to the photocard that you think would be most helpful.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3587" y="2163762"/>
            <a:ext cx="1573212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0" y="3327400"/>
            <a:ext cx="1597025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950" y="1011237"/>
            <a:ext cx="1593850" cy="106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32637" y="4762500"/>
            <a:ext cx="1597025" cy="10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br>
              <a:rPr b="1" i="0" lang="en-US" sz="3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the family do to say goodbye to Mousie?</a:t>
            </a:r>
            <a:b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98" name="Google Shape;298;p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557337"/>
            <a:ext cx="3619500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1557337"/>
            <a:ext cx="3538537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did the family do to say goodbye to Mousie?</a:t>
            </a:r>
            <a:endParaRPr/>
          </a:p>
        </p:txBody>
      </p:sp>
      <p:sp>
        <p:nvSpPr>
          <p:cNvPr id="305" name="Google Shape;305;p75"/>
          <p:cNvSpPr txBox="1"/>
          <p:nvPr>
            <p:ph idx="1" type="body"/>
          </p:nvPr>
        </p:nvSpPr>
        <p:spPr>
          <a:xfrm>
            <a:off x="457200" y="1700212"/>
            <a:ext cx="6923087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wrapped up Mousie’s body in some cloth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put Mousie in a box with some toys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 decorated the box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dug a hole and buried Mousie’s body in the ground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made a sign so that they knew where Mousie was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lit some sparklers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 cried and said goodbye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two actions do you think helped the child the most? Can you think of any other ideas?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with your talk-partner.</a:t>
            </a:r>
            <a:endParaRPr/>
          </a:p>
        </p:txBody>
      </p:sp>
      <p:pic>
        <p:nvPicPr>
          <p:cNvPr id="306" name="Google Shape;30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012" y="1052512"/>
            <a:ext cx="1347787" cy="15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9025" y="2889250"/>
            <a:ext cx="13335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0775" y="4797425"/>
            <a:ext cx="1223962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