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8" r:id="rId4"/>
    <p:sldMasterId id="2147483709" r:id="rId5"/>
    <p:sldMasterId id="2147483710" r:id="rId6"/>
    <p:sldMasterId id="2147483711" r:id="rId7"/>
    <p:sldMasterId id="2147483712" r:id="rId8"/>
    <p:sldMasterId id="2147483713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457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4648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 rot="5400000">
            <a:off x="4856783" y="2047256"/>
            <a:ext cx="56026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 rot="5400000">
            <a:off x="665783" y="66056"/>
            <a:ext cx="56026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 rot="5400000">
            <a:off x="2469356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1792288" y="5367338"/>
            <a:ext cx="5486400" cy="50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8"/>
          <p:cNvSpPr txBox="1"/>
          <p:nvPr>
            <p:ph idx="2" type="body"/>
          </p:nvPr>
        </p:nvSpPr>
        <p:spPr>
          <a:xfrm>
            <a:off x="457200" y="1435101"/>
            <a:ext cx="3008313" cy="44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1"/>
          <p:cNvSpPr txBox="1"/>
          <p:nvPr>
            <p:ph idx="2" type="body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9" name="Google Shape;79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1"/>
          <p:cNvSpPr txBox="1"/>
          <p:nvPr>
            <p:ph idx="4" type="body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457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22"/>
          <p:cNvSpPr txBox="1"/>
          <p:nvPr>
            <p:ph idx="2" type="body"/>
          </p:nvPr>
        </p:nvSpPr>
        <p:spPr>
          <a:xfrm>
            <a:off x="4648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 rot="5400000">
            <a:off x="4856783" y="2047256"/>
            <a:ext cx="56026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 rot="5400000">
            <a:off x="665783" y="66056"/>
            <a:ext cx="56026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 rot="5400000">
            <a:off x="2469356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30"/>
          <p:cNvSpPr txBox="1"/>
          <p:nvPr>
            <p:ph idx="1" type="body"/>
          </p:nvPr>
        </p:nvSpPr>
        <p:spPr>
          <a:xfrm>
            <a:off x="1792288" y="5367338"/>
            <a:ext cx="5486400" cy="50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" type="body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5" name="Google Shape;115;p31"/>
          <p:cNvSpPr txBox="1"/>
          <p:nvPr>
            <p:ph idx="2" type="body"/>
          </p:nvPr>
        </p:nvSpPr>
        <p:spPr>
          <a:xfrm>
            <a:off x="457200" y="1435101"/>
            <a:ext cx="3008313" cy="44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 rot="5400000">
            <a:off x="4856783" y="2047256"/>
            <a:ext cx="56026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 rot="5400000">
            <a:off x="665783" y="66056"/>
            <a:ext cx="56026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34"/>
          <p:cNvSpPr txBox="1"/>
          <p:nvPr>
            <p:ph idx="2" type="body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3" name="Google Shape;123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34"/>
          <p:cNvSpPr txBox="1"/>
          <p:nvPr>
            <p:ph idx="4" type="body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>
            <a:off x="457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8" name="Google Shape;128;p35"/>
          <p:cNvSpPr txBox="1"/>
          <p:nvPr>
            <p:ph idx="2" type="body"/>
          </p:nvPr>
        </p:nvSpPr>
        <p:spPr>
          <a:xfrm>
            <a:off x="4648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0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1"/>
          <p:cNvSpPr txBox="1"/>
          <p:nvPr>
            <p:ph type="title"/>
          </p:nvPr>
        </p:nvSpPr>
        <p:spPr>
          <a:xfrm rot="5400000">
            <a:off x="4856783" y="2047256"/>
            <a:ext cx="56026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1"/>
          <p:cNvSpPr txBox="1"/>
          <p:nvPr>
            <p:ph idx="1" type="body"/>
          </p:nvPr>
        </p:nvSpPr>
        <p:spPr>
          <a:xfrm rot="5400000">
            <a:off x="665783" y="66056"/>
            <a:ext cx="56026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2"/>
          <p:cNvSpPr txBox="1"/>
          <p:nvPr>
            <p:ph idx="1" type="body"/>
          </p:nvPr>
        </p:nvSpPr>
        <p:spPr>
          <a:xfrm rot="5400000">
            <a:off x="2469356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43"/>
          <p:cNvSpPr txBox="1"/>
          <p:nvPr>
            <p:ph idx="1" type="body"/>
          </p:nvPr>
        </p:nvSpPr>
        <p:spPr>
          <a:xfrm>
            <a:off x="1792288" y="5367338"/>
            <a:ext cx="5486400" cy="50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 rot="5400000">
            <a:off x="2469356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4"/>
          <p:cNvSpPr txBox="1"/>
          <p:nvPr>
            <p:ph idx="1" type="body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9" name="Google Shape;159;p44"/>
          <p:cNvSpPr txBox="1"/>
          <p:nvPr>
            <p:ph idx="2" type="body"/>
          </p:nvPr>
        </p:nvSpPr>
        <p:spPr>
          <a:xfrm>
            <a:off x="457200" y="1435101"/>
            <a:ext cx="3008313" cy="44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47"/>
          <p:cNvSpPr txBox="1"/>
          <p:nvPr>
            <p:ph idx="2" type="body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7" name="Google Shape;167;p4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47"/>
          <p:cNvSpPr txBox="1"/>
          <p:nvPr>
            <p:ph idx="4" type="body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8"/>
          <p:cNvSpPr txBox="1"/>
          <p:nvPr>
            <p:ph idx="1" type="body"/>
          </p:nvPr>
        </p:nvSpPr>
        <p:spPr>
          <a:xfrm>
            <a:off x="457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2" name="Google Shape;172;p48"/>
          <p:cNvSpPr txBox="1"/>
          <p:nvPr>
            <p:ph idx="2" type="body"/>
          </p:nvPr>
        </p:nvSpPr>
        <p:spPr>
          <a:xfrm>
            <a:off x="4648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0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5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3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4"/>
          <p:cNvSpPr txBox="1"/>
          <p:nvPr>
            <p:ph type="title"/>
          </p:nvPr>
        </p:nvSpPr>
        <p:spPr>
          <a:xfrm rot="5400000">
            <a:off x="4856783" y="2047256"/>
            <a:ext cx="56026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4"/>
          <p:cNvSpPr txBox="1"/>
          <p:nvPr>
            <p:ph idx="1" type="body"/>
          </p:nvPr>
        </p:nvSpPr>
        <p:spPr>
          <a:xfrm rot="5400000">
            <a:off x="665783" y="66056"/>
            <a:ext cx="56026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792288" y="5367338"/>
            <a:ext cx="5486400" cy="50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5"/>
          <p:cNvSpPr txBox="1"/>
          <p:nvPr>
            <p:ph idx="1" type="body"/>
          </p:nvPr>
        </p:nvSpPr>
        <p:spPr>
          <a:xfrm rot="5400000">
            <a:off x="2469356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56"/>
          <p:cNvSpPr txBox="1"/>
          <p:nvPr>
            <p:ph idx="1" type="body"/>
          </p:nvPr>
        </p:nvSpPr>
        <p:spPr>
          <a:xfrm>
            <a:off x="1792288" y="5367338"/>
            <a:ext cx="5486400" cy="50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7"/>
          <p:cNvSpPr txBox="1"/>
          <p:nvPr>
            <p:ph idx="1" type="body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3" name="Google Shape;203;p57"/>
          <p:cNvSpPr txBox="1"/>
          <p:nvPr>
            <p:ph idx="2" type="body"/>
          </p:nvPr>
        </p:nvSpPr>
        <p:spPr>
          <a:xfrm>
            <a:off x="457200" y="1435101"/>
            <a:ext cx="3008313" cy="44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6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0" name="Google Shape;210;p60"/>
          <p:cNvSpPr txBox="1"/>
          <p:nvPr>
            <p:ph idx="2" type="body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1" name="Google Shape;211;p6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2" name="Google Shape;212;p60"/>
          <p:cNvSpPr txBox="1"/>
          <p:nvPr>
            <p:ph idx="4" type="body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61"/>
          <p:cNvSpPr txBox="1"/>
          <p:nvPr>
            <p:ph idx="1" type="body"/>
          </p:nvPr>
        </p:nvSpPr>
        <p:spPr>
          <a:xfrm>
            <a:off x="457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6" name="Google Shape;216;p61"/>
          <p:cNvSpPr txBox="1"/>
          <p:nvPr>
            <p:ph idx="2" type="body"/>
          </p:nvPr>
        </p:nvSpPr>
        <p:spPr>
          <a:xfrm>
            <a:off x="4648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6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63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457200" y="1435101"/>
            <a:ext cx="3008313" cy="44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0"/>
          <p:cNvSpPr txBox="1"/>
          <p:nvPr>
            <p:ph idx="4" type="body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16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60.xml"/><Relationship Id="rId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:\Branding\2017 Brand Refresh\Logos\WW icon and texture\Transparent\WW-Icon-Texture-Coral-CMYK.png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48487" y="5949950"/>
            <a:ext cx="1997075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2" y="6181725"/>
            <a:ext cx="3479800" cy="228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C8A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8312" y="6181725"/>
            <a:ext cx="3455987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2950" y="5972175"/>
            <a:ext cx="1871662" cy="647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CEEA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6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" name="Google Shape;97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8312" y="6181725"/>
            <a:ext cx="3455987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2950" y="5972175"/>
            <a:ext cx="1871662" cy="647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36E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9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8312" y="6181725"/>
            <a:ext cx="3455987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2950" y="5972175"/>
            <a:ext cx="1871662" cy="647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827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52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5" name="Google Shape;185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8312" y="6181725"/>
            <a:ext cx="3455987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2950" y="5972175"/>
            <a:ext cx="1871662" cy="647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5"/>
          <p:cNvPicPr preferRelativeResize="0"/>
          <p:nvPr/>
        </p:nvPicPr>
        <p:blipFill rotWithShape="1">
          <a:blip r:embed="rId1">
            <a:alphaModFix/>
          </a:blip>
          <a:srcRect b="7797" l="1582" r="0" t="0"/>
          <a:stretch/>
        </p:blipFill>
        <p:spPr>
          <a:xfrm>
            <a:off x="0" y="5589587"/>
            <a:ext cx="6750050" cy="126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5"/>
          <p:cNvPicPr preferRelativeResize="0"/>
          <p:nvPr/>
        </p:nvPicPr>
        <p:blipFill rotWithShape="1">
          <a:blip r:embed="rId2">
            <a:alphaModFix/>
          </a:blip>
          <a:srcRect b="6587" l="0" r="63783" t="0"/>
          <a:stretch/>
        </p:blipFill>
        <p:spPr>
          <a:xfrm>
            <a:off x="6659562" y="5572125"/>
            <a:ext cx="2484437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300" y="836612"/>
            <a:ext cx="637540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5"/>
          <p:cNvSpPr txBox="1"/>
          <p:nvPr/>
        </p:nvSpPr>
        <p:spPr>
          <a:xfrm>
            <a:off x="2014537" y="5657850"/>
            <a:ext cx="51133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winstonswish.org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info@winstonswish.org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Freephone Helpline: 08088 020 021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jp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5.jpg"/><Relationship Id="rId9" Type="http://schemas.openxmlformats.org/officeDocument/2006/relationships/image" Target="../media/image24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image" Target="../media/image23.png"/><Relationship Id="rId8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Relationship Id="rId5" Type="http://schemas.openxmlformats.org/officeDocument/2006/relationships/image" Target="../media/image3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17.jp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8273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7"/>
          <p:cNvSpPr txBox="1"/>
          <p:nvPr>
            <p:ph type="ctrTitle"/>
          </p:nvPr>
        </p:nvSpPr>
        <p:spPr>
          <a:xfrm>
            <a:off x="685800" y="27082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about loss and bereavement</a:t>
            </a:r>
            <a:endParaRPr/>
          </a:p>
        </p:txBody>
      </p:sp>
      <p:pic>
        <p:nvPicPr>
          <p:cNvPr descr="U:\Branding\2017 Brand Refresh\Logos\Primary logo\PNG\WW-Anton-Textured-Logo-Black-White-RGB-Tagline.png" id="238" name="Google Shape;23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0225" y="620712"/>
            <a:ext cx="30035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7"/>
          <p:cNvSpPr txBox="1"/>
          <p:nvPr/>
        </p:nvSpPr>
        <p:spPr>
          <a:xfrm>
            <a:off x="1187450" y="4437062"/>
            <a:ext cx="7272337" cy="169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resource for Key Stage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1 of 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Developed in conjunction with Brighton &amp; Hove City Council PSHE Team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6"/>
          <p:cNvSpPr txBox="1"/>
          <p:nvPr>
            <p:ph type="title"/>
          </p:nvPr>
        </p:nvSpPr>
        <p:spPr>
          <a:xfrm>
            <a:off x="395287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i="0" lang="en-US" sz="3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grow our understanding of what alive and dead means</a:t>
            </a:r>
            <a:endParaRPr/>
          </a:p>
        </p:txBody>
      </p:sp>
      <p:pic>
        <p:nvPicPr>
          <p:cNvPr id="308" name="Google Shape;308;p76"/>
          <p:cNvPicPr preferRelativeResize="0"/>
          <p:nvPr/>
        </p:nvPicPr>
        <p:blipFill rotWithShape="1">
          <a:blip r:embed="rId3">
            <a:alphaModFix/>
          </a:blip>
          <a:srcRect b="0" l="24592" r="0" t="0"/>
          <a:stretch/>
        </p:blipFill>
        <p:spPr>
          <a:xfrm>
            <a:off x="7019925" y="1733550"/>
            <a:ext cx="2036762" cy="178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76"/>
          <p:cNvPicPr preferRelativeResize="0"/>
          <p:nvPr/>
        </p:nvPicPr>
        <p:blipFill rotWithShape="1">
          <a:blip r:embed="rId4">
            <a:alphaModFix/>
          </a:blip>
          <a:srcRect b="0" l="0" r="18921" t="0"/>
          <a:stretch/>
        </p:blipFill>
        <p:spPr>
          <a:xfrm>
            <a:off x="2159000" y="4122737"/>
            <a:ext cx="2187575" cy="179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76"/>
          <p:cNvPicPr preferRelativeResize="0"/>
          <p:nvPr/>
        </p:nvPicPr>
        <p:blipFill rotWithShape="1">
          <a:blip r:embed="rId5">
            <a:alphaModFix/>
          </a:blip>
          <a:srcRect b="7463" l="0" r="0" t="13688"/>
          <a:stretch/>
        </p:blipFill>
        <p:spPr>
          <a:xfrm>
            <a:off x="4819650" y="4122737"/>
            <a:ext cx="1717675" cy="180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76"/>
          <p:cNvPicPr preferRelativeResize="0"/>
          <p:nvPr/>
        </p:nvPicPr>
        <p:blipFill rotWithShape="1">
          <a:blip r:embed="rId6">
            <a:alphaModFix/>
          </a:blip>
          <a:srcRect b="0" l="0" r="0" t="35634"/>
          <a:stretch/>
        </p:blipFill>
        <p:spPr>
          <a:xfrm>
            <a:off x="7054850" y="4105275"/>
            <a:ext cx="2001837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612" y="1733550"/>
            <a:ext cx="1778000" cy="179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76"/>
          <p:cNvPicPr preferRelativeResize="0"/>
          <p:nvPr/>
        </p:nvPicPr>
        <p:blipFill rotWithShape="1">
          <a:blip r:embed="rId8">
            <a:alphaModFix/>
          </a:blip>
          <a:srcRect b="8684" l="0" r="0" t="10145"/>
          <a:stretch/>
        </p:blipFill>
        <p:spPr>
          <a:xfrm>
            <a:off x="225425" y="4105275"/>
            <a:ext cx="1771650" cy="179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7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14837" y="1814512"/>
            <a:ext cx="2527300" cy="162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76"/>
          <p:cNvPicPr preferRelativeResize="0"/>
          <p:nvPr>
            <p:ph idx="1" type="body"/>
          </p:nvPr>
        </p:nvPicPr>
        <p:blipFill rotWithShape="1">
          <a:blip r:embed="rId10">
            <a:alphaModFix/>
          </a:blip>
          <a:srcRect b="-2521" l="17460" r="8276" t="2522"/>
          <a:stretch/>
        </p:blipFill>
        <p:spPr>
          <a:xfrm>
            <a:off x="2155825" y="1733550"/>
            <a:ext cx="20828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does the child feel?</a:t>
            </a:r>
            <a:endParaRPr/>
          </a:p>
        </p:txBody>
      </p:sp>
      <p:sp>
        <p:nvSpPr>
          <p:cNvPr id="321" name="Google Shape;321;p77"/>
          <p:cNvSpPr txBox="1"/>
          <p:nvPr>
            <p:ph idx="1" type="body"/>
          </p:nvPr>
        </p:nvSpPr>
        <p:spPr>
          <a:xfrm>
            <a:off x="436562" y="1844675"/>
            <a:ext cx="6418262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the child feel in the story?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you think the child is cross and angry?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is the child cross with?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you think he feels sad?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1725" y="1989137"/>
            <a:ext cx="1558925" cy="120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9200" y="3708400"/>
            <a:ext cx="1441450" cy="173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8"/>
          <p:cNvSpPr txBox="1"/>
          <p:nvPr/>
        </p:nvSpPr>
        <p:spPr>
          <a:xfrm>
            <a:off x="658812" y="3567112"/>
            <a:ext cx="403225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Love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Sad</a:t>
            </a:r>
            <a:endParaRPr/>
          </a:p>
        </p:txBody>
      </p:sp>
      <p:sp>
        <p:nvSpPr>
          <p:cNvPr id="329" name="Google Shape;329;p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b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Sometimes stories have messages</a:t>
            </a:r>
            <a:b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30" name="Google Shape;330;p78"/>
          <p:cNvSpPr txBox="1"/>
          <p:nvPr>
            <p:ph idx="1" type="body"/>
          </p:nvPr>
        </p:nvSpPr>
        <p:spPr>
          <a:xfrm>
            <a:off x="457200" y="1531937"/>
            <a:ext cx="6851650" cy="1897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your group, can you explain how the words below relate to the story?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use one of these words in a sentence to explain how the child felt?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8"/>
          <p:cNvSpPr txBox="1"/>
          <p:nvPr/>
        </p:nvSpPr>
        <p:spPr>
          <a:xfrm>
            <a:off x="4284662" y="3567112"/>
            <a:ext cx="3816350" cy="34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Upset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Alive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87" y="1052512"/>
            <a:ext cx="1292225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8337" y="2954337"/>
            <a:ext cx="1584325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5487" y="4491037"/>
            <a:ext cx="1470025" cy="13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73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rPr>
              <a:t>What have we learnt today?</a:t>
            </a:r>
            <a:endParaRPr/>
          </a:p>
        </p:txBody>
      </p:sp>
      <p:sp>
        <p:nvSpPr>
          <p:cNvPr id="341" name="Google Shape;341;p79"/>
          <p:cNvSpPr txBox="1"/>
          <p:nvPr>
            <p:ph idx="1" type="body"/>
          </p:nvPr>
        </p:nvSpPr>
        <p:spPr>
          <a:xfrm>
            <a:off x="457200" y="1268412"/>
            <a:ext cx="6202362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the child find out about the mouse?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 found out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finish the sentence with your talk partner?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mouse was alive but now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the child feel about the death of the mouse?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 felt…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it OK to feel like that?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or write something to show your learning this lesson.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9925" y="2276475"/>
            <a:ext cx="193040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OK to ask for help</a:t>
            </a:r>
            <a:endParaRPr/>
          </a:p>
        </p:txBody>
      </p:sp>
      <p:sp>
        <p:nvSpPr>
          <p:cNvPr id="348" name="Google Shape;348;p80"/>
          <p:cNvSpPr txBox="1"/>
          <p:nvPr>
            <p:ph idx="1" type="body"/>
          </p:nvPr>
        </p:nvSpPr>
        <p:spPr>
          <a:xfrm>
            <a:off x="255587" y="1787525"/>
            <a:ext cx="6415087" cy="440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helped the child in the story?</a:t>
            </a:r>
            <a:endParaRPr/>
          </a:p>
          <a:p>
            <a:pPr indent="-2667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are left with strong feelings or if you have a question, who could you talk to?</a:t>
            </a:r>
            <a:endParaRPr/>
          </a:p>
          <a:p>
            <a:pPr indent="-2667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could you talk to in school?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3989387"/>
            <a:ext cx="927100" cy="111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80"/>
          <p:cNvPicPr preferRelativeResize="0"/>
          <p:nvPr/>
        </p:nvPicPr>
        <p:blipFill rotWithShape="1">
          <a:blip r:embed="rId4">
            <a:alphaModFix/>
          </a:blip>
          <a:srcRect b="0" l="14703" r="0" t="0"/>
          <a:stretch/>
        </p:blipFill>
        <p:spPr>
          <a:xfrm>
            <a:off x="7934325" y="3989387"/>
            <a:ext cx="1063625" cy="111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7350" y="2189162"/>
            <a:ext cx="2271712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1"/>
          <p:cNvSpPr txBox="1"/>
          <p:nvPr>
            <p:ph type="title"/>
          </p:nvPr>
        </p:nvSpPr>
        <p:spPr>
          <a:xfrm>
            <a:off x="457200" y="274637"/>
            <a:ext cx="84359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do some calming breathing to finish our lesson </a:t>
            </a:r>
            <a:endParaRPr/>
          </a:p>
        </p:txBody>
      </p:sp>
      <p:sp>
        <p:nvSpPr>
          <p:cNvPr id="357" name="Google Shape;357;p81"/>
          <p:cNvSpPr/>
          <p:nvPr/>
        </p:nvSpPr>
        <p:spPr>
          <a:xfrm>
            <a:off x="1231900" y="2368550"/>
            <a:ext cx="2886075" cy="2519362"/>
          </a:xfrm>
          <a:prstGeom prst="triangle">
            <a:avLst>
              <a:gd fmla="val 50000" name="adj"/>
            </a:avLst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1"/>
          <p:cNvSpPr txBox="1"/>
          <p:nvPr/>
        </p:nvSpPr>
        <p:spPr>
          <a:xfrm rot="3480000">
            <a:off x="3049587" y="3246437"/>
            <a:ext cx="11922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for 3</a:t>
            </a:r>
            <a:endParaRPr/>
          </a:p>
        </p:txBody>
      </p:sp>
      <p:sp>
        <p:nvSpPr>
          <p:cNvPr id="359" name="Google Shape;359;p81"/>
          <p:cNvSpPr txBox="1"/>
          <p:nvPr/>
        </p:nvSpPr>
        <p:spPr>
          <a:xfrm>
            <a:off x="1666875" y="5002212"/>
            <a:ext cx="20161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Breathe out for 3</a:t>
            </a:r>
            <a:endParaRPr/>
          </a:p>
        </p:txBody>
      </p:sp>
      <p:sp>
        <p:nvSpPr>
          <p:cNvPr id="360" name="Google Shape;360;p81"/>
          <p:cNvSpPr txBox="1"/>
          <p:nvPr/>
        </p:nvSpPr>
        <p:spPr>
          <a:xfrm rot="-3600000">
            <a:off x="838993" y="3231356"/>
            <a:ext cx="1781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Breathe in for 3</a:t>
            </a:r>
            <a:endParaRPr/>
          </a:p>
        </p:txBody>
      </p:sp>
      <p:sp>
        <p:nvSpPr>
          <p:cNvPr id="361" name="Google Shape;361;p81"/>
          <p:cNvSpPr/>
          <p:nvPr/>
        </p:nvSpPr>
        <p:spPr>
          <a:xfrm rot="2700000">
            <a:off x="2300287" y="1989137"/>
            <a:ext cx="774700" cy="757237"/>
          </a:xfrm>
          <a:custGeom>
            <a:rect b="b" l="l" r="r" t="t"/>
            <a:pathLst>
              <a:path extrusionOk="0" h="773751" w="755947">
                <a:moveTo>
                  <a:pt x="0" y="773751"/>
                </a:moveTo>
                <a:lnTo>
                  <a:pt x="0" y="425220"/>
                </a:lnTo>
                <a:cubicBezTo>
                  <a:pt x="0" y="242565"/>
                  <a:pt x="148072" y="94493"/>
                  <a:pt x="330727" y="94493"/>
                </a:cubicBezTo>
                <a:lnTo>
                  <a:pt x="566960" y="94493"/>
                </a:lnTo>
                <a:lnTo>
                  <a:pt x="566960" y="0"/>
                </a:lnTo>
                <a:lnTo>
                  <a:pt x="755947" y="188987"/>
                </a:lnTo>
                <a:lnTo>
                  <a:pt x="566960" y="377974"/>
                </a:lnTo>
                <a:lnTo>
                  <a:pt x="566960" y="283480"/>
                </a:lnTo>
                <a:lnTo>
                  <a:pt x="330727" y="283480"/>
                </a:lnTo>
                <a:cubicBezTo>
                  <a:pt x="252446" y="283480"/>
                  <a:pt x="188987" y="346939"/>
                  <a:pt x="188987" y="425220"/>
                </a:cubicBezTo>
                <a:lnTo>
                  <a:pt x="188987" y="773751"/>
                </a:lnTo>
                <a:lnTo>
                  <a:pt x="0" y="773751"/>
                </a:lnTo>
                <a:close/>
              </a:path>
            </a:pathLst>
          </a:custGeom>
          <a:solidFill>
            <a:srgbClr val="7F7F7F"/>
          </a:solidFill>
          <a:ln cap="flat" cmpd="sng" w="254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1"/>
          <p:cNvSpPr/>
          <p:nvPr/>
        </p:nvSpPr>
        <p:spPr>
          <a:xfrm rot="10800000">
            <a:off x="3711575" y="4494212"/>
            <a:ext cx="814387" cy="868362"/>
          </a:xfrm>
          <a:custGeom>
            <a:rect b="b" l="l" r="r" t="t"/>
            <a:pathLst>
              <a:path extrusionOk="0" h="868680" w="813816">
                <a:moveTo>
                  <a:pt x="0" y="868680"/>
                </a:moveTo>
                <a:lnTo>
                  <a:pt x="0" y="457772"/>
                </a:lnTo>
                <a:cubicBezTo>
                  <a:pt x="0" y="261134"/>
                  <a:pt x="159407" y="101727"/>
                  <a:pt x="356045" y="101727"/>
                </a:cubicBezTo>
                <a:lnTo>
                  <a:pt x="610362" y="101727"/>
                </a:lnTo>
                <a:lnTo>
                  <a:pt x="610362" y="0"/>
                </a:lnTo>
                <a:lnTo>
                  <a:pt x="813816" y="203454"/>
                </a:lnTo>
                <a:lnTo>
                  <a:pt x="610362" y="406908"/>
                </a:lnTo>
                <a:lnTo>
                  <a:pt x="610362" y="305181"/>
                </a:lnTo>
                <a:lnTo>
                  <a:pt x="356045" y="305181"/>
                </a:lnTo>
                <a:cubicBezTo>
                  <a:pt x="271771" y="305181"/>
                  <a:pt x="203454" y="373498"/>
                  <a:pt x="203454" y="457772"/>
                </a:cubicBezTo>
                <a:lnTo>
                  <a:pt x="203454" y="868680"/>
                </a:lnTo>
                <a:lnTo>
                  <a:pt x="0" y="868680"/>
                </a:lnTo>
                <a:close/>
              </a:path>
            </a:pathLst>
          </a:custGeom>
          <a:solidFill>
            <a:srgbClr val="7F7F7F"/>
          </a:solidFill>
          <a:ln cap="flat" cmpd="sng" w="254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81"/>
          <p:cNvSpPr/>
          <p:nvPr/>
        </p:nvSpPr>
        <p:spPr>
          <a:xfrm rot="-5400000">
            <a:off x="696912" y="4386262"/>
            <a:ext cx="733425" cy="838200"/>
          </a:xfrm>
          <a:custGeom>
            <a:rect b="b" l="l" r="r" t="t"/>
            <a:pathLst>
              <a:path extrusionOk="0" h="838026" w="732745">
                <a:moveTo>
                  <a:pt x="0" y="838026"/>
                </a:moveTo>
                <a:lnTo>
                  <a:pt x="0" y="481729"/>
                </a:lnTo>
                <a:cubicBezTo>
                  <a:pt x="0" y="304680"/>
                  <a:pt x="143527" y="161153"/>
                  <a:pt x="320576" y="161153"/>
                </a:cubicBezTo>
                <a:lnTo>
                  <a:pt x="549559" y="161153"/>
                </a:lnTo>
                <a:lnTo>
                  <a:pt x="549559" y="0"/>
                </a:lnTo>
                <a:lnTo>
                  <a:pt x="732745" y="274625"/>
                </a:lnTo>
                <a:lnTo>
                  <a:pt x="549559" y="549251"/>
                </a:lnTo>
                <a:lnTo>
                  <a:pt x="549559" y="388098"/>
                </a:lnTo>
                <a:lnTo>
                  <a:pt x="320576" y="388098"/>
                </a:lnTo>
                <a:cubicBezTo>
                  <a:pt x="268866" y="388098"/>
                  <a:pt x="226946" y="430018"/>
                  <a:pt x="226946" y="481728"/>
                </a:cubicBezTo>
                <a:lnTo>
                  <a:pt x="226946" y="838026"/>
                </a:lnTo>
                <a:lnTo>
                  <a:pt x="0" y="838026"/>
                </a:lnTo>
                <a:close/>
              </a:path>
            </a:pathLst>
          </a:custGeom>
          <a:solidFill>
            <a:srgbClr val="7F7F7F"/>
          </a:solidFill>
          <a:ln cap="flat" cmpd="sng" w="254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81"/>
          <p:cNvSpPr/>
          <p:nvPr/>
        </p:nvSpPr>
        <p:spPr>
          <a:xfrm>
            <a:off x="523875" y="4781550"/>
            <a:ext cx="811212" cy="676275"/>
          </a:xfrm>
          <a:custGeom>
            <a:rect b="b" l="l" r="r" t="t"/>
            <a:pathLst>
              <a:path extrusionOk="0" h="43200" w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extrusionOk="0" fill="none" h="43200" w="4320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0CEEA"/>
          </a:solidFill>
          <a:ln cap="flat" cmpd="sng" w="25400">
            <a:solidFill>
              <a:srgbClr val="70CE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Start here</a:t>
            </a:r>
            <a:endParaRPr/>
          </a:p>
        </p:txBody>
      </p:sp>
      <p:pic>
        <p:nvPicPr>
          <p:cNvPr id="365" name="Google Shape;36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262" y="2562225"/>
            <a:ext cx="3473450" cy="231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73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rPr>
              <a:t>Lesson 1: How can we learn well together?</a:t>
            </a:r>
            <a:endParaRPr/>
          </a:p>
        </p:txBody>
      </p:sp>
      <p:sp>
        <p:nvSpPr>
          <p:cNvPr id="245" name="Google Shape;245;p68"/>
          <p:cNvSpPr txBox="1"/>
          <p:nvPr>
            <p:ph idx="1" type="body"/>
          </p:nvPr>
        </p:nvSpPr>
        <p:spPr>
          <a:xfrm>
            <a:off x="457200" y="1773237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Eyes for good looking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Ears for good listening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 for good thinking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Mouths for good talking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Hands and feet are still.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Anything else that would help us do our best learning?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2512" y="1120775"/>
            <a:ext cx="1438275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8"/>
          <p:cNvPicPr preferRelativeResize="0"/>
          <p:nvPr/>
        </p:nvPicPr>
        <p:blipFill rotWithShape="1">
          <a:blip r:embed="rId4">
            <a:alphaModFix/>
          </a:blip>
          <a:srcRect b="-891" l="28507" r="3561" t="892"/>
          <a:stretch/>
        </p:blipFill>
        <p:spPr>
          <a:xfrm>
            <a:off x="7740650" y="1841500"/>
            <a:ext cx="1331912" cy="130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68"/>
          <p:cNvPicPr preferRelativeResize="0"/>
          <p:nvPr/>
        </p:nvPicPr>
        <p:blipFill rotWithShape="1">
          <a:blip r:embed="rId5">
            <a:alphaModFix/>
          </a:blip>
          <a:srcRect b="0" l="11314" r="11859" t="0"/>
          <a:stretch/>
        </p:blipFill>
        <p:spPr>
          <a:xfrm>
            <a:off x="6132512" y="2524125"/>
            <a:ext cx="1439862" cy="124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37425" y="3675062"/>
            <a:ext cx="1433512" cy="95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Ground rules</a:t>
            </a:r>
            <a:endParaRPr/>
          </a:p>
        </p:txBody>
      </p:sp>
      <p:sp>
        <p:nvSpPr>
          <p:cNvPr id="255" name="Google Shape;255;p69"/>
          <p:cNvSpPr txBox="1"/>
          <p:nvPr>
            <p:ph idx="1" type="body"/>
          </p:nvPr>
        </p:nvSpPr>
        <p:spPr>
          <a:xfrm>
            <a:off x="457200" y="1700212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turns to speak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carefully to each other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won’t share the names of our friends or family: say instead </a:t>
            </a:r>
            <a:r>
              <a:rPr b="0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‘Someone I know…’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0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‘My friend…’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don’t have to answer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an adult if you feel worried.</a:t>
            </a:r>
            <a:endParaRPr/>
          </a:p>
        </p:txBody>
      </p:sp>
      <p:pic>
        <p:nvPicPr>
          <p:cNvPr id="256" name="Google Shape;25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5" y="271462"/>
            <a:ext cx="2708275" cy="200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36E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0"/>
          <p:cNvSpPr txBox="1"/>
          <p:nvPr>
            <p:ph type="title"/>
          </p:nvPr>
        </p:nvSpPr>
        <p:spPr>
          <a:xfrm>
            <a:off x="471487" y="476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 we are going to share a story about a child who feels sad and happy</a:t>
            </a:r>
            <a:endParaRPr/>
          </a:p>
        </p:txBody>
      </p:sp>
      <p:sp>
        <p:nvSpPr>
          <p:cNvPr id="262" name="Google Shape;262;p70"/>
          <p:cNvSpPr txBox="1"/>
          <p:nvPr>
            <p:ph idx="1" type="body"/>
          </p:nvPr>
        </p:nvSpPr>
        <p:spPr>
          <a:xfrm>
            <a:off x="471487" y="2268537"/>
            <a:ext cx="469106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going to begin by discussing feeling happy and what makes us happy in school.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1362" y="3860800"/>
            <a:ext cx="2879725" cy="191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1362" y="1538287"/>
            <a:ext cx="2873375" cy="21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your talk-partner</a:t>
            </a:r>
            <a:endParaRPr/>
          </a:p>
        </p:txBody>
      </p:sp>
      <p:sp>
        <p:nvSpPr>
          <p:cNvPr id="270" name="Google Shape;270;p71"/>
          <p:cNvSpPr txBox="1"/>
          <p:nvPr>
            <p:ph idx="1" type="body"/>
          </p:nvPr>
        </p:nvSpPr>
        <p:spPr>
          <a:xfrm>
            <a:off x="411162" y="1268412"/>
            <a:ext cx="5338762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know when a friend feels happy?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might a friend tell if they are feeling happy?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friend felt sad or unhappy who could they ask for help?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1362" y="3708400"/>
            <a:ext cx="2879725" cy="191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5962" y="1417637"/>
            <a:ext cx="28448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b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story we are going to share is about a child and their pet</a:t>
            </a:r>
            <a:b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78" name="Google Shape;278;p72"/>
          <p:cNvSpPr txBox="1"/>
          <p:nvPr>
            <p:ph idx="1" type="body"/>
          </p:nvPr>
        </p:nvSpPr>
        <p:spPr>
          <a:xfrm>
            <a:off x="457200" y="1600200"/>
            <a:ext cx="5051425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warm up our thinking!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your talk-partner about your pet or a pet you would like to have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3387" y="2411412"/>
            <a:ext cx="3446462" cy="25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b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carefully to the story</a:t>
            </a:r>
            <a:b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85" name="Google Shape;285;p73"/>
          <p:cNvSpPr txBox="1"/>
          <p:nvPr>
            <p:ph idx="1" type="body"/>
          </p:nvPr>
        </p:nvSpPr>
        <p:spPr>
          <a:xfrm>
            <a:off x="490537" y="1417637"/>
            <a:ext cx="6097587" cy="449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story is about a child who has a pet mouse who dies.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 has happy and sad feelings.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might have feelings too when we read the story and that is ok.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OK to ask for help or ask questions.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1462" y="2133600"/>
            <a:ext cx="2405062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b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think about the story…</a:t>
            </a:r>
            <a:b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92" name="Google Shape;292;p74"/>
          <p:cNvSpPr txBox="1"/>
          <p:nvPr>
            <p:ph idx="1" type="body"/>
          </p:nvPr>
        </p:nvSpPr>
        <p:spPr>
          <a:xfrm>
            <a:off x="436562" y="1557337"/>
            <a:ext cx="6453187" cy="50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your first thoughts?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you like?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didn’t you like?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tell your talk partner?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use the word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your answer?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have any questions?</a:t>
            </a:r>
            <a:endParaRPr/>
          </a:p>
        </p:txBody>
      </p:sp>
      <p:pic>
        <p:nvPicPr>
          <p:cNvPr id="293" name="Google Shape;29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2133600"/>
            <a:ext cx="2405062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br>
              <a:rPr b="1" i="0" lang="en-US" sz="3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child learns that the pet mouse was once alive and is now dead</a:t>
            </a:r>
            <a:b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99" name="Google Shape;299;p75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did the mouse die?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the child’s dad think?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2982912"/>
            <a:ext cx="3205162" cy="285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9925" y="3278187"/>
            <a:ext cx="1755775" cy="17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75"/>
          <p:cNvPicPr preferRelativeResize="0"/>
          <p:nvPr/>
        </p:nvPicPr>
        <p:blipFill rotWithShape="1">
          <a:blip r:embed="rId5">
            <a:alphaModFix/>
          </a:blip>
          <a:srcRect b="6430" l="5685" r="6492" t="11186"/>
          <a:stretch/>
        </p:blipFill>
        <p:spPr>
          <a:xfrm>
            <a:off x="755650" y="3357562"/>
            <a:ext cx="182880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